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320" autoAdjust="0"/>
  </p:normalViewPr>
  <p:slideViewPr>
    <p:cSldViewPr snapToGrid="0">
      <p:cViewPr varScale="1">
        <p:scale>
          <a:sx n="75" d="100"/>
          <a:sy n="75" d="100"/>
        </p:scale>
        <p:origin x="94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C8E2AB-C0BD-48F1-AA82-E47074A2883D}" type="datetimeFigureOut">
              <a:rPr lang="en-US" smtClean="0"/>
              <a:t>10/18/2023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D86278-6FA5-4D26-94C0-F43A91AE6C9E}" type="slidenum">
              <a:rPr lang="en-US" smtClean="0"/>
              <a:t>‹#›</a:t>
            </a:fld>
            <a:endParaRPr lang="en-US"/>
          </a:p>
        </p:txBody>
      </p:sp>
    </p:spTree>
    <p:extLst>
      <p:ext uri="{BB962C8B-B14F-4D97-AF65-F5344CB8AC3E}">
        <p14:creationId xmlns:p14="http://schemas.microsoft.com/office/powerpoint/2010/main" val="1956508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Times New Roman" panose="02020603050405020304" pitchFamily="18" charset="0"/>
              </a:rPr>
              <a:t>Introduction</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The prestigious and well-known hotel chain Sofitel has established itself as a leader within the hospitality sector. This presentation intends to shed insight into the primary Sofitel patrons, the hotel's marketing strategy for this clientele, the types and extent of guest amenities and services offered, and the significance of compassion in this sector. Finally, it must have a thorough grasp of how prestigious visitors' expectations are met and even surpassed by establishments like Sofitel.</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3</a:t>
            </a:fld>
            <a:endParaRPr lang="en-US"/>
          </a:p>
        </p:txBody>
      </p:sp>
    </p:spTree>
    <p:extLst>
      <p:ext uri="{BB962C8B-B14F-4D97-AF65-F5344CB8AC3E}">
        <p14:creationId xmlns:p14="http://schemas.microsoft.com/office/powerpoint/2010/main" val="3754888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Times New Roman" panose="02020603050405020304" pitchFamily="18" charset="0"/>
              </a:rPr>
              <a:t>Overview of the organisation</a:t>
            </a:r>
            <a:endParaRPr lang="en-US" sz="1800" b="1" kern="0" dirty="0">
              <a:effectLst/>
              <a:latin typeface="Times New Roman" panose="02020603050405020304" pitchFamily="18"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Luxury hotel chain Sofitel is renowned for its opulent and sophisticated suits, first-rate services and unique experiences </a:t>
            </a:r>
            <a:r>
              <a:rPr lang="en-US" sz="1800" dirty="0">
                <a:effectLst/>
                <a:latin typeface="Times New Roman" panose="02020603050405020304" pitchFamily="18" charset="0"/>
                <a:ea typeface="Times New Roman" panose="02020603050405020304" pitchFamily="18" charset="0"/>
              </a:rPr>
              <a:t>(Sofitel, 2023)</a:t>
            </a:r>
            <a:r>
              <a:rPr lang="en-GB" sz="1800" dirty="0">
                <a:effectLst/>
                <a:latin typeface="Times New Roman" panose="02020603050405020304" pitchFamily="18" charset="0"/>
                <a:ea typeface="Times New Roman" panose="02020603050405020304" pitchFamily="18" charset="0"/>
              </a:rPr>
              <a:t>. Since its founding around 1964, it has expanded to become a major player in the worldwide hospitality market, with locations in more than 40 nations. The chain’s hotels and resorts give tourists a distinctive and memorable experience by fusing French luxury with regional culture. Properties owned by Sofitel are renowned for their outstanding architecture, top-notch food choices and wellness centres that guarantee visitors a truly opulent and restorative stay. Generally, they raise the bar for opulent hospitality and provide unmatched customer happiness.</a:t>
            </a:r>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4</a:t>
            </a:fld>
            <a:endParaRPr lang="en-US"/>
          </a:p>
        </p:txBody>
      </p:sp>
    </p:spTree>
    <p:extLst>
      <p:ext uri="{BB962C8B-B14F-4D97-AF65-F5344CB8AC3E}">
        <p14:creationId xmlns:p14="http://schemas.microsoft.com/office/powerpoint/2010/main" val="3543162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Times New Roman" panose="02020603050405020304" pitchFamily="18" charset="0"/>
              </a:rPr>
              <a:t>Identification of the main customers of the hotel and justification</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Sofitel was a luxury lodging brand operated by AccorHotels that targets a particular clientele looking for an upscale and privileged lodging experience </a:t>
            </a:r>
            <a:r>
              <a:rPr lang="en-US" sz="1800" dirty="0">
                <a:effectLst/>
                <a:latin typeface="Times New Roman" panose="02020603050405020304" pitchFamily="18" charset="0"/>
                <a:ea typeface="Times New Roman" panose="02020603050405020304" pitchFamily="18" charset="0"/>
              </a:rPr>
              <a:t>(All Accor, 2023)</a:t>
            </a:r>
            <a:r>
              <a:rPr lang="en-GB" sz="1800" dirty="0">
                <a:effectLst/>
                <a:latin typeface="Times New Roman" panose="02020603050405020304" pitchFamily="18" charset="0"/>
                <a:ea typeface="Times New Roman" panose="02020603050405020304" pitchFamily="18" charset="0"/>
              </a:rPr>
              <a:t>. The majority of Sofitel’s patrons are often wealthy individuals who enjoy great accommodations, outstanding service and elegance. These clients are frequent tourists, including business leaders, wealthy people and affluent vacationers. Corporate customers, who frequently need upscale lodging and meeting space for conferences, conventions and business gatherings are also among Sofitel’s clientele. The brand draws a wide variety of customers from all over the world thanks to its prime positions in important cities, business centres and well-known tourist sites. Sofitel attracts discriminating travellers who value the greater things about life due to its track record for sophistication, dedication to detail, plus individualised service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Raval</a:t>
            </a:r>
            <a:r>
              <a:rPr lang="en-US" sz="1800" dirty="0">
                <a:effectLst/>
                <a:latin typeface="Times New Roman" panose="02020603050405020304" pitchFamily="18" charset="0"/>
                <a:ea typeface="Times New Roman" panose="02020603050405020304" pitchFamily="18" charset="0"/>
              </a:rPr>
              <a:t>, 2019)</a:t>
            </a:r>
            <a:r>
              <a:rPr lang="en-GB" sz="1800" dirty="0">
                <a:effectLst/>
                <a:latin typeface="Times New Roman" panose="02020603050405020304" pitchFamily="18" charset="0"/>
                <a:ea typeface="Times New Roman" panose="02020603050405020304" pitchFamily="18" charset="0"/>
              </a:rPr>
              <a:t>. These clients appreciate confrontation, confidentiality, and pleasure, making Sofitel a top option for special events and opulent vacation experiences.</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5</a:t>
            </a:fld>
            <a:endParaRPr lang="en-US"/>
          </a:p>
        </p:txBody>
      </p:sp>
    </p:spTree>
    <p:extLst>
      <p:ext uri="{BB962C8B-B14F-4D97-AF65-F5344CB8AC3E}">
        <p14:creationId xmlns:p14="http://schemas.microsoft.com/office/powerpoint/2010/main" val="1520419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Times New Roman" panose="02020603050405020304" pitchFamily="18" charset="0"/>
              </a:rPr>
              <a:t>The ways they appeal to their group of clients</a:t>
            </a:r>
            <a:endParaRPr lang="en-US" sz="1800" b="1" kern="0" dirty="0">
              <a:effectLst/>
              <a:latin typeface="Times New Roman" panose="02020603050405020304" pitchFamily="18"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Through offering them an opulent and upscale surrounding that suits their refined likes and dislikes, it successfully attracts this particular clientele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Zambello</a:t>
            </a:r>
            <a:r>
              <a:rPr lang="en-US" sz="1800" dirty="0">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 feeling of uniqueness and luxury is evoked by Sofitel’s elegantly and stylish constructed rooms, first-rate amenities and flawless service that appeals to discerning tourists. The hospitality company also places a strong emphasis on culinary expertise, offering a variety of dining experiences that highlight both traditional and cutting-edge cuisines. Sofitel makes sure that dining and drinking experiences are exceptional and unforgettable from stylish clubs to Michelin-starred eateries. Furthermore, by offers top-notch spa amenities, and gym facilities, along with wellness programmes that encourage renewal and balance. Sofitel acknowledges the significance of rest and relaxation among this set of clients </a:t>
            </a:r>
            <a:r>
              <a:rPr lang="en-US" sz="1800" dirty="0">
                <a:effectLst/>
                <a:latin typeface="Times New Roman" panose="02020603050405020304" pitchFamily="18" charset="0"/>
                <a:ea typeface="Times New Roman" panose="02020603050405020304" pitchFamily="18" charset="0"/>
              </a:rPr>
              <a:t>(Epsilon, 2023)</a:t>
            </a:r>
            <a:r>
              <a:rPr lang="en-GB" sz="1800" dirty="0">
                <a:effectLst/>
                <a:latin typeface="Times New Roman" panose="02020603050405020304" pitchFamily="18" charset="0"/>
                <a:ea typeface="Times New Roman" panose="02020603050405020304" pitchFamily="18" charset="0"/>
              </a:rPr>
              <a:t>. Sofitel frequently incorporates regional cultural themes into its interiors and customer service in furtherance of its dedication to elegance and ease.</a:t>
            </a:r>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6</a:t>
            </a:fld>
            <a:endParaRPr lang="en-US"/>
          </a:p>
        </p:txBody>
      </p:sp>
    </p:spTree>
    <p:extLst>
      <p:ext uri="{BB962C8B-B14F-4D97-AF65-F5344CB8AC3E}">
        <p14:creationId xmlns:p14="http://schemas.microsoft.com/office/powerpoint/2010/main" val="3375889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Times New Roman" panose="02020603050405020304" pitchFamily="18" charset="0"/>
              </a:rPr>
              <a:t>Nature, scope, and role of guest services and facilities</a:t>
            </a:r>
            <a:endParaRPr lang="en-US" sz="1800" b="1" kern="0" dirty="0">
              <a:effectLst/>
              <a:latin typeface="Times New Roman" panose="02020603050405020304" pitchFamily="18"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The amenities and services provided to visitors are essential to elevating their entire Sofitel encounter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Habas</a:t>
            </a:r>
            <a:r>
              <a:rPr lang="en-US" sz="1800" dirty="0">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The Sofitel places a great focus on sophisticated and elegant design and provides an extensive selection of amenities and services that cater to the requirements and tastes of its visitors. Top-notch client service is provided to visitors from right when they arrive, featuring a personal concierge who can help with a variety of requirements like reservations for restaurants, tours and travel. Front desk employees are on hand around-the-clock to help and make sure that the check-in procedure goes smoothly. The opulent and tastefully furnished accommodation at Sofitel is created to offer the maximum level of ease and relaxation. Modern entertainment systems, luxurious mattresses, and high-speed broadband access are available to visitors </a:t>
            </a:r>
            <a:r>
              <a:rPr lang="en-US" sz="1800" dirty="0">
                <a:effectLst/>
                <a:latin typeface="Times New Roman" panose="02020603050405020304" pitchFamily="18" charset="0"/>
                <a:ea typeface="Times New Roman" panose="02020603050405020304" pitchFamily="18" charset="0"/>
              </a:rPr>
              <a:t>(Bean-Mellinger, 2020)</a:t>
            </a:r>
            <a:r>
              <a:rPr lang="en-GB" sz="1800" dirty="0">
                <a:effectLst/>
                <a:latin typeface="Times New Roman" panose="02020603050405020304" pitchFamily="18" charset="0"/>
                <a:ea typeface="Times New Roman" panose="02020603050405020304" pitchFamily="18" charset="0"/>
              </a:rPr>
              <a:t>. Along with a variety of dining possibilities, the hotel has stylish cafes, pubs and gourmet eateries that provide delicious foreign food and signature beverages.</a:t>
            </a:r>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7</a:t>
            </a:fld>
            <a:endParaRPr lang="en-US"/>
          </a:p>
        </p:txBody>
      </p:sp>
    </p:spTree>
    <p:extLst>
      <p:ext uri="{BB962C8B-B14F-4D97-AF65-F5344CB8AC3E}">
        <p14:creationId xmlns:p14="http://schemas.microsoft.com/office/powerpoint/2010/main" val="49310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Times New Roman" panose="02020603050405020304" pitchFamily="18" charset="0"/>
              </a:rPr>
              <a:t>Importance of Hospitality</a:t>
            </a:r>
            <a:endParaRPr lang="en-US" sz="1800" b="1" kern="0" dirty="0">
              <a:effectLst/>
              <a:latin typeface="Times New Roman" panose="02020603050405020304" pitchFamily="18"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Being hospitable encourages warmth and compassion in dealing with other people</a:t>
            </a:r>
            <a:r>
              <a:rPr lang="en-GB" sz="1800" dirty="0">
                <a:effectLst/>
                <a:latin typeface="Times New Roman" panose="02020603050405020304" pitchFamily="18" charset="0"/>
                <a:ea typeface="Arial" panose="020B0604020202020204" pitchFamily="34" charset="0"/>
              </a:rPr>
              <a:t> (</a:t>
            </a:r>
            <a:r>
              <a:rPr lang="en-GB" sz="1800" dirty="0" err="1">
                <a:effectLst/>
                <a:latin typeface="Times New Roman" panose="02020603050405020304" pitchFamily="18" charset="0"/>
                <a:ea typeface="Arial" panose="020B0604020202020204" pitchFamily="34" charset="0"/>
              </a:rPr>
              <a:t>Zoghbi</a:t>
            </a:r>
            <a:r>
              <a:rPr lang="en-GB" sz="1800" dirty="0">
                <a:effectLst/>
                <a:latin typeface="Times New Roman" panose="02020603050405020304" pitchFamily="18" charset="0"/>
                <a:ea typeface="Arial" panose="020B0604020202020204" pitchFamily="34" charset="0"/>
              </a:rPr>
              <a:t> et al., 2023)</a:t>
            </a:r>
            <a:r>
              <a:rPr lang="en-GB" sz="1800" dirty="0">
                <a:effectLst/>
                <a:latin typeface="Times New Roman" panose="02020603050405020304" pitchFamily="18" charset="0"/>
                <a:ea typeface="Times New Roman" panose="02020603050405020304" pitchFamily="18" charset="0"/>
              </a:rPr>
              <a:t>. Whether in dining establishments, lodging facilities, or other locations, It generates a friendly atmosphere that encourages good experiences. Beyond offering top-notch service, the practice of hospitality is developing deep relationships and giving guests a sense of warmth and importance. This can result in devoted clients, favourable testimonials, and word-of-mouth referrals, all of which are extremely advantageous to organisations. Additionally, hospitality is vital in forming the society since it promotes tolerance and understanding amongst individuals with diverse origins and cultures</a:t>
            </a:r>
            <a:r>
              <a:rPr lang="en-GB" sz="1800" dirty="0">
                <a:effectLst/>
                <a:latin typeface="Times New Roman" panose="02020603050405020304" pitchFamily="18" charset="0"/>
                <a:ea typeface="Arial" panose="020B0604020202020204" pitchFamily="34" charset="0"/>
              </a:rPr>
              <a:t> (Gavrilova and </a:t>
            </a:r>
            <a:r>
              <a:rPr lang="en-GB" sz="1800" dirty="0" err="1">
                <a:effectLst/>
                <a:latin typeface="Times New Roman" panose="02020603050405020304" pitchFamily="18" charset="0"/>
                <a:ea typeface="Arial" panose="020B0604020202020204" pitchFamily="34" charset="0"/>
              </a:rPr>
              <a:t>Zawadzki</a:t>
            </a:r>
            <a:r>
              <a:rPr lang="en-GB" sz="1800" dirty="0">
                <a:effectLst/>
                <a:latin typeface="Times New Roman" panose="02020603050405020304" pitchFamily="18" charset="0"/>
                <a:ea typeface="Arial" panose="020B0604020202020204" pitchFamily="34" charset="0"/>
              </a:rPr>
              <a:t>, 2023)</a:t>
            </a:r>
            <a:r>
              <a:rPr lang="en-GB" sz="1800" dirty="0">
                <a:effectLst/>
                <a:latin typeface="Times New Roman" panose="02020603050405020304" pitchFamily="18" charset="0"/>
                <a:ea typeface="Times New Roman" panose="02020603050405020304" pitchFamily="18" charset="0"/>
              </a:rPr>
              <a:t>. Moreover, being hospitable improves relationships, raises happiness, and makes the world a more peaceful and caring place.</a:t>
            </a:r>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8</a:t>
            </a:fld>
            <a:endParaRPr lang="en-US"/>
          </a:p>
        </p:txBody>
      </p:sp>
    </p:spTree>
    <p:extLst>
      <p:ext uri="{BB962C8B-B14F-4D97-AF65-F5344CB8AC3E}">
        <p14:creationId xmlns:p14="http://schemas.microsoft.com/office/powerpoint/2010/main" val="3683480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Times New Roman" panose="02020603050405020304" pitchFamily="18" charset="0"/>
              </a:rPr>
              <a:t>The ways hotels meet the expectations of their clients</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Hotels have a number of options to either meet or surpass visitors' expectations, first of all. providing top-notch client service is essential. This entails extending a cordial greeting, swiftly answering visitors' requirements, and going far enough to surpass their expectations. Employees ought to be well-versed in both the hotel's amenities and surrounding areas. Assuring hygienic and cosy lodging is another method to live up to promises</a:t>
            </a:r>
            <a:r>
              <a:rPr lang="en-GB" sz="1800" dirty="0">
                <a:effectLst/>
                <a:latin typeface="Times New Roman" panose="02020603050405020304" pitchFamily="18" charset="0"/>
                <a:ea typeface="Arial" panose="020B0604020202020204" pitchFamily="34" charset="0"/>
              </a:rPr>
              <a:t> (</a:t>
            </a:r>
            <a:r>
              <a:rPr lang="en-GB" sz="1800" dirty="0" err="1">
                <a:effectLst/>
                <a:latin typeface="Times New Roman" panose="02020603050405020304" pitchFamily="18" charset="0"/>
                <a:ea typeface="Arial" panose="020B0604020202020204" pitchFamily="34" charset="0"/>
              </a:rPr>
              <a:t>Nikolskaya</a:t>
            </a:r>
            <a:r>
              <a:rPr lang="en-GB" sz="1800" dirty="0">
                <a:effectLst/>
                <a:latin typeface="Times New Roman" panose="02020603050405020304" pitchFamily="18" charset="0"/>
                <a:ea typeface="Arial" panose="020B0604020202020204" pitchFamily="34" charset="0"/>
              </a:rPr>
              <a:t> et al., 2020)</a:t>
            </a:r>
            <a:r>
              <a:rPr lang="en-GB" sz="1800" dirty="0">
                <a:effectLst/>
                <a:latin typeface="Times New Roman" panose="02020603050405020304" pitchFamily="18" charset="0"/>
                <a:ea typeface="Times New Roman" panose="02020603050405020304" pitchFamily="18" charset="0"/>
              </a:rPr>
              <a:t>. High-quality mattresses, consistent upkeep, and a commitment to hygiene are crucial. A range of facilities, including free internet access, exercise centres, and within-the-room amusement systems, should also be provided by hotels. Customised experience can also make a big impression on visitors. Through anticipating visitors' preferences and offering specialised services and advice, hotels may accomplish this.</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9</a:t>
            </a:fld>
            <a:endParaRPr lang="en-US"/>
          </a:p>
        </p:txBody>
      </p:sp>
    </p:spTree>
    <p:extLst>
      <p:ext uri="{BB962C8B-B14F-4D97-AF65-F5344CB8AC3E}">
        <p14:creationId xmlns:p14="http://schemas.microsoft.com/office/powerpoint/2010/main" val="3401172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Conclusion</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Sofitel has been successful in identifying its primary clients as affluent people looking for premium sophistication and customised encounters. Sofitel has won over its customers' hearts and won their steadfast devotion with its unmatched service, beautiful aesthetics, and first-rate amenities. The hotel stands out due to its dedication to quality and meticulous attention to every element of client facilities and amenities. The foundation of the lodging sector has been instrumental in developing unforgettable experiences for guests and assuring their pleasure. Through its dedication to consistently going above and beyond expectations, Sofitel sets an example for lodging standards and establishes an expectation to obtain quality in tourism.</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10</a:t>
            </a:fld>
            <a:endParaRPr lang="en-US"/>
          </a:p>
        </p:txBody>
      </p:sp>
    </p:spTree>
    <p:extLst>
      <p:ext uri="{BB962C8B-B14F-4D97-AF65-F5344CB8AC3E}">
        <p14:creationId xmlns:p14="http://schemas.microsoft.com/office/powerpoint/2010/main" val="4257523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Times New Roman" panose="02020603050405020304" pitchFamily="18" charset="0"/>
              </a:rPr>
              <a:t>References</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All Accor, (2023). Home Page. [Online] Available at: https://all.accor.com/india/index.en.shtml [Accessed 08 10 2023].</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Bean-Mellinger, B., (2020). Service Marketing vs. Product Marketing in Hotels. [Online] Available at: https://smallbusiness.chron.com/service-marketing-vs-product-marketing-hotels-23637.html [Accessed 09 10 2023].</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Epsilon, R., (2023). The Case For Change Management In The Hospitality Industry. [Online] Available at: https://www.forbes.com/sites/forbestechcouncil/2023/02/01/the-case-for-change-management-in-the-hospitality-industry/?sh=4571a4186c27 [Accessed 08 10 2023].</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Gavrilova, L. and </a:t>
            </a:r>
            <a:r>
              <a:rPr lang="en-GB" sz="1800" dirty="0" err="1">
                <a:effectLst/>
                <a:latin typeface="Times New Roman" panose="02020603050405020304" pitchFamily="18" charset="0"/>
                <a:ea typeface="Arial" panose="020B0604020202020204" pitchFamily="34" charset="0"/>
              </a:rPr>
              <a:t>Zawadzki</a:t>
            </a:r>
            <a:r>
              <a:rPr lang="en-GB" sz="1800" dirty="0">
                <a:effectLst/>
                <a:latin typeface="Times New Roman" panose="02020603050405020304" pitchFamily="18" charset="0"/>
                <a:ea typeface="Arial" panose="020B0604020202020204" pitchFamily="34" charset="0"/>
              </a:rPr>
              <a:t>, M.J., (2023). Mindfulness mechanisms in everyday life: examining variance in acceptance, attention monitoring, </a:t>
            </a:r>
            <a:r>
              <a:rPr lang="en-GB" sz="1800" dirty="0" err="1">
                <a:effectLst/>
                <a:latin typeface="Times New Roman" panose="02020603050405020304" pitchFamily="18" charset="0"/>
                <a:ea typeface="Arial" panose="020B0604020202020204" pitchFamily="34" charset="0"/>
              </a:rPr>
              <a:t>decentering</a:t>
            </a:r>
            <a:r>
              <a:rPr lang="en-GB" sz="1800" dirty="0">
                <a:effectLst/>
                <a:latin typeface="Times New Roman" panose="02020603050405020304" pitchFamily="18" charset="0"/>
                <a:ea typeface="Arial" panose="020B0604020202020204" pitchFamily="34" charset="0"/>
              </a:rPr>
              <a:t>, self-compassion, and nonreactivity and their links to negative emotions among a workplace sample. Cognition and Emotion, pp.1-11.</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rPr>
              <a:t>Habas</a:t>
            </a:r>
            <a:r>
              <a:rPr lang="en-GB" sz="1800" dirty="0">
                <a:effectLst/>
                <a:latin typeface="Times New Roman" panose="02020603050405020304" pitchFamily="18" charset="0"/>
                <a:ea typeface="Arial" panose="020B0604020202020204" pitchFamily="34" charset="0"/>
              </a:rPr>
              <a:t>, C., (2020). Front Office Operations &amp; Its Relation With the Guest Cycle. [Online] Available at: https://smallbusiness.chron.com/front-office-operations-its-relation-guest-cycle-14378.html [Accessed 08 10 2023].</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rPr>
              <a:t>Nikolskaya</a:t>
            </a:r>
            <a:r>
              <a:rPr lang="en-GB" sz="1800" dirty="0">
                <a:effectLst/>
                <a:latin typeface="Times New Roman" panose="02020603050405020304" pitchFamily="18" charset="0"/>
                <a:ea typeface="Arial" panose="020B0604020202020204" pitchFamily="34" charset="0"/>
              </a:rPr>
              <a:t>, E.Y., </a:t>
            </a:r>
            <a:r>
              <a:rPr lang="en-GB" sz="1800" dirty="0" err="1">
                <a:effectLst/>
                <a:latin typeface="Times New Roman" panose="02020603050405020304" pitchFamily="18" charset="0"/>
                <a:ea typeface="Arial" panose="020B0604020202020204" pitchFamily="34" charset="0"/>
              </a:rPr>
              <a:t>Lepeshkin</a:t>
            </a:r>
            <a:r>
              <a:rPr lang="en-GB" sz="1800" dirty="0">
                <a:effectLst/>
                <a:latin typeface="Times New Roman" panose="02020603050405020304" pitchFamily="18" charset="0"/>
                <a:ea typeface="Arial" panose="020B0604020202020204" pitchFamily="34" charset="0"/>
              </a:rPr>
              <a:t>, V.A., </a:t>
            </a:r>
            <a:r>
              <a:rPr lang="en-GB" sz="1800" dirty="0" err="1">
                <a:effectLst/>
                <a:latin typeface="Times New Roman" panose="02020603050405020304" pitchFamily="18" charset="0"/>
                <a:ea typeface="Arial" panose="020B0604020202020204" pitchFamily="34" charset="0"/>
              </a:rPr>
              <a:t>Kulgachev</a:t>
            </a:r>
            <a:r>
              <a:rPr lang="en-GB" sz="1800" dirty="0">
                <a:effectLst/>
                <a:latin typeface="Times New Roman" panose="02020603050405020304" pitchFamily="18" charset="0"/>
                <a:ea typeface="Arial" panose="020B0604020202020204" pitchFamily="34" charset="0"/>
              </a:rPr>
              <a:t>, I.P., Matveev, A.A. and Lebedeva, O.Y., (2020). Perfection of quality management of hotel services. Journal of Environmental Management and Tourism, 11(2 (42)), p.417.</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rPr>
              <a:t>Raval</a:t>
            </a:r>
            <a:r>
              <a:rPr lang="en-GB" sz="1800" dirty="0">
                <a:effectLst/>
                <a:latin typeface="Times New Roman" panose="02020603050405020304" pitchFamily="18" charset="0"/>
                <a:ea typeface="Arial" panose="020B0604020202020204" pitchFamily="34" charset="0"/>
              </a:rPr>
              <a:t>, T., (2019). Improving User Experiences In The Hospitality Industry. [Online] Available at: https://www.forbes.com/sites/forbestechcouncil/2019/04/22/improving-user-experiences-in-the-hospitality-industry/?sh=10bec7a9e22f [Accessed 09 10 2023].</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Sofitel, (2023). Home Page. [Online] Available at: https://sofitel.accor.com/asia/index.en.shtml?utm_term=mar&amp;gclid=CjwKCAjwvrOpBhBdEiwAR58-3GFvKtrs-NO5IlvozWl1DfAkVxWXVE5taN7JkEsBcaF-qx5Jlc5uARoCBZcQAvD_BwE&amp;utm_campaign=ppc-sof-mar-goo-in-en-pure-mix-sear-&amp;utm_medium=cpc&amp;utm_source=google&amp;utm_content=in- [Accessed 08 10 2023].</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rPr>
              <a:t>Zambello</a:t>
            </a:r>
            <a:r>
              <a:rPr lang="en-GB" sz="1800" dirty="0">
                <a:effectLst/>
                <a:latin typeface="Times New Roman" panose="02020603050405020304" pitchFamily="18" charset="0"/>
                <a:ea typeface="Arial" panose="020B0604020202020204" pitchFamily="34" charset="0"/>
              </a:rPr>
              <a:t>, L., (2020). Three Ways To Market Your Hotel And Attract Guests During The Pandemic. [Online] Available at: https://www.forbes.com/sites/forbesbusinesscouncil/2020/12/09/three-ways-to-market-your-hotel-and-attract-guests-during-the-pandemic/?sh=41703ed35639 [Accessed 08 10 2023].</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rPr>
              <a:t>Zoghbi</a:t>
            </a:r>
            <a:r>
              <a:rPr lang="en-GB" sz="1800" dirty="0">
                <a:effectLst/>
                <a:latin typeface="Times New Roman" panose="02020603050405020304" pitchFamily="18" charset="0"/>
                <a:ea typeface="Arial" panose="020B0604020202020204" pitchFamily="34" charset="0"/>
              </a:rPr>
              <a:t>-Manrique-de-Lara, P., Ruiz-Palomino, P. and </a:t>
            </a:r>
            <a:r>
              <a:rPr lang="en-GB" sz="1800" dirty="0" err="1">
                <a:effectLst/>
                <a:latin typeface="Times New Roman" panose="02020603050405020304" pitchFamily="18" charset="0"/>
                <a:ea typeface="Arial" panose="020B0604020202020204" pitchFamily="34" charset="0"/>
              </a:rPr>
              <a:t>Linuesa-Langreo</a:t>
            </a:r>
            <a:r>
              <a:rPr lang="en-GB" sz="1800" dirty="0">
                <a:effectLst/>
                <a:latin typeface="Times New Roman" panose="02020603050405020304" pitchFamily="18" charset="0"/>
                <a:ea typeface="Arial" panose="020B0604020202020204" pitchFamily="34" charset="0"/>
              </a:rPr>
              <a:t>, J., (2023). Compassion in Hotels: Does Person–Organization Fit Lead Staff to Engage in Compassion-Driven Citizenship </a:t>
            </a:r>
            <a:r>
              <a:rPr lang="en-GB" sz="1800" dirty="0" err="1">
                <a:effectLst/>
                <a:latin typeface="Times New Roman" panose="02020603050405020304" pitchFamily="18" charset="0"/>
                <a:ea typeface="Arial" panose="020B0604020202020204" pitchFamily="34" charset="0"/>
              </a:rPr>
              <a:t>Behavior</a:t>
            </a:r>
            <a:r>
              <a:rPr lang="en-GB" sz="1800" dirty="0">
                <a:effectLst/>
                <a:latin typeface="Times New Roman" panose="02020603050405020304" pitchFamily="18" charset="0"/>
                <a:ea typeface="Arial" panose="020B0604020202020204" pitchFamily="34" charset="0"/>
              </a:rPr>
              <a:t>?. Cornell Hospitality Quarterly, p.19389655231178267.</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D86278-6FA5-4D26-94C0-F43A91AE6C9E}" type="slidenum">
              <a:rPr lang="en-US" smtClean="0"/>
              <a:t>11</a:t>
            </a:fld>
            <a:endParaRPr lang="en-US"/>
          </a:p>
        </p:txBody>
      </p:sp>
    </p:spTree>
    <p:extLst>
      <p:ext uri="{BB962C8B-B14F-4D97-AF65-F5344CB8AC3E}">
        <p14:creationId xmlns:p14="http://schemas.microsoft.com/office/powerpoint/2010/main" val="329739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5F78-7B6D-3368-F872-1FD39CE061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A2AF84-8DC9-FF1A-8311-C930054493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FF308DB-96F0-2538-CACB-29C70F06A693}"/>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5" name="Footer Placeholder 4">
            <a:extLst>
              <a:ext uri="{FF2B5EF4-FFF2-40B4-BE49-F238E27FC236}">
                <a16:creationId xmlns:a16="http://schemas.microsoft.com/office/drawing/2014/main" id="{18DFBCEE-EE97-34BF-EFB0-B4C684350D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C4E966-9095-A0A0-E680-84C5D6A9894B}"/>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3250810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E7285-93E6-E11D-3B2A-83EC2211114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E7FF3D-43AB-5E34-793F-0F494E1B2A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5B293F-4E58-DC7E-409C-4500A57D2245}"/>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5" name="Footer Placeholder 4">
            <a:extLst>
              <a:ext uri="{FF2B5EF4-FFF2-40B4-BE49-F238E27FC236}">
                <a16:creationId xmlns:a16="http://schemas.microsoft.com/office/drawing/2014/main" id="{90A0BC36-6D5B-8A9B-A4C0-4C9255758B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7386EF-9B7A-FAA2-A8B0-0C0D312E54A0}"/>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692013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7DA5A-B6B0-0EAF-E689-CFCAEE73BD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A5EC2BA-3D7E-2224-8EB1-07D773392C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7366F3-CC64-7FB2-01CF-53538803AD97}"/>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5" name="Footer Placeholder 4">
            <a:extLst>
              <a:ext uri="{FF2B5EF4-FFF2-40B4-BE49-F238E27FC236}">
                <a16:creationId xmlns:a16="http://schemas.microsoft.com/office/drawing/2014/main" id="{DC94D335-44A2-6971-B1C0-03DF459453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166C8-DDE1-7D1B-ECEF-DA5042A199AF}"/>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3058371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C323D-2E85-FAF2-3960-D14BBC75E1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41089D-022E-DC98-4A84-3AE8B26D3C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D0945CD-219D-2A2F-273E-D76BE9C7E8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DB6C200-7A5D-D037-5582-463C76B473DC}"/>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6" name="Footer Placeholder 5">
            <a:extLst>
              <a:ext uri="{FF2B5EF4-FFF2-40B4-BE49-F238E27FC236}">
                <a16:creationId xmlns:a16="http://schemas.microsoft.com/office/drawing/2014/main" id="{97B1F3D3-7B36-A338-379D-3D8E84ACCD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691131-27CF-FFD2-B037-B3987C459ABD}"/>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1188082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AA269-9A0F-F5E6-F5DA-DFCB705EF05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F841EDA-DAC2-8AB6-11B9-620384657F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C33555-4FAB-52CC-F900-C1C0EA67E6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7278F85-2E72-A80F-D02C-33363AA5A0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80F5B9-E7E3-C7CF-E97E-0E17400A15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EEC54F-4C6E-2719-068D-BBC4FB7C4530}"/>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8" name="Footer Placeholder 7">
            <a:extLst>
              <a:ext uri="{FF2B5EF4-FFF2-40B4-BE49-F238E27FC236}">
                <a16:creationId xmlns:a16="http://schemas.microsoft.com/office/drawing/2014/main" id="{CC95D087-4193-535C-A1A7-A8489F11922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F3B7F3-A03E-A614-751F-75ABB252AF53}"/>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1210131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D96AD-9F19-0E12-A0D6-9C68F0C57EB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F22A9D2-B500-69DD-C628-A3BCC0CB3F81}"/>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4" name="Footer Placeholder 3">
            <a:extLst>
              <a:ext uri="{FF2B5EF4-FFF2-40B4-BE49-F238E27FC236}">
                <a16:creationId xmlns:a16="http://schemas.microsoft.com/office/drawing/2014/main" id="{0EDDD691-4FC5-96B7-F1DA-C6727985C8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F186C3-4848-22B3-60AE-4D662201F18A}"/>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2744550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726CB4-58B0-D6CC-FE41-9AEB829CDBC3}"/>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3" name="Footer Placeholder 2">
            <a:extLst>
              <a:ext uri="{FF2B5EF4-FFF2-40B4-BE49-F238E27FC236}">
                <a16:creationId xmlns:a16="http://schemas.microsoft.com/office/drawing/2014/main" id="{570B9061-9074-A3DB-0BAC-B607F6D5801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EEFF2A-5A2B-300E-8B74-8F7205A91504}"/>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3950351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48B8-2957-4283-F268-9A17692669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E8376E9-AD46-4A2F-0A9C-800683FBA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1BDC17-C929-5F1C-323E-09BFE0D922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071DB6-3B88-8206-EE60-9F6F89273838}"/>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6" name="Footer Placeholder 5">
            <a:extLst>
              <a:ext uri="{FF2B5EF4-FFF2-40B4-BE49-F238E27FC236}">
                <a16:creationId xmlns:a16="http://schemas.microsoft.com/office/drawing/2014/main" id="{AD282A4E-E34E-0937-D954-59DE12DC42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BD33D6-C7F9-7796-EB43-D8F2EE3F6D05}"/>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2864388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F80F4-56E6-3ACF-DC87-698BA51620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EBF2D7A-F0E5-A31C-2877-3483724C8E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335C33-ADA4-7A03-94BD-82D30550EC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2FD92F-91A6-76A9-C8C9-2F19CD8A15FE}"/>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6" name="Footer Placeholder 5">
            <a:extLst>
              <a:ext uri="{FF2B5EF4-FFF2-40B4-BE49-F238E27FC236}">
                <a16:creationId xmlns:a16="http://schemas.microsoft.com/office/drawing/2014/main" id="{40A80749-3E36-8B62-1363-A8910ED88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7C2E0F-9300-9448-6AAC-E4F87408B2A8}"/>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2092742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96FD2-4DBB-C9E1-DEA9-EED696CF9CA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A5ACA8A-0247-BC97-C167-35EF4AE3A4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C316BC-C813-32FB-9216-3F4C19DF8CBB}"/>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5" name="Footer Placeholder 4">
            <a:extLst>
              <a:ext uri="{FF2B5EF4-FFF2-40B4-BE49-F238E27FC236}">
                <a16:creationId xmlns:a16="http://schemas.microsoft.com/office/drawing/2014/main" id="{059D7C05-EF4F-A783-5E32-F8024BB9B9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C7448-7495-3903-13FA-E8C918BFEC14}"/>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3022824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5D03ED-85D5-42DC-9F38-94E30C8BD24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B6186A9-57E6-1FF8-8213-4085474A4C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9B9AC-F918-63CE-D17F-D6AF8291CA64}"/>
              </a:ext>
            </a:extLst>
          </p:cNvPr>
          <p:cNvSpPr>
            <a:spLocks noGrp="1"/>
          </p:cNvSpPr>
          <p:nvPr>
            <p:ph type="dt" sz="half" idx="10"/>
          </p:nvPr>
        </p:nvSpPr>
        <p:spPr/>
        <p:txBody>
          <a:bodyPr/>
          <a:lstStyle/>
          <a:p>
            <a:fld id="{B5D6294B-CE91-4571-9F38-30ACF478E540}" type="datetimeFigureOut">
              <a:rPr lang="en-US" smtClean="0"/>
              <a:t>10/18/2023</a:t>
            </a:fld>
            <a:endParaRPr lang="en-US"/>
          </a:p>
        </p:txBody>
      </p:sp>
      <p:sp>
        <p:nvSpPr>
          <p:cNvPr id="5" name="Footer Placeholder 4">
            <a:extLst>
              <a:ext uri="{FF2B5EF4-FFF2-40B4-BE49-F238E27FC236}">
                <a16:creationId xmlns:a16="http://schemas.microsoft.com/office/drawing/2014/main" id="{B174B964-2304-C966-D55B-53C1A111CE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26493-DC8D-FA47-B2F8-BFB105C5697D}"/>
              </a:ext>
            </a:extLst>
          </p:cNvPr>
          <p:cNvSpPr>
            <a:spLocks noGrp="1"/>
          </p:cNvSpPr>
          <p:nvPr>
            <p:ph type="sldNum" sz="quarter" idx="12"/>
          </p:nvPr>
        </p:nvSpPr>
        <p:spPr/>
        <p:txBody>
          <a:bodyPr/>
          <a:lstStyle/>
          <a:p>
            <a:fld id="{9CC9A429-2AF1-4E2D-8EC0-B304444C0712}" type="slidenum">
              <a:rPr lang="en-US" smtClean="0"/>
              <a:t>‹#›</a:t>
            </a:fld>
            <a:endParaRPr lang="en-US"/>
          </a:p>
        </p:txBody>
      </p:sp>
    </p:spTree>
    <p:extLst>
      <p:ext uri="{BB962C8B-B14F-4D97-AF65-F5344CB8AC3E}">
        <p14:creationId xmlns:p14="http://schemas.microsoft.com/office/powerpoint/2010/main" val="2419806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1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C614B9-9CA1-5668-9B58-64AC37DC16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C531969-56EC-0457-D60C-FE834909F8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9939BB-9D9A-D706-4F21-4558E86A44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D6294B-CE91-4571-9F38-30ACF478E540}" type="datetimeFigureOut">
              <a:rPr lang="en-US" smtClean="0"/>
              <a:t>10/18/2023</a:t>
            </a:fld>
            <a:endParaRPr lang="en-US"/>
          </a:p>
        </p:txBody>
      </p:sp>
      <p:sp>
        <p:nvSpPr>
          <p:cNvPr id="5" name="Footer Placeholder 4">
            <a:extLst>
              <a:ext uri="{FF2B5EF4-FFF2-40B4-BE49-F238E27FC236}">
                <a16:creationId xmlns:a16="http://schemas.microsoft.com/office/drawing/2014/main" id="{27517E3A-3CAE-4CA3-422E-5A9FF5F2B1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49E514A-C1FB-5797-A91C-F9FD6D0C21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C9A429-2AF1-4E2D-8EC0-B304444C0712}" type="slidenum">
              <a:rPr lang="en-US" smtClean="0"/>
              <a:t>‹#›</a:t>
            </a:fld>
            <a:endParaRPr lang="en-US"/>
          </a:p>
        </p:txBody>
      </p:sp>
    </p:spTree>
    <p:extLst>
      <p:ext uri="{BB962C8B-B14F-4D97-AF65-F5344CB8AC3E}">
        <p14:creationId xmlns:p14="http://schemas.microsoft.com/office/powerpoint/2010/main" val="2124104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1D6C27-5080-9496-936A-3150AD5D6A29}"/>
              </a:ext>
            </a:extLst>
          </p:cNvPr>
          <p:cNvSpPr txBox="1"/>
          <p:nvPr/>
        </p:nvSpPr>
        <p:spPr>
          <a:xfrm>
            <a:off x="3048000" y="2485665"/>
            <a:ext cx="6096000" cy="1886670"/>
          </a:xfrm>
          <a:prstGeom prst="rect">
            <a:avLst/>
          </a:prstGeom>
          <a:noFill/>
        </p:spPr>
        <p:txBody>
          <a:bodyPr wrap="square">
            <a:spAutoFit/>
          </a:bodyPr>
          <a:lstStyle/>
          <a:p>
            <a:pPr marL="0" marR="0" algn="ctr">
              <a:lnSpc>
                <a:spcPct val="115000"/>
              </a:lnSpc>
              <a:spcBef>
                <a:spcPts val="0"/>
              </a:spcBef>
              <a:spcAft>
                <a:spcPts val="0"/>
              </a:spcAft>
            </a:pPr>
            <a: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t>Hospitality &amp; Guest Services</a:t>
            </a:r>
            <a:endParaRPr lang="en-US" sz="32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15000"/>
              </a:lnSpc>
              <a:spcBef>
                <a:spcPts val="0"/>
              </a:spcBef>
              <a:spcAft>
                <a:spcPts val="0"/>
              </a:spcAft>
            </a:pPr>
            <a:r>
              <a:rPr lang="nl-NL" sz="3200" b="1" dirty="0">
                <a:effectLst/>
                <a:latin typeface="Times New Roman" panose="02020603050405020304" pitchFamily="18" charset="0"/>
                <a:ea typeface="Times New Roman" panose="02020603050405020304" pitchFamily="18" charset="0"/>
                <a:cs typeface="Times New Roman" panose="02020603050405020304" pitchFamily="18" charset="0"/>
              </a:rPr>
              <a:t>BMIH4003</a:t>
            </a:r>
            <a:endParaRPr lang="en-US" sz="32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15000"/>
              </a:lnSpc>
              <a:spcBef>
                <a:spcPts val="0"/>
              </a:spcBef>
              <a:spcAft>
                <a:spcPts val="0"/>
              </a:spcAft>
            </a:pPr>
            <a:r>
              <a:rPr lang="nl-NL" sz="2000" b="1" dirty="0">
                <a:effectLst/>
                <a:latin typeface="Times New Roman" panose="02020603050405020304" pitchFamily="18" charset="0"/>
                <a:ea typeface="Times New Roman" panose="02020603050405020304" pitchFamily="18" charset="0"/>
                <a:cs typeface="Times New Roman" panose="02020603050405020304" pitchFamily="18" charset="0"/>
              </a:rPr>
              <a:t>Student Name: Gabriela Iuliana Giurgiu</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r>
              <a:rPr lang="nl-NL" sz="2000" b="1" dirty="0">
                <a:effectLst/>
                <a:latin typeface="Times New Roman" panose="02020603050405020304" pitchFamily="18" charset="0"/>
                <a:ea typeface="Times New Roman" panose="02020603050405020304" pitchFamily="18" charset="0"/>
                <a:cs typeface="Times New Roman" panose="02020603050405020304" pitchFamily="18" charset="0"/>
              </a:rPr>
              <a:t>Student ID: 2240417</a:t>
            </a:r>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58C2C8D6-CD99-3D76-8F10-CC34FFDF6BED}"/>
              </a:ext>
            </a:extLst>
          </p:cNvPr>
          <p:cNvPicPr>
            <a:picLocks noChangeAspect="1"/>
          </p:cNvPicPr>
          <p:nvPr/>
        </p:nvPicPr>
        <p:blipFill>
          <a:blip r:embed="rId2"/>
          <a:stretch>
            <a:fillRect/>
          </a:stretch>
        </p:blipFill>
        <p:spPr>
          <a:xfrm>
            <a:off x="1012745" y="832660"/>
            <a:ext cx="2005758" cy="768163"/>
          </a:xfrm>
          <a:prstGeom prst="rect">
            <a:avLst/>
          </a:prstGeom>
        </p:spPr>
      </p:pic>
    </p:spTree>
    <p:extLst>
      <p:ext uri="{BB962C8B-B14F-4D97-AF65-F5344CB8AC3E}">
        <p14:creationId xmlns:p14="http://schemas.microsoft.com/office/powerpoint/2010/main" val="4163087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5261211-5B4C-AC1E-6219-7639B0D41D43}"/>
              </a:ext>
            </a:extLst>
          </p:cNvPr>
          <p:cNvSpPr txBox="1"/>
          <p:nvPr/>
        </p:nvSpPr>
        <p:spPr>
          <a:xfrm>
            <a:off x="1648600" y="1089898"/>
            <a:ext cx="8894800" cy="4678204"/>
          </a:xfrm>
          <a:prstGeom prst="rect">
            <a:avLst/>
          </a:prstGeom>
          <a:noFill/>
        </p:spPr>
        <p:txBody>
          <a:bodyPr wrap="square">
            <a:spAutoFit/>
          </a:bodyPr>
          <a:lstStyle/>
          <a:p>
            <a:pPr algn="ctr"/>
            <a:r>
              <a:rPr lang="en-US" sz="3200" b="1" dirty="0">
                <a:latin typeface="Times New Roman" panose="02020603050405020304" pitchFamily="18" charset="0"/>
                <a:cs typeface="Times New Roman" panose="02020603050405020304" pitchFamily="18" charset="0"/>
              </a:rPr>
              <a:t>Table of Contents</a:t>
            </a:r>
          </a:p>
          <a:p>
            <a:pPr algn="just"/>
            <a:endParaRPr lang="en-US" sz="3200" b="1"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Introduction..........................................................................................3</a:t>
            </a:r>
          </a:p>
          <a:p>
            <a:pPr algn="just"/>
            <a:r>
              <a:rPr lang="en-US" sz="2400" dirty="0">
                <a:latin typeface="Times New Roman" panose="02020603050405020304" pitchFamily="18" charset="0"/>
                <a:cs typeface="Times New Roman" panose="02020603050405020304" pitchFamily="18" charset="0"/>
              </a:rPr>
              <a:t>Overview of the </a:t>
            </a:r>
            <a:r>
              <a:rPr lang="en-US" sz="2400" dirty="0" err="1">
                <a:latin typeface="Times New Roman" panose="02020603050405020304" pitchFamily="18" charset="0"/>
                <a:cs typeface="Times New Roman" panose="02020603050405020304" pitchFamily="18" charset="0"/>
              </a:rPr>
              <a:t>organisation</a:t>
            </a:r>
            <a:r>
              <a:rPr lang="en-US" sz="2400" dirty="0">
                <a:latin typeface="Times New Roman" panose="02020603050405020304" pitchFamily="18" charset="0"/>
                <a:cs typeface="Times New Roman" panose="02020603050405020304" pitchFamily="18" charset="0"/>
              </a:rPr>
              <a:t>………………………………………...4</a:t>
            </a:r>
          </a:p>
          <a:p>
            <a:pPr algn="just"/>
            <a:r>
              <a:rPr lang="en-US" sz="2400" dirty="0">
                <a:latin typeface="Times New Roman" panose="02020603050405020304" pitchFamily="18" charset="0"/>
                <a:cs typeface="Times New Roman" panose="02020603050405020304" pitchFamily="18" charset="0"/>
              </a:rPr>
              <a:t>Identification of the main customers of the hotel and justification…..5</a:t>
            </a:r>
          </a:p>
          <a:p>
            <a:pPr algn="just"/>
            <a:r>
              <a:rPr lang="en-US" sz="2400" dirty="0">
                <a:latin typeface="Times New Roman" panose="02020603050405020304" pitchFamily="18" charset="0"/>
                <a:cs typeface="Times New Roman" panose="02020603050405020304" pitchFamily="18" charset="0"/>
              </a:rPr>
              <a:t>The ways they appeal to their group of clients.....................................6</a:t>
            </a:r>
          </a:p>
          <a:p>
            <a:pPr algn="just"/>
            <a:r>
              <a:rPr lang="en-US" sz="2400" dirty="0">
                <a:latin typeface="Times New Roman" panose="02020603050405020304" pitchFamily="18" charset="0"/>
                <a:cs typeface="Times New Roman" panose="02020603050405020304" pitchFamily="18" charset="0"/>
              </a:rPr>
              <a:t>Nature, scope, and role of guest services and facilities………………7</a:t>
            </a:r>
          </a:p>
          <a:p>
            <a:pPr algn="just"/>
            <a:r>
              <a:rPr lang="en-US" sz="2400" dirty="0">
                <a:latin typeface="Times New Roman" panose="02020603050405020304" pitchFamily="18" charset="0"/>
                <a:cs typeface="Times New Roman" panose="02020603050405020304" pitchFamily="18" charset="0"/>
              </a:rPr>
              <a:t>Importance of Hospitality…………………………………………….8</a:t>
            </a:r>
          </a:p>
          <a:p>
            <a:pPr algn="just"/>
            <a:r>
              <a:rPr lang="en-US" sz="2400" dirty="0">
                <a:latin typeface="Times New Roman" panose="02020603050405020304" pitchFamily="18" charset="0"/>
                <a:cs typeface="Times New Roman" panose="02020603050405020304" pitchFamily="18" charset="0"/>
              </a:rPr>
              <a:t>The ways hotels meet the expectations of their clients…………….....9</a:t>
            </a:r>
          </a:p>
          <a:p>
            <a:pPr algn="just"/>
            <a:r>
              <a:rPr lang="en-US" sz="2400" dirty="0">
                <a:latin typeface="Times New Roman" panose="02020603050405020304" pitchFamily="18" charset="0"/>
                <a:cs typeface="Times New Roman" panose="02020603050405020304" pitchFamily="18" charset="0"/>
              </a:rPr>
              <a:t>Conclusion……………………………………………………………10</a:t>
            </a:r>
          </a:p>
          <a:p>
            <a:pPr algn="just"/>
            <a:r>
              <a:rPr lang="en-US" sz="2400" dirty="0">
                <a:latin typeface="Times New Roman" panose="02020603050405020304" pitchFamily="18" charset="0"/>
                <a:cs typeface="Times New Roman" panose="02020603050405020304" pitchFamily="18" charset="0"/>
              </a:rPr>
              <a:t>References…………………………………………………………....11</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6976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5A343-A277-50BF-CC66-1BDECF7E24F3}"/>
              </a:ext>
            </a:extLst>
          </p:cNvPr>
          <p:cNvSpPr txBox="1"/>
          <p:nvPr/>
        </p:nvSpPr>
        <p:spPr>
          <a:xfrm>
            <a:off x="154344" y="167492"/>
            <a:ext cx="6017342" cy="584775"/>
          </a:xfrm>
          <a:prstGeom prst="rect">
            <a:avLst/>
          </a:prstGeom>
          <a:noFill/>
        </p:spPr>
        <p:txBody>
          <a:bodyPr wrap="square">
            <a:spAutoFit/>
          </a:bodyPr>
          <a:lstStyle/>
          <a:p>
            <a:pPr marL="0" marR="0" algn="just">
              <a:spcBef>
                <a:spcPts val="2000"/>
              </a:spcBef>
              <a:spcAft>
                <a:spcPts val="600"/>
              </a:spcAft>
            </a:pPr>
            <a:r>
              <a:rPr lang="en-GB" sz="3200" b="1" kern="0" dirty="0">
                <a:effectLst/>
                <a:latin typeface="Times New Roman" panose="02020603050405020304" pitchFamily="18" charset="0"/>
                <a:cs typeface="Times New Roman" panose="02020603050405020304" pitchFamily="18" charset="0"/>
              </a:rPr>
              <a:t>Introduction</a:t>
            </a:r>
            <a:endParaRPr lang="en-US" sz="32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8D7D64BF-ABE0-97F7-E8E3-5693518AEC3D}"/>
              </a:ext>
            </a:extLst>
          </p:cNvPr>
          <p:cNvSpPr txBox="1"/>
          <p:nvPr/>
        </p:nvSpPr>
        <p:spPr>
          <a:xfrm>
            <a:off x="154344" y="1763031"/>
            <a:ext cx="7128387" cy="3331938"/>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Arial" panose="020B0604020202020204" pitchFamily="34" charset="0"/>
                <a:cs typeface="Times New Roman" panose="02020603050405020304" pitchFamily="18" charset="0"/>
              </a:rPr>
              <a:t>The prestigious and well-known hotel chain Sofitel has established itself as a leader within the hospitality sector.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Arial" panose="020B0604020202020204" pitchFamily="34" charset="0"/>
                <a:cs typeface="Times New Roman" panose="02020603050405020304" pitchFamily="18" charset="0"/>
              </a:rPr>
              <a:t>This presentation intends to shed insight into the primary Sofitel patrons, the hotel's marketing strategy for this clientele.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Arial" panose="020B0604020202020204" pitchFamily="34" charset="0"/>
                <a:cs typeface="Times New Roman" panose="02020603050405020304" pitchFamily="18" charset="0"/>
              </a:rPr>
              <a:t>Finally, it must have a thorough grasp of how prestigious visitors' expectations are met and even surpassed by establishments like Sofitel.</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5921CA2A-8C37-3F43-259B-5A87BBE2C749}"/>
              </a:ext>
            </a:extLst>
          </p:cNvPr>
          <p:cNvPicPr>
            <a:picLocks noChangeAspect="1"/>
          </p:cNvPicPr>
          <p:nvPr/>
        </p:nvPicPr>
        <p:blipFill>
          <a:blip r:embed="rId3"/>
          <a:stretch>
            <a:fillRect/>
          </a:stretch>
        </p:blipFill>
        <p:spPr>
          <a:xfrm>
            <a:off x="7858432" y="1763031"/>
            <a:ext cx="3564194" cy="356419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TextBox 7">
            <a:extLst>
              <a:ext uri="{FF2B5EF4-FFF2-40B4-BE49-F238E27FC236}">
                <a16:creationId xmlns:a16="http://schemas.microsoft.com/office/drawing/2014/main" id="{81DDC3E9-6E16-5F2E-4E29-60AE83465C64}"/>
              </a:ext>
            </a:extLst>
          </p:cNvPr>
          <p:cNvSpPr txBox="1"/>
          <p:nvPr/>
        </p:nvSpPr>
        <p:spPr>
          <a:xfrm>
            <a:off x="8485239" y="5604387"/>
            <a:ext cx="3205316" cy="279145"/>
          </a:xfrm>
          <a:prstGeom prst="rect">
            <a:avLst/>
          </a:prstGeom>
          <a:noFill/>
        </p:spPr>
        <p:txBody>
          <a:bodyPr wrap="square">
            <a:spAutoFit/>
          </a:bodyPr>
          <a:lstStyle/>
          <a:p>
            <a:r>
              <a:rPr lang="en-GB" sz="1200" dirty="0">
                <a:effectLst/>
                <a:latin typeface="Times New Roman" panose="02020603050405020304" pitchFamily="18" charset="0"/>
                <a:ea typeface="Arial" panose="020B0604020202020204" pitchFamily="34" charset="0"/>
              </a:rPr>
              <a:t>(Gavrilova and </a:t>
            </a:r>
            <a:r>
              <a:rPr lang="en-GB" sz="1200" dirty="0" err="1">
                <a:effectLst/>
                <a:latin typeface="Times New Roman" panose="02020603050405020304" pitchFamily="18" charset="0"/>
                <a:ea typeface="Arial" panose="020B0604020202020204" pitchFamily="34" charset="0"/>
              </a:rPr>
              <a:t>Zawadzki</a:t>
            </a:r>
            <a:r>
              <a:rPr lang="en-GB" sz="1200" dirty="0">
                <a:effectLst/>
                <a:latin typeface="Times New Roman" panose="02020603050405020304" pitchFamily="18" charset="0"/>
                <a:ea typeface="Arial" panose="020B0604020202020204" pitchFamily="34" charset="0"/>
              </a:rPr>
              <a:t>, 2023)</a:t>
            </a:r>
            <a:endParaRPr lang="en-US" sz="1200" dirty="0"/>
          </a:p>
        </p:txBody>
      </p:sp>
    </p:spTree>
    <p:extLst>
      <p:ext uri="{BB962C8B-B14F-4D97-AF65-F5344CB8AC3E}">
        <p14:creationId xmlns:p14="http://schemas.microsoft.com/office/powerpoint/2010/main" val="2551039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D6C160-92A9-3DAE-B7AB-370C2D59287C}"/>
              </a:ext>
            </a:extLst>
          </p:cNvPr>
          <p:cNvSpPr txBox="1"/>
          <p:nvPr/>
        </p:nvSpPr>
        <p:spPr>
          <a:xfrm>
            <a:off x="6791547" y="106326"/>
            <a:ext cx="5276407" cy="584775"/>
          </a:xfrm>
          <a:prstGeom prst="rect">
            <a:avLst/>
          </a:prstGeom>
          <a:noFill/>
        </p:spPr>
        <p:txBody>
          <a:bodyPr wrap="square">
            <a:spAutoFit/>
          </a:bodyPr>
          <a:lstStyle/>
          <a:p>
            <a:pPr marL="0" marR="0" algn="just">
              <a:spcBef>
                <a:spcPts val="2000"/>
              </a:spcBef>
              <a:spcAft>
                <a:spcPts val="600"/>
              </a:spcAft>
            </a:pPr>
            <a:r>
              <a:rPr lang="en-GB" sz="3200" b="1" kern="0" dirty="0">
                <a:effectLst/>
                <a:latin typeface="Times New Roman" panose="02020603050405020304" pitchFamily="18" charset="0"/>
                <a:cs typeface="Times New Roman" panose="02020603050405020304" pitchFamily="18" charset="0"/>
              </a:rPr>
              <a:t>Overview of the organisation</a:t>
            </a:r>
            <a:endParaRPr lang="en-US" sz="32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9A64E1CB-E1A4-FFDA-97C2-19723EA498E4}"/>
              </a:ext>
            </a:extLst>
          </p:cNvPr>
          <p:cNvSpPr txBox="1"/>
          <p:nvPr/>
        </p:nvSpPr>
        <p:spPr>
          <a:xfrm>
            <a:off x="4601240" y="1763031"/>
            <a:ext cx="7466714" cy="3331938"/>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Luxury hotel chain Sofitel is renowned for its opulent and sophisticated suits, first-rate services and unique experiences.</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chain’s hotels and resorts give tourists a distinctive and memorable experience by fusing French luxury with regional culture.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Generally, they raise the bar for opulent hospitality and provide unmatched customer happiness.</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C1302C90-9E1E-DD9F-BE0A-BDE7C4510FD5}"/>
              </a:ext>
            </a:extLst>
          </p:cNvPr>
          <p:cNvPicPr>
            <a:picLocks noChangeAspect="1"/>
          </p:cNvPicPr>
          <p:nvPr/>
        </p:nvPicPr>
        <p:blipFill>
          <a:blip r:embed="rId3"/>
          <a:stretch>
            <a:fillRect/>
          </a:stretch>
        </p:blipFill>
        <p:spPr>
          <a:xfrm>
            <a:off x="223458" y="2162673"/>
            <a:ext cx="4224274" cy="253265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8" name="TextBox 7">
            <a:extLst>
              <a:ext uri="{FF2B5EF4-FFF2-40B4-BE49-F238E27FC236}">
                <a16:creationId xmlns:a16="http://schemas.microsoft.com/office/drawing/2014/main" id="{C84A52A5-90D8-FA66-0255-9DBE7BB82EF9}"/>
              </a:ext>
            </a:extLst>
          </p:cNvPr>
          <p:cNvSpPr txBox="1"/>
          <p:nvPr/>
        </p:nvSpPr>
        <p:spPr>
          <a:xfrm>
            <a:off x="1703867" y="4830576"/>
            <a:ext cx="1422105" cy="276999"/>
          </a:xfrm>
          <a:prstGeom prst="rect">
            <a:avLst/>
          </a:prstGeom>
          <a:noFill/>
        </p:spPr>
        <p:txBody>
          <a:bodyPr wrap="square">
            <a:spAutoFit/>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(Sofitel, 2023)</a:t>
            </a:r>
            <a:endParaRPr lang="en-US" sz="1200" dirty="0"/>
          </a:p>
        </p:txBody>
      </p:sp>
    </p:spTree>
    <p:extLst>
      <p:ext uri="{BB962C8B-B14F-4D97-AF65-F5344CB8AC3E}">
        <p14:creationId xmlns:p14="http://schemas.microsoft.com/office/powerpoint/2010/main" val="2396123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8CAE28-DA08-0F2C-08B8-38FD6EE43433}"/>
              </a:ext>
            </a:extLst>
          </p:cNvPr>
          <p:cNvSpPr txBox="1"/>
          <p:nvPr/>
        </p:nvSpPr>
        <p:spPr>
          <a:xfrm>
            <a:off x="85060" y="203147"/>
            <a:ext cx="11536326" cy="584775"/>
          </a:xfrm>
          <a:prstGeom prst="rect">
            <a:avLst/>
          </a:prstGeom>
          <a:noFill/>
        </p:spPr>
        <p:txBody>
          <a:bodyPr wrap="square">
            <a:spAutoFit/>
          </a:bodyPr>
          <a:lstStyle/>
          <a:p>
            <a:pPr algn="just"/>
            <a:r>
              <a:rPr lang="en-GB" sz="3200" b="1" dirty="0">
                <a:effectLst/>
                <a:latin typeface="Times New Roman" panose="02020603050405020304" pitchFamily="18" charset="0"/>
                <a:ea typeface="Arial" panose="020B0604020202020204" pitchFamily="34" charset="0"/>
                <a:cs typeface="Times New Roman" panose="02020603050405020304" pitchFamily="18" charset="0"/>
              </a:rPr>
              <a:t>Identification of the main customers of the hotel and justification</a:t>
            </a:r>
            <a:endParaRPr lang="en-US" sz="32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2FD9F07-2235-41AB-8464-6BE3135039DC}"/>
              </a:ext>
            </a:extLst>
          </p:cNvPr>
          <p:cNvSpPr txBox="1"/>
          <p:nvPr/>
        </p:nvSpPr>
        <p:spPr>
          <a:xfrm>
            <a:off x="85060" y="1763031"/>
            <a:ext cx="8027582" cy="3331938"/>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Sofitel was a luxury lodging brand operated by AccorHotels that targets a particular clientele looking for an upscale and privileged lodging experience</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Corporate customers, who frequently need upscale lodging and meeting space for conferences.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Sofitel attracts discriminating travellers who value the greater things about life due to its track record for sophistication, dedication to detail.</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786D3FAD-B4ED-DFFD-DA50-2C15874313A9}"/>
              </a:ext>
            </a:extLst>
          </p:cNvPr>
          <p:cNvPicPr>
            <a:picLocks noChangeAspect="1"/>
          </p:cNvPicPr>
          <p:nvPr/>
        </p:nvPicPr>
        <p:blipFill>
          <a:blip r:embed="rId3"/>
          <a:stretch>
            <a:fillRect/>
          </a:stretch>
        </p:blipFill>
        <p:spPr>
          <a:xfrm>
            <a:off x="8353635" y="2102145"/>
            <a:ext cx="3520718" cy="26537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8" name="TextBox 7">
            <a:extLst>
              <a:ext uri="{FF2B5EF4-FFF2-40B4-BE49-F238E27FC236}">
                <a16:creationId xmlns:a16="http://schemas.microsoft.com/office/drawing/2014/main" id="{9E07D6B7-00D2-DBC6-FFFC-8C5D1AD68331}"/>
              </a:ext>
            </a:extLst>
          </p:cNvPr>
          <p:cNvSpPr txBox="1"/>
          <p:nvPr/>
        </p:nvSpPr>
        <p:spPr>
          <a:xfrm>
            <a:off x="9447028" y="4956469"/>
            <a:ext cx="2427325"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ea typeface="Times New Roman" panose="02020603050405020304" pitchFamily="18" charset="0"/>
              </a:rPr>
              <a:t>(All Accor, 2023)</a:t>
            </a:r>
            <a:endParaRPr lang="en-US" sz="1200" dirty="0"/>
          </a:p>
        </p:txBody>
      </p:sp>
    </p:spTree>
    <p:extLst>
      <p:ext uri="{BB962C8B-B14F-4D97-AF65-F5344CB8AC3E}">
        <p14:creationId xmlns:p14="http://schemas.microsoft.com/office/powerpoint/2010/main" val="3490393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4C14B9-99F6-B437-4E34-2DD0987CDEF8}"/>
              </a:ext>
            </a:extLst>
          </p:cNvPr>
          <p:cNvSpPr txBox="1"/>
          <p:nvPr/>
        </p:nvSpPr>
        <p:spPr>
          <a:xfrm>
            <a:off x="3997842" y="181543"/>
            <a:ext cx="8112642" cy="584775"/>
          </a:xfrm>
          <a:prstGeom prst="rect">
            <a:avLst/>
          </a:prstGeom>
          <a:noFill/>
        </p:spPr>
        <p:txBody>
          <a:bodyPr wrap="square">
            <a:spAutoFit/>
          </a:bodyPr>
          <a:lstStyle/>
          <a:p>
            <a:pPr marL="0" marR="0" algn="just">
              <a:spcBef>
                <a:spcPts val="2000"/>
              </a:spcBef>
              <a:spcAft>
                <a:spcPts val="600"/>
              </a:spcAft>
            </a:pPr>
            <a:r>
              <a:rPr lang="en-GB" sz="3200" b="1" kern="0" dirty="0">
                <a:effectLst/>
                <a:latin typeface="Times New Roman" panose="02020603050405020304" pitchFamily="18" charset="0"/>
                <a:cs typeface="Times New Roman" panose="02020603050405020304" pitchFamily="18" charset="0"/>
              </a:rPr>
              <a:t>The ways they appeal to their group of clients</a:t>
            </a:r>
            <a:endParaRPr lang="en-US" sz="32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7B9D2E13-EC18-9AF3-BB37-0376BAAEBB72}"/>
              </a:ext>
            </a:extLst>
          </p:cNvPr>
          <p:cNvSpPr txBox="1"/>
          <p:nvPr/>
        </p:nvSpPr>
        <p:spPr>
          <a:xfrm>
            <a:off x="4327451" y="2045347"/>
            <a:ext cx="7783033" cy="2767306"/>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Through offering them an opulent and upscale surrounding that suits their refined likes and dislikes, it successfully attracts this particular clientele.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hospitality company also places a strong emphasis on culinary expertise.</a:t>
            </a: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Sofitel frequently incorporates regional cultural themes into its interiors and customer service in furtherance of its dedication to elegance and ease.</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2E3BCDB8-C87A-DD00-39AF-61F19E29F027}"/>
              </a:ext>
            </a:extLst>
          </p:cNvPr>
          <p:cNvPicPr>
            <a:picLocks noChangeAspect="1"/>
          </p:cNvPicPr>
          <p:nvPr/>
        </p:nvPicPr>
        <p:blipFill>
          <a:blip r:embed="rId3"/>
          <a:stretch>
            <a:fillRect/>
          </a:stretch>
        </p:blipFill>
        <p:spPr>
          <a:xfrm>
            <a:off x="187229" y="2045347"/>
            <a:ext cx="4087057" cy="30698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A3D936EA-4F81-0B30-ECAF-9D7D14B129FB}"/>
              </a:ext>
            </a:extLst>
          </p:cNvPr>
          <p:cNvSpPr txBox="1"/>
          <p:nvPr/>
        </p:nvSpPr>
        <p:spPr>
          <a:xfrm>
            <a:off x="1507165" y="5252485"/>
            <a:ext cx="1990947" cy="278402"/>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ea typeface="Times New Roman" panose="02020603050405020304" pitchFamily="18" charset="0"/>
              </a:rPr>
              <a:t>(Epsilon, 2023)</a:t>
            </a:r>
            <a:endParaRPr lang="en-US" sz="1200" dirty="0"/>
          </a:p>
        </p:txBody>
      </p:sp>
    </p:spTree>
    <p:extLst>
      <p:ext uri="{BB962C8B-B14F-4D97-AF65-F5344CB8AC3E}">
        <p14:creationId xmlns:p14="http://schemas.microsoft.com/office/powerpoint/2010/main" val="1183287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6072A1-F574-A9B8-B381-E27723489952}"/>
              </a:ext>
            </a:extLst>
          </p:cNvPr>
          <p:cNvSpPr txBox="1"/>
          <p:nvPr/>
        </p:nvSpPr>
        <p:spPr>
          <a:xfrm>
            <a:off x="159488" y="160277"/>
            <a:ext cx="9516139" cy="584775"/>
          </a:xfrm>
          <a:prstGeom prst="rect">
            <a:avLst/>
          </a:prstGeom>
          <a:noFill/>
        </p:spPr>
        <p:txBody>
          <a:bodyPr wrap="square">
            <a:spAutoFit/>
          </a:bodyPr>
          <a:lstStyle/>
          <a:p>
            <a:pPr marL="0" marR="0" algn="just">
              <a:spcBef>
                <a:spcPts val="2000"/>
              </a:spcBef>
              <a:spcAft>
                <a:spcPts val="600"/>
              </a:spcAft>
            </a:pPr>
            <a:r>
              <a:rPr lang="en-GB" sz="3200" b="1" kern="0" dirty="0">
                <a:effectLst/>
                <a:latin typeface="Times New Roman" panose="02020603050405020304" pitchFamily="18" charset="0"/>
                <a:cs typeface="Times New Roman" panose="02020603050405020304" pitchFamily="18" charset="0"/>
              </a:rPr>
              <a:t>Nature, scope, and role of guest services and facilities</a:t>
            </a:r>
            <a:endParaRPr lang="en-US" sz="32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A26B2712-5C88-56D4-CDE0-ACD0A8F564E7}"/>
              </a:ext>
            </a:extLst>
          </p:cNvPr>
          <p:cNvSpPr txBox="1"/>
          <p:nvPr/>
        </p:nvSpPr>
        <p:spPr>
          <a:xfrm>
            <a:off x="159488" y="1763031"/>
            <a:ext cx="7591647" cy="3331938"/>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amenities and services provided to visitors are essential to elevating their entire Sofitel encounter.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Top-notch client service is provided to visitors from right when they arrive, featuring a personal concierge who can help with a variety of requirements.</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Modern entertainment systems, luxurious mattresses, and high-speed broadband access are available to visitors.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2E1E2C13-B0A7-4034-BEA2-A4C0410F2965}"/>
              </a:ext>
            </a:extLst>
          </p:cNvPr>
          <p:cNvSpPr txBox="1"/>
          <p:nvPr/>
        </p:nvSpPr>
        <p:spPr>
          <a:xfrm>
            <a:off x="9173240" y="4956469"/>
            <a:ext cx="1778295" cy="276999"/>
          </a:xfrm>
          <a:prstGeom prst="rect">
            <a:avLst/>
          </a:prstGeom>
          <a:noFill/>
        </p:spPr>
        <p:txBody>
          <a:bodyPr wrap="square">
            <a:spAutoFit/>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(Bean-Mellinger, 2020)</a:t>
            </a:r>
            <a:endParaRPr lang="en-US" sz="1200" dirty="0"/>
          </a:p>
        </p:txBody>
      </p:sp>
      <p:pic>
        <p:nvPicPr>
          <p:cNvPr id="8" name="Picture 7">
            <a:extLst>
              <a:ext uri="{FF2B5EF4-FFF2-40B4-BE49-F238E27FC236}">
                <a16:creationId xmlns:a16="http://schemas.microsoft.com/office/drawing/2014/main" id="{33A9E5D7-89D3-27DF-8CD3-F573237041FB}"/>
              </a:ext>
            </a:extLst>
          </p:cNvPr>
          <p:cNvPicPr>
            <a:picLocks noChangeAspect="1"/>
          </p:cNvPicPr>
          <p:nvPr/>
        </p:nvPicPr>
        <p:blipFill>
          <a:blip r:embed="rId3"/>
          <a:stretch>
            <a:fillRect/>
          </a:stretch>
        </p:blipFill>
        <p:spPr>
          <a:xfrm>
            <a:off x="7960108" y="2099348"/>
            <a:ext cx="3985622" cy="265930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855542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B477E6-39CF-3959-AEE5-4E6D1A2FBA1B}"/>
              </a:ext>
            </a:extLst>
          </p:cNvPr>
          <p:cNvSpPr txBox="1"/>
          <p:nvPr/>
        </p:nvSpPr>
        <p:spPr>
          <a:xfrm>
            <a:off x="7383426" y="160278"/>
            <a:ext cx="4808574" cy="584775"/>
          </a:xfrm>
          <a:prstGeom prst="rect">
            <a:avLst/>
          </a:prstGeom>
          <a:noFill/>
        </p:spPr>
        <p:txBody>
          <a:bodyPr wrap="square">
            <a:spAutoFit/>
          </a:bodyPr>
          <a:lstStyle/>
          <a:p>
            <a:pPr marL="0" marR="0" algn="just">
              <a:spcBef>
                <a:spcPts val="2000"/>
              </a:spcBef>
              <a:spcAft>
                <a:spcPts val="600"/>
              </a:spcAft>
            </a:pPr>
            <a:r>
              <a:rPr lang="en-GB" sz="3200" b="1" kern="0" dirty="0">
                <a:effectLst/>
                <a:latin typeface="Times New Roman" panose="02020603050405020304" pitchFamily="18" charset="0"/>
                <a:cs typeface="Times New Roman" panose="02020603050405020304" pitchFamily="18" charset="0"/>
              </a:rPr>
              <a:t>Importance of Hospitality</a:t>
            </a:r>
            <a:endParaRPr lang="en-US" sz="32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552EC6CB-EDF0-7242-7A71-9ABE8378FB6F}"/>
              </a:ext>
            </a:extLst>
          </p:cNvPr>
          <p:cNvSpPr txBox="1"/>
          <p:nvPr/>
        </p:nvSpPr>
        <p:spPr>
          <a:xfrm>
            <a:off x="4837813" y="2040030"/>
            <a:ext cx="7495953" cy="2777940"/>
          </a:xfrm>
          <a:prstGeom prst="rect">
            <a:avLst/>
          </a:prstGeom>
          <a:noFill/>
        </p:spPr>
        <p:txBody>
          <a:bodyPr wrap="square">
            <a:spAutoFit/>
          </a:bodyPr>
          <a:lstStyle/>
          <a:p>
            <a:pPr marL="285750" marR="0" indent="-285750">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Being hospitable encourages warmth and compassion in dealing with other people.</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It generates a friendly atmosphere that encourages good experiences.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This can result in devoted clients, favourable testimonials, and word-of-mouth referrals, all of which are extremely advantageous to organisations.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27055584-E5D5-B633-C509-9122CCF7AC43}"/>
              </a:ext>
            </a:extLst>
          </p:cNvPr>
          <p:cNvSpPr txBox="1"/>
          <p:nvPr/>
        </p:nvSpPr>
        <p:spPr>
          <a:xfrm>
            <a:off x="1605952" y="5094399"/>
            <a:ext cx="6134986" cy="276999"/>
          </a:xfrm>
          <a:prstGeom prst="rect">
            <a:avLst/>
          </a:prstGeom>
          <a:noFill/>
        </p:spPr>
        <p:txBody>
          <a:bodyPr wrap="square">
            <a:spAutoFit/>
          </a:bodyPr>
          <a:lstStyle/>
          <a:p>
            <a:r>
              <a:rPr lang="en-GB" sz="1200" dirty="0">
                <a:effectLst/>
                <a:latin typeface="Times New Roman" panose="02020603050405020304" pitchFamily="18" charset="0"/>
                <a:ea typeface="Arial" panose="020B0604020202020204" pitchFamily="34" charset="0"/>
                <a:cs typeface="Times New Roman" panose="02020603050405020304" pitchFamily="18" charset="0"/>
              </a:rPr>
              <a:t>(</a:t>
            </a: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Zoghbi</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et al., 2023)</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dirty="0"/>
          </a:p>
        </p:txBody>
      </p:sp>
      <p:pic>
        <p:nvPicPr>
          <p:cNvPr id="8" name="Picture 7">
            <a:extLst>
              <a:ext uri="{FF2B5EF4-FFF2-40B4-BE49-F238E27FC236}">
                <a16:creationId xmlns:a16="http://schemas.microsoft.com/office/drawing/2014/main" id="{1FB34637-9C5F-13A5-FDC3-9C95A4652C6C}"/>
              </a:ext>
            </a:extLst>
          </p:cNvPr>
          <p:cNvPicPr>
            <a:picLocks noChangeAspect="1"/>
          </p:cNvPicPr>
          <p:nvPr/>
        </p:nvPicPr>
        <p:blipFill>
          <a:blip r:embed="rId3"/>
          <a:stretch>
            <a:fillRect/>
          </a:stretch>
        </p:blipFill>
        <p:spPr>
          <a:xfrm>
            <a:off x="187045" y="1934415"/>
            <a:ext cx="4486400" cy="298917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012650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D3CCBF-00BF-0802-2176-E2E7E9AB9CCF}"/>
              </a:ext>
            </a:extLst>
          </p:cNvPr>
          <p:cNvSpPr txBox="1"/>
          <p:nvPr/>
        </p:nvSpPr>
        <p:spPr>
          <a:xfrm>
            <a:off x="124931" y="117747"/>
            <a:ext cx="9412473" cy="584775"/>
          </a:xfrm>
          <a:prstGeom prst="rect">
            <a:avLst/>
          </a:prstGeom>
          <a:noFill/>
        </p:spPr>
        <p:txBody>
          <a:bodyPr wrap="square">
            <a:spAutoFit/>
          </a:bodyPr>
          <a:lstStyle/>
          <a:p>
            <a:pPr marL="0" marR="0" algn="just">
              <a:spcBef>
                <a:spcPts val="2000"/>
              </a:spcBef>
              <a:spcAft>
                <a:spcPts val="600"/>
              </a:spcAft>
            </a:pPr>
            <a:r>
              <a:rPr lang="en-GB" sz="3200" b="1" kern="0" dirty="0">
                <a:effectLst/>
                <a:latin typeface="Times New Roman" panose="02020603050405020304" pitchFamily="18" charset="0"/>
                <a:cs typeface="Times New Roman" panose="02020603050405020304" pitchFamily="18" charset="0"/>
              </a:rPr>
              <a:t>The ways hotels meet the expectations of their clients</a:t>
            </a:r>
            <a:endParaRPr lang="en-US" sz="32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7299193C-7180-DF81-3A9E-4C9BD8D7ABE8}"/>
              </a:ext>
            </a:extLst>
          </p:cNvPr>
          <p:cNvSpPr txBox="1"/>
          <p:nvPr/>
        </p:nvSpPr>
        <p:spPr>
          <a:xfrm>
            <a:off x="124931" y="2040030"/>
            <a:ext cx="7179636" cy="2777940"/>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Hotels have a number of options to either meet or surpass visitors' expectations, first of all. providing top-notch client service is essential.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Employees ought to be well-versed in both the hotel's amenities and surrounding areas.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Customised experience can also make a big impression on visitors.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6" name="AutoShape 2" descr="Ways to Improve Customer Service in the Hotel Industry">
            <a:extLst>
              <a:ext uri="{FF2B5EF4-FFF2-40B4-BE49-F238E27FC236}">
                <a16:creationId xmlns:a16="http://schemas.microsoft.com/office/drawing/2014/main" id="{0093F4CC-B100-1D7B-A0E9-B5520561983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a:extLst>
              <a:ext uri="{FF2B5EF4-FFF2-40B4-BE49-F238E27FC236}">
                <a16:creationId xmlns:a16="http://schemas.microsoft.com/office/drawing/2014/main" id="{16D5C94C-8AD6-B78F-EE2B-6D7C1B799553}"/>
              </a:ext>
            </a:extLst>
          </p:cNvPr>
          <p:cNvPicPr>
            <a:picLocks noChangeAspect="1"/>
          </p:cNvPicPr>
          <p:nvPr/>
        </p:nvPicPr>
        <p:blipFill>
          <a:blip r:embed="rId3"/>
          <a:stretch>
            <a:fillRect/>
          </a:stretch>
        </p:blipFill>
        <p:spPr>
          <a:xfrm>
            <a:off x="7496427" y="1844084"/>
            <a:ext cx="4496214" cy="3169831"/>
          </a:xfrm>
          <a:prstGeom prst="rect">
            <a:avLst/>
          </a:prstGeom>
          <a:ln>
            <a:noFill/>
          </a:ln>
          <a:effectLst>
            <a:outerShdw blurRad="190500" algn="tl" rotWithShape="0">
              <a:srgbClr val="000000">
                <a:alpha val="70000"/>
              </a:srgbClr>
            </a:outerShdw>
          </a:effectLst>
        </p:spPr>
      </p:pic>
      <p:sp>
        <p:nvSpPr>
          <p:cNvPr id="9" name="TextBox 8">
            <a:extLst>
              <a:ext uri="{FF2B5EF4-FFF2-40B4-BE49-F238E27FC236}">
                <a16:creationId xmlns:a16="http://schemas.microsoft.com/office/drawing/2014/main" id="{402F3E8C-D1A9-CB1A-5D9F-329932BAF013}"/>
              </a:ext>
            </a:extLst>
          </p:cNvPr>
          <p:cNvSpPr txBox="1"/>
          <p:nvPr/>
        </p:nvSpPr>
        <p:spPr>
          <a:xfrm>
            <a:off x="8915399" y="5103628"/>
            <a:ext cx="1897912" cy="276999"/>
          </a:xfrm>
          <a:prstGeom prst="rect">
            <a:avLst/>
          </a:prstGeom>
          <a:noFill/>
        </p:spPr>
        <p:txBody>
          <a:bodyPr wrap="square">
            <a:spAutoFit/>
          </a:bodyPr>
          <a:lstStyle/>
          <a:p>
            <a:r>
              <a:rPr lang="en-GB" sz="1200" dirty="0">
                <a:effectLst/>
                <a:latin typeface="Times New Roman" panose="02020603050405020304" pitchFamily="18" charset="0"/>
                <a:ea typeface="Arial" panose="020B0604020202020204" pitchFamily="34" charset="0"/>
              </a:rPr>
              <a:t>(</a:t>
            </a:r>
            <a:r>
              <a:rPr lang="en-GB" sz="1200" dirty="0" err="1">
                <a:effectLst/>
                <a:latin typeface="Times New Roman" panose="02020603050405020304" pitchFamily="18" charset="0"/>
                <a:ea typeface="Arial" panose="020B0604020202020204" pitchFamily="34" charset="0"/>
              </a:rPr>
              <a:t>Nikolskaya</a:t>
            </a:r>
            <a:r>
              <a:rPr lang="en-GB" sz="1200" dirty="0">
                <a:effectLst/>
                <a:latin typeface="Times New Roman" panose="02020603050405020304" pitchFamily="18" charset="0"/>
                <a:ea typeface="Arial" panose="020B0604020202020204" pitchFamily="34" charset="0"/>
              </a:rPr>
              <a:t> et al., 2020)</a:t>
            </a:r>
            <a:r>
              <a:rPr lang="en-GB" sz="1200" dirty="0">
                <a:effectLst/>
                <a:latin typeface="Times New Roman" panose="02020603050405020304" pitchFamily="18" charset="0"/>
                <a:ea typeface="Times New Roman" panose="02020603050405020304" pitchFamily="18" charset="0"/>
              </a:rPr>
              <a:t> </a:t>
            </a:r>
            <a:endParaRPr lang="en-US" sz="1200" dirty="0"/>
          </a:p>
        </p:txBody>
      </p:sp>
    </p:spTree>
    <p:extLst>
      <p:ext uri="{BB962C8B-B14F-4D97-AF65-F5344CB8AC3E}">
        <p14:creationId xmlns:p14="http://schemas.microsoft.com/office/powerpoint/2010/main" val="2922866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2F9EAB-D91F-96D6-9321-40FD0B1504E1}"/>
              </a:ext>
            </a:extLst>
          </p:cNvPr>
          <p:cNvSpPr txBox="1"/>
          <p:nvPr/>
        </p:nvSpPr>
        <p:spPr>
          <a:xfrm>
            <a:off x="9874989" y="148419"/>
            <a:ext cx="2214230" cy="584775"/>
          </a:xfrm>
          <a:prstGeom prst="rect">
            <a:avLst/>
          </a:prstGeom>
          <a:noFill/>
        </p:spPr>
        <p:txBody>
          <a:bodyPr wrap="square">
            <a:spAutoFit/>
          </a:bodyPr>
          <a:lstStyle/>
          <a:p>
            <a:pPr marL="0" marR="0" algn="just">
              <a:spcBef>
                <a:spcPts val="2000"/>
              </a:spcBef>
              <a:spcAft>
                <a:spcPts val="600"/>
              </a:spcAft>
            </a:pPr>
            <a:r>
              <a:rPr lang="en-GB" sz="3200" b="1" kern="0" dirty="0">
                <a:effectLst/>
                <a:latin typeface="Times New Roman" panose="02020603050405020304" pitchFamily="18" charset="0"/>
                <a:cs typeface="Arial" panose="020B0604020202020204" pitchFamily="34" charset="0"/>
              </a:rPr>
              <a:t>Conclusion</a:t>
            </a:r>
            <a:endParaRPr lang="en-US" sz="32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3B4412B6-A9D5-6DF3-CF04-3A6CD0F9780E}"/>
              </a:ext>
            </a:extLst>
          </p:cNvPr>
          <p:cNvSpPr txBox="1"/>
          <p:nvPr/>
        </p:nvSpPr>
        <p:spPr>
          <a:xfrm>
            <a:off x="4455042" y="2040030"/>
            <a:ext cx="7634177" cy="2777940"/>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Sofitel has been successful in identifying its primary clients as affluent people looking for premium sophistication and customised encounters.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hotel stands out due to its dedication to quality and meticulous attention to every element of client facilities and amenities.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Through its dedication to consistently going above and beyond expectations, </a:t>
            </a:r>
            <a:endParaRPr lang="en-US"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7EE2732A-1FF0-1D69-6AEF-1503315BC1D6}"/>
              </a:ext>
            </a:extLst>
          </p:cNvPr>
          <p:cNvPicPr>
            <a:picLocks noChangeAspect="1"/>
          </p:cNvPicPr>
          <p:nvPr/>
        </p:nvPicPr>
        <p:blipFill>
          <a:blip r:embed="rId3"/>
          <a:stretch>
            <a:fillRect/>
          </a:stretch>
        </p:blipFill>
        <p:spPr>
          <a:xfrm>
            <a:off x="294167" y="2040030"/>
            <a:ext cx="3958856" cy="2969142"/>
          </a:xfrm>
          <a:prstGeom prst="rect">
            <a:avLst/>
          </a:prstGeom>
          <a:ln w="88900" cap="sq" cmpd="thickThin">
            <a:solidFill>
              <a:srgbClr val="000000"/>
            </a:solidFill>
            <a:prstDash val="solid"/>
            <a:miter lim="800000"/>
          </a:ln>
          <a:effectLst>
            <a:innerShdw blurRad="76200">
              <a:srgbClr val="000000"/>
            </a:innerShdw>
          </a:effectLst>
        </p:spPr>
      </p:pic>
      <p:sp>
        <p:nvSpPr>
          <p:cNvPr id="8" name="TextBox 7">
            <a:extLst>
              <a:ext uri="{FF2B5EF4-FFF2-40B4-BE49-F238E27FC236}">
                <a16:creationId xmlns:a16="http://schemas.microsoft.com/office/drawing/2014/main" id="{8343851B-8616-EB63-8B3F-19A5A069FBA8}"/>
              </a:ext>
            </a:extLst>
          </p:cNvPr>
          <p:cNvSpPr txBox="1"/>
          <p:nvPr/>
        </p:nvSpPr>
        <p:spPr>
          <a:xfrm>
            <a:off x="1698551" y="5179459"/>
            <a:ext cx="6097772"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ea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rPr>
              <a:t>Raval</a:t>
            </a:r>
            <a:r>
              <a:rPr lang="en-US" sz="1200" dirty="0">
                <a:effectLst/>
                <a:latin typeface="Times New Roman" panose="02020603050405020304" pitchFamily="18" charset="0"/>
                <a:ea typeface="Times New Roman" panose="02020603050405020304" pitchFamily="18" charset="0"/>
              </a:rPr>
              <a:t>, 2019)</a:t>
            </a:r>
            <a:endParaRPr lang="en-US" sz="1200" dirty="0"/>
          </a:p>
        </p:txBody>
      </p:sp>
    </p:spTree>
    <p:extLst>
      <p:ext uri="{BB962C8B-B14F-4D97-AF65-F5344CB8AC3E}">
        <p14:creationId xmlns:p14="http://schemas.microsoft.com/office/powerpoint/2010/main" val="1443124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551DC9-A770-3A90-FD25-05E97B8530CE}"/>
              </a:ext>
            </a:extLst>
          </p:cNvPr>
          <p:cNvSpPr txBox="1"/>
          <p:nvPr/>
        </p:nvSpPr>
        <p:spPr>
          <a:xfrm>
            <a:off x="188728" y="107114"/>
            <a:ext cx="6097772" cy="584775"/>
          </a:xfrm>
          <a:prstGeom prst="rect">
            <a:avLst/>
          </a:prstGeom>
          <a:noFill/>
        </p:spPr>
        <p:txBody>
          <a:bodyPr wrap="square">
            <a:spAutoFit/>
          </a:bodyPr>
          <a:lstStyle/>
          <a:p>
            <a:pPr marL="0" marR="0" algn="just">
              <a:spcBef>
                <a:spcPts val="2000"/>
              </a:spcBef>
              <a:spcAft>
                <a:spcPts val="600"/>
              </a:spcAft>
            </a:pPr>
            <a:r>
              <a:rPr lang="en-GB" sz="3200" b="1" kern="0" dirty="0">
                <a:effectLst/>
                <a:latin typeface="Times New Roman" panose="02020603050405020304" pitchFamily="18" charset="0"/>
                <a:cs typeface="Times New Roman" panose="02020603050405020304" pitchFamily="18" charset="0"/>
              </a:rPr>
              <a:t>References</a:t>
            </a:r>
            <a:endParaRPr lang="en-US" sz="32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5FD77E57-D56E-DC80-DCCB-879315D42BBB}"/>
              </a:ext>
            </a:extLst>
          </p:cNvPr>
          <p:cNvSpPr txBox="1"/>
          <p:nvPr/>
        </p:nvSpPr>
        <p:spPr>
          <a:xfrm>
            <a:off x="0" y="1151789"/>
            <a:ext cx="11989982" cy="5599097"/>
          </a:xfrm>
          <a:prstGeom prst="rect">
            <a:avLst/>
          </a:prstGeom>
          <a:noFill/>
        </p:spPr>
        <p:txBody>
          <a:bodyPr wrap="square">
            <a:spAutoFit/>
          </a:bodyPr>
          <a:lstStyle/>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Arial" panose="020B0604020202020204" pitchFamily="34" charset="0"/>
                <a:cs typeface="Times New Roman" panose="02020603050405020304" pitchFamily="18" charset="0"/>
              </a:rPr>
              <a:t>All Accor, (2023). Home Page. [Online] Available at: https://all.accor.com/india/index.en.shtml [Accessed 08 10 2023].</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Arial" panose="020B0604020202020204" pitchFamily="34" charset="0"/>
                <a:cs typeface="Times New Roman" panose="02020603050405020304" pitchFamily="18" charset="0"/>
              </a:rPr>
              <a:t>Bean-Mellinger, B., (2020). Service Marketing vs. Product Marketing in Hotels. [Online] Available at: https://smallbusiness.chron.com/service-marketing-vs-product-marketing-hotels-23637.html [Accessed 09 10 2023].</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Arial" panose="020B0604020202020204" pitchFamily="34" charset="0"/>
                <a:cs typeface="Times New Roman" panose="02020603050405020304" pitchFamily="18" charset="0"/>
              </a:rPr>
              <a:t>Epsilon, R., (2023). The Case For Change Management In The Hospitality Industry. [Online] Available at: https://www.forbes.com/sites/forbestechcouncil/2023/02/01/the-case-for-change-management-in-the-hospitality-industry/?sh=4571a4186c27 [Accessed 08 10 2023].</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Arial" panose="020B0604020202020204" pitchFamily="34" charset="0"/>
                <a:cs typeface="Times New Roman" panose="02020603050405020304" pitchFamily="18" charset="0"/>
              </a:rPr>
              <a:t>Gavrilova, L. and </a:t>
            </a: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Zawadzki</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M.J., (2023). Mindfulness mechanisms in everyday life: examining variance in acceptance, attention monitoring, </a:t>
            </a: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decentering</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self-compassion, and nonreactivity and their links to negative emotions among a workplace sample. Cognition and Emotion, pp.1-11.</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Habas</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C., (2020). Front Office Operations &amp; Its Relation With the Guest Cycle. [Online] Available at: https://smallbusiness.chron.com/front-office-operations-its-relation-guest-cycle-14378.html [Accessed 08 10 2023].</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Nikolskaya</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E.Y., </a:t>
            </a: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Lepeshkin</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V.A., </a:t>
            </a: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Kulgachev</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I.P., Matveev, A.A. and Lebedeva, O.Y., (2020). Perfection of quality management of hotel services. Journal of Environmental Management and Tourism, 11(2 (42)), p.417.</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Raval</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T., (2019). Improving User Experiences In The Hospitality Industry. [Online] Available at: https://www.forbes.com/sites/forbestechcouncil/2019/04/22/improving-user-experiences-in-the-hospitality-industry/?sh=10bec7a9e22f [Accessed 09 10 2023].</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Arial" panose="020B0604020202020204" pitchFamily="34" charset="0"/>
                <a:cs typeface="Times New Roman" panose="02020603050405020304" pitchFamily="18" charset="0"/>
              </a:rPr>
              <a:t>Sofitel, (2023). Home Page. [Online] Available at: https://sofitel.accor.com/asia/index.en.shtml?utm_term=mar&amp;gclid=CjwKCAjwvrOpBhBdEiwAR58-3GFvKtrs-NO5IlvozWl1DfAkVxWXVE5taN7JkEsBcaF-qx5Jlc5uARoCBZcQAvD_BwE&amp;utm_campaign=ppc-sof-mar-goo-in-en-pure-mix-sear-&amp;utm_medium=cpc&amp;utm_source=google&amp;utm_content=in- [Accessed 08 10 2023].</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Zambello</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L., (2020). Three Ways To Market Your Hotel And Attract Guests During The Pandemic. [Online] Available at: https://www.forbes.com/sites/forbesbusinesscouncil/2020/12/09/three-ways-to-market-your-hotel-and-attract-guests-during-the-pandemic/?sh=41703ed35639 [Accessed 08 10 2023].</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171450" marR="0" indent="-171450" algn="just">
              <a:lnSpc>
                <a:spcPct val="150000"/>
              </a:lnSpc>
              <a:spcBef>
                <a:spcPts val="0"/>
              </a:spcBef>
              <a:spcAft>
                <a:spcPts val="0"/>
              </a:spcAft>
              <a:buFont typeface="Arial" panose="020B0604020202020204" pitchFamily="34" charset="0"/>
              <a:buChar char="•"/>
            </a:pP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Zoghbi</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-Manrique-de-Lara, P., Ruiz-Palomino, P. and </a:t>
            </a: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Linuesa-Langreo</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J., (2023). Compassion in Hotels: Does Person–Organization Fit Lead Staff to Engage in Compassion-Driven Citizenship </a:t>
            </a:r>
            <a:r>
              <a:rPr lang="en-GB" sz="1200" dirty="0" err="1">
                <a:effectLst/>
                <a:latin typeface="Times New Roman" panose="02020603050405020304" pitchFamily="18" charset="0"/>
                <a:ea typeface="Arial" panose="020B0604020202020204" pitchFamily="34" charset="0"/>
                <a:cs typeface="Times New Roman" panose="02020603050405020304" pitchFamily="18" charset="0"/>
              </a:rPr>
              <a:t>Behavior</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Cornell Hospitality Quarterly, p.19389655231178267.</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500974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2754</Words>
  <Application>Microsoft Office PowerPoint</Application>
  <PresentationFormat>Widescreen</PresentationFormat>
  <Paragraphs>102</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2023-10-16T14:55:30Z</dcterms:created>
  <dcterms:modified xsi:type="dcterms:W3CDTF">2023-10-18T18:37:15Z</dcterms:modified>
</cp:coreProperties>
</file>