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25" autoAdjust="0"/>
    <p:restoredTop sz="94807" autoAdjust="0"/>
  </p:normalViewPr>
  <p:slideViewPr>
    <p:cSldViewPr snapToGrid="0">
      <p:cViewPr>
        <p:scale>
          <a:sx n="62" d="100"/>
          <a:sy n="62" d="100"/>
        </p:scale>
        <p:origin x="676" y="3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46345F-86AB-4DF4-ACE4-55ACD8D8DC29}" type="datetimeFigureOut">
              <a:rPr lang="en-US" smtClean="0"/>
              <a:t>8/23/2022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00CBA4-1971-43F1-9B77-52664C4F89AD}" type="slidenum">
              <a:rPr lang="en-US" smtClean="0"/>
              <a:t>‹#›</a:t>
            </a:fld>
            <a:endParaRPr lang="en-US"/>
          </a:p>
        </p:txBody>
      </p:sp>
    </p:spTree>
    <p:extLst>
      <p:ext uri="{BB962C8B-B14F-4D97-AF65-F5344CB8AC3E}">
        <p14:creationId xmlns:p14="http://schemas.microsoft.com/office/powerpoint/2010/main" val="3234415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00CBA4-1971-43F1-9B77-52664C4F89AD}" type="slidenum">
              <a:rPr lang="en-US" smtClean="0"/>
              <a:t>1</a:t>
            </a:fld>
            <a:endParaRPr lang="en-US"/>
          </a:p>
        </p:txBody>
      </p:sp>
    </p:spTree>
    <p:extLst>
      <p:ext uri="{BB962C8B-B14F-4D97-AF65-F5344CB8AC3E}">
        <p14:creationId xmlns:p14="http://schemas.microsoft.com/office/powerpoint/2010/main" val="327859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Almost all businesses use technology to carry out certain tasks. The procedures and methods have evolved as a result of technological improvement, which has also reduced human error owing to increased effort and pressure. Technology advancements in the corporate world have reduced office boundaries and improved means of communicating data and other information within that workplace, which helps workers make choices quickly under any condition. Utilizing technology in the workplace has both benefits and drawbacks.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2</a:t>
            </a:fld>
            <a:endParaRPr lang="en-US"/>
          </a:p>
        </p:txBody>
      </p:sp>
    </p:spTree>
    <p:extLst>
      <p:ext uri="{BB962C8B-B14F-4D97-AF65-F5344CB8AC3E}">
        <p14:creationId xmlns:p14="http://schemas.microsoft.com/office/powerpoint/2010/main" val="1060700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Byung-</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Chull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Lee founded the Samsung Electronics Company in Taegu, Korea in 1969. The firm exclusively produced black and white TV sets at that time. The business has expanded steadily since 1969. At the close of 2004, Samsung owned assets of $60 billion, almost $80 billion in net revenues, and 113,000 workers globally. Additionally, Samsung outperformed several of its rivals in 2004 including Kodak, Phillips, and Panasonic (Barney et al,, 2008). By then, the firm created TVs, AV equipment, PCs, smart phones, internet connections, LCD panels for devices such as laptops, desktops computers, even HDTV, and electronic appliances, including refrigerators, air - conditioning, as well as washing machines</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Barney et al., 2008).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Samsung thinks that how they run their business will ultimately determine how successful their impacts on society as well as the shared wealth of people beyond international borders are. (2008) Samsung Current Samsung Group Chairman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Kun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Hee</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Lee instils this value in all of his staff members: constantly demand excellence in brand design and operational efficiency. Under Lee's direction, Samsung Company has emerged as one of the top manufacturers of memory for PCs, cameras, gaming consoles, as well as other electrical items.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3</a:t>
            </a:fld>
            <a:endParaRPr lang="en-US"/>
          </a:p>
        </p:txBody>
      </p:sp>
    </p:spTree>
    <p:extLst>
      <p:ext uri="{BB962C8B-B14F-4D97-AF65-F5344CB8AC3E}">
        <p14:creationId xmlns:p14="http://schemas.microsoft.com/office/powerpoint/2010/main" val="945769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Before the introduction of the new technology, Samsung company faced a lot of challenges in the field and in the workplace. Some of the challenges that the company faced in their workplace includes the poor communication, lack of innovations as well as creativity and also time usage. The company also face some of the security treats and also the backup issues in their business.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Communication is major challenge to many businesses. Communication in the working place brings productivity and performing efficiency in the workplace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Fapohunda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Tinuke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2013)</a:t>
            </a:r>
            <a:r>
              <a:rPr lang="en-US" sz="1800" dirty="0">
                <a:effectLst/>
                <a:latin typeface="Calibri" panose="020F0502020204030204" pitchFamily="34" charset="0"/>
                <a:ea typeface="Calibri" panose="020F0502020204030204" pitchFamily="34" charset="0"/>
                <a:cs typeface="Times New Roman" panose="02020603050405020304" pitchFamily="18" charset="0"/>
              </a:rPr>
              <a:t>. Samsung before the introduction of the new technology, it had a lot of challenges in reaching out to their clients and also inside the companies working place. Many businesses are now utilizing a variety of business communication tools to enhance and change how they connect and communicate with their employees. The personnel in the place of work have access to a variety of communication channels for engagement and data transfer. Workers could use messaging to communicate with other departments, or they can use Skype or another virtual communication tool to share projects and participate in meetings with several other the business's departments. Additionally, the usage of virtual communication in client service might persuade customers to buy their items.</a:t>
            </a: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Additionally, before the introduction of the new technology Samsung innovations and creativity was below the standard because there was no technology like the now in place. Innovation is very important in the workplace since employees are able to be innovative and come up with new products in the market. The employees can use a variety of cutting-edge business technology to produce fresh innovations and concepts for the benefit of corporate growth. Many businesses present technology challenges to their employees, who are rewarded for coming up with the most original ideas by leveraging those technologies. Employees might use internet technology in inventive ways to entice clients for business promotions conducted online. With the introduction of the new technology Samsung was able to come up with first smartphone I the year 2005 that uses voice note. This shows the importance of technology.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Also, the company before the introduction of the new technology had to spend a lot of time in their working place. Technology changes has helped the company to be able to reduce the time used in the working environment. Samsung company took a lot of time in the coming up of some of its products due to the technology that was not available at the time. According to Ramey (2013), employees may easily do their job provided they are connected to one another via a corporate network and have access to tools like printers and scanners. Technology may be utilized to automate a number of tasks at work, improving both the efficacy and efficiency of the labor. Employees could save the time and make fewer mistakes due to human error by using computers. Utilizing a computer makes it simple to access corporate data from a single database.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4</a:t>
            </a:fld>
            <a:endParaRPr lang="en-US"/>
          </a:p>
        </p:txBody>
      </p:sp>
    </p:spTree>
    <p:extLst>
      <p:ext uri="{BB962C8B-B14F-4D97-AF65-F5344CB8AC3E}">
        <p14:creationId xmlns:p14="http://schemas.microsoft.com/office/powerpoint/2010/main" val="15863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5</a:t>
            </a:fld>
            <a:endParaRPr lang="en-US"/>
          </a:p>
        </p:txBody>
      </p:sp>
    </p:spTree>
    <p:extLst>
      <p:ext uri="{BB962C8B-B14F-4D97-AF65-F5344CB8AC3E}">
        <p14:creationId xmlns:p14="http://schemas.microsoft.com/office/powerpoint/2010/main" val="138194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Over the years Samsung company has been in the forefront in the electronic dealership ranging from TV, fridges, computers and laptops and smart phones. In the year 2007 the company has seen shifted mainly in smartphones which has seen the innovations and the improvements.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Some of the modern technological changes that has been introduced by Samsung in the smartphone includes: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Introduction of the 5G Phones which it has seen it enter into the generation of telecommunication. The phones include </a:t>
            </a:r>
            <a:r>
              <a:rPr lang="en-US"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Samsung Galaxy S10 5G, Samsung Galaxy Note 10 Plus 5G, Samsung Galaxy Fold 5G, Samsung Galaxy A90 5G</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Improvement of the camera lenses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Samsung pay</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Samsung blockchain</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One UI 2- the latest with this feature will have a </a:t>
            </a:r>
            <a:r>
              <a:rPr lang="en-US"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Clarified Visual Language, a better dark mode, a better display screen and the use of fingerprint on some apps and features.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notch progress- It enables mobile device displays to take up more screen real estate. Even before the iPhone X, it was initially debuted in the Essential Smartphone PH1 in 2017. Samsung brought out its first batch of 2019 smartphones featuring Notch Displays as part of its M Series.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6</a:t>
            </a:fld>
            <a:endParaRPr lang="en-US"/>
          </a:p>
        </p:txBody>
      </p:sp>
    </p:spTree>
    <p:extLst>
      <p:ext uri="{BB962C8B-B14F-4D97-AF65-F5344CB8AC3E}">
        <p14:creationId xmlns:p14="http://schemas.microsoft.com/office/powerpoint/2010/main" val="2382724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impacts of the technology that has been brought by Samsung has brought a lot of impact on business and the social life of their clients. Some of the impacts of technology introduced by Samsung are discussed below.</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has improved communication. Through the improvements of the features such as the messaging applications, people are able to communicate easily than before. Businesses have embraced zoom meetings that have been improved in the features of Samsung electronics such as laptops and computers. This has seen businesses improve their communication in the workplace thus productivity.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as aided in marketing. Samsung features and the additional of social media handles in the current smartphones has seen the companies use this feature to be able to market their businesses and reach out to many customers (Chatterjee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business and companies some of this Samsung products has made employees inn the company to be lazy. The employees tend to rely on the computers too much making them lazy. The study by Ramey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Karehka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(2013) found that utilizing technology might make employees lethargic and impair their abilities and inventiveness. They rarely engage in brainstorming since they have grown dependent on the computer to solve even the most basic problems because high end complex problems are now handled by automated computerized software.</a:t>
            </a: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7</a:t>
            </a:fld>
            <a:endParaRPr lang="en-US"/>
          </a:p>
        </p:txBody>
      </p:sp>
    </p:spTree>
    <p:extLst>
      <p:ext uri="{BB962C8B-B14F-4D97-AF65-F5344CB8AC3E}">
        <p14:creationId xmlns:p14="http://schemas.microsoft.com/office/powerpoint/2010/main" val="1840161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From the case of Samsung company, technologies have added a new aspect to the way that employees connect and communicate with one another at work. Due to the fact that employees are no longer required to solve issues on their own, this has resulted in a decrease in innovation and a rise in laziness among the workforces. Technologies have considerably increased marketing among the targeted clients, and marketers can now tempt their prospective consumers with much less effort and expense thanks to information delivery that is now easier and more rapid than before.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8</a:t>
            </a:fld>
            <a:endParaRPr lang="en-US"/>
          </a:p>
        </p:txBody>
      </p:sp>
    </p:spTree>
    <p:extLst>
      <p:ext uri="{BB962C8B-B14F-4D97-AF65-F5344CB8AC3E}">
        <p14:creationId xmlns:p14="http://schemas.microsoft.com/office/powerpoint/2010/main" val="3321476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Ramey, K., 2013. The advantages and disadvantages of technology in the workplace.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Use of Technology. Np, 25.</a:t>
            </a:r>
          </a:p>
          <a:p>
            <a:pPr marL="0" marR="0">
              <a:lnSpc>
                <a:spcPct val="107000"/>
              </a:lnSpc>
              <a:spcBef>
                <a:spcPts val="0"/>
              </a:spcBef>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Chatterjee, S., Chaudhuri, R.,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Sakka</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Grandhi</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Galati, A.,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Siachou</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Vrontis</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2021. Adoption of social media marketing for sustainable business growth of SMEs in emerging economies: the moderating role of leadership support.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Sustainability, 13(21), p.12134.</a:t>
            </a:r>
          </a:p>
          <a:p>
            <a:pPr marL="0" marR="0">
              <a:lnSpc>
                <a:spcPct val="107000"/>
              </a:lnSpc>
              <a:spcBef>
                <a:spcPts val="0"/>
              </a:spcBef>
              <a:spcAft>
                <a:spcPts val="800"/>
              </a:spcAft>
            </a:pP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About Samsung (2008). Samsung. Retrieved on March 29, 2008 fromhttp://www.samsung.com/us/aboutsamsung/index.html</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Barney, J.B. and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Hesterly</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W.S., 2008. Evaluating a firm’s internal capabilities.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(2nd ed., pp. 74–107). New Jersey: Pearson Education.</a:t>
            </a:r>
          </a:p>
          <a:p>
            <a:pPr marL="0" marR="0">
              <a:lnSpc>
                <a:spcPct val="107000"/>
              </a:lnSpc>
              <a:spcBef>
                <a:spcPts val="0"/>
              </a:spcBef>
              <a:spcAft>
                <a:spcPts val="800"/>
              </a:spcAft>
            </a:pP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Fapohunda</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T.M., 2013. Towards effective team building in the workplace.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education and research, 1(4), pp.1-12.</a:t>
            </a: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9</a:t>
            </a:fld>
            <a:endParaRPr lang="en-US"/>
          </a:p>
        </p:txBody>
      </p:sp>
    </p:spTree>
    <p:extLst>
      <p:ext uri="{BB962C8B-B14F-4D97-AF65-F5344CB8AC3E}">
        <p14:creationId xmlns:p14="http://schemas.microsoft.com/office/powerpoint/2010/main" val="38749471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1952164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600768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535332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3FD9DC-A91A-4F15-8974-2DF690B21B47}" type="datetimeFigureOut">
              <a:rPr lang="en-US" smtClean="0"/>
              <a:t>8/23/2022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484259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3FD9DC-A91A-4F15-8974-2DF690B21B47}" type="datetimeFigureOut">
              <a:rPr lang="en-US" smtClean="0"/>
              <a:t>8/23/2022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3713865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3FD9DC-A91A-4F15-8974-2DF690B21B47}" type="datetimeFigureOut">
              <a:rPr lang="en-US" smtClean="0"/>
              <a:t>8/23/2022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906344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3FD9DC-A91A-4F15-8974-2DF690B21B47}" type="datetimeFigureOut">
              <a:rPr lang="en-US" smtClean="0"/>
              <a:t>8/23/2022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056301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3FD9DC-A91A-4F15-8974-2DF690B21B47}" type="datetimeFigureOut">
              <a:rPr lang="en-US" smtClean="0"/>
              <a:t>8/23/2022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4008790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3FD9DC-A91A-4F15-8974-2DF690B21B47}" type="datetimeFigureOut">
              <a:rPr lang="en-US" smtClean="0"/>
              <a:t>8/23/2022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3723760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3FD9DC-A91A-4F15-8974-2DF690B21B47}" type="datetimeFigureOut">
              <a:rPr lang="en-US" smtClean="0"/>
              <a:t>8/23/2022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257027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31173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4026774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3954014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A3FD9DC-A91A-4F15-8974-2DF690B21B47}" type="datetimeFigureOut">
              <a:rPr lang="en-US" smtClean="0"/>
              <a:t>8/23/2022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847933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A3FD9DC-A91A-4F15-8974-2DF690B21B47}" type="datetimeFigureOut">
              <a:rPr lang="en-US" smtClean="0"/>
              <a:t>8/23/2022</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331532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17128746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509679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A3FD9DC-A91A-4F15-8974-2DF690B21B47}" type="datetimeFigureOut">
              <a:rPr lang="en-US" smtClean="0"/>
              <a:t>8/23/2022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AD937F0-03C1-42FC-83C2-D41D5CFDBEC2}" type="slidenum">
              <a:rPr lang="en-US" smtClean="0"/>
              <a:t>‹#›</a:t>
            </a:fld>
            <a:endParaRPr lang="en-US"/>
          </a:p>
        </p:txBody>
      </p:sp>
    </p:spTree>
    <p:extLst>
      <p:ext uri="{BB962C8B-B14F-4D97-AF65-F5344CB8AC3E}">
        <p14:creationId xmlns:p14="http://schemas.microsoft.com/office/powerpoint/2010/main" val="40872905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techzim.co.zw/2017/09/samsung-dethroned-intel-as-biggest-chip-maker/"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indiadailydigital.com/2020/technology/samsung-begins-the-6g-journey/"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flickr.com/photos/nanpalmero/4279198482/"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thedigeon.com/it/tech/computer-co/samsung-i-primi-monitor-quantum-dot-hdr-il-gaming.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ourses.lumenlearning.com/wmopen-organizationalbehavior/chapter/external-factors-of-organizational-cultur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60EE1B3-DDB2-44D7-943C-63D9CEF273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072909CE-AD29-4CE7-A9A7-05D21672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descr="Logo&#10;&#10;Description automatically generated">
            <a:extLst>
              <a:ext uri="{FF2B5EF4-FFF2-40B4-BE49-F238E27FC236}">
                <a16:creationId xmlns:a16="http://schemas.microsoft.com/office/drawing/2014/main" id="{CB1156F6-7C99-902F-85B5-2E963D3DA54F}"/>
              </a:ext>
            </a:extLst>
          </p:cNvPr>
          <p:cNvPicPr>
            <a:picLocks noChangeAspect="1"/>
          </p:cNvPicPr>
          <p:nvPr/>
        </p:nvPicPr>
        <p:blipFill rotWithShape="1">
          <a:blip r:embed="rId4">
            <a:duotone>
              <a:prstClr val="black"/>
              <a:schemeClr val="accent5">
                <a:tint val="45000"/>
                <a:satMod val="400000"/>
              </a:schemeClr>
            </a:duotone>
            <a:alphaModFix amt="25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5054" r="9090" b="-1"/>
          <a:stretch/>
        </p:blipFill>
        <p:spPr>
          <a:xfrm>
            <a:off x="474133" y="474133"/>
            <a:ext cx="11243734" cy="5909733"/>
          </a:xfrm>
          <a:prstGeom prst="rect">
            <a:avLst/>
          </a:prstGeom>
        </p:spPr>
      </p:pic>
      <p:sp>
        <p:nvSpPr>
          <p:cNvPr id="2" name="Title 1">
            <a:extLst>
              <a:ext uri="{FF2B5EF4-FFF2-40B4-BE49-F238E27FC236}">
                <a16:creationId xmlns:a16="http://schemas.microsoft.com/office/drawing/2014/main" id="{3224E870-CDCE-362A-E50A-E86BDB17C2D6}"/>
              </a:ext>
            </a:extLst>
          </p:cNvPr>
          <p:cNvSpPr>
            <a:spLocks noGrp="1"/>
          </p:cNvSpPr>
          <p:nvPr>
            <p:ph type="ctrTitle"/>
          </p:nvPr>
        </p:nvSpPr>
        <p:spPr>
          <a:xfrm>
            <a:off x="1154954" y="2099733"/>
            <a:ext cx="8827245" cy="2677648"/>
          </a:xfrm>
        </p:spPr>
        <p:txBody>
          <a:bodyPr>
            <a:normAutofit/>
          </a:bodyPr>
          <a:lstStyle/>
          <a:p>
            <a:r>
              <a:rPr lang="en-US" dirty="0">
                <a:latin typeface="Times New Roman" panose="02020603050405020304" pitchFamily="18" charset="0"/>
                <a:cs typeface="Times New Roman" panose="02020603050405020304" pitchFamily="18" charset="0"/>
              </a:rPr>
              <a:t>Digital skills and research methods</a:t>
            </a:r>
          </a:p>
        </p:txBody>
      </p:sp>
      <p:sp>
        <p:nvSpPr>
          <p:cNvPr id="3" name="Subtitle 2">
            <a:extLst>
              <a:ext uri="{FF2B5EF4-FFF2-40B4-BE49-F238E27FC236}">
                <a16:creationId xmlns:a16="http://schemas.microsoft.com/office/drawing/2014/main" id="{CB9622AA-B7DD-C016-D6AB-5CB8308D1E3D}"/>
              </a:ext>
            </a:extLst>
          </p:cNvPr>
          <p:cNvSpPr>
            <a:spLocks noGrp="1"/>
          </p:cNvSpPr>
          <p:nvPr>
            <p:ph type="subTitle" idx="1"/>
          </p:nvPr>
        </p:nvSpPr>
        <p:spPr>
          <a:xfrm>
            <a:off x="1154954" y="4777380"/>
            <a:ext cx="8827245" cy="861420"/>
          </a:xfrm>
        </p:spPr>
        <p:txBody>
          <a:bodyPr>
            <a:normAutofit/>
          </a:bodyPr>
          <a:lstStyle/>
          <a:p>
            <a:r>
              <a:rPr lang="en-US" dirty="0">
                <a:latin typeface="Times New Roman" panose="02020603050405020304" pitchFamily="18" charset="0"/>
                <a:cs typeface="Times New Roman" panose="02020603050405020304" pitchFamily="18" charset="0"/>
              </a:rPr>
              <a:t>Students name: </a:t>
            </a:r>
            <a:r>
              <a:rPr lang="en-US" dirty="0" err="1">
                <a:latin typeface="Times New Roman" panose="02020603050405020304" pitchFamily="18" charset="0"/>
                <a:cs typeface="Times New Roman" panose="02020603050405020304" pitchFamily="18" charset="0"/>
              </a:rPr>
              <a:t>C.davidescu</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c.tuta</a:t>
            </a:r>
            <a:r>
              <a:rPr lang="en-US" dirty="0">
                <a:latin typeface="Times New Roman" panose="02020603050405020304" pitchFamily="18" charset="0"/>
                <a:cs typeface="Times New Roman" panose="02020603050405020304" pitchFamily="18" charset="0"/>
              </a:rPr>
              <a:t>, A.MIHAIESI</a:t>
            </a:r>
          </a:p>
          <a:p>
            <a:r>
              <a:rPr lang="en-US" dirty="0">
                <a:latin typeface="Times New Roman" panose="02020603050405020304" pitchFamily="18" charset="0"/>
                <a:cs typeface="Times New Roman" panose="02020603050405020304" pitchFamily="18" charset="0"/>
              </a:rPr>
              <a:t>Students ID:2127842, 2133746,</a:t>
            </a:r>
            <a:r>
              <a:rPr lang="en-US" b="1" dirty="0">
                <a:latin typeface="Times New Roman" panose="02020603050405020304" pitchFamily="18" charset="0"/>
                <a:ea typeface="Calibri" panose="020F0502020204030204" pitchFamily="34" charset="0"/>
              </a:rPr>
              <a:t> 2133943</a:t>
            </a:r>
            <a:endParaRPr lang="en-US"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83126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3" name="Freeform: Shape 12">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5"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449435D6-0702-BB28-7B15-25ED26A944AE}"/>
              </a:ext>
            </a:extLst>
          </p:cNvPr>
          <p:cNvSpPr>
            <a:spLocks noGrp="1"/>
          </p:cNvSpPr>
          <p:nvPr>
            <p:ph type="title"/>
          </p:nvPr>
        </p:nvSpPr>
        <p:spPr>
          <a:xfrm>
            <a:off x="1154955" y="973668"/>
            <a:ext cx="2942210" cy="1020232"/>
          </a:xfrm>
        </p:spPr>
        <p:txBody>
          <a:bodyPr>
            <a:normAutofit fontScale="90000"/>
          </a:bodyPr>
          <a:lstStyle/>
          <a:p>
            <a:pPr>
              <a:lnSpc>
                <a:spcPct val="90000"/>
              </a:lnSpc>
            </a:pPr>
            <a:r>
              <a:rPr lang="en-US" sz="3300" b="1" dirty="0">
                <a:solidFill>
                  <a:schemeClr val="tx1"/>
                </a:solidFill>
                <a:latin typeface="Times New Roman" panose="02020603050405020304" pitchFamily="18" charset="0"/>
                <a:cs typeface="Times New Roman" panose="02020603050405020304" pitchFamily="18" charset="0"/>
              </a:rPr>
              <a:t>Introduction</a:t>
            </a:r>
            <a:br>
              <a:rPr lang="en-US" sz="3300" b="1" dirty="0">
                <a:solidFill>
                  <a:schemeClr val="tx1"/>
                </a:solidFill>
                <a:latin typeface="Times New Roman" panose="02020603050405020304" pitchFamily="18" charset="0"/>
                <a:cs typeface="Times New Roman" panose="02020603050405020304" pitchFamily="18" charset="0"/>
              </a:rPr>
            </a:br>
            <a:r>
              <a:rPr lang="en-US" sz="1800" b="1" dirty="0" err="1">
                <a:solidFill>
                  <a:schemeClr val="tx1"/>
                </a:solidFill>
                <a:latin typeface="Times New Roman" panose="02020603050405020304" pitchFamily="18" charset="0"/>
                <a:cs typeface="Times New Roman" panose="02020603050405020304" pitchFamily="18" charset="0"/>
              </a:rPr>
              <a:t>A.Mihaiesi</a:t>
            </a:r>
            <a:br>
              <a:rPr lang="en-US" sz="1800" b="1" dirty="0">
                <a:solidFill>
                  <a:schemeClr val="tx1"/>
                </a:solidFill>
                <a:latin typeface="Times New Roman" panose="02020603050405020304" pitchFamily="18" charset="0"/>
                <a:cs typeface="Times New Roman" panose="02020603050405020304" pitchFamily="18" charset="0"/>
              </a:rPr>
            </a:br>
            <a:r>
              <a:rPr lang="en-US" sz="1050" b="1" dirty="0">
                <a:latin typeface="Times New Roman" panose="02020603050405020304" pitchFamily="18" charset="0"/>
                <a:ea typeface="Calibri" panose="020F0502020204030204" pitchFamily="34" charset="0"/>
              </a:rPr>
              <a:t>2133943</a:t>
            </a:r>
            <a:br>
              <a:rPr lang="en-US" sz="1800" b="1" dirty="0">
                <a:solidFill>
                  <a:schemeClr val="tx1"/>
                </a:solidFill>
                <a:latin typeface="Times New Roman" panose="02020603050405020304" pitchFamily="18" charset="0"/>
                <a:cs typeface="Times New Roman" panose="02020603050405020304" pitchFamily="18" charset="0"/>
              </a:rPr>
            </a:br>
            <a:br>
              <a:rPr lang="en-US" sz="3300" b="1" dirty="0">
                <a:solidFill>
                  <a:schemeClr val="tx1"/>
                </a:solidFill>
                <a:latin typeface="Times New Roman" panose="02020603050405020304" pitchFamily="18" charset="0"/>
                <a:cs typeface="Times New Roman" panose="02020603050405020304" pitchFamily="18" charset="0"/>
              </a:rPr>
            </a:br>
            <a:endParaRPr lang="en-US" sz="3300" b="1"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E7CDB94-4C55-2EAC-1E42-E028765B107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44" r="17901" b="1"/>
          <a:stretch/>
        </p:blipFill>
        <p:spPr>
          <a:xfrm>
            <a:off x="5194607" y="803751"/>
            <a:ext cx="6391533" cy="5250498"/>
          </a:xfrm>
          <a:prstGeom prst="rect">
            <a:avLst/>
          </a:prstGeom>
        </p:spPr>
      </p:pic>
      <p:sp>
        <p:nvSpPr>
          <p:cNvPr id="17" name="Rectangle 16">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4E43BA6-8F4A-0948-3FA9-A1B69CB159BB}"/>
              </a:ext>
            </a:extLst>
          </p:cNvPr>
          <p:cNvSpPr>
            <a:spLocks noGrp="1"/>
          </p:cNvSpPr>
          <p:nvPr>
            <p:ph idx="1"/>
          </p:nvPr>
        </p:nvSpPr>
        <p:spPr>
          <a:xfrm>
            <a:off x="1154955" y="2120900"/>
            <a:ext cx="3133726" cy="3898900"/>
          </a:xfrm>
        </p:spPr>
        <p:txBody>
          <a:bodyPr>
            <a:normAutofit/>
          </a:bodyPr>
          <a:lstStyle/>
          <a:p>
            <a:pPr marL="0" indent="0">
              <a:lnSpc>
                <a:spcPct val="90000"/>
              </a:lnSpc>
              <a:buNone/>
            </a:pPr>
            <a:r>
              <a:rPr lang="en-US" sz="1500" dirty="0">
                <a:solidFill>
                  <a:schemeClr val="tx1"/>
                </a:solidFill>
                <a:effectLst/>
                <a:latin typeface="Times New Roman" panose="02020603050405020304" pitchFamily="18" charset="0"/>
                <a:ea typeface="Calibri" panose="020F0502020204030204" pitchFamily="34" charset="0"/>
              </a:rPr>
              <a:t>Almost all businesses use technology to carry out certain tasks. The procedures and methods have evolved as a result of technological improvement, which has also reduced human error owing to increased effort and pressure. Technology advancements in the corporate world have reduced office boundaries and improved means of communicating data and other information within that workplace, which helps workers make choices quickly under any condition. Utilizing technology in the workplace has both benefits and drawbacks.</a:t>
            </a:r>
          </a:p>
          <a:p>
            <a:pPr marL="0" indent="0">
              <a:lnSpc>
                <a:spcPct val="90000"/>
              </a:lnSpc>
              <a:buNone/>
            </a:pPr>
            <a:r>
              <a:rPr lang="en-US" sz="1500" dirty="0">
                <a:solidFill>
                  <a:schemeClr val="tx1"/>
                </a:solidFill>
                <a:latin typeface="Times New Roman" panose="02020603050405020304" pitchFamily="18" charset="0"/>
              </a:rPr>
              <a:t>Samsung company will be used in this presentation.</a:t>
            </a:r>
          </a:p>
          <a:p>
            <a:pPr marL="0" indent="0">
              <a:lnSpc>
                <a:spcPct val="90000"/>
              </a:lnSpc>
              <a:buNone/>
            </a:pPr>
            <a:endParaRPr lang="en-US" sz="1500" dirty="0">
              <a:solidFill>
                <a:schemeClr val="tx1"/>
              </a:solidFill>
            </a:endParaRPr>
          </a:p>
        </p:txBody>
      </p:sp>
      <p:sp>
        <p:nvSpPr>
          <p:cNvPr id="23"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55421693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1F9E4972-704C-687D-0BA8-993284738026}"/>
              </a:ext>
            </a:extLst>
          </p:cNvPr>
          <p:cNvSpPr>
            <a:spLocks noGrp="1"/>
          </p:cNvSpPr>
          <p:nvPr>
            <p:ph type="title"/>
          </p:nvPr>
        </p:nvSpPr>
        <p:spPr>
          <a:xfrm>
            <a:off x="639098" y="629265"/>
            <a:ext cx="6072776" cy="1622322"/>
          </a:xfrm>
        </p:spPr>
        <p:txBody>
          <a:bodyPr>
            <a:normAutofit/>
          </a:bodyPr>
          <a:lstStyle/>
          <a:p>
            <a:r>
              <a:rPr lang="en-US" b="1"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Company background</a:t>
            </a:r>
            <a:br>
              <a:rPr lang="en-US"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600" b="1" dirty="0" err="1">
                <a:solidFill>
                  <a:schemeClr val="tx1"/>
                </a:solidFill>
                <a:latin typeface="Times New Roman" panose="02020603050405020304" pitchFamily="18" charset="0"/>
                <a:cs typeface="Times New Roman" panose="02020603050405020304" pitchFamily="18" charset="0"/>
              </a:rPr>
              <a:t>A.Mihaiesi</a:t>
            </a:r>
            <a:endParaRPr lang="en-US" sz="1600" dirty="0">
              <a:solidFill>
                <a:srgbClr val="FFFFFF"/>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95393A1-D702-23C5-1416-ABEAAB47B3D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786" r="25526"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715E120-A68C-00E1-B693-C995DA497A09}"/>
              </a:ext>
            </a:extLst>
          </p:cNvPr>
          <p:cNvSpPr>
            <a:spLocks noGrp="1"/>
          </p:cNvSpPr>
          <p:nvPr>
            <p:ph idx="1"/>
          </p:nvPr>
        </p:nvSpPr>
        <p:spPr>
          <a:xfrm>
            <a:off x="639098" y="2418735"/>
            <a:ext cx="6072776" cy="3811740"/>
          </a:xfrm>
        </p:spPr>
        <p:txBody>
          <a:bodyPr anchor="ctr">
            <a:normAutofit/>
          </a:bodyPr>
          <a:lstStyle/>
          <a:p>
            <a:pPr marL="0" indent="0">
              <a:buNone/>
            </a:pPr>
            <a:r>
              <a:rPr lang="en-US">
                <a:solidFill>
                  <a:srgbClr val="FFFFFF"/>
                </a:solidFill>
                <a:effectLst/>
                <a:latin typeface="Times New Roman" panose="02020603050405020304" pitchFamily="18" charset="0"/>
                <a:ea typeface="Calibri" panose="020F0502020204030204" pitchFamily="34" charset="0"/>
              </a:rPr>
              <a:t>Byung-Chull Lee founded the Samsung Electronics Company in Taegu, Korea in 1969. The firm exclusively produced black and white TV sets at that time. The business has expanded steadily since 1969. At the close of 2004, Samsung owned assets of $60 billion, almost $80 billion in net revenues, and 113,000 workers globally. Additionally, Samsung outperformed several of its rivals in 2004 including Kodak, Phillips, and Panasonic (Barney et al,, 2008). By then, the firm created TVs, AV equipment, PCs, smart phones, internet connections, LCD panels for devices such as laptops, desktops computers, even HDTV, and electronic appliances, including refrigerators, air - conditioning, as well as washing machines</a:t>
            </a:r>
            <a:r>
              <a:rPr lang="en-US" b="1">
                <a:solidFill>
                  <a:srgbClr val="FFFFFF"/>
                </a:solidFill>
                <a:effectLst/>
                <a:latin typeface="Times New Roman" panose="02020603050405020304" pitchFamily="18" charset="0"/>
                <a:ea typeface="Calibri" panose="020F0502020204030204" pitchFamily="34" charset="0"/>
              </a:rPr>
              <a:t> (</a:t>
            </a:r>
            <a:r>
              <a:rPr lang="en-US">
                <a:solidFill>
                  <a:srgbClr val="FFFFFF"/>
                </a:solidFill>
                <a:effectLst/>
                <a:latin typeface="Times New Roman" panose="02020603050405020304" pitchFamily="18" charset="0"/>
                <a:ea typeface="Times New Roman" panose="02020603050405020304" pitchFamily="18" charset="0"/>
              </a:rPr>
              <a:t>Barney et al., 2008).</a:t>
            </a:r>
            <a:r>
              <a:rPr lang="en-US">
                <a:solidFill>
                  <a:srgbClr val="FFFFFF"/>
                </a:solidFill>
                <a:effectLst/>
                <a:latin typeface="Times New Roman" panose="02020603050405020304" pitchFamily="18" charset="0"/>
                <a:ea typeface="Calibri" panose="020F0502020204030204" pitchFamily="34" charset="0"/>
              </a:rPr>
              <a:t> </a:t>
            </a:r>
            <a:endParaRPr lang="en-US">
              <a:solidFill>
                <a:srgbClr val="FFFFFF"/>
              </a:solidFill>
            </a:endParaRPr>
          </a:p>
        </p:txBody>
      </p:sp>
      <p:sp>
        <p:nvSpPr>
          <p:cNvPr id="6" name="TextBox 5">
            <a:extLst>
              <a:ext uri="{FF2B5EF4-FFF2-40B4-BE49-F238E27FC236}">
                <a16:creationId xmlns:a16="http://schemas.microsoft.com/office/drawing/2014/main" id="{A32AE175-B27B-6556-BCF0-D15829D34228}"/>
              </a:ext>
            </a:extLst>
          </p:cNvPr>
          <p:cNvSpPr txBox="1"/>
          <p:nvPr/>
        </p:nvSpPr>
        <p:spPr>
          <a:xfrm>
            <a:off x="12007269" y="6657945"/>
            <a:ext cx="184731" cy="200055"/>
          </a:xfrm>
          <a:prstGeom prst="rect">
            <a:avLst/>
          </a:prstGeom>
          <a:solidFill>
            <a:srgbClr val="000000"/>
          </a:solidFill>
        </p:spPr>
        <p:txBody>
          <a:bodyPr wrap="none" rtlCol="0">
            <a:spAutoFit/>
          </a:bodyPr>
          <a:lstStyle/>
          <a:p>
            <a:pPr algn="r">
              <a:spcAft>
                <a:spcPts val="600"/>
              </a:spcAft>
            </a:pPr>
            <a:endParaRPr lang="en-US" sz="700" dirty="0">
              <a:solidFill>
                <a:srgbClr val="FFFFFF"/>
              </a:solidFill>
            </a:endParaRPr>
          </a:p>
        </p:txBody>
      </p:sp>
    </p:spTree>
    <p:extLst>
      <p:ext uri="{BB962C8B-B14F-4D97-AF65-F5344CB8AC3E}">
        <p14:creationId xmlns:p14="http://schemas.microsoft.com/office/powerpoint/2010/main" val="159228398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A7667-7DA5-2802-D2E8-53E408B4C8AA}"/>
              </a:ext>
            </a:extLst>
          </p:cNvPr>
          <p:cNvSpPr>
            <a:spLocks noGrp="1"/>
          </p:cNvSpPr>
          <p:nvPr>
            <p:ph type="title"/>
          </p:nvPr>
        </p:nvSpPr>
        <p:spPr>
          <a:xfrm>
            <a:off x="1154954" y="973668"/>
            <a:ext cx="8761413" cy="791632"/>
          </a:xfrm>
        </p:spPr>
        <p:txBody>
          <a:bodyPr>
            <a:noAutofit/>
          </a:bodyPr>
          <a:lstStyle/>
          <a:p>
            <a: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Challenges before the introduction of modern technology</a:t>
            </a:r>
            <a:b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16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C.Davidescu</a:t>
            </a:r>
            <a:br>
              <a:rPr lang="en-US"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F8FB99-223D-ED6C-BC9C-3049E91FF6F4}"/>
              </a:ext>
            </a:extLst>
          </p:cNvPr>
          <p:cNvSpPr>
            <a:spLocks noGrp="1"/>
          </p:cNvSpPr>
          <p:nvPr>
            <p:ph idx="1"/>
          </p:nvPr>
        </p:nvSpPr>
        <p:spPr>
          <a:xfrm>
            <a:off x="1154955" y="2603500"/>
            <a:ext cx="5654060" cy="3416300"/>
          </a:xfrm>
        </p:spPr>
        <p:txBody>
          <a:bodyPr>
            <a:normAutofit fontScale="85000" lnSpcReduction="20000"/>
          </a:bodyPr>
          <a:lstStyle/>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Communication issues in the workplace- Communication is major challenge to many businesses. Communication in the working place brings productivity and performing efficiency in the workplace (</a:t>
            </a:r>
            <a:r>
              <a:rPr lang="en-US"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Fapohunda</a:t>
            </a:r>
            <a:r>
              <a:rPr lang="en-US"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Tinuke</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2013)</a:t>
            </a:r>
            <a:r>
              <a:rPr lang="en-US" sz="2000" dirty="0">
                <a:effectLst/>
                <a:latin typeface="Times New Roman" panose="02020603050405020304" pitchFamily="18" charset="0"/>
                <a:cs typeface="Times New Roman" panose="02020603050405020304" pitchFamily="18" charset="0"/>
              </a:rPr>
              <a:t>. Samsung before the introduction of the new technology, it had a lot of challenges in reaching out to their clients and also inside the companies working place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Samsung innovations and creativity was below the standard - Innovation is very important in the workplace since employees are able to be innovative and come up with new products in the market. The employees can use a variety of cutting-edge business technology to produce fresh innovations and concepts for the benefit of corporate growth</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5" name="Picture 4" descr="A person wearing headphones and sitting at a desk with a computer&#10;&#10;Description automatically generated with medium confidence">
            <a:extLst>
              <a:ext uri="{FF2B5EF4-FFF2-40B4-BE49-F238E27FC236}">
                <a16:creationId xmlns:a16="http://schemas.microsoft.com/office/drawing/2014/main" id="{603DFCCC-C975-7D90-E5D8-FB0F2DF082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37613" y="2367643"/>
            <a:ext cx="4705985" cy="435972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1D652881-9FE4-F60B-3F18-915957ED980B}"/>
              </a:ext>
            </a:extLst>
          </p:cNvPr>
          <p:cNvSpPr txBox="1"/>
          <p:nvPr/>
        </p:nvSpPr>
        <p:spPr>
          <a:xfrm>
            <a:off x="4482" y="6858000"/>
            <a:ext cx="12183035" cy="230832"/>
          </a:xfrm>
          <a:prstGeom prst="rect">
            <a:avLst/>
          </a:prstGeom>
          <a:noFill/>
        </p:spPr>
        <p:txBody>
          <a:bodyPr wrap="square" rtlCol="0">
            <a:spAutoFit/>
          </a:bodyPr>
          <a:lstStyle/>
          <a:p>
            <a:r>
              <a:rPr lang="en-US" sz="900">
                <a:hlinkClick r:id="rId4" tooltip="https://www.thedigeon.com/it/tech/computer-co/samsung-i-primi-monitor-quantum-dot-hdr-il-gaming.html"/>
              </a:rPr>
              <a:t>This Photo</a:t>
            </a:r>
            <a:r>
              <a:rPr lang="en-US" sz="900"/>
              <a:t> by Unknown Author is licensed under </a:t>
            </a:r>
            <a:r>
              <a:rPr lang="en-US" sz="900">
                <a:hlinkClick r:id="rId5" tooltip="https://creativecommons.org/licenses/by-nc-nd/3.0/"/>
              </a:rPr>
              <a:t>CC BY-NC-ND</a:t>
            </a:r>
            <a:endParaRPr lang="en-US" sz="900"/>
          </a:p>
        </p:txBody>
      </p:sp>
    </p:spTree>
    <p:extLst>
      <p:ext uri="{BB962C8B-B14F-4D97-AF65-F5344CB8AC3E}">
        <p14:creationId xmlns:p14="http://schemas.microsoft.com/office/powerpoint/2010/main" val="878275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33" name="Freeform: Shape 1032">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03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03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1263A845-658A-9291-A457-3717C114A211}"/>
              </a:ext>
            </a:extLst>
          </p:cNvPr>
          <p:cNvSpPr>
            <a:spLocks noGrp="1"/>
          </p:cNvSpPr>
          <p:nvPr>
            <p:ph type="title"/>
          </p:nvPr>
        </p:nvSpPr>
        <p:spPr>
          <a:xfrm>
            <a:off x="639098" y="629265"/>
            <a:ext cx="6072776" cy="1622322"/>
          </a:xfrm>
        </p:spPr>
        <p:txBody>
          <a:bodyPr>
            <a:normAutofit fontScale="90000"/>
          </a:bodyPr>
          <a:lstStyle/>
          <a:p>
            <a:pPr>
              <a:lnSpc>
                <a:spcPct val="90000"/>
              </a:lnSpc>
            </a:pPr>
            <a:r>
              <a:rPr lang="en-US"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Challenges before the introduction of modern technology</a:t>
            </a:r>
            <a:br>
              <a:rPr lang="en-US"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18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C.Davidescu</a:t>
            </a:r>
            <a:endParaRPr lang="en-US" sz="1800" dirty="0">
              <a:solidFill>
                <a:schemeClr val="tx1"/>
              </a:solidFill>
            </a:endParaRPr>
          </a:p>
        </p:txBody>
      </p:sp>
      <p:pic>
        <p:nvPicPr>
          <p:cNvPr id="1026" name="Picture 2" descr="Image result for SAMSUNG TECHNOLOGY CAHALLANGES">
            <a:extLst>
              <a:ext uri="{FF2B5EF4-FFF2-40B4-BE49-F238E27FC236}">
                <a16:creationId xmlns:a16="http://schemas.microsoft.com/office/drawing/2014/main" id="{61E64F86-48D3-F1A0-EF62-CFA560D7D5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3374" r="5493" b="1"/>
          <a:stretch/>
        </p:blipFill>
        <p:spPr bwMode="auto">
          <a:xfrm>
            <a:off x="7418226" y="645106"/>
            <a:ext cx="4125317" cy="5585369"/>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1" name="Oval 104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43" name="Oval 104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4038272-A3B5-7749-FADA-E82D0E3BA2E3}"/>
              </a:ext>
            </a:extLst>
          </p:cNvPr>
          <p:cNvSpPr>
            <a:spLocks noGrp="1"/>
          </p:cNvSpPr>
          <p:nvPr>
            <p:ph idx="1"/>
          </p:nvPr>
        </p:nvSpPr>
        <p:spPr>
          <a:xfrm>
            <a:off x="639098" y="2418735"/>
            <a:ext cx="6072776" cy="3811740"/>
          </a:xfrm>
        </p:spPr>
        <p:txBody>
          <a:bodyPr anchor="ctr">
            <a:normAutofit/>
          </a:bodyPr>
          <a:lstStyle/>
          <a:p>
            <a:r>
              <a:rPr lang="en-US" dirty="0">
                <a:solidFill>
                  <a:schemeClr val="tx1"/>
                </a:solidFill>
                <a:effectLst/>
                <a:latin typeface="Times New Roman" panose="02020603050405020304" pitchFamily="18" charset="0"/>
                <a:ea typeface="Calibri" panose="020F0502020204030204" pitchFamily="34" charset="0"/>
              </a:rPr>
              <a:t>The company before the introduction of the new technology had to spend a lot of time in their working place. Technology changes has helped the company to be able to reduce the time used in the working environment. Samsung company took a lot of time in the coming up of some of its products due to the technology that was not available at the time. </a:t>
            </a:r>
          </a:p>
          <a:p>
            <a:endParaRPr lang="en-US" dirty="0">
              <a:solidFill>
                <a:schemeClr val="tx1"/>
              </a:solidFill>
            </a:endParaRPr>
          </a:p>
        </p:txBody>
      </p:sp>
    </p:spTree>
    <p:extLst>
      <p:ext uri="{BB962C8B-B14F-4D97-AF65-F5344CB8AC3E}">
        <p14:creationId xmlns:p14="http://schemas.microsoft.com/office/powerpoint/2010/main" val="140818144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057" name="Freeform: Shape 2056">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059"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061"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F437EBA1-B880-D5ED-992B-4E426B62EB6D}"/>
              </a:ext>
            </a:extLst>
          </p:cNvPr>
          <p:cNvSpPr>
            <a:spLocks noGrp="1"/>
          </p:cNvSpPr>
          <p:nvPr>
            <p:ph type="title"/>
          </p:nvPr>
        </p:nvSpPr>
        <p:spPr>
          <a:xfrm>
            <a:off x="639098" y="629265"/>
            <a:ext cx="6072776" cy="1622322"/>
          </a:xfrm>
        </p:spPr>
        <p:txBody>
          <a:bodyPr>
            <a:normAutofit fontScale="90000"/>
          </a:bodyPr>
          <a:lstStyle/>
          <a:p>
            <a:pPr>
              <a:lnSpc>
                <a:spcPct val="90000"/>
              </a:lnSpc>
            </a:pPr>
            <a: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Insights of the modern technology introduced</a:t>
            </a:r>
            <a:b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C.Davidescu</a:t>
            </a:r>
            <a:br>
              <a:rPr lang="en-US"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lang="en-US" dirty="0">
              <a:solidFill>
                <a:schemeClr val="tx1"/>
              </a:solidFill>
            </a:endParaRPr>
          </a:p>
        </p:txBody>
      </p:sp>
      <p:pic>
        <p:nvPicPr>
          <p:cNvPr id="2050" name="Picture 2" descr="Image result for SAMSUNG TECHNOLOGY CAHALLANGES">
            <a:extLst>
              <a:ext uri="{FF2B5EF4-FFF2-40B4-BE49-F238E27FC236}">
                <a16:creationId xmlns:a16="http://schemas.microsoft.com/office/drawing/2014/main" id="{82E29B99-C60C-1932-7E0A-8D081B5494E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866" r="30659" b="1"/>
          <a:stretch/>
        </p:blipFill>
        <p:spPr bwMode="auto">
          <a:xfrm>
            <a:off x="7418226" y="645106"/>
            <a:ext cx="4125317" cy="5585369"/>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65" name="Oval 2064">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67" name="Oval 2066">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780AF0-920B-39FC-D78C-C2177F9EE302}"/>
              </a:ext>
            </a:extLst>
          </p:cNvPr>
          <p:cNvSpPr>
            <a:spLocks noGrp="1"/>
          </p:cNvSpPr>
          <p:nvPr>
            <p:ph idx="1"/>
          </p:nvPr>
        </p:nvSpPr>
        <p:spPr>
          <a:xfrm>
            <a:off x="639098" y="2418735"/>
            <a:ext cx="6072776" cy="3811740"/>
          </a:xfrm>
        </p:spPr>
        <p:txBody>
          <a:bodyPr anchor="ctr">
            <a:normAutofit/>
          </a:bodyPr>
          <a:lstStyle/>
          <a:p>
            <a:pPr marL="0" marR="0" indent="0">
              <a:lnSpc>
                <a:spcPct val="90000"/>
              </a:lnSpc>
              <a:spcBef>
                <a:spcPts val="0"/>
              </a:spcBef>
              <a:spcAft>
                <a:spcPts val="800"/>
              </a:spcAft>
              <a:buNone/>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Some of the modern technological changes that has been introduced by Samsung in the smartphone includes:</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Introduction of the 5G Phones which it has seen it enter into the generation of telecommunication. The phones include </a:t>
            </a:r>
            <a:r>
              <a:rPr lang="en-US" sz="15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Samsung Galaxy S10 5G, Samsung Galaxy Note 10 Plus 5G, Samsung Galaxy Fold 5G, Samsung Galaxy A90 5G</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Improvement of the camera lenses</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Samsung pay</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Samsung blockchain</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One UI 2- the latest with this feature will have a </a:t>
            </a:r>
            <a:r>
              <a:rPr lang="en-US" sz="15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Clarified Visual Language, a better dark mode, a better display screen and the use of fingerprint on some apps and features.</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spcAft>
                <a:spcPts val="800"/>
              </a:spcAft>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notch progress- It enables mobile device displays to take up more screen real estate. Even before the iPhone X, it was initially debuted in the Essential Smartphone PH1 in 2017. Samsung brought out its first batch of 2019 smartphones featuring Notch Displays as part of its M Series.</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US" sz="1500">
              <a:solidFill>
                <a:schemeClr val="tx1"/>
              </a:solidFill>
            </a:endParaRPr>
          </a:p>
        </p:txBody>
      </p:sp>
    </p:spTree>
    <p:extLst>
      <p:ext uri="{BB962C8B-B14F-4D97-AF65-F5344CB8AC3E}">
        <p14:creationId xmlns:p14="http://schemas.microsoft.com/office/powerpoint/2010/main" val="56824360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081" name="Freeform: Shape 308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08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08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9F8FC0BD-ADF6-7516-6CAD-FF2988BF540D}"/>
              </a:ext>
            </a:extLst>
          </p:cNvPr>
          <p:cNvSpPr>
            <a:spLocks noGrp="1"/>
          </p:cNvSpPr>
          <p:nvPr>
            <p:ph type="title"/>
          </p:nvPr>
        </p:nvSpPr>
        <p:spPr>
          <a:xfrm>
            <a:off x="639098" y="629265"/>
            <a:ext cx="6072776" cy="1622322"/>
          </a:xfrm>
        </p:spPr>
        <p:txBody>
          <a:bodyPr>
            <a:normAutofit fontScale="90000"/>
          </a:bodyPr>
          <a:lstStyle/>
          <a:p>
            <a:pPr>
              <a:lnSpc>
                <a:spcPct val="90000"/>
              </a:lnSpc>
            </a:pPr>
            <a: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Impacts of the technology introduced by Samsung</a:t>
            </a:r>
            <a:b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b="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C.Tuta</a:t>
            </a:r>
            <a:b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pic>
        <p:nvPicPr>
          <p:cNvPr id="3074" name="Picture 2" descr="Image result for SAMSUNG TECHNOLOGY CAHALLANGES">
            <a:extLst>
              <a:ext uri="{FF2B5EF4-FFF2-40B4-BE49-F238E27FC236}">
                <a16:creationId xmlns:a16="http://schemas.microsoft.com/office/drawing/2014/main" id="{D0886C7F-33A3-54DE-A4BB-9A6878CCD65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425" r="20964" b="1"/>
          <a:stretch/>
        </p:blipFill>
        <p:spPr bwMode="auto">
          <a:xfrm>
            <a:off x="7418226" y="645106"/>
            <a:ext cx="4125317" cy="5585369"/>
          </a:xfrm>
          <a:prstGeom prst="rect">
            <a:avLst/>
          </a:prstGeom>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89" name="Oval 308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91" name="Oval 309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455BD19-56E5-590F-3AA7-BBDED8E49941}"/>
              </a:ext>
            </a:extLst>
          </p:cNvPr>
          <p:cNvSpPr>
            <a:spLocks noGrp="1"/>
          </p:cNvSpPr>
          <p:nvPr>
            <p:ph idx="1"/>
          </p:nvPr>
        </p:nvSpPr>
        <p:spPr>
          <a:xfrm>
            <a:off x="639098" y="2418735"/>
            <a:ext cx="6072776" cy="3811740"/>
          </a:xfrm>
        </p:spPr>
        <p:txBody>
          <a:bodyPr anchor="ctr">
            <a:normAutofit/>
          </a:bodyPr>
          <a:lstStyle/>
          <a:p>
            <a:pPr marL="0" indent="0">
              <a:lnSpc>
                <a:spcPct val="90000"/>
              </a:lnSpc>
              <a:buNone/>
            </a:pPr>
            <a:r>
              <a:rPr lang="en-US" dirty="0">
                <a:solidFill>
                  <a:schemeClr val="tx1"/>
                </a:solidFill>
                <a:effectLst/>
                <a:latin typeface="Times New Roman" panose="02020603050405020304" pitchFamily="18" charset="0"/>
                <a:ea typeface="Calibri" panose="020F0502020204030204" pitchFamily="34" charset="0"/>
              </a:rPr>
              <a:t>Some of the impacts of technology introduced by Samsung are :</a:t>
            </a:r>
          </a:p>
          <a:p>
            <a:pPr>
              <a:lnSpc>
                <a:spcPct val="90000"/>
              </a:lnSpc>
            </a:pPr>
            <a:r>
              <a:rPr lang="en-US" dirty="0">
                <a:solidFill>
                  <a:schemeClr val="tx1"/>
                </a:solidFill>
                <a:effectLst/>
                <a:latin typeface="Times New Roman" panose="02020603050405020304" pitchFamily="18" charset="0"/>
                <a:ea typeface="Calibri" panose="020F0502020204030204" pitchFamily="34" charset="0"/>
              </a:rPr>
              <a:t>It has improved communication. Through the improvements of the features such as the messaging applications, people are able to communicate easily than before</a:t>
            </a:r>
          </a:p>
          <a:p>
            <a:pPr>
              <a:lnSpc>
                <a:spcPct val="90000"/>
              </a:lnSpc>
            </a:pPr>
            <a:r>
              <a:rPr lang="en-US" dirty="0">
                <a:solidFill>
                  <a:schemeClr val="tx1"/>
                </a:solidFill>
                <a:effectLst/>
                <a:latin typeface="Times New Roman" panose="02020603050405020304" pitchFamily="18" charset="0"/>
                <a:ea typeface="Calibri" panose="020F0502020204030204" pitchFamily="34" charset="0"/>
              </a:rPr>
              <a:t>It as aided in marketing. Samsung features and the additional of social media handles in the current smartphones has seen the companies use this feature to be able to market their businesses and reach out to many customers </a:t>
            </a:r>
          </a:p>
          <a:p>
            <a:pPr>
              <a:lnSpc>
                <a:spcPct val="90000"/>
              </a:lnSpc>
            </a:pPr>
            <a:r>
              <a:rPr lang="en-US" dirty="0">
                <a:solidFill>
                  <a:schemeClr val="tx1"/>
                </a:solidFill>
                <a:effectLst/>
                <a:latin typeface="Times New Roman" panose="02020603050405020304" pitchFamily="18" charset="0"/>
                <a:ea typeface="Calibri" panose="020F0502020204030204" pitchFamily="34" charset="0"/>
              </a:rPr>
              <a:t>In the business and companies some of this Samsung products has made employees inn the company to be lazy. The employees tend to rely on the computers too much making them lazy. </a:t>
            </a:r>
            <a:endParaRPr lang="en-US" dirty="0">
              <a:solidFill>
                <a:schemeClr val="tx1"/>
              </a:solidFill>
            </a:endParaRPr>
          </a:p>
        </p:txBody>
      </p:sp>
    </p:spTree>
    <p:extLst>
      <p:ext uri="{BB962C8B-B14F-4D97-AF65-F5344CB8AC3E}">
        <p14:creationId xmlns:p14="http://schemas.microsoft.com/office/powerpoint/2010/main" val="65715771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8D87DB66-7D9B-040C-F94C-6A2F787D38E4}"/>
              </a:ext>
            </a:extLst>
          </p:cNvPr>
          <p:cNvSpPr>
            <a:spLocks noGrp="1"/>
          </p:cNvSpPr>
          <p:nvPr>
            <p:ph type="title"/>
          </p:nvPr>
        </p:nvSpPr>
        <p:spPr>
          <a:xfrm>
            <a:off x="639098" y="629265"/>
            <a:ext cx="6072776" cy="1622322"/>
          </a:xfrm>
        </p:spPr>
        <p:txBody>
          <a:bodyPr>
            <a:normAutofit/>
          </a:bodyPr>
          <a:lstStyle/>
          <a:p>
            <a:r>
              <a:rPr lang="en-US" b="1"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Lessons from the case study</a:t>
            </a:r>
            <a:br>
              <a:rPr lang="en-US" b="1"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br>
            <a:r>
              <a:rPr lang="en-US" sz="1800" b="1" dirty="0" err="1">
                <a:solidFill>
                  <a:srgbClr val="FFFFFF"/>
                </a:solidFill>
                <a:latin typeface="Times New Roman" panose="02020603050405020304" pitchFamily="18" charset="0"/>
                <a:ea typeface="Calibri" panose="020F0502020204030204" pitchFamily="34" charset="0"/>
                <a:cs typeface="Times New Roman" panose="02020603050405020304" pitchFamily="18" charset="0"/>
              </a:rPr>
              <a:t>C.Tuta</a:t>
            </a:r>
            <a:br>
              <a:rPr lang="en-US" dirty="0">
                <a:solidFill>
                  <a:srgbClr val="FFFFFF"/>
                </a:solidFill>
                <a:latin typeface="Calibri" panose="020F0502020204030204" pitchFamily="34" charset="0"/>
                <a:ea typeface="Calibri" panose="020F0502020204030204" pitchFamily="34" charset="0"/>
                <a:cs typeface="Times New Roman" panose="02020603050405020304" pitchFamily="18" charset="0"/>
              </a:rPr>
            </a:br>
            <a:endParaRPr lang="en-US" dirty="0">
              <a:solidFill>
                <a:srgbClr val="FFFFFF"/>
              </a:solidFill>
            </a:endParaRPr>
          </a:p>
        </p:txBody>
      </p:sp>
      <p:pic>
        <p:nvPicPr>
          <p:cNvPr id="5" name="Picture 4" descr="A picture containing outdoor object&#10;&#10;Description automatically generated">
            <a:extLst>
              <a:ext uri="{FF2B5EF4-FFF2-40B4-BE49-F238E27FC236}">
                <a16:creationId xmlns:a16="http://schemas.microsoft.com/office/drawing/2014/main" id="{0966D89F-1F54-316B-FF7B-1B11517DC86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857" r="16246"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37B9246-63C8-1F50-8634-5C47B81A1D78}"/>
              </a:ext>
            </a:extLst>
          </p:cNvPr>
          <p:cNvSpPr>
            <a:spLocks noGrp="1"/>
          </p:cNvSpPr>
          <p:nvPr>
            <p:ph idx="1"/>
          </p:nvPr>
        </p:nvSpPr>
        <p:spPr>
          <a:xfrm>
            <a:off x="639098" y="2418735"/>
            <a:ext cx="6072776" cy="3811740"/>
          </a:xfrm>
        </p:spPr>
        <p:txBody>
          <a:bodyPr anchor="ctr">
            <a:normAutofit/>
          </a:bodyPr>
          <a:lstStyle/>
          <a:p>
            <a:pPr marL="0" marR="0" indent="0">
              <a:spcBef>
                <a:spcPts val="0"/>
              </a:spcBef>
              <a:spcAft>
                <a:spcPts val="800"/>
              </a:spcAft>
              <a:buNone/>
            </a:pPr>
            <a:r>
              <a:rPr lang="en-US"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From the case of Samsung company, technologies have added a new aspect to the way that employees connect and communicate with one another at work. Due to the fact that employees are no longer required to solve issues on their own, this has resulted in a decrease in innovation and a rise in laziness among the workforces. Technologies have considerably increased marketing among the targeted clients, and marketers can now tempt their prospective consumers with much less effort and expense thanks to information delivery that is now easier and more rapid than before.</a:t>
            </a:r>
            <a:endParaRPr lang="en-US"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solidFill>
                <a:srgbClr val="FFFFFF"/>
              </a:solidFill>
            </a:endParaRPr>
          </a:p>
        </p:txBody>
      </p:sp>
    </p:spTree>
    <p:extLst>
      <p:ext uri="{BB962C8B-B14F-4D97-AF65-F5344CB8AC3E}">
        <p14:creationId xmlns:p14="http://schemas.microsoft.com/office/powerpoint/2010/main" val="79814079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7569D-4BE5-0F5C-D58E-B6E97E4694C0}"/>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 </a:t>
            </a:r>
          </a:p>
        </p:txBody>
      </p:sp>
      <p:sp>
        <p:nvSpPr>
          <p:cNvPr id="3" name="Content Placeholder 2">
            <a:extLst>
              <a:ext uri="{FF2B5EF4-FFF2-40B4-BE49-F238E27FC236}">
                <a16:creationId xmlns:a16="http://schemas.microsoft.com/office/drawing/2014/main" id="{6E6B5818-5A45-92A3-23B6-80204C16A681}"/>
              </a:ext>
            </a:extLst>
          </p:cNvPr>
          <p:cNvSpPr>
            <a:spLocks noGrp="1"/>
          </p:cNvSpPr>
          <p:nvPr>
            <p:ph idx="1"/>
          </p:nvPr>
        </p:nvSpPr>
        <p:spPr>
          <a:xfrm>
            <a:off x="4490357" y="2432957"/>
            <a:ext cx="7504372" cy="3451375"/>
          </a:xfrm>
        </p:spPr>
        <p:txBody>
          <a:bodyPr>
            <a:normAutofit fontScale="77500" lnSpcReduction="20000"/>
          </a:bodyPr>
          <a:lstStyle/>
          <a:p>
            <a:pPr marL="0" marR="0">
              <a:lnSpc>
                <a:spcPct val="107000"/>
              </a:lnSpc>
              <a:spcBef>
                <a:spcPts val="0"/>
              </a:spcBef>
              <a:spcAft>
                <a:spcPts val="800"/>
              </a:spcAft>
            </a:pP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Ramey, K., 2013. The advantages and disadvantages of technology in the workplace.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Use of Technology. Np, 25.</a:t>
            </a:r>
          </a:p>
          <a:p>
            <a:pPr marL="0" marR="0">
              <a:lnSpc>
                <a:spcPct val="107000"/>
              </a:lnSpc>
              <a:spcBef>
                <a:spcPts val="0"/>
              </a:spcBef>
              <a:spcAft>
                <a:spcPts val="800"/>
              </a:spcAft>
            </a:pP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Chatterjee, S., Chaudhuri, R.,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Sakka</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Grandhi</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Galati, A.,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Siachou</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Vrontis</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2021. Adoption of social media marketing for sustainable business growth of SMEs in emerging economies: the moderating role of leadership support.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Sustainability, 13(21), p.12134.</a:t>
            </a:r>
          </a:p>
          <a:p>
            <a:pPr marL="0" marR="0">
              <a:lnSpc>
                <a:spcPct val="107000"/>
              </a:lnSpc>
              <a:spcBef>
                <a:spcPts val="0"/>
              </a:spcBef>
              <a:spcAft>
                <a:spcPts val="800"/>
              </a:spcAft>
            </a:pPr>
            <a:r>
              <a:rPr lang="en-US"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About Samsung (2008). Samsung. Retrieved on March 29, 2008 fromhttp://www.samsung.com/us/aboutsamsung/index.html</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Barney, J.B. and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Hesterly</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W.S., 2008. Evaluating a firm’s internal capabilities.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(2nd ed., pp. 74–107). New Jersey: Pearson Education.</a:t>
            </a:r>
          </a:p>
          <a:p>
            <a:pPr marL="0" marR="0">
              <a:lnSpc>
                <a:spcPct val="107000"/>
              </a:lnSpc>
              <a:spcBef>
                <a:spcPts val="0"/>
              </a:spcBef>
              <a:spcAft>
                <a:spcPts val="800"/>
              </a:spcAft>
            </a:pPr>
            <a:r>
              <a:rPr lang="en-US"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Fapohunda</a:t>
            </a:r>
            <a:r>
              <a:rPr lang="en-US"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T.M., 2013. Towards effective team building in the workplace.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education and research, 1(4), pp.1-12.</a:t>
            </a:r>
          </a:p>
          <a:p>
            <a:endParaRPr lang="en-US" sz="2000" dirty="0">
              <a:latin typeface="Times New Roman" panose="02020603050405020304" pitchFamily="18" charset="0"/>
              <a:cs typeface="Times New Roman" panose="02020603050405020304" pitchFamily="18" charset="0"/>
            </a:endParaRPr>
          </a:p>
        </p:txBody>
      </p:sp>
      <p:pic>
        <p:nvPicPr>
          <p:cNvPr id="4098" name="Picture 2" descr="Image result for SAMSUNG TECHNOLOGY CAHALLANGES">
            <a:extLst>
              <a:ext uri="{FF2B5EF4-FFF2-40B4-BE49-F238E27FC236}">
                <a16:creationId xmlns:a16="http://schemas.microsoft.com/office/drawing/2014/main" id="{28D5CF7E-4B69-CA76-3794-A65F5F87EF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271" y="2432957"/>
            <a:ext cx="3966515" cy="37719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010451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1063</TotalTime>
  <Words>2647</Words>
  <PresentationFormat>Widescreen</PresentationFormat>
  <Paragraphs>68</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Symbol</vt:lpstr>
      <vt:lpstr>Times New Roman</vt:lpstr>
      <vt:lpstr>Wingdings 3</vt:lpstr>
      <vt:lpstr>Ion Boardroom</vt:lpstr>
      <vt:lpstr>Digital skills and research methods</vt:lpstr>
      <vt:lpstr>Introduction A.Mihaiesi 2133943  </vt:lpstr>
      <vt:lpstr>Company background A.Mihaiesi</vt:lpstr>
      <vt:lpstr>Challenges before the introduction of modern technology C.Davidescu </vt:lpstr>
      <vt:lpstr>Challenges before the introduction of modern technology C.Davidescu</vt:lpstr>
      <vt:lpstr>Insights of the modern technology introduced C.Davidescu </vt:lpstr>
      <vt:lpstr>Impacts of the technology introduced by Samsung C.Tuta  </vt:lpstr>
      <vt:lpstr>Lessons from the case study C.Tuta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2022-08-04T12:40:45Z</dcterms:created>
  <dcterms:modified xsi:type="dcterms:W3CDTF">2022-08-23T16:08:48Z</dcterms:modified>
</cp:coreProperties>
</file>