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8" r:id="rId3"/>
    <p:sldId id="270" r:id="rId4"/>
    <p:sldId id="269" r:id="rId5"/>
    <p:sldId id="268" r:id="rId6"/>
    <p:sldId id="267" r:id="rId7"/>
    <p:sldId id="265" r:id="rId8"/>
    <p:sldId id="264" r:id="rId9"/>
    <p:sldId id="263" r:id="rId10"/>
    <p:sldId id="262" r:id="rId11"/>
    <p:sldId id="271" r:id="rId12"/>
    <p:sldId id="272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BD8BD-4EC4-4B30-9BD3-16C9FD60B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468" y="315131"/>
            <a:ext cx="9174997" cy="4845803"/>
          </a:xfrm>
        </p:spPr>
        <p:txBody>
          <a:bodyPr>
            <a:normAutofit/>
          </a:bodyPr>
          <a:lstStyle/>
          <a:p>
            <a:pPr algn="ctr">
              <a:spcBef>
                <a:spcPts val="600"/>
              </a:spcBef>
              <a:spcAft>
                <a:spcPts val="600"/>
              </a:spcAft>
            </a:pPr>
            <a: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Application for the position of ‘Engineering Project Manager’</a:t>
            </a:r>
            <a:b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</a:t>
            </a:r>
            <a:b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Name: </a:t>
            </a:r>
            <a:r>
              <a:rPr lang="en-GB" sz="44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Abdalwahab</a:t>
            </a:r>
            <a: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4400" b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zanain</a:t>
            </a:r>
            <a: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b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44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Number</a:t>
            </a:r>
            <a:r>
              <a:rPr lang="en-GB" sz="4400" b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zan15826802</a:t>
            </a:r>
            <a:br>
              <a:rPr lang="en-US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8585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DC619-9578-4F02-9A95-0C1E99F8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46" y="0"/>
            <a:ext cx="8596668" cy="835654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Presentation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B1921-4430-4725-A3F5-695C27AFE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474" y="996591"/>
            <a:ext cx="9515960" cy="5652182"/>
          </a:xfrm>
          <a:ln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factors that influence organisational success</a:t>
            </a:r>
          </a:p>
          <a:p>
            <a:pPr marL="542925" indent="-357188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performance Indicators (KPIs) or Target.</a:t>
            </a:r>
          </a:p>
          <a:p>
            <a:pPr marL="542925" indent="-357188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Factors that will influence company decision to overcome the steady decline turnover and profit.</a:t>
            </a:r>
          </a:p>
          <a:p>
            <a:pPr marL="1255713" indent="-542925">
              <a:buClr>
                <a:schemeClr val="tx1"/>
              </a:buClr>
              <a:buFont typeface="+mj-lt"/>
              <a:buAutoNum type="romanUcPeriod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pPr marL="1255713" indent="-542925">
              <a:buClr>
                <a:schemeClr val="tx1"/>
              </a:buClr>
              <a:buFont typeface="+mj-lt"/>
              <a:buAutoNum type="romanUcPeriod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Plans</a:t>
            </a:r>
          </a:p>
          <a:p>
            <a:pPr marL="1255713" indent="-542925">
              <a:buClr>
                <a:schemeClr val="tx1"/>
              </a:buClr>
              <a:buFont typeface="+mj-lt"/>
              <a:buAutoNum type="romanUcPeriod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Powerful Decision Making </a:t>
            </a:r>
          </a:p>
          <a:p>
            <a:pPr marL="1255713" indent="-542925">
              <a:buClr>
                <a:schemeClr val="tx1"/>
              </a:buClr>
              <a:buFont typeface="+mj-lt"/>
              <a:buAutoNum type="romanUcPeriod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Communications </a:t>
            </a:r>
          </a:p>
          <a:p>
            <a:pPr marL="1255713" indent="-542925">
              <a:buClr>
                <a:schemeClr val="tx1"/>
              </a:buClr>
              <a:buFont typeface="+mj-lt"/>
              <a:buAutoNum type="romanUcPeriod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Quality Improvement</a:t>
            </a:r>
          </a:p>
          <a:p>
            <a:pPr marL="1255713" indent="-542925">
              <a:buClr>
                <a:schemeClr val="tx1"/>
              </a:buClr>
              <a:buFont typeface="+mj-lt"/>
              <a:buAutoNum type="romanUcPeriod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Efficient Production </a:t>
            </a:r>
          </a:p>
          <a:p>
            <a:pPr marL="1255713" indent="-542925">
              <a:buClr>
                <a:schemeClr val="tx1"/>
              </a:buClr>
              <a:buFont typeface="+mj-lt"/>
              <a:buAutoNum type="romanUcPeriod"/>
            </a:pP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Great Marketing and Customer Service </a:t>
            </a: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>
                <a:schemeClr val="tx1"/>
              </a:buClr>
              <a:buFont typeface="+mj-lt"/>
              <a:buAutoNum type="romanUcPeriod"/>
            </a:pPr>
            <a:endParaRPr lang="en-GB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>
                <a:schemeClr val="tx1"/>
              </a:buCl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6029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B6B9A-EE8E-4D6C-9AA3-9DE52662DA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"/>
            <a:ext cx="8596668" cy="816638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Key performance Indicators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B9BA1F-D574-4AA5-9E27-37EE7DE1A0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0678" y="1069384"/>
            <a:ext cx="9329979" cy="52074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8CB3CB-8D45-43F0-A28A-1A6D446C2060}"/>
              </a:ext>
            </a:extLst>
          </p:cNvPr>
          <p:cNvSpPr txBox="1"/>
          <p:nvPr/>
        </p:nvSpPr>
        <p:spPr>
          <a:xfrm>
            <a:off x="310678" y="5907482"/>
            <a:ext cx="1751309" cy="369332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92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82F37-9FD4-4B55-8E92-D7035BE7D0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382" y="30997"/>
            <a:ext cx="9030620" cy="81663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Key factors for organisation Factors 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25708-0881-4CE3-B605-14E8DFA6B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870" y="1374577"/>
            <a:ext cx="8596668" cy="43597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</a:p>
          <a:p>
            <a:pPr marL="8064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Setting Goals.</a:t>
            </a:r>
          </a:p>
          <a:p>
            <a:pPr marL="8064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Organising.</a:t>
            </a:r>
          </a:p>
          <a:p>
            <a:pPr marL="8064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Initiating Action.</a:t>
            </a:r>
          </a:p>
          <a:p>
            <a:pPr marL="8064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Co-Ordination.</a:t>
            </a:r>
          </a:p>
          <a:p>
            <a:pPr marL="8064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Direction and Motivation.</a:t>
            </a:r>
          </a:p>
          <a:p>
            <a:pPr marL="8064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Link between Management and Workers.</a:t>
            </a:r>
          </a:p>
          <a:p>
            <a:pPr marL="806450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Improves Motivation and Performance.</a:t>
            </a:r>
          </a:p>
          <a:p>
            <a:pPr marL="0" indent="0">
              <a:buNone/>
            </a:pPr>
            <a:endParaRPr lang="en-US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000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5F824-38D2-4EC3-905E-3F3242E99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81663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Strategic Plans</a:t>
            </a:r>
            <a:br>
              <a:rPr lang="en-US" dirty="0"/>
            </a:br>
            <a:endParaRPr lang="en-US" dirty="0"/>
          </a:p>
        </p:txBody>
      </p:sp>
      <p:pic>
        <p:nvPicPr>
          <p:cNvPr id="1026" name="Picture 2" descr="Image result for strategic plans">
            <a:extLst>
              <a:ext uri="{FF2B5EF4-FFF2-40B4-BE49-F238E27FC236}">
                <a16:creationId xmlns:a16="http://schemas.microsoft.com/office/drawing/2014/main" id="{19603B66-210A-42B3-8F01-C2BD0802D01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1146874"/>
            <a:ext cx="8596667" cy="541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3020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473B3-F324-4B8E-B1B8-88E00C9FE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81663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Powerful Decision Making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C8E68-3986-4F0E-8E83-361FF58DE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524729"/>
          </a:xfrm>
        </p:spPr>
        <p:txBody>
          <a:bodyPr/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need for the decision.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 relevant information.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Identify the alternatives.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Weigh the evidence.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Choose among alternatives.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Take action.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Review the decision and its consequences.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69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25DA-BF06-432D-AFC8-A9DCCEAF9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97639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Communications </a:t>
            </a:r>
            <a:endParaRPr lang="en-GB" dirty="0"/>
          </a:p>
        </p:txBody>
      </p:sp>
      <p:pic>
        <p:nvPicPr>
          <p:cNvPr id="2052" name="Picture 4" descr="Image result for effective communication for project success">
            <a:extLst>
              <a:ext uri="{FF2B5EF4-FFF2-40B4-BE49-F238E27FC236}">
                <a16:creationId xmlns:a16="http://schemas.microsoft.com/office/drawing/2014/main" id="{FD39747B-CE70-40DB-ADFD-96DF936A7F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95" y="976394"/>
            <a:ext cx="8856907" cy="5600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3456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9D860-7975-4624-BDD5-B0A406998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816638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Continuous Quality Improvement</a:t>
            </a:r>
          </a:p>
        </p:txBody>
      </p:sp>
      <p:pic>
        <p:nvPicPr>
          <p:cNvPr id="3074" name="Picture 2" descr="Image result for continuous quality improvement">
            <a:extLst>
              <a:ext uri="{FF2B5EF4-FFF2-40B4-BE49-F238E27FC236}">
                <a16:creationId xmlns:a16="http://schemas.microsoft.com/office/drawing/2014/main" id="{6C4704E6-FA71-4546-8B82-9B96199E6A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854" y="945397"/>
            <a:ext cx="7361695" cy="5532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2531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EA95C-0D38-4A52-A8FB-52A798090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856" y="156238"/>
            <a:ext cx="8596668" cy="6604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Efficient Production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2F5235-1F4D-45F6-B070-8B9865C63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337" y="1757633"/>
            <a:ext cx="8745636" cy="4255709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use of resource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Finances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reduction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 production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 reduction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</a:t>
            </a:r>
            <a:r>
              <a:rPr lang="en-GB" sz="2400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safety provision </a:t>
            </a:r>
            <a:endParaRPr lang="en-US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314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43DBB-0797-4ACA-B531-0BC23B851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429" y="23247"/>
            <a:ext cx="9329979" cy="132080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Great Marketing and Customer Service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FEE9EC-E7E2-43D5-8D98-8C4B242A6B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9145" y="1344047"/>
            <a:ext cx="8216400" cy="533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548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C65A4B3-E202-4E7B-8316-687692CD3A3D}"/>
              </a:ext>
            </a:extLst>
          </p:cNvPr>
          <p:cNvSpPr/>
          <p:nvPr/>
        </p:nvSpPr>
        <p:spPr>
          <a:xfrm>
            <a:off x="619932" y="707886"/>
            <a:ext cx="91749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600"/>
              </a:spcBef>
              <a:spcAft>
                <a:spcPts val="600"/>
              </a:spcAft>
            </a:pPr>
            <a:r>
              <a:rPr lang="en-GB" sz="2400" b="1" dirty="0">
                <a:solidFill>
                  <a:srgbClr val="000000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outlining the key factors that influence organisational success and to balance them against the key factors that could potentially lead to organisational failure</a:t>
            </a:r>
            <a:endParaRPr lang="en-US" sz="2400" b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F5BF5B-F42A-422D-A5D9-47C567C9DEF8}"/>
              </a:ext>
            </a:extLst>
          </p:cNvPr>
          <p:cNvSpPr txBox="1"/>
          <p:nvPr/>
        </p:nvSpPr>
        <p:spPr>
          <a:xfrm>
            <a:off x="2200759" y="0"/>
            <a:ext cx="26657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  <a: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40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1A16D320-DD38-4F32-9921-60A899E702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4722964"/>
              </p:ext>
            </p:extLst>
          </p:nvPr>
        </p:nvGraphicFramePr>
        <p:xfrm>
          <a:off x="474420" y="2078696"/>
          <a:ext cx="9466020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733010">
                  <a:extLst>
                    <a:ext uri="{9D8B030D-6E8A-4147-A177-3AD203B41FA5}">
                      <a16:colId xmlns:a16="http://schemas.microsoft.com/office/drawing/2014/main" val="1820635616"/>
                    </a:ext>
                  </a:extLst>
                </a:gridCol>
                <a:gridCol w="4733010">
                  <a:extLst>
                    <a:ext uri="{9D8B030D-6E8A-4147-A177-3AD203B41FA5}">
                      <a16:colId xmlns:a16="http://schemas.microsoft.com/office/drawing/2014/main" val="3617586320"/>
                    </a:ext>
                  </a:extLst>
                </a:gridCol>
              </a:tblGrid>
              <a:tr h="145109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Potential failure factors  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Organisational success factors</a:t>
                      </a:r>
                      <a:endParaRPr lang="en-US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73999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Falling Sales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Great Market and customer services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3848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Limited European and International customer base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Continues quality improvement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7826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 reduction in production targets on previous year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decision making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4274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5% increase in product rejection rates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Strategic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3991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Escalating maintenance costs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 waste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4739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Unusually high turnover of staff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239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staff absenteeism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18817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 ‘7 day’ + lost time accidents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rgbClr val="00206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Efficient Production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15219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11243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98D85-551C-49BE-8526-6CBD94028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8216" y="4506777"/>
            <a:ext cx="4759342" cy="187852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 </a:t>
            </a: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pic>
        <p:nvPicPr>
          <p:cNvPr id="5122" name="Picture 2" descr="Image result for question mark">
            <a:extLst>
              <a:ext uri="{FF2B5EF4-FFF2-40B4-BE49-F238E27FC236}">
                <a16:creationId xmlns:a16="http://schemas.microsoft.com/office/drawing/2014/main" id="{CF61D69C-3C0B-408A-B05C-702E996512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216" y="363564"/>
            <a:ext cx="4525506" cy="306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51792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6A86D7F70CAAB4A8D81227E366BC6F6" ma:contentTypeVersion="10" ma:contentTypeDescription="Create a new document." ma:contentTypeScope="" ma:versionID="1addc0f0bae88f62d8a5899875390341">
  <xsd:schema xmlns:xsd="http://www.w3.org/2001/XMLSchema" xmlns:xs="http://www.w3.org/2001/XMLSchema" xmlns:p="http://schemas.microsoft.com/office/2006/metadata/properties" xmlns:ns2="b4b12159-8873-4228-a9ef-c0ab43396be6" targetNamespace="http://schemas.microsoft.com/office/2006/metadata/properties" ma:root="true" ma:fieldsID="36af1e5120902943a2d6bf784f3cc7ca" ns2:_="">
    <xsd:import namespace="b4b12159-8873-4228-a9ef-c0ab43396be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b12159-8873-4228-a9ef-c0ab43396be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25F070C-6202-4B4F-B45A-3EA583F3DE10}"/>
</file>

<file path=customXml/itemProps2.xml><?xml version="1.0" encoding="utf-8"?>
<ds:datastoreItem xmlns:ds="http://schemas.openxmlformats.org/officeDocument/2006/customXml" ds:itemID="{67A153B5-3989-4695-99F1-86FD20E4C846}"/>
</file>

<file path=customXml/itemProps3.xml><?xml version="1.0" encoding="utf-8"?>
<ds:datastoreItem xmlns:ds="http://schemas.openxmlformats.org/officeDocument/2006/customXml" ds:itemID="{E3E56205-DA48-444E-AAEC-AC953071BE76}"/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673</TotalTime>
  <Words>277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Times New Roman</vt:lpstr>
      <vt:lpstr>Trebuchet MS</vt:lpstr>
      <vt:lpstr>Wingdings</vt:lpstr>
      <vt:lpstr>Wingdings 3</vt:lpstr>
      <vt:lpstr>Facet</vt:lpstr>
      <vt:lpstr>Application for the position of ‘Engineering Project Manager’ By Name: Abdalwahab zanain   Student Number: zan15826802 </vt:lpstr>
      <vt:lpstr>Presentation Outline</vt:lpstr>
      <vt:lpstr>Key performance Indicators </vt:lpstr>
      <vt:lpstr>Key factors for organisation Factors </vt:lpstr>
      <vt:lpstr>Strategic Plans </vt:lpstr>
      <vt:lpstr>Powerful Decision Making</vt:lpstr>
      <vt:lpstr>Effective Communications </vt:lpstr>
      <vt:lpstr>Continuous Quality Improvement</vt:lpstr>
      <vt:lpstr>Efficient Production </vt:lpstr>
      <vt:lpstr>Great Marketing and Customer Service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Abdul</dc:creator>
  <cp:lastModifiedBy>Mohammed Zanain</cp:lastModifiedBy>
  <cp:revision>21</cp:revision>
  <dcterms:created xsi:type="dcterms:W3CDTF">2021-02-19T04:41:22Z</dcterms:created>
  <dcterms:modified xsi:type="dcterms:W3CDTF">2021-02-25T21:16:45Z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0x01010026A86D7F70CAAB4A8D81227E366BC6F6</vt:lpwstr>
  </property>
</Properties>
</file>