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4"/>
  </p:notesMasterIdLst>
  <p:sldIdLst>
    <p:sldId id="256" r:id="rId2"/>
    <p:sldId id="257" r:id="rId3"/>
  </p:sldIdLst>
  <p:sldSz cx="10691813" cy="1511935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4762" userDrawn="1">
          <p15:clr>
            <a:srgbClr val="A4A3A4"/>
          </p15:clr>
        </p15:guide>
        <p15:guide id="2" pos="3369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60" d="100"/>
          <a:sy n="60" d="100"/>
        </p:scale>
        <p:origin x="1120" y="-1800"/>
      </p:cViewPr>
      <p:guideLst>
        <p:guide orient="horz" pos="4762"/>
        <p:guide pos="3369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713E7B-2B6D-4476-8E86-44B9D121D8DB}" type="datetimeFigureOut">
              <a:rPr lang="en-GB" smtClean="0"/>
              <a:t>01/05/2020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338388" y="1143000"/>
            <a:ext cx="218122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8E5E54-2C74-4578-B4BC-7E1366376E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71069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661808" rtl="0" eaLnBrk="1" latinLnBrk="0" hangingPunct="1">
      <a:defRPr sz="869" kern="1200">
        <a:solidFill>
          <a:schemeClr val="tx1"/>
        </a:solidFill>
        <a:latin typeface="+mn-lt"/>
        <a:ea typeface="+mn-ea"/>
        <a:cs typeface="+mn-cs"/>
      </a:defRPr>
    </a:lvl1pPr>
    <a:lvl2pPr marL="330905" algn="l" defTabSz="661808" rtl="0" eaLnBrk="1" latinLnBrk="0" hangingPunct="1">
      <a:defRPr sz="869" kern="1200">
        <a:solidFill>
          <a:schemeClr val="tx1"/>
        </a:solidFill>
        <a:latin typeface="+mn-lt"/>
        <a:ea typeface="+mn-ea"/>
        <a:cs typeface="+mn-cs"/>
      </a:defRPr>
    </a:lvl2pPr>
    <a:lvl3pPr marL="661808" algn="l" defTabSz="661808" rtl="0" eaLnBrk="1" latinLnBrk="0" hangingPunct="1">
      <a:defRPr sz="869" kern="1200">
        <a:solidFill>
          <a:schemeClr val="tx1"/>
        </a:solidFill>
        <a:latin typeface="+mn-lt"/>
        <a:ea typeface="+mn-ea"/>
        <a:cs typeface="+mn-cs"/>
      </a:defRPr>
    </a:lvl3pPr>
    <a:lvl4pPr marL="992713" algn="l" defTabSz="661808" rtl="0" eaLnBrk="1" latinLnBrk="0" hangingPunct="1">
      <a:defRPr sz="869" kern="1200">
        <a:solidFill>
          <a:schemeClr val="tx1"/>
        </a:solidFill>
        <a:latin typeface="+mn-lt"/>
        <a:ea typeface="+mn-ea"/>
        <a:cs typeface="+mn-cs"/>
      </a:defRPr>
    </a:lvl4pPr>
    <a:lvl5pPr marL="1323617" algn="l" defTabSz="661808" rtl="0" eaLnBrk="1" latinLnBrk="0" hangingPunct="1">
      <a:defRPr sz="869" kern="1200">
        <a:solidFill>
          <a:schemeClr val="tx1"/>
        </a:solidFill>
        <a:latin typeface="+mn-lt"/>
        <a:ea typeface="+mn-ea"/>
        <a:cs typeface="+mn-cs"/>
      </a:defRPr>
    </a:lvl5pPr>
    <a:lvl6pPr marL="1654520" algn="l" defTabSz="661808" rtl="0" eaLnBrk="1" latinLnBrk="0" hangingPunct="1">
      <a:defRPr sz="869" kern="1200">
        <a:solidFill>
          <a:schemeClr val="tx1"/>
        </a:solidFill>
        <a:latin typeface="+mn-lt"/>
        <a:ea typeface="+mn-ea"/>
        <a:cs typeface="+mn-cs"/>
      </a:defRPr>
    </a:lvl6pPr>
    <a:lvl7pPr marL="1985426" algn="l" defTabSz="661808" rtl="0" eaLnBrk="1" latinLnBrk="0" hangingPunct="1">
      <a:defRPr sz="869" kern="1200">
        <a:solidFill>
          <a:schemeClr val="tx1"/>
        </a:solidFill>
        <a:latin typeface="+mn-lt"/>
        <a:ea typeface="+mn-ea"/>
        <a:cs typeface="+mn-cs"/>
      </a:defRPr>
    </a:lvl7pPr>
    <a:lvl8pPr marL="2316329" algn="l" defTabSz="661808" rtl="0" eaLnBrk="1" latinLnBrk="0" hangingPunct="1">
      <a:defRPr sz="869" kern="1200">
        <a:solidFill>
          <a:schemeClr val="tx1"/>
        </a:solidFill>
        <a:latin typeface="+mn-lt"/>
        <a:ea typeface="+mn-ea"/>
        <a:cs typeface="+mn-cs"/>
      </a:defRPr>
    </a:lvl8pPr>
    <a:lvl9pPr marL="2647235" algn="l" defTabSz="661808" rtl="0" eaLnBrk="1" latinLnBrk="0" hangingPunct="1">
      <a:defRPr sz="869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1888" y="2474395"/>
            <a:ext cx="9088041" cy="5263774"/>
          </a:xfrm>
        </p:spPr>
        <p:txBody>
          <a:bodyPr anchor="b"/>
          <a:lstStyle>
            <a:lvl1pPr algn="ctr">
              <a:defRPr sz="7017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36477" y="7941160"/>
            <a:ext cx="8018860" cy="3650342"/>
          </a:xfrm>
        </p:spPr>
        <p:txBody>
          <a:bodyPr/>
          <a:lstStyle>
            <a:lvl1pPr marL="0" indent="0" algn="ctr">
              <a:buNone/>
              <a:defRPr sz="2806"/>
            </a:lvl1pPr>
            <a:lvl2pPr marL="534641" indent="0" algn="ctr">
              <a:buNone/>
              <a:defRPr sz="2339"/>
            </a:lvl2pPr>
            <a:lvl3pPr marL="1069282" indent="0" algn="ctr">
              <a:buNone/>
              <a:defRPr sz="2105"/>
            </a:lvl3pPr>
            <a:lvl4pPr marL="1603923" indent="0" algn="ctr">
              <a:buNone/>
              <a:defRPr sz="1871"/>
            </a:lvl4pPr>
            <a:lvl5pPr marL="2138564" indent="0" algn="ctr">
              <a:buNone/>
              <a:defRPr sz="1871"/>
            </a:lvl5pPr>
            <a:lvl6pPr marL="2673205" indent="0" algn="ctr">
              <a:buNone/>
              <a:defRPr sz="1871"/>
            </a:lvl6pPr>
            <a:lvl7pPr marL="3207846" indent="0" algn="ctr">
              <a:buNone/>
              <a:defRPr sz="1871"/>
            </a:lvl7pPr>
            <a:lvl8pPr marL="3742487" indent="0" algn="ctr">
              <a:buNone/>
              <a:defRPr sz="1871"/>
            </a:lvl8pPr>
            <a:lvl9pPr marL="4277128" indent="0" algn="ctr">
              <a:buNone/>
              <a:defRPr sz="1871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BF5D9-F10D-4115-AE84-73448E3CF75B}" type="datetimeFigureOut">
              <a:rPr lang="en-GB" smtClean="0"/>
              <a:t>01/05/2020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F333B-3238-4BFC-890A-DC7C8112F5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19616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BF5D9-F10D-4115-AE84-73448E3CF75B}" type="datetimeFigureOut">
              <a:rPr lang="en-GB" smtClean="0"/>
              <a:t>01/05/2020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F333B-3238-4BFC-890A-DC7C8112F5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7826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9496" y="3769346"/>
            <a:ext cx="9221689" cy="6289229"/>
          </a:xfrm>
        </p:spPr>
        <p:txBody>
          <a:bodyPr anchor="b"/>
          <a:lstStyle>
            <a:lvl1pPr>
              <a:defRPr sz="7017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9496" y="10118073"/>
            <a:ext cx="9221689" cy="3307357"/>
          </a:xfrm>
        </p:spPr>
        <p:txBody>
          <a:bodyPr/>
          <a:lstStyle>
            <a:lvl1pPr marL="0" indent="0">
              <a:buNone/>
              <a:defRPr sz="2806">
                <a:solidFill>
                  <a:schemeClr val="tx1"/>
                </a:solidFill>
              </a:defRPr>
            </a:lvl1pPr>
            <a:lvl2pPr marL="534641" indent="0">
              <a:buNone/>
              <a:defRPr sz="2339">
                <a:solidFill>
                  <a:schemeClr val="tx1">
                    <a:tint val="75000"/>
                  </a:schemeClr>
                </a:solidFill>
              </a:defRPr>
            </a:lvl2pPr>
            <a:lvl3pPr marL="1069282" indent="0">
              <a:buNone/>
              <a:defRPr sz="2105">
                <a:solidFill>
                  <a:schemeClr val="tx1">
                    <a:tint val="75000"/>
                  </a:schemeClr>
                </a:solidFill>
              </a:defRPr>
            </a:lvl3pPr>
            <a:lvl4pPr marL="1603923" indent="0">
              <a:buNone/>
              <a:defRPr sz="1871">
                <a:solidFill>
                  <a:schemeClr val="tx1">
                    <a:tint val="75000"/>
                  </a:schemeClr>
                </a:solidFill>
              </a:defRPr>
            </a:lvl4pPr>
            <a:lvl5pPr marL="2138564" indent="0">
              <a:buNone/>
              <a:defRPr sz="1871">
                <a:solidFill>
                  <a:schemeClr val="tx1">
                    <a:tint val="75000"/>
                  </a:schemeClr>
                </a:solidFill>
              </a:defRPr>
            </a:lvl5pPr>
            <a:lvl6pPr marL="2673205" indent="0">
              <a:buNone/>
              <a:defRPr sz="1871">
                <a:solidFill>
                  <a:schemeClr val="tx1">
                    <a:tint val="75000"/>
                  </a:schemeClr>
                </a:solidFill>
              </a:defRPr>
            </a:lvl6pPr>
            <a:lvl7pPr marL="3207846" indent="0">
              <a:buNone/>
              <a:defRPr sz="1871">
                <a:solidFill>
                  <a:schemeClr val="tx1">
                    <a:tint val="75000"/>
                  </a:schemeClr>
                </a:solidFill>
              </a:defRPr>
            </a:lvl7pPr>
            <a:lvl8pPr marL="3742487" indent="0">
              <a:buNone/>
              <a:defRPr sz="1871">
                <a:solidFill>
                  <a:schemeClr val="tx1">
                    <a:tint val="75000"/>
                  </a:schemeClr>
                </a:solidFill>
              </a:defRPr>
            </a:lvl8pPr>
            <a:lvl9pPr marL="4277128" indent="0">
              <a:buNone/>
              <a:defRPr sz="1871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BF5D9-F10D-4115-AE84-73448E3CF75B}" type="datetimeFigureOut">
              <a:rPr lang="en-GB" smtClean="0"/>
              <a:t>01/05/2020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F333B-3238-4BFC-890A-DC7C8112F5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795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35062" y="4024831"/>
            <a:ext cx="4544021" cy="9593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12731" y="4024831"/>
            <a:ext cx="4544021" cy="9593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BF5D9-F10D-4115-AE84-73448E3CF75B}" type="datetimeFigureOut">
              <a:rPr lang="en-GB" smtClean="0"/>
              <a:t>01/05/2020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F333B-3238-4BFC-890A-DC7C8112F5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9127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7" y="804973"/>
            <a:ext cx="9221689" cy="292237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3706346"/>
            <a:ext cx="4523137" cy="1816421"/>
          </a:xfrm>
        </p:spPr>
        <p:txBody>
          <a:bodyPr anchor="b"/>
          <a:lstStyle>
            <a:lvl1pPr marL="0" indent="0">
              <a:buNone/>
              <a:defRPr sz="2806" b="1"/>
            </a:lvl1pPr>
            <a:lvl2pPr marL="534641" indent="0">
              <a:buNone/>
              <a:defRPr sz="2339" b="1"/>
            </a:lvl2pPr>
            <a:lvl3pPr marL="1069282" indent="0">
              <a:buNone/>
              <a:defRPr sz="2105" b="1"/>
            </a:lvl3pPr>
            <a:lvl4pPr marL="1603923" indent="0">
              <a:buNone/>
              <a:defRPr sz="1871" b="1"/>
            </a:lvl4pPr>
            <a:lvl5pPr marL="2138564" indent="0">
              <a:buNone/>
              <a:defRPr sz="1871" b="1"/>
            </a:lvl5pPr>
            <a:lvl6pPr marL="2673205" indent="0">
              <a:buNone/>
              <a:defRPr sz="1871" b="1"/>
            </a:lvl6pPr>
            <a:lvl7pPr marL="3207846" indent="0">
              <a:buNone/>
              <a:defRPr sz="1871" b="1"/>
            </a:lvl7pPr>
            <a:lvl8pPr marL="3742487" indent="0">
              <a:buNone/>
              <a:defRPr sz="1871" b="1"/>
            </a:lvl8pPr>
            <a:lvl9pPr marL="4277128" indent="0">
              <a:buNone/>
              <a:defRPr sz="1871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36456" y="5522763"/>
            <a:ext cx="4523137" cy="81231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412733" y="3706346"/>
            <a:ext cx="4545413" cy="1816421"/>
          </a:xfrm>
        </p:spPr>
        <p:txBody>
          <a:bodyPr anchor="b"/>
          <a:lstStyle>
            <a:lvl1pPr marL="0" indent="0">
              <a:buNone/>
              <a:defRPr sz="2806" b="1"/>
            </a:lvl1pPr>
            <a:lvl2pPr marL="534641" indent="0">
              <a:buNone/>
              <a:defRPr sz="2339" b="1"/>
            </a:lvl2pPr>
            <a:lvl3pPr marL="1069282" indent="0">
              <a:buNone/>
              <a:defRPr sz="2105" b="1"/>
            </a:lvl3pPr>
            <a:lvl4pPr marL="1603923" indent="0">
              <a:buNone/>
              <a:defRPr sz="1871" b="1"/>
            </a:lvl4pPr>
            <a:lvl5pPr marL="2138564" indent="0">
              <a:buNone/>
              <a:defRPr sz="1871" b="1"/>
            </a:lvl5pPr>
            <a:lvl6pPr marL="2673205" indent="0">
              <a:buNone/>
              <a:defRPr sz="1871" b="1"/>
            </a:lvl6pPr>
            <a:lvl7pPr marL="3207846" indent="0">
              <a:buNone/>
              <a:defRPr sz="1871" b="1"/>
            </a:lvl7pPr>
            <a:lvl8pPr marL="3742487" indent="0">
              <a:buNone/>
              <a:defRPr sz="1871" b="1"/>
            </a:lvl8pPr>
            <a:lvl9pPr marL="4277128" indent="0">
              <a:buNone/>
              <a:defRPr sz="1871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412733" y="5522763"/>
            <a:ext cx="4545413" cy="81231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BF5D9-F10D-4115-AE84-73448E3CF75B}" type="datetimeFigureOut">
              <a:rPr lang="en-GB" smtClean="0"/>
              <a:t>01/05/2020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F333B-3238-4BFC-890A-DC7C8112F5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78866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BF5D9-F10D-4115-AE84-73448E3CF75B}" type="datetimeFigureOut">
              <a:rPr lang="en-GB" smtClean="0"/>
              <a:t>01/05/2020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F333B-3238-4BFC-890A-DC7C8112F5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6144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BF5D9-F10D-4115-AE84-73448E3CF75B}" type="datetimeFigureOut">
              <a:rPr lang="en-GB" smtClean="0"/>
              <a:t>01/05/2020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F333B-3238-4BFC-890A-DC7C8112F5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54669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5" y="1007957"/>
            <a:ext cx="3448388" cy="3527848"/>
          </a:xfrm>
        </p:spPr>
        <p:txBody>
          <a:bodyPr anchor="b"/>
          <a:lstStyle>
            <a:lvl1pPr>
              <a:defRPr sz="3743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45413" y="2176910"/>
            <a:ext cx="5412730" cy="10744538"/>
          </a:xfrm>
        </p:spPr>
        <p:txBody>
          <a:bodyPr/>
          <a:lstStyle>
            <a:lvl1pPr>
              <a:defRPr sz="3743"/>
            </a:lvl1pPr>
            <a:lvl2pPr>
              <a:defRPr sz="3274"/>
            </a:lvl2pPr>
            <a:lvl3pPr>
              <a:defRPr sz="2806"/>
            </a:lvl3pPr>
            <a:lvl4pPr>
              <a:defRPr sz="2339"/>
            </a:lvl4pPr>
            <a:lvl5pPr>
              <a:defRPr sz="2339"/>
            </a:lvl5pPr>
            <a:lvl6pPr>
              <a:defRPr sz="2339"/>
            </a:lvl6pPr>
            <a:lvl7pPr>
              <a:defRPr sz="2339"/>
            </a:lvl7pPr>
            <a:lvl8pPr>
              <a:defRPr sz="2339"/>
            </a:lvl8pPr>
            <a:lvl9pPr>
              <a:defRPr sz="2339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36455" y="4535805"/>
            <a:ext cx="3448388" cy="8403140"/>
          </a:xfrm>
        </p:spPr>
        <p:txBody>
          <a:bodyPr/>
          <a:lstStyle>
            <a:lvl1pPr marL="0" indent="0">
              <a:buNone/>
              <a:defRPr sz="1871"/>
            </a:lvl1pPr>
            <a:lvl2pPr marL="534641" indent="0">
              <a:buNone/>
              <a:defRPr sz="1637"/>
            </a:lvl2pPr>
            <a:lvl3pPr marL="1069282" indent="0">
              <a:buNone/>
              <a:defRPr sz="1403"/>
            </a:lvl3pPr>
            <a:lvl4pPr marL="1603923" indent="0">
              <a:buNone/>
              <a:defRPr sz="1169"/>
            </a:lvl4pPr>
            <a:lvl5pPr marL="2138564" indent="0">
              <a:buNone/>
              <a:defRPr sz="1169"/>
            </a:lvl5pPr>
            <a:lvl6pPr marL="2673205" indent="0">
              <a:buNone/>
              <a:defRPr sz="1169"/>
            </a:lvl6pPr>
            <a:lvl7pPr marL="3207846" indent="0">
              <a:buNone/>
              <a:defRPr sz="1169"/>
            </a:lvl7pPr>
            <a:lvl8pPr marL="3742487" indent="0">
              <a:buNone/>
              <a:defRPr sz="1169"/>
            </a:lvl8pPr>
            <a:lvl9pPr marL="4277128" indent="0">
              <a:buNone/>
              <a:defRPr sz="1169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BF5D9-F10D-4115-AE84-73448E3CF75B}" type="datetimeFigureOut">
              <a:rPr lang="en-GB" smtClean="0"/>
              <a:t>01/05/2020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F333B-3238-4BFC-890A-DC7C8112F5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65653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5" y="1007957"/>
            <a:ext cx="3448388" cy="3527848"/>
          </a:xfrm>
        </p:spPr>
        <p:txBody>
          <a:bodyPr anchor="b"/>
          <a:lstStyle>
            <a:lvl1pPr>
              <a:defRPr sz="3743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545413" y="2176910"/>
            <a:ext cx="5412730" cy="10744538"/>
          </a:xfrm>
        </p:spPr>
        <p:txBody>
          <a:bodyPr anchor="t"/>
          <a:lstStyle>
            <a:lvl1pPr marL="0" indent="0">
              <a:buNone/>
              <a:defRPr sz="3743"/>
            </a:lvl1pPr>
            <a:lvl2pPr marL="534641" indent="0">
              <a:buNone/>
              <a:defRPr sz="3274"/>
            </a:lvl2pPr>
            <a:lvl3pPr marL="1069282" indent="0">
              <a:buNone/>
              <a:defRPr sz="2806"/>
            </a:lvl3pPr>
            <a:lvl4pPr marL="1603923" indent="0">
              <a:buNone/>
              <a:defRPr sz="2339"/>
            </a:lvl4pPr>
            <a:lvl5pPr marL="2138564" indent="0">
              <a:buNone/>
              <a:defRPr sz="2339"/>
            </a:lvl5pPr>
            <a:lvl6pPr marL="2673205" indent="0">
              <a:buNone/>
              <a:defRPr sz="2339"/>
            </a:lvl6pPr>
            <a:lvl7pPr marL="3207846" indent="0">
              <a:buNone/>
              <a:defRPr sz="2339"/>
            </a:lvl7pPr>
            <a:lvl8pPr marL="3742487" indent="0">
              <a:buNone/>
              <a:defRPr sz="2339"/>
            </a:lvl8pPr>
            <a:lvl9pPr marL="4277128" indent="0">
              <a:buNone/>
              <a:defRPr sz="2339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36455" y="4535805"/>
            <a:ext cx="3448388" cy="8403140"/>
          </a:xfrm>
        </p:spPr>
        <p:txBody>
          <a:bodyPr/>
          <a:lstStyle>
            <a:lvl1pPr marL="0" indent="0">
              <a:buNone/>
              <a:defRPr sz="1871"/>
            </a:lvl1pPr>
            <a:lvl2pPr marL="534641" indent="0">
              <a:buNone/>
              <a:defRPr sz="1637"/>
            </a:lvl2pPr>
            <a:lvl3pPr marL="1069282" indent="0">
              <a:buNone/>
              <a:defRPr sz="1403"/>
            </a:lvl3pPr>
            <a:lvl4pPr marL="1603923" indent="0">
              <a:buNone/>
              <a:defRPr sz="1169"/>
            </a:lvl4pPr>
            <a:lvl5pPr marL="2138564" indent="0">
              <a:buNone/>
              <a:defRPr sz="1169"/>
            </a:lvl5pPr>
            <a:lvl6pPr marL="2673205" indent="0">
              <a:buNone/>
              <a:defRPr sz="1169"/>
            </a:lvl6pPr>
            <a:lvl7pPr marL="3207846" indent="0">
              <a:buNone/>
              <a:defRPr sz="1169"/>
            </a:lvl7pPr>
            <a:lvl8pPr marL="3742487" indent="0">
              <a:buNone/>
              <a:defRPr sz="1169"/>
            </a:lvl8pPr>
            <a:lvl9pPr marL="4277128" indent="0">
              <a:buNone/>
              <a:defRPr sz="1169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BF5D9-F10D-4115-AE84-73448E3CF75B}" type="datetimeFigureOut">
              <a:rPr lang="en-GB" smtClean="0"/>
              <a:t>01/05/2020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F333B-3238-4BFC-890A-DC7C8112F5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6873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BF5D9-F10D-4115-AE84-73448E3CF75B}" type="datetimeFigureOut">
              <a:rPr lang="en-GB" smtClean="0"/>
              <a:t>01/05/2020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F333B-3238-4BFC-890A-DC7C8112F5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46486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51329" y="804966"/>
            <a:ext cx="2305422" cy="1281295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35065" y="804966"/>
            <a:ext cx="6782619" cy="128129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BF5D9-F10D-4115-AE84-73448E3CF75B}" type="datetimeFigureOut">
              <a:rPr lang="en-GB" smtClean="0"/>
              <a:t>01/05/2020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F333B-3238-4BFC-890A-DC7C8112F5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67482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35062" y="804973"/>
            <a:ext cx="9221689" cy="29223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5062" y="4024831"/>
            <a:ext cx="9221689" cy="95930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5062" y="14013405"/>
            <a:ext cx="2405658" cy="80496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6BF5D9-F10D-4115-AE84-73448E3CF75B}" type="datetimeFigureOut">
              <a:rPr lang="en-GB" smtClean="0"/>
              <a:t>01/05/2020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41663" y="14013405"/>
            <a:ext cx="3608487" cy="80496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51093" y="14013405"/>
            <a:ext cx="2405658" cy="80496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AF333B-3238-4BFC-890A-DC7C8112F5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4464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defTabSz="1069282" rtl="0" eaLnBrk="1" latinLnBrk="0" hangingPunct="1">
        <a:lnSpc>
          <a:spcPct val="90000"/>
        </a:lnSpc>
        <a:spcBef>
          <a:spcPct val="0"/>
        </a:spcBef>
        <a:buNone/>
        <a:defRPr sz="514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67321" indent="-267321" algn="l" defTabSz="1069282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3274" kern="1200">
          <a:solidFill>
            <a:schemeClr val="tx1"/>
          </a:solidFill>
          <a:latin typeface="+mn-lt"/>
          <a:ea typeface="+mn-ea"/>
          <a:cs typeface="+mn-cs"/>
        </a:defRPr>
      </a:lvl1pPr>
      <a:lvl2pPr marL="801962" indent="-267321" algn="l" defTabSz="1069282" rtl="0" eaLnBrk="1" latinLnBrk="0" hangingPunct="1">
        <a:lnSpc>
          <a:spcPct val="90000"/>
        </a:lnSpc>
        <a:spcBef>
          <a:spcPts val="585"/>
        </a:spcBef>
        <a:buFont typeface="Arial" panose="020B0604020202020204" pitchFamily="34" charset="0"/>
        <a:buChar char="•"/>
        <a:defRPr sz="2806" kern="1200">
          <a:solidFill>
            <a:schemeClr val="tx1"/>
          </a:solidFill>
          <a:latin typeface="+mn-lt"/>
          <a:ea typeface="+mn-ea"/>
          <a:cs typeface="+mn-cs"/>
        </a:defRPr>
      </a:lvl2pPr>
      <a:lvl3pPr marL="1336603" indent="-267321" algn="l" defTabSz="1069282" rtl="0" eaLnBrk="1" latinLnBrk="0" hangingPunct="1">
        <a:lnSpc>
          <a:spcPct val="90000"/>
        </a:lnSpc>
        <a:spcBef>
          <a:spcPts val="585"/>
        </a:spcBef>
        <a:buFont typeface="Arial" panose="020B0604020202020204" pitchFamily="34" charset="0"/>
        <a:buChar char="•"/>
        <a:defRPr sz="2339" kern="1200">
          <a:solidFill>
            <a:schemeClr val="tx1"/>
          </a:solidFill>
          <a:latin typeface="+mn-lt"/>
          <a:ea typeface="+mn-ea"/>
          <a:cs typeface="+mn-cs"/>
        </a:defRPr>
      </a:lvl3pPr>
      <a:lvl4pPr marL="1871243" indent="-267321" algn="l" defTabSz="1069282" rtl="0" eaLnBrk="1" latinLnBrk="0" hangingPunct="1">
        <a:lnSpc>
          <a:spcPct val="90000"/>
        </a:lnSpc>
        <a:spcBef>
          <a:spcPts val="585"/>
        </a:spcBef>
        <a:buFont typeface="Arial" panose="020B0604020202020204" pitchFamily="34" charset="0"/>
        <a:buChar char="•"/>
        <a:defRPr sz="2105" kern="1200">
          <a:solidFill>
            <a:schemeClr val="tx1"/>
          </a:solidFill>
          <a:latin typeface="+mn-lt"/>
          <a:ea typeface="+mn-ea"/>
          <a:cs typeface="+mn-cs"/>
        </a:defRPr>
      </a:lvl4pPr>
      <a:lvl5pPr marL="2405884" indent="-267321" algn="l" defTabSz="1069282" rtl="0" eaLnBrk="1" latinLnBrk="0" hangingPunct="1">
        <a:lnSpc>
          <a:spcPct val="90000"/>
        </a:lnSpc>
        <a:spcBef>
          <a:spcPts val="585"/>
        </a:spcBef>
        <a:buFont typeface="Arial" panose="020B0604020202020204" pitchFamily="34" charset="0"/>
        <a:buChar char="•"/>
        <a:defRPr sz="2105" kern="1200">
          <a:solidFill>
            <a:schemeClr val="tx1"/>
          </a:solidFill>
          <a:latin typeface="+mn-lt"/>
          <a:ea typeface="+mn-ea"/>
          <a:cs typeface="+mn-cs"/>
        </a:defRPr>
      </a:lvl5pPr>
      <a:lvl6pPr marL="2940525" indent="-267321" algn="l" defTabSz="1069282" rtl="0" eaLnBrk="1" latinLnBrk="0" hangingPunct="1">
        <a:lnSpc>
          <a:spcPct val="90000"/>
        </a:lnSpc>
        <a:spcBef>
          <a:spcPts val="585"/>
        </a:spcBef>
        <a:buFont typeface="Arial" panose="020B0604020202020204" pitchFamily="34" charset="0"/>
        <a:buChar char="•"/>
        <a:defRPr sz="2105" kern="1200">
          <a:solidFill>
            <a:schemeClr val="tx1"/>
          </a:solidFill>
          <a:latin typeface="+mn-lt"/>
          <a:ea typeface="+mn-ea"/>
          <a:cs typeface="+mn-cs"/>
        </a:defRPr>
      </a:lvl6pPr>
      <a:lvl7pPr marL="3475166" indent="-267321" algn="l" defTabSz="1069282" rtl="0" eaLnBrk="1" latinLnBrk="0" hangingPunct="1">
        <a:lnSpc>
          <a:spcPct val="90000"/>
        </a:lnSpc>
        <a:spcBef>
          <a:spcPts val="585"/>
        </a:spcBef>
        <a:buFont typeface="Arial" panose="020B0604020202020204" pitchFamily="34" charset="0"/>
        <a:buChar char="•"/>
        <a:defRPr sz="2105" kern="1200">
          <a:solidFill>
            <a:schemeClr val="tx1"/>
          </a:solidFill>
          <a:latin typeface="+mn-lt"/>
          <a:ea typeface="+mn-ea"/>
          <a:cs typeface="+mn-cs"/>
        </a:defRPr>
      </a:lvl7pPr>
      <a:lvl8pPr marL="4009808" indent="-267321" algn="l" defTabSz="1069282" rtl="0" eaLnBrk="1" latinLnBrk="0" hangingPunct="1">
        <a:lnSpc>
          <a:spcPct val="90000"/>
        </a:lnSpc>
        <a:spcBef>
          <a:spcPts val="585"/>
        </a:spcBef>
        <a:buFont typeface="Arial" panose="020B0604020202020204" pitchFamily="34" charset="0"/>
        <a:buChar char="•"/>
        <a:defRPr sz="2105" kern="1200">
          <a:solidFill>
            <a:schemeClr val="tx1"/>
          </a:solidFill>
          <a:latin typeface="+mn-lt"/>
          <a:ea typeface="+mn-ea"/>
          <a:cs typeface="+mn-cs"/>
        </a:defRPr>
      </a:lvl8pPr>
      <a:lvl9pPr marL="4544449" indent="-267321" algn="l" defTabSz="1069282" rtl="0" eaLnBrk="1" latinLnBrk="0" hangingPunct="1">
        <a:lnSpc>
          <a:spcPct val="90000"/>
        </a:lnSpc>
        <a:spcBef>
          <a:spcPts val="585"/>
        </a:spcBef>
        <a:buFont typeface="Arial" panose="020B0604020202020204" pitchFamily="34" charset="0"/>
        <a:buChar char="•"/>
        <a:defRPr sz="2105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069282" rtl="0" eaLnBrk="1" latinLnBrk="0" hangingPunct="1">
        <a:defRPr sz="2105" kern="1200">
          <a:solidFill>
            <a:schemeClr val="tx1"/>
          </a:solidFill>
          <a:latin typeface="+mn-lt"/>
          <a:ea typeface="+mn-ea"/>
          <a:cs typeface="+mn-cs"/>
        </a:defRPr>
      </a:lvl1pPr>
      <a:lvl2pPr marL="534641" algn="l" defTabSz="1069282" rtl="0" eaLnBrk="1" latinLnBrk="0" hangingPunct="1">
        <a:defRPr sz="2105" kern="1200">
          <a:solidFill>
            <a:schemeClr val="tx1"/>
          </a:solidFill>
          <a:latin typeface="+mn-lt"/>
          <a:ea typeface="+mn-ea"/>
          <a:cs typeface="+mn-cs"/>
        </a:defRPr>
      </a:lvl2pPr>
      <a:lvl3pPr marL="1069282" algn="l" defTabSz="1069282" rtl="0" eaLnBrk="1" latinLnBrk="0" hangingPunct="1">
        <a:defRPr sz="2105" kern="1200">
          <a:solidFill>
            <a:schemeClr val="tx1"/>
          </a:solidFill>
          <a:latin typeface="+mn-lt"/>
          <a:ea typeface="+mn-ea"/>
          <a:cs typeface="+mn-cs"/>
        </a:defRPr>
      </a:lvl3pPr>
      <a:lvl4pPr marL="1603923" algn="l" defTabSz="1069282" rtl="0" eaLnBrk="1" latinLnBrk="0" hangingPunct="1">
        <a:defRPr sz="2105" kern="1200">
          <a:solidFill>
            <a:schemeClr val="tx1"/>
          </a:solidFill>
          <a:latin typeface="+mn-lt"/>
          <a:ea typeface="+mn-ea"/>
          <a:cs typeface="+mn-cs"/>
        </a:defRPr>
      </a:lvl4pPr>
      <a:lvl5pPr marL="2138564" algn="l" defTabSz="1069282" rtl="0" eaLnBrk="1" latinLnBrk="0" hangingPunct="1">
        <a:defRPr sz="2105" kern="1200">
          <a:solidFill>
            <a:schemeClr val="tx1"/>
          </a:solidFill>
          <a:latin typeface="+mn-lt"/>
          <a:ea typeface="+mn-ea"/>
          <a:cs typeface="+mn-cs"/>
        </a:defRPr>
      </a:lvl5pPr>
      <a:lvl6pPr marL="2673205" algn="l" defTabSz="1069282" rtl="0" eaLnBrk="1" latinLnBrk="0" hangingPunct="1">
        <a:defRPr sz="2105" kern="1200">
          <a:solidFill>
            <a:schemeClr val="tx1"/>
          </a:solidFill>
          <a:latin typeface="+mn-lt"/>
          <a:ea typeface="+mn-ea"/>
          <a:cs typeface="+mn-cs"/>
        </a:defRPr>
      </a:lvl6pPr>
      <a:lvl7pPr marL="3207846" algn="l" defTabSz="1069282" rtl="0" eaLnBrk="1" latinLnBrk="0" hangingPunct="1">
        <a:defRPr sz="2105" kern="1200">
          <a:solidFill>
            <a:schemeClr val="tx1"/>
          </a:solidFill>
          <a:latin typeface="+mn-lt"/>
          <a:ea typeface="+mn-ea"/>
          <a:cs typeface="+mn-cs"/>
        </a:defRPr>
      </a:lvl7pPr>
      <a:lvl8pPr marL="3742487" algn="l" defTabSz="1069282" rtl="0" eaLnBrk="1" latinLnBrk="0" hangingPunct="1">
        <a:defRPr sz="2105" kern="1200">
          <a:solidFill>
            <a:schemeClr val="tx1"/>
          </a:solidFill>
          <a:latin typeface="+mn-lt"/>
          <a:ea typeface="+mn-ea"/>
          <a:cs typeface="+mn-cs"/>
        </a:defRPr>
      </a:lvl8pPr>
      <a:lvl9pPr marL="4277128" algn="l" defTabSz="1069282" rtl="0" eaLnBrk="1" latinLnBrk="0" hangingPunct="1">
        <a:defRPr sz="2105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g"/><Relationship Id="rId13" Type="http://schemas.openxmlformats.org/officeDocument/2006/relationships/hyperlink" Target="https://www.worldofbooks.com/en-us/books/manus-willard/this-way-to-paradise-dancing-on-the-tables/GOR005920500" TargetMode="External"/><Relationship Id="rId18" Type="http://schemas.openxmlformats.org/officeDocument/2006/relationships/hyperlink" Target="https://creativecommons.org/licenses/by-sa/3.0/" TargetMode="External"/><Relationship Id="rId26" Type="http://schemas.openxmlformats.org/officeDocument/2006/relationships/hyperlink" Target="https://www.penguin.com.au/books/into-the-blue-9780552162982" TargetMode="External"/><Relationship Id="rId3" Type="http://schemas.openxmlformats.org/officeDocument/2006/relationships/hyperlink" Target="https://sk.wikipedia.org/wiki/Lindos" TargetMode="External"/><Relationship Id="rId21" Type="http://schemas.openxmlformats.org/officeDocument/2006/relationships/image" Target="../media/image10.png"/><Relationship Id="rId7" Type="http://schemas.openxmlformats.org/officeDocument/2006/relationships/hyperlink" Target="http://dqsoft.blogspot.com/2012/07/critica-os-canhoes-de-navarone-o-livro.html" TargetMode="External"/><Relationship Id="rId12" Type="http://schemas.openxmlformats.org/officeDocument/2006/relationships/image" Target="../media/image6.jpg"/><Relationship Id="rId17" Type="http://schemas.openxmlformats.org/officeDocument/2006/relationships/hyperlink" Target="https://en.m.wikipedia.org/wiki/High_Season_(film)" TargetMode="External"/><Relationship Id="rId25" Type="http://schemas.openxmlformats.org/officeDocument/2006/relationships/image" Target="../media/image12.jpg"/><Relationship Id="rId2" Type="http://schemas.openxmlformats.org/officeDocument/2006/relationships/image" Target="../media/image1.jpg"/><Relationship Id="rId16" Type="http://schemas.openxmlformats.org/officeDocument/2006/relationships/image" Target="../media/image8.jpg"/><Relationship Id="rId20" Type="http://schemas.openxmlformats.org/officeDocument/2006/relationships/hyperlink" Target="https://en.wikipedia.org/wiki/Escape_to_Athena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jpg"/><Relationship Id="rId11" Type="http://schemas.openxmlformats.org/officeDocument/2006/relationships/hyperlink" Target="http://www.pefkosexclusive.co.uk/lindosicebar.htm" TargetMode="External"/><Relationship Id="rId24" Type="http://schemas.openxmlformats.org/officeDocument/2006/relationships/hyperlink" Target="http://commons.wikimedia.org/wiki/Category:Sun_symbols" TargetMode="External"/><Relationship Id="rId5" Type="http://schemas.openxmlformats.org/officeDocument/2006/relationships/hyperlink" Target="https://en.wiktionary.org/wiki/airplane" TargetMode="External"/><Relationship Id="rId15" Type="http://schemas.openxmlformats.org/officeDocument/2006/relationships/hyperlink" Target="https://commons.wikimedia.org/wiki/File:Vertical_flag_of_Greece_(correct).svg" TargetMode="External"/><Relationship Id="rId23" Type="http://schemas.openxmlformats.org/officeDocument/2006/relationships/image" Target="../media/image11.png"/><Relationship Id="rId10" Type="http://schemas.openxmlformats.org/officeDocument/2006/relationships/image" Target="../media/image5.jpg"/><Relationship Id="rId19" Type="http://schemas.openxmlformats.org/officeDocument/2006/relationships/image" Target="../media/image9.jpg"/><Relationship Id="rId4" Type="http://schemas.openxmlformats.org/officeDocument/2006/relationships/image" Target="../media/image2.jpg"/><Relationship Id="rId9" Type="http://schemas.openxmlformats.org/officeDocument/2006/relationships/hyperlink" Target="http://www.audiolibrogratis.com/2011_09_01_archive.html" TargetMode="External"/><Relationship Id="rId14" Type="http://schemas.openxmlformats.org/officeDocument/2006/relationships/image" Target="../media/image7.png"/><Relationship Id="rId22" Type="http://schemas.openxmlformats.org/officeDocument/2006/relationships/hyperlink" Target="https://en.wikipedia.org/wiki/European_Union" TargetMode="Externa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oecdbetterlifeindex.org/countries/Greece/" TargetMode="External"/><Relationship Id="rId3" Type="http://schemas.openxmlformats.org/officeDocument/2006/relationships/hyperlink" Target="http://poxymedon.de/wp-content/uploads/2016/03/Liquid-modernity-Zygmunt-Bauman.pdf" TargetMode="External"/><Relationship Id="rId7" Type="http://schemas.openxmlformats.org/officeDocument/2006/relationships/hyperlink" Target="https://statistics.gr/en/ststistics/-/publications/SEL84/-" TargetMode="External"/><Relationship Id="rId2" Type="http://schemas.openxmlformats.org/officeDocument/2006/relationships/hyperlink" Target="http://www.faculty/.humanities/uci.edu/poster/books/Baudrillard/-selected-writngs.ok.pdf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fraport.gr/arrivals_Rhodes_International_Airport_2018" TargetMode="External"/><Relationship Id="rId11" Type="http://schemas.openxmlformats.org/officeDocument/2006/relationships/hyperlink" Target="https://www.bing.com/images" TargetMode="External"/><Relationship Id="rId5" Type="http://schemas.openxmlformats.org/officeDocument/2006/relationships/hyperlink" Target="https://www.europa.eu/European-union/about-eu/countries/member-countries/Greece-en" TargetMode="External"/><Relationship Id="rId10" Type="http://schemas.openxmlformats.org/officeDocument/2006/relationships/hyperlink" Target="http://www.uis.unesco.org/en/country/gr" TargetMode="External"/><Relationship Id="rId4" Type="http://schemas.openxmlformats.org/officeDocument/2006/relationships/hyperlink" Target="https://www.greece-is.com/Rhodes-then-and-now-tourism-chronicles" TargetMode="External"/><Relationship Id="rId9" Type="http://schemas.openxmlformats.org/officeDocument/2006/relationships/hyperlink" Target="http://www.jas-khazar.org/wp-content/uploads/2012/02/05Short-overview-of-the-evolution-of-Modern-ne-1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EA75C5-CA38-439E-A81B-088922E6EDEB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303779" y="429104"/>
            <a:ext cx="10092867" cy="147194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br>
              <a:rPr lang="en-GB" sz="2829" dirty="0">
                <a:latin typeface="Arial Rounded MT Bold" panose="020F0704030504030204" pitchFamily="34" charset="0"/>
              </a:rPr>
            </a:br>
            <a:br>
              <a:rPr lang="en-GB" sz="2829" dirty="0">
                <a:latin typeface="Arial Rounded MT Bold" panose="020F0704030504030204" pitchFamily="34" charset="0"/>
              </a:rPr>
            </a:br>
            <a:br>
              <a:rPr lang="en-GB" sz="2829" dirty="0">
                <a:latin typeface="Arial Rounded MT Bold" panose="020F0704030504030204" pitchFamily="34" charset="0"/>
              </a:rPr>
            </a:br>
            <a:br>
              <a:rPr lang="en-GB" sz="2829" dirty="0">
                <a:latin typeface="Arial Rounded MT Bold" panose="020F0704030504030204" pitchFamily="34" charset="0"/>
              </a:rPr>
            </a:br>
            <a:br>
              <a:rPr lang="en-GB" sz="2829" dirty="0">
                <a:latin typeface="Arial Rounded MT Bold" panose="020F0704030504030204" pitchFamily="34" charset="0"/>
              </a:rPr>
            </a:br>
            <a:r>
              <a:rPr lang="en-GB" sz="1800" dirty="0">
                <a:latin typeface="Arial Rounded MT Bold" panose="020F0704030504030204" pitchFamily="34" charset="0"/>
              </a:rPr>
              <a:t>SJSS5001						Student: 1804867</a:t>
            </a:r>
            <a:br>
              <a:rPr lang="en-GB" sz="1100" dirty="0">
                <a:latin typeface="Arial Rounded MT Bold" panose="020F0704030504030204" pitchFamily="34" charset="0"/>
              </a:rPr>
            </a:br>
            <a:br>
              <a:rPr lang="en-GB" sz="2829" dirty="0">
                <a:latin typeface="Arial Rounded MT Bold" panose="020F0704030504030204" pitchFamily="34" charset="0"/>
              </a:rPr>
            </a:br>
            <a:r>
              <a:rPr lang="en-GB" sz="3100" dirty="0">
                <a:latin typeface="Arial Rounded MT Bold" panose="020F0704030504030204" pitchFamily="34" charset="0"/>
              </a:rPr>
              <a:t>The social, cultural and political influences on the</a:t>
            </a:r>
            <a:br>
              <a:rPr lang="en-GB" sz="3100" dirty="0">
                <a:latin typeface="Arial Rounded MT Bold" panose="020F0704030504030204" pitchFamily="34" charset="0"/>
              </a:rPr>
            </a:br>
            <a:r>
              <a:rPr lang="en-GB" sz="3100" dirty="0">
                <a:latin typeface="Arial Rounded MT Bold" panose="020F0704030504030204" pitchFamily="34" charset="0"/>
              </a:rPr>
              <a:t> village of </a:t>
            </a:r>
            <a:r>
              <a:rPr lang="en-GB" sz="3100" dirty="0" err="1">
                <a:latin typeface="Arial Rounded MT Bold" panose="020F0704030504030204" pitchFamily="34" charset="0"/>
              </a:rPr>
              <a:t>Lindos</a:t>
            </a:r>
            <a:r>
              <a:rPr lang="en-GB" sz="3100" dirty="0">
                <a:latin typeface="Arial Rounded MT Bold" panose="020F0704030504030204" pitchFamily="34" charset="0"/>
              </a:rPr>
              <a:t>, Rhodes, Greece</a:t>
            </a:r>
            <a:br>
              <a:rPr lang="en-GB" sz="3100" dirty="0">
                <a:latin typeface="Arial Rounded MT Bold" panose="020F0704030504030204" pitchFamily="34" charset="0"/>
              </a:rPr>
            </a:br>
            <a:br>
              <a:rPr lang="en-GB" sz="2829" dirty="0">
                <a:latin typeface="Arial Rounded MT Bold" panose="020F0704030504030204" pitchFamily="34" charset="0"/>
              </a:rPr>
            </a:br>
            <a:br>
              <a:rPr lang="en-GB" sz="2829" dirty="0">
                <a:latin typeface="Arial Rounded MT Bold" panose="020F0704030504030204" pitchFamily="34" charset="0"/>
              </a:rPr>
            </a:br>
            <a:br>
              <a:rPr lang="en-GB" sz="2829" dirty="0">
                <a:latin typeface="Arial Rounded MT Bold" panose="020F0704030504030204" pitchFamily="34" charset="0"/>
              </a:rPr>
            </a:br>
            <a:br>
              <a:rPr lang="en-GB" sz="2829" dirty="0">
                <a:latin typeface="Arial Rounded MT Bold" panose="020F0704030504030204" pitchFamily="34" charset="0"/>
              </a:rPr>
            </a:br>
            <a:endParaRPr lang="en-GB" sz="2829" dirty="0">
              <a:latin typeface="Arial Rounded MT Bold" panose="020F070403050403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5B17106-2626-48B5-A6A8-3142A3964845}"/>
              </a:ext>
            </a:extLst>
          </p:cNvPr>
          <p:cNvSpPr/>
          <p:nvPr/>
        </p:nvSpPr>
        <p:spPr>
          <a:xfrm>
            <a:off x="5097518" y="-2316815"/>
            <a:ext cx="12715" cy="1271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501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8281F317-F5DD-49DF-8693-D542C2C95B3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01" t="19569" b="15583"/>
          <a:stretch/>
        </p:blipFill>
        <p:spPr>
          <a:xfrm>
            <a:off x="303780" y="2368690"/>
            <a:ext cx="10092866" cy="2900808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EA2B717B-9446-43D4-A747-8193AC1B86AB}"/>
              </a:ext>
            </a:extLst>
          </p:cNvPr>
          <p:cNvSpPr txBox="1"/>
          <p:nvPr/>
        </p:nvSpPr>
        <p:spPr>
          <a:xfrm flipH="1">
            <a:off x="2065957" y="5444835"/>
            <a:ext cx="2849038" cy="3050515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Pre-Modern </a:t>
            </a:r>
            <a:r>
              <a:rPr lang="en-GB" sz="24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Lindos</a:t>
            </a:r>
            <a:endParaRPr lang="en-GB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58953" indent="-158953">
              <a:buFont typeface="Arial" panose="020B0604020202020204" pitchFamily="34" charset="0"/>
              <a:buChar char="•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Mythography</a:t>
            </a:r>
          </a:p>
          <a:p>
            <a:pPr marL="158953" indent="-158953">
              <a:buFont typeface="Arial" panose="020B0604020202020204" pitchFamily="34" charset="0"/>
              <a:buChar char="•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Persian Era</a:t>
            </a:r>
          </a:p>
          <a:p>
            <a:pPr marL="158953" indent="-158953">
              <a:buFont typeface="Arial" panose="020B0604020202020204" pitchFamily="34" charset="0"/>
              <a:buChar char="•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Alexandrian Era</a:t>
            </a:r>
          </a:p>
          <a:p>
            <a:pPr marL="158953" indent="-158953">
              <a:buFont typeface="Arial" panose="020B0604020202020204" pitchFamily="34" charset="0"/>
              <a:buChar char="•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Roman Era</a:t>
            </a:r>
          </a:p>
          <a:p>
            <a:pPr marL="158953" indent="-158953">
              <a:buFont typeface="Arial" panose="020B0604020202020204" pitchFamily="34" charset="0"/>
              <a:buChar char="•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Byzantine Era</a:t>
            </a:r>
          </a:p>
          <a:p>
            <a:pPr marL="158953" indent="-158953">
              <a:buFont typeface="Arial" panose="020B0604020202020204" pitchFamily="34" charset="0"/>
              <a:buChar char="•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Ottoman Era</a:t>
            </a:r>
          </a:p>
          <a:p>
            <a:pPr marL="158953" indent="-158953">
              <a:buFont typeface="Arial" panose="020B0604020202020204" pitchFamily="34" charset="0"/>
              <a:buChar char="•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Italian Era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Clogg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2013;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Loukras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2018)</a:t>
            </a:r>
          </a:p>
          <a:p>
            <a:pPr marL="158953" indent="-158953">
              <a:buFont typeface="Arial" panose="020B0604020202020204" pitchFamily="34" charset="0"/>
              <a:buChar char="•"/>
            </a:pPr>
            <a:endParaRPr lang="en-GB" sz="1223" b="1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6271B350-27C6-4CE5-9216-D06C666C7276}"/>
              </a:ext>
            </a:extLst>
          </p:cNvPr>
          <p:cNvSpPr txBox="1"/>
          <p:nvPr/>
        </p:nvSpPr>
        <p:spPr>
          <a:xfrm>
            <a:off x="2015745" y="10113234"/>
            <a:ext cx="3052172" cy="2554545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Modern </a:t>
            </a:r>
            <a:r>
              <a:rPr lang="en-GB" sz="24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Lindos</a:t>
            </a:r>
            <a:endParaRPr lang="en-GB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58953" indent="-158953">
              <a:buFont typeface="Arial" panose="020B0604020202020204" pitchFamily="34" charset="0"/>
              <a:buChar char="•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Democracy/Nationalism</a:t>
            </a:r>
          </a:p>
          <a:p>
            <a:pPr marL="158953" indent="-158953">
              <a:buFont typeface="Arial" panose="020B0604020202020204" pitchFamily="34" charset="0"/>
              <a:buChar char="•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Capitalism</a:t>
            </a:r>
          </a:p>
          <a:p>
            <a:pPr marL="158953" indent="-158953">
              <a:buFont typeface="Arial" panose="020B0604020202020204" pitchFamily="34" charset="0"/>
              <a:buChar char="•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Urbanization</a:t>
            </a:r>
          </a:p>
          <a:p>
            <a:pPr marL="158953" indent="-158953">
              <a:buFont typeface="Arial" panose="020B0604020202020204" pitchFamily="34" charset="0"/>
              <a:buChar char="•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Tourism/Migration</a:t>
            </a:r>
          </a:p>
          <a:p>
            <a:pPr marL="158953" indent="-158953">
              <a:buFont typeface="Arial" panose="020B0604020202020204" pitchFamily="34" charset="0"/>
              <a:buChar char="•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Globalization</a:t>
            </a:r>
          </a:p>
          <a:p>
            <a:pPr marL="158953" indent="-158953">
              <a:buFont typeface="Arial" panose="020B0604020202020204" pitchFamily="34" charset="0"/>
              <a:buChar char="•"/>
            </a:pP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EU Membership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Clogg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2013;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Tchkdua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2012)</a:t>
            </a:r>
            <a:endParaRPr lang="en-GB" sz="1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D8B6F24A-91E2-41A2-AD4C-0A2636D97FE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328223" y="5740761"/>
            <a:ext cx="1023334" cy="88437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F4AFABD9-7A25-417C-90B8-F845B46D0E4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6421636" y="13157906"/>
            <a:ext cx="1046616" cy="801316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92E79208-CDE6-498B-9F22-79BBAF7797F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 rot="10800000" flipV="1">
            <a:off x="698801" y="6408839"/>
            <a:ext cx="891676" cy="1119258"/>
          </a:xfrm>
          <a:prstGeom prst="rect">
            <a:avLst/>
          </a:prstGeom>
        </p:spPr>
      </p:pic>
      <p:sp>
        <p:nvSpPr>
          <p:cNvPr id="37" name="TextBox 36">
            <a:extLst>
              <a:ext uri="{FF2B5EF4-FFF2-40B4-BE49-F238E27FC236}">
                <a16:creationId xmlns:a16="http://schemas.microsoft.com/office/drawing/2014/main" id="{A3B98763-5F72-4020-8C65-0CAD3594F597}"/>
              </a:ext>
            </a:extLst>
          </p:cNvPr>
          <p:cNvSpPr txBox="1"/>
          <p:nvPr/>
        </p:nvSpPr>
        <p:spPr>
          <a:xfrm flipH="1">
            <a:off x="6586171" y="5413753"/>
            <a:ext cx="3768674" cy="1462067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Tourism</a:t>
            </a:r>
          </a:p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were 4.25 million tourist visits to Rhodes in 2018 </a:t>
            </a:r>
          </a:p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(Source: Fraport Greece, 2019)</a:t>
            </a:r>
          </a:p>
          <a:p>
            <a:endParaRPr lang="en-GB" sz="1501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9" name="Picture 38">
            <a:extLst>
              <a:ext uri="{FF2B5EF4-FFF2-40B4-BE49-F238E27FC236}">
                <a16:creationId xmlns:a16="http://schemas.microsoft.com/office/drawing/2014/main" id="{3C1F7B1C-90E4-4D19-9497-FBB436B87EC3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5348288" y="8624810"/>
            <a:ext cx="1265848" cy="1012679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4836F668-DBB1-47EC-B379-99A18FFC1837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5328223" y="12899308"/>
            <a:ext cx="908603" cy="1324493"/>
          </a:xfrm>
          <a:prstGeom prst="rect">
            <a:avLst/>
          </a:prstGeom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id="{83DD9064-0196-46D1-8431-E479CB1CECF2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5"/>
              </a:ext>
            </a:extLst>
          </a:blip>
          <a:stretch>
            <a:fillRect/>
          </a:stretch>
        </p:blipFill>
        <p:spPr>
          <a:xfrm>
            <a:off x="738555" y="10359627"/>
            <a:ext cx="1059594" cy="1589392"/>
          </a:xfrm>
          <a:prstGeom prst="rect">
            <a:avLst/>
          </a:prstGeom>
        </p:spPr>
      </p:pic>
      <p:sp>
        <p:nvSpPr>
          <p:cNvPr id="48" name="TextBox 47">
            <a:extLst>
              <a:ext uri="{FF2B5EF4-FFF2-40B4-BE49-F238E27FC236}">
                <a16:creationId xmlns:a16="http://schemas.microsoft.com/office/drawing/2014/main" id="{CF7B8EA9-49ED-4AE1-AC1F-35E84E00F999}"/>
              </a:ext>
            </a:extLst>
          </p:cNvPr>
          <p:cNvSpPr txBox="1"/>
          <p:nvPr/>
        </p:nvSpPr>
        <p:spPr>
          <a:xfrm flipH="1">
            <a:off x="1780382" y="14073228"/>
            <a:ext cx="3287537" cy="896079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Greece has been a member of the EU since 1981</a:t>
            </a:r>
          </a:p>
          <a:p>
            <a:pPr algn="r"/>
            <a:r>
              <a:rPr lang="en-GB" sz="1223" dirty="0">
                <a:latin typeface="Times New Roman" panose="02020603050405020304" pitchFamily="18" charset="0"/>
                <a:cs typeface="Times New Roman" panose="02020603050405020304" pitchFamily="18" charset="0"/>
              </a:rPr>
              <a:t>(EU, 2020)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F7F4C38C-1AA8-44BA-AB85-C050FC062A92}"/>
              </a:ext>
            </a:extLst>
          </p:cNvPr>
          <p:cNvSpPr txBox="1"/>
          <p:nvPr/>
        </p:nvSpPr>
        <p:spPr>
          <a:xfrm>
            <a:off x="6944944" y="8288110"/>
            <a:ext cx="3451701" cy="132343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b="1" dirty="0"/>
              <a:t>Many businesses use modern methods to ensure efficiency and customer satisfaction </a:t>
            </a:r>
            <a:r>
              <a:rPr lang="en-GB" sz="2000" dirty="0"/>
              <a:t>(Ritzer, 1993; Bryman, 2004)</a:t>
            </a:r>
          </a:p>
        </p:txBody>
      </p:sp>
      <p:pic>
        <p:nvPicPr>
          <p:cNvPr id="55" name="Picture 54">
            <a:extLst>
              <a:ext uri="{FF2B5EF4-FFF2-40B4-BE49-F238E27FC236}">
                <a16:creationId xmlns:a16="http://schemas.microsoft.com/office/drawing/2014/main" id="{FF7D71B0-4F45-4194-B482-0516FCBE5BD8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7"/>
              </a:ext>
            </a:extLst>
          </a:blip>
          <a:stretch>
            <a:fillRect/>
          </a:stretch>
        </p:blipFill>
        <p:spPr>
          <a:xfrm>
            <a:off x="7597319" y="13137654"/>
            <a:ext cx="582777" cy="900656"/>
          </a:xfrm>
          <a:prstGeom prst="rect">
            <a:avLst/>
          </a:prstGeom>
        </p:spPr>
      </p:pic>
      <p:sp>
        <p:nvSpPr>
          <p:cNvPr id="56" name="TextBox 55">
            <a:extLst>
              <a:ext uri="{FF2B5EF4-FFF2-40B4-BE49-F238E27FC236}">
                <a16:creationId xmlns:a16="http://schemas.microsoft.com/office/drawing/2014/main" id="{2AFD9553-156E-48D1-9D9F-5EB6E3861085}"/>
              </a:ext>
            </a:extLst>
          </p:cNvPr>
          <p:cNvSpPr txBox="1"/>
          <p:nvPr/>
        </p:nvSpPr>
        <p:spPr>
          <a:xfrm>
            <a:off x="4613448" y="18630115"/>
            <a:ext cx="582777" cy="2077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50">
                <a:hlinkClick r:id="rId17" tooltip="https://en.m.wikipedia.org/wiki/High_Season_(film)"/>
              </a:rPr>
              <a:t>This Photo</a:t>
            </a:r>
            <a:r>
              <a:rPr lang="en-GB" sz="250"/>
              <a:t> by Unknown Author is licensed under </a:t>
            </a:r>
            <a:r>
              <a:rPr lang="en-GB" sz="250">
                <a:hlinkClick r:id="rId18" tooltip="https://creativecommons.org/licenses/by-sa/3.0/"/>
              </a:rPr>
              <a:t>CC BY-SA</a:t>
            </a:r>
            <a:endParaRPr lang="en-GB" sz="250"/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770F66B5-C4A0-4656-9CA2-47B12D99AFFE}"/>
              </a:ext>
            </a:extLst>
          </p:cNvPr>
          <p:cNvSpPr txBox="1"/>
          <p:nvPr/>
        </p:nvSpPr>
        <p:spPr>
          <a:xfrm>
            <a:off x="5390474" y="7182703"/>
            <a:ext cx="5006169" cy="1015663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b="1" dirty="0"/>
              <a:t>There are approximately 1000 permanent residents in </a:t>
            </a:r>
            <a:r>
              <a:rPr lang="en-GB" sz="2000" b="1" dirty="0" err="1"/>
              <a:t>Lindos</a:t>
            </a:r>
            <a:r>
              <a:rPr lang="en-GB" sz="2000" b="1" dirty="0"/>
              <a:t> (2011 Census) </a:t>
            </a:r>
          </a:p>
          <a:p>
            <a:r>
              <a:rPr lang="en-GB" sz="2000" b="1" dirty="0"/>
              <a:t>				</a:t>
            </a:r>
            <a:r>
              <a:rPr lang="en-GB" sz="1600" dirty="0"/>
              <a:t>(Hellenic Statistical Authority, 2020)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5D2A2E17-3E06-4600-939C-0D96FEA6B155}"/>
              </a:ext>
            </a:extLst>
          </p:cNvPr>
          <p:cNvSpPr txBox="1"/>
          <p:nvPr/>
        </p:nvSpPr>
        <p:spPr>
          <a:xfrm>
            <a:off x="5328223" y="12063031"/>
            <a:ext cx="5068421" cy="64633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 err="1"/>
              <a:t>Lindos</a:t>
            </a:r>
            <a:r>
              <a:rPr lang="en-GB" b="1" dirty="0"/>
              <a:t> has featured in numerous books, films and music videos </a:t>
            </a:r>
            <a:r>
              <a:rPr lang="en-GB" sz="1600" dirty="0"/>
              <a:t>(</a:t>
            </a:r>
            <a:r>
              <a:rPr lang="en-GB" sz="1600" dirty="0" err="1"/>
              <a:t>Charami</a:t>
            </a:r>
            <a:r>
              <a:rPr lang="en-GB" sz="1600" dirty="0"/>
              <a:t>, 2017)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2418813-2E74-4C95-B17D-B340A60D5D1E}"/>
              </a:ext>
            </a:extLst>
          </p:cNvPr>
          <p:cNvSpPr txBox="1"/>
          <p:nvPr/>
        </p:nvSpPr>
        <p:spPr>
          <a:xfrm>
            <a:off x="738555" y="8765682"/>
            <a:ext cx="4339328" cy="107721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600" b="1" i="1" dirty="0"/>
              <a:t>The Acropolis of </a:t>
            </a:r>
            <a:r>
              <a:rPr lang="en-GB" sz="1600" b="1" i="1" dirty="0" err="1"/>
              <a:t>Lindos</a:t>
            </a:r>
            <a:r>
              <a:rPr lang="en-GB" sz="1600" b="1" i="1" dirty="0"/>
              <a:t> dates from at least 1500 BCE and many of the houses from the 17</a:t>
            </a:r>
            <a:r>
              <a:rPr lang="en-GB" sz="1600" b="1" i="1" baseline="30000" dirty="0"/>
              <a:t>th</a:t>
            </a:r>
            <a:r>
              <a:rPr lang="en-GB" sz="1600" b="1" i="1" dirty="0"/>
              <a:t> Century. Many are now shops, bars and businesses </a:t>
            </a:r>
            <a:r>
              <a:rPr lang="en-GB" sz="1600" i="1" dirty="0"/>
              <a:t>(</a:t>
            </a:r>
            <a:r>
              <a:rPr lang="en-GB" sz="1600" i="1" dirty="0" err="1"/>
              <a:t>Loukaras</a:t>
            </a:r>
            <a:r>
              <a:rPr lang="en-GB" sz="1600" i="1" dirty="0"/>
              <a:t>, 2018)</a:t>
            </a:r>
            <a:r>
              <a:rPr lang="en-GB" sz="1600" b="1" i="1" dirty="0"/>
              <a:t>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687563A-36E3-4026-8849-D117306684F8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0"/>
              </a:ext>
            </a:extLst>
          </a:blip>
          <a:stretch>
            <a:fillRect/>
          </a:stretch>
        </p:blipFill>
        <p:spPr>
          <a:xfrm>
            <a:off x="8323463" y="12848717"/>
            <a:ext cx="1010564" cy="153558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05FA55C-BDFF-4E23-8F23-BD2F713D1A56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2"/>
              </a:ext>
            </a:extLst>
          </a:blip>
          <a:stretch>
            <a:fillRect/>
          </a:stretch>
        </p:blipFill>
        <p:spPr>
          <a:xfrm>
            <a:off x="405566" y="14073228"/>
            <a:ext cx="1265847" cy="851528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4854F6D0-5CF7-4C65-BE8C-77F368F101DA}"/>
              </a:ext>
            </a:extLst>
          </p:cNvPr>
          <p:cNvSpPr txBox="1"/>
          <p:nvPr/>
        </p:nvSpPr>
        <p:spPr>
          <a:xfrm flipH="1">
            <a:off x="2015743" y="12762627"/>
            <a:ext cx="3052172" cy="1015663"/>
          </a:xfrm>
          <a:prstGeom prst="rect">
            <a:avLst/>
          </a:prstGeom>
          <a:solidFill>
            <a:schemeClr val="accent5"/>
          </a:solidFill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b="1" dirty="0"/>
              <a:t>Rhodes has been part of the Greek state since 1947 			</a:t>
            </a:r>
            <a:r>
              <a:rPr lang="en-GB" sz="2000" dirty="0"/>
              <a:t>(</a:t>
            </a:r>
            <a:r>
              <a:rPr lang="en-GB" sz="2000" dirty="0" err="1"/>
              <a:t>Clogg</a:t>
            </a:r>
            <a:r>
              <a:rPr lang="en-GB" sz="2000" dirty="0"/>
              <a:t>, 2013)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0B202F9A-A2C3-4684-989A-B81FE5605FA7}"/>
              </a:ext>
            </a:extLst>
          </p:cNvPr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4"/>
              </a:ext>
            </a:extLst>
          </a:blip>
          <a:stretch>
            <a:fillRect/>
          </a:stretch>
        </p:blipFill>
        <p:spPr>
          <a:xfrm>
            <a:off x="491406" y="12667779"/>
            <a:ext cx="1143000" cy="1143000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C02D99FD-0EE7-4187-B0FC-1302B277792C}"/>
              </a:ext>
            </a:extLst>
          </p:cNvPr>
          <p:cNvSpPr txBox="1"/>
          <p:nvPr/>
        </p:nvSpPr>
        <p:spPr>
          <a:xfrm>
            <a:off x="5348288" y="9861678"/>
            <a:ext cx="5006558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5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Literacy rates in Greece: 99.16% </a:t>
            </a:r>
            <a:r>
              <a:rPr lang="en-GB" dirty="0"/>
              <a:t>(UNESCO, 2019)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AB28E3E7-A1D2-447A-A3E8-0EC86EC076F2}"/>
              </a:ext>
            </a:extLst>
          </p:cNvPr>
          <p:cNvSpPr txBox="1"/>
          <p:nvPr/>
        </p:nvSpPr>
        <p:spPr>
          <a:xfrm flipH="1">
            <a:off x="5336585" y="10414384"/>
            <a:ext cx="5006560" cy="646331"/>
          </a:xfrm>
          <a:prstGeom prst="rect">
            <a:avLst/>
          </a:prstGeom>
          <a:solidFill>
            <a:schemeClr val="accent5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Life expectancy in Greece is 78.7 years for men and 83.7 years for women </a:t>
            </a:r>
            <a:r>
              <a:rPr lang="en-GB" dirty="0"/>
              <a:t>(OECD, 2019)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A1985849-9417-47E1-9928-ADD22B1E0341}"/>
              </a:ext>
            </a:extLst>
          </p:cNvPr>
          <p:cNvSpPr txBox="1"/>
          <p:nvPr/>
        </p:nvSpPr>
        <p:spPr>
          <a:xfrm>
            <a:off x="5595378" y="14372674"/>
            <a:ext cx="4056622" cy="64633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Images: Bing Common Creative</a:t>
            </a:r>
          </a:p>
          <a:p>
            <a:r>
              <a:rPr lang="en-GB" dirty="0" err="1"/>
              <a:t>Lindos</a:t>
            </a:r>
            <a:r>
              <a:rPr lang="en-GB" dirty="0"/>
              <a:t> Ice Bar Image used by permission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5ED2CEE-5394-424B-AEC7-1AE457ABE0B8}"/>
              </a:ext>
            </a:extLst>
          </p:cNvPr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6"/>
              </a:ext>
            </a:extLst>
          </a:blip>
          <a:stretch>
            <a:fillRect/>
          </a:stretch>
        </p:blipFill>
        <p:spPr>
          <a:xfrm>
            <a:off x="9561734" y="12909977"/>
            <a:ext cx="892334" cy="138981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B868031-DF3B-4E27-BE39-77F69B97B379}"/>
              </a:ext>
            </a:extLst>
          </p:cNvPr>
          <p:cNvSpPr txBox="1"/>
          <p:nvPr/>
        </p:nvSpPr>
        <p:spPr>
          <a:xfrm flipH="1">
            <a:off x="5328223" y="11274861"/>
            <a:ext cx="5068421" cy="646331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254,000,000. Google returns for ‘</a:t>
            </a:r>
            <a:r>
              <a:rPr lang="en-GB" b="1" dirty="0" err="1"/>
              <a:t>Lindos</a:t>
            </a:r>
            <a:r>
              <a:rPr lang="en-GB" b="1" dirty="0"/>
              <a:t>’</a:t>
            </a:r>
          </a:p>
          <a:p>
            <a:r>
              <a:rPr lang="en-GB" b="1" dirty="0"/>
              <a:t>(1</a:t>
            </a:r>
            <a:r>
              <a:rPr lang="en-GB" b="1" baseline="30000" dirty="0"/>
              <a:t>st</a:t>
            </a:r>
            <a:r>
              <a:rPr lang="en-GB" b="1" dirty="0"/>
              <a:t> May 2020) </a:t>
            </a:r>
          </a:p>
        </p:txBody>
      </p:sp>
    </p:spTree>
    <p:extLst>
      <p:ext uri="{BB962C8B-B14F-4D97-AF65-F5344CB8AC3E}">
        <p14:creationId xmlns:p14="http://schemas.microsoft.com/office/powerpoint/2010/main" val="5629280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52792E-2F34-4407-A679-FABAA1670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57840" y="6707591"/>
            <a:ext cx="2376140" cy="89675"/>
          </a:xfrm>
        </p:spPr>
        <p:txBody>
          <a:bodyPr>
            <a:normAutofit fontScale="90000"/>
          </a:bodyPr>
          <a:lstStyle/>
          <a:p>
            <a:r>
              <a:rPr lang="en-GB" sz="306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E561808-A27A-4875-BAF3-5C3B71A190C5}"/>
              </a:ext>
            </a:extLst>
          </p:cNvPr>
          <p:cNvSpPr txBox="1"/>
          <p:nvPr/>
        </p:nvSpPr>
        <p:spPr>
          <a:xfrm flipH="1">
            <a:off x="939798" y="1282700"/>
            <a:ext cx="8426451" cy="72680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References:</a:t>
            </a:r>
          </a:p>
          <a:p>
            <a:endParaRPr lang="en-GB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Baudrillard, J. (2001) </a:t>
            </a:r>
            <a:r>
              <a:rPr lang="en-GB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Selected Writings, 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Stanford, Stanford University Press. Available at: 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http://www.faculty/.humanities/uci.edu/poster/books/Baudrillard/-selected-writngs.ok.pdf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21</a:t>
            </a:r>
            <a:r>
              <a:rPr lang="en-GB" sz="11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April 2020)</a:t>
            </a:r>
          </a:p>
          <a:p>
            <a:endParaRPr lang="en-GB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Bauman, Z. (2000) </a:t>
            </a:r>
            <a:r>
              <a:rPr lang="en-GB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Liquid Modernity, 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Cambridge, Polity Press. Available at: 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http://poxymedon.de/wp-content/uploads/2016/03/Liquid-modernity-Zygmunt-Bauman.pdf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(Accessed 17</a:t>
            </a:r>
            <a:r>
              <a:rPr lang="en-GB" sz="11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April 2020).  </a:t>
            </a:r>
          </a:p>
          <a:p>
            <a:endParaRPr lang="en-GB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Bryman, A. (2004) ‘The </a:t>
            </a:r>
            <a:r>
              <a:rPr lang="en-GB" sz="1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Disneyization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of Society’, </a:t>
            </a:r>
            <a:r>
              <a:rPr lang="en-GB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Sociological Review, Vol. 47 (1), 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Sage. Available at: DOI.10.111/1467-954X.0061</a:t>
            </a:r>
            <a:r>
              <a:rPr lang="en-GB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(Accessed 9</a:t>
            </a:r>
            <a:r>
              <a:rPr lang="en-GB" sz="11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April 2020)</a:t>
            </a:r>
            <a:r>
              <a:rPr lang="en-GB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endParaRPr lang="en-GB" sz="11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Charami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O (2017) ‘From High-Rollers to Lotharios: The Tourism Chronicles of Rhodes’, </a:t>
            </a:r>
            <a:r>
              <a:rPr lang="en-GB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Greece Is, 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September 11th. Available at: 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https://www.Greece-is.com/Rhodes-then-and-now-tourism-chronicles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(Accessed 20</a:t>
            </a:r>
            <a:r>
              <a:rPr lang="en-GB" sz="11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April 2020)</a:t>
            </a:r>
          </a:p>
          <a:p>
            <a:endParaRPr lang="en-GB" sz="11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Clogg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R. (2013) </a:t>
            </a:r>
            <a:r>
              <a:rPr lang="en-GB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Concise History of Greece, 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GB" sz="11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rd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ed. Cambridge; Cambridge University Press.</a:t>
            </a:r>
          </a:p>
          <a:p>
            <a:endParaRPr lang="en-GB" sz="11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European Union (2020) </a:t>
            </a:r>
            <a:r>
              <a:rPr lang="en-GB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European Union: Greece. 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https://www.Europa.eu/European-union/about-eu/countries/member-countries/Greece-en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28th April 2020)</a:t>
            </a:r>
          </a:p>
          <a:p>
            <a:endParaRPr lang="en-GB" sz="11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Fraport Greece (2019) </a:t>
            </a:r>
            <a:r>
              <a:rPr lang="en-GB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Arrivals at Rhodes International Airport 2018. Available at: </a:t>
            </a:r>
            <a:r>
              <a:rPr lang="en-GB" sz="1100" i="1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https://www.fraport.gr/arrivals_Rhodes_International_Airport_2018</a:t>
            </a:r>
            <a:r>
              <a:rPr lang="en-GB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(Accessed 26th April 2020).</a:t>
            </a:r>
          </a:p>
          <a:p>
            <a:endParaRPr lang="en-GB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Hellenic Statistical Authority (2014) </a:t>
            </a:r>
            <a:r>
              <a:rPr lang="en-GB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Resident Populations. 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https://statistics.gr/en/ststistics/-/publications/SEL84/-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28</a:t>
            </a:r>
            <a:r>
              <a:rPr lang="en-GB" sz="11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April 2020)</a:t>
            </a:r>
          </a:p>
          <a:p>
            <a:endParaRPr lang="en-GB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OECD (2019) </a:t>
            </a:r>
            <a:r>
              <a:rPr lang="en-GB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OECD Better Life Index: Greece. 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http://www.oecdbetterlifeindex.org/countries/Greece/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27</a:t>
            </a:r>
            <a:r>
              <a:rPr lang="en-GB" sz="11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April 2020).</a:t>
            </a:r>
          </a:p>
          <a:p>
            <a:endParaRPr lang="en-GB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Loukaras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P.S. (2018) </a:t>
            </a:r>
            <a:r>
              <a:rPr lang="en-GB" sz="11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Lindos</a:t>
            </a:r>
            <a:r>
              <a:rPr lang="en-GB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Rhodes; History, Traditions and Customs, 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GB" sz="11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nd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ed, Athens, </a:t>
            </a:r>
            <a:r>
              <a:rPr lang="en-GB" sz="1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Mih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&amp;Il. </a:t>
            </a:r>
            <a:r>
              <a:rPr lang="en-GB" sz="1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Kladas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endParaRPr lang="en-GB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Manus, W. (1998) </a:t>
            </a:r>
            <a:r>
              <a:rPr lang="en-GB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Way to Paradise: Dancing on the Ceiling. 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Athens; </a:t>
            </a:r>
            <a:r>
              <a:rPr lang="en-GB" sz="1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Lycabetus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Press.</a:t>
            </a:r>
          </a:p>
          <a:p>
            <a:endParaRPr lang="en-GB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Ritzer, G. (1983). ‘The McDonaldization of Society’, Reprint, Journal of American Culture, Available at: DOI.10.111/j.1542-734X.1983.0601_100.x (Accessed 9</a:t>
            </a:r>
            <a:r>
              <a:rPr lang="en-GB" sz="11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April 2020)</a:t>
            </a:r>
          </a:p>
          <a:p>
            <a:endParaRPr lang="en-GB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Tchkuda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 (2012) ‘Short Overview of the Modern Greek State,’ </a:t>
            </a:r>
            <a:r>
              <a:rPr lang="en-GB" sz="11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Khazar</a:t>
            </a:r>
            <a:r>
              <a:rPr lang="en-GB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Journal of Humanities and Social Sciences, 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14(4), p55. Available at: 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http://www.jas-khazar.org/wp-content/uploads/2012/02/05Short-overview-of-the-evolution-of-Modern-ne-1.pdf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21st April 2020).</a:t>
            </a:r>
          </a:p>
          <a:p>
            <a:endParaRPr lang="en-GB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UNESCO (2020) </a:t>
            </a:r>
            <a:r>
              <a:rPr lang="en-GB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Greece: Literacy Rates: Available at: 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  <a:hlinkClick r:id="rId10"/>
              </a:rPr>
              <a:t>http://www.uis.unesco.org/en/country/gr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29th April 2020)</a:t>
            </a:r>
          </a:p>
          <a:p>
            <a:endParaRPr lang="en-GB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Images: Bing Commons Creative. Available at: 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  <a:hlinkClick r:id="rId11"/>
              </a:rPr>
              <a:t>https://www.bing.com/images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between 19th and 30</a:t>
            </a:r>
            <a:r>
              <a:rPr lang="en-GB" sz="11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April 2020)</a:t>
            </a:r>
          </a:p>
          <a:p>
            <a:r>
              <a:rPr lang="en-GB" sz="1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Lindos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Ice Bar Skating Donkey Device with permission of Michael  </a:t>
            </a:r>
            <a:r>
              <a:rPr lang="en-GB" sz="1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Diakoulas</a:t>
            </a:r>
            <a:endParaRPr lang="en-GB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306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306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306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306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306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05380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869</TotalTime>
  <Words>846</Words>
  <Application>Microsoft Office PowerPoint</Application>
  <PresentationFormat>Custom</PresentationFormat>
  <Paragraphs>72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Arial Rounded MT Bold</vt:lpstr>
      <vt:lpstr>Calibri</vt:lpstr>
      <vt:lpstr>Calibri Light</vt:lpstr>
      <vt:lpstr>Times New Roman</vt:lpstr>
      <vt:lpstr>Office Theme</vt:lpstr>
      <vt:lpstr>     SJSS5001      Student: 1804867  The social, cultural and political influences on the  village of Lindos, Rhodes, Greece     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Eryl Pellow</dc:creator>
  <cp:lastModifiedBy>Eryl Pellow</cp:lastModifiedBy>
  <cp:revision>76</cp:revision>
  <dcterms:created xsi:type="dcterms:W3CDTF">2020-04-28T10:51:26Z</dcterms:created>
  <dcterms:modified xsi:type="dcterms:W3CDTF">2020-05-01T15:48:40Z</dcterms:modified>
</cp:coreProperties>
</file>