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3"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a:srgbClr val="FF9300"/>
    <a:srgbClr val="FF2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923"/>
    <p:restoredTop sz="94650"/>
  </p:normalViewPr>
  <p:slideViewPr>
    <p:cSldViewPr snapToGrid="0" snapToObjects="1">
      <p:cViewPr varScale="1">
        <p:scale>
          <a:sx n="62" d="100"/>
          <a:sy n="62" d="100"/>
        </p:scale>
        <p:origin x="208" y="10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78D99D4-226E-D443-A444-CF214A76BDBA}" type="datetimeFigureOut">
              <a:rPr lang="en-US" smtClean="0"/>
              <a:t>2/21/20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348156308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8D99D4-226E-D443-A444-CF214A76BDBA}" type="datetimeFigureOut">
              <a:rPr lang="en-US" smtClean="0"/>
              <a:t>2/21/20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701753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78D99D4-226E-D443-A444-CF214A76BDBA}" type="datetimeFigureOut">
              <a:rPr lang="en-US" smtClean="0"/>
              <a:t>2/21/20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415293448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78D99D4-226E-D443-A444-CF214A76BDBA}" type="datetimeFigureOut">
              <a:rPr lang="en-US" smtClean="0"/>
              <a:t>2/21/20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566426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78D99D4-226E-D443-A444-CF214A76BDBA}" type="datetimeFigureOut">
              <a:rPr lang="en-US" smtClean="0"/>
              <a:t>2/21/20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A77A4A-B684-464E-A3DA-74071DDA716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553865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8D99D4-226E-D443-A444-CF214A76BDBA}" type="datetimeFigureOut">
              <a:rPr lang="en-US" smtClean="0"/>
              <a:t>2/21/20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171099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D99D4-226E-D443-A444-CF214A76BDBA}" type="datetimeFigureOut">
              <a:rPr lang="en-US" smtClean="0"/>
              <a:t>2/21/20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2450486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78D99D4-226E-D443-A444-CF214A76BDBA}" type="datetimeFigureOut">
              <a:rPr lang="en-US" smtClean="0"/>
              <a:t>2/21/20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1971356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78D99D4-226E-D443-A444-CF214A76BDBA}" type="datetimeFigureOut">
              <a:rPr lang="en-US" smtClean="0"/>
              <a:t>2/21/20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960260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D99D4-226E-D443-A444-CF214A76BDBA}" type="datetimeFigureOut">
              <a:rPr lang="en-US" smtClean="0"/>
              <a:t>2/21/20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3784615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D99D4-226E-D443-A444-CF214A76BDBA}" type="datetimeFigureOut">
              <a:rPr lang="en-US" smtClean="0"/>
              <a:t>2/21/20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A77A4A-B684-464E-A3DA-74071DDA7168}" type="slidenum">
              <a:rPr lang="en-US" smtClean="0"/>
              <a:t>‹#›</a:t>
            </a:fld>
            <a:endParaRPr lang="en-US"/>
          </a:p>
        </p:txBody>
      </p:sp>
    </p:spTree>
    <p:extLst>
      <p:ext uri="{BB962C8B-B14F-4D97-AF65-F5344CB8AC3E}">
        <p14:creationId xmlns:p14="http://schemas.microsoft.com/office/powerpoint/2010/main" val="3600507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78D99D4-226E-D443-A444-CF214A76BDBA}" type="datetimeFigureOut">
              <a:rPr lang="en-US" smtClean="0"/>
              <a:t>2/21/20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7A77A4A-B684-464E-A3DA-74071DDA7168}" type="slidenum">
              <a:rPr lang="en-US" smtClean="0"/>
              <a:t>‹#›</a:t>
            </a:fld>
            <a:endParaRPr lang="en-US"/>
          </a:p>
        </p:txBody>
      </p:sp>
    </p:spTree>
    <p:extLst>
      <p:ext uri="{BB962C8B-B14F-4D97-AF65-F5344CB8AC3E}">
        <p14:creationId xmlns:p14="http://schemas.microsoft.com/office/powerpoint/2010/main" val="3472616730"/>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addiss.co.uk/commonquestions.htm" TargetMode="External"/><Relationship Id="rId2" Type="http://schemas.openxmlformats.org/officeDocument/2006/relationships/hyperlink" Target="http://www.adhdsolutions.org/" TargetMode="External"/><Relationship Id="rId1" Type="http://schemas.openxmlformats.org/officeDocument/2006/relationships/slideLayout" Target="../slideLayouts/slideLayout2.xml"/><Relationship Id="rId5" Type="http://schemas.openxmlformats.org/officeDocument/2006/relationships/hyperlink" Target="https://youngminds.org.uk/find-help/conditions/adhd-and-mental-health/" TargetMode="External"/><Relationship Id="rId4" Type="http://schemas.openxmlformats.org/officeDocument/2006/relationships/hyperlink" Target="http://www.adhdfoundation.org.uk/wp-content/uploads/2018/04/adhd-fact-sheet-2018.pdf"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www.nice.org.uk/guidance/cg72/evidence/cg72-attention-deficit-hyperactivity-disorder-adhd-evid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3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E3759DD-698F-4D3A-AF4C-5E44527D3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9185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574A3-5DD3-B245-A0F5-F78589AA8671}"/>
              </a:ext>
            </a:extLst>
          </p:cNvPr>
          <p:cNvSpPr>
            <a:spLocks noGrp="1"/>
          </p:cNvSpPr>
          <p:nvPr>
            <p:ph type="ctrTitle"/>
          </p:nvPr>
        </p:nvSpPr>
        <p:spPr>
          <a:xfrm>
            <a:off x="1600200" y="4269282"/>
            <a:ext cx="8991600" cy="1264762"/>
          </a:xfrm>
          <a:ln w="149225">
            <a:solidFill>
              <a:srgbClr val="00B050"/>
            </a:solidFill>
          </a:ln>
        </p:spPr>
        <p:txBody>
          <a:bodyPr>
            <a:normAutofit/>
          </a:bodyPr>
          <a:lstStyle/>
          <a:p>
            <a:r>
              <a:rPr lang="en-US" sz="3200" dirty="0"/>
              <a:t>Attention Deficit hyperactivity disorder (</a:t>
            </a:r>
            <a:r>
              <a:rPr lang="en-US" sz="3200" dirty="0" err="1"/>
              <a:t>Adhd</a:t>
            </a:r>
            <a:r>
              <a:rPr lang="en-US" sz="3200" dirty="0"/>
              <a:t>)</a:t>
            </a:r>
          </a:p>
        </p:txBody>
      </p:sp>
      <p:sp>
        <p:nvSpPr>
          <p:cNvPr id="3" name="Subtitle 2">
            <a:extLst>
              <a:ext uri="{FF2B5EF4-FFF2-40B4-BE49-F238E27FC236}">
                <a16:creationId xmlns:a16="http://schemas.microsoft.com/office/drawing/2014/main" id="{AC6C0DBD-6405-624D-83B9-02A9EDE29D9C}"/>
              </a:ext>
            </a:extLst>
          </p:cNvPr>
          <p:cNvSpPr>
            <a:spLocks noGrp="1"/>
          </p:cNvSpPr>
          <p:nvPr>
            <p:ph type="subTitle" idx="1"/>
          </p:nvPr>
        </p:nvSpPr>
        <p:spPr>
          <a:xfrm>
            <a:off x="2695194" y="5688535"/>
            <a:ext cx="6801612" cy="536125"/>
          </a:xfrm>
        </p:spPr>
        <p:txBody>
          <a:bodyPr>
            <a:normAutofit lnSpcReduction="10000"/>
          </a:bodyPr>
          <a:lstStyle/>
          <a:p>
            <a:r>
              <a:rPr lang="en-US" sz="3200" dirty="0"/>
              <a:t>A Guide for Parents</a:t>
            </a:r>
          </a:p>
        </p:txBody>
      </p:sp>
      <p:pic>
        <p:nvPicPr>
          <p:cNvPr id="7" name="Picture 6">
            <a:extLst>
              <a:ext uri="{FF2B5EF4-FFF2-40B4-BE49-F238E27FC236}">
                <a16:creationId xmlns:a16="http://schemas.microsoft.com/office/drawing/2014/main" id="{BE3C6F23-4AF7-AD48-8DCF-9878D208B1C1}"/>
              </a:ext>
            </a:extLst>
          </p:cNvPr>
          <p:cNvPicPr>
            <a:picLocks noChangeAspect="1"/>
          </p:cNvPicPr>
          <p:nvPr/>
        </p:nvPicPr>
        <p:blipFill>
          <a:blip r:embed="rId2"/>
          <a:stretch>
            <a:fillRect/>
          </a:stretch>
        </p:blipFill>
        <p:spPr>
          <a:xfrm>
            <a:off x="787061" y="1277869"/>
            <a:ext cx="3430863" cy="1921283"/>
          </a:xfrm>
          <a:prstGeom prst="rect">
            <a:avLst/>
          </a:prstGeom>
        </p:spPr>
      </p:pic>
      <p:pic>
        <p:nvPicPr>
          <p:cNvPr id="5" name="Picture 4">
            <a:extLst>
              <a:ext uri="{FF2B5EF4-FFF2-40B4-BE49-F238E27FC236}">
                <a16:creationId xmlns:a16="http://schemas.microsoft.com/office/drawing/2014/main" id="{C8B88D0A-B3DD-5441-A798-FC0CC3AD3787}"/>
              </a:ext>
            </a:extLst>
          </p:cNvPr>
          <p:cNvPicPr>
            <a:picLocks noChangeAspect="1"/>
          </p:cNvPicPr>
          <p:nvPr/>
        </p:nvPicPr>
        <p:blipFill>
          <a:blip r:embed="rId3"/>
          <a:stretch>
            <a:fillRect/>
          </a:stretch>
        </p:blipFill>
        <p:spPr>
          <a:xfrm>
            <a:off x="4456353" y="587858"/>
            <a:ext cx="3301307" cy="3301307"/>
          </a:xfrm>
          <a:prstGeom prst="rect">
            <a:avLst/>
          </a:prstGeom>
        </p:spPr>
      </p:pic>
      <p:pic>
        <p:nvPicPr>
          <p:cNvPr id="6" name="Picture 5">
            <a:extLst>
              <a:ext uri="{FF2B5EF4-FFF2-40B4-BE49-F238E27FC236}">
                <a16:creationId xmlns:a16="http://schemas.microsoft.com/office/drawing/2014/main" id="{55D6EC54-B2A9-2546-A4C8-F006245976F3}"/>
              </a:ext>
            </a:extLst>
          </p:cNvPr>
          <p:cNvPicPr>
            <a:picLocks noChangeAspect="1"/>
          </p:cNvPicPr>
          <p:nvPr/>
        </p:nvPicPr>
        <p:blipFill>
          <a:blip r:embed="rId4"/>
          <a:stretch>
            <a:fillRect/>
          </a:stretch>
        </p:blipFill>
        <p:spPr>
          <a:xfrm>
            <a:off x="8071773" y="587857"/>
            <a:ext cx="3257484" cy="3301307"/>
          </a:xfrm>
          <a:prstGeom prst="rect">
            <a:avLst/>
          </a:prstGeom>
        </p:spPr>
      </p:pic>
    </p:spTree>
    <p:extLst>
      <p:ext uri="{BB962C8B-B14F-4D97-AF65-F5344CB8AC3E}">
        <p14:creationId xmlns:p14="http://schemas.microsoft.com/office/powerpoint/2010/main" val="4068001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EF53F-983A-A941-8A21-C2661C14F755}"/>
              </a:ext>
            </a:extLst>
          </p:cNvPr>
          <p:cNvSpPr>
            <a:spLocks noGrp="1"/>
          </p:cNvSpPr>
          <p:nvPr>
            <p:ph type="title"/>
          </p:nvPr>
        </p:nvSpPr>
        <p:spPr>
          <a:xfrm>
            <a:off x="189685" y="262943"/>
            <a:ext cx="3467915" cy="1188720"/>
          </a:xfrm>
        </p:spPr>
        <p:txBody>
          <a:bodyPr/>
          <a:lstStyle/>
          <a:p>
            <a:r>
              <a:rPr lang="en-US" dirty="0"/>
              <a:t>What is ADHD? </a:t>
            </a:r>
          </a:p>
        </p:txBody>
      </p:sp>
      <p:sp>
        <p:nvSpPr>
          <p:cNvPr id="3" name="Content Placeholder 2">
            <a:extLst>
              <a:ext uri="{FF2B5EF4-FFF2-40B4-BE49-F238E27FC236}">
                <a16:creationId xmlns:a16="http://schemas.microsoft.com/office/drawing/2014/main" id="{38E6C66D-9775-F54F-8281-1E0A633F74B8}"/>
              </a:ext>
            </a:extLst>
          </p:cNvPr>
          <p:cNvSpPr>
            <a:spLocks noGrp="1"/>
          </p:cNvSpPr>
          <p:nvPr>
            <p:ph idx="1"/>
          </p:nvPr>
        </p:nvSpPr>
        <p:spPr>
          <a:xfrm>
            <a:off x="303031" y="1791124"/>
            <a:ext cx="7729728" cy="1188720"/>
          </a:xfrm>
        </p:spPr>
        <p:txBody>
          <a:bodyPr/>
          <a:lstStyle/>
          <a:p>
            <a:r>
              <a:rPr lang="en-GB" dirty="0"/>
              <a:t>Parents may feel somewhat guilty when their child has been diagnosed with ADHD, but it is highly important to know that there is nothing that the parent could have done differently to prevent their child developing ADHD.</a:t>
            </a:r>
          </a:p>
          <a:p>
            <a:endParaRPr lang="en-US" dirty="0"/>
          </a:p>
        </p:txBody>
      </p:sp>
      <p:sp>
        <p:nvSpPr>
          <p:cNvPr id="4" name="TextBox 3">
            <a:extLst>
              <a:ext uri="{FF2B5EF4-FFF2-40B4-BE49-F238E27FC236}">
                <a16:creationId xmlns:a16="http://schemas.microsoft.com/office/drawing/2014/main" id="{4A46B576-98B5-3449-AA8C-62B1F525E702}"/>
              </a:ext>
            </a:extLst>
          </p:cNvPr>
          <p:cNvSpPr txBox="1"/>
          <p:nvPr/>
        </p:nvSpPr>
        <p:spPr>
          <a:xfrm>
            <a:off x="8307015" y="2720479"/>
            <a:ext cx="3581954" cy="3693319"/>
          </a:xfrm>
          <a:prstGeom prst="rect">
            <a:avLst/>
          </a:prstGeom>
          <a:noFill/>
          <a:ln>
            <a:solidFill>
              <a:srgbClr val="FF40FF"/>
            </a:solidFill>
          </a:ln>
        </p:spPr>
        <p:txBody>
          <a:bodyPr wrap="square" rtlCol="0">
            <a:spAutoFit/>
          </a:bodyPr>
          <a:lstStyle/>
          <a:p>
            <a:r>
              <a:rPr lang="en-GB" dirty="0"/>
              <a:t>As stated in the Diagnostic and Statistical Manual of Mental Disorders, Fifth Edition (DSM-5, 2013), ADHD is a continuous pattern of lack of attention and / or hyperactivity-impulsivity that effects their functioning or development, and this will be characterised with symptoms. </a:t>
            </a:r>
          </a:p>
          <a:p>
            <a:r>
              <a:rPr lang="en-GB" dirty="0"/>
              <a:t>ADHD is evident at a young age and will be present across all settings e.g. home, school, and with friends. </a:t>
            </a:r>
          </a:p>
          <a:p>
            <a:endParaRPr lang="en-US" dirty="0"/>
          </a:p>
        </p:txBody>
      </p:sp>
      <p:cxnSp>
        <p:nvCxnSpPr>
          <p:cNvPr id="7" name="Straight Arrow Connector 6">
            <a:extLst>
              <a:ext uri="{FF2B5EF4-FFF2-40B4-BE49-F238E27FC236}">
                <a16:creationId xmlns:a16="http://schemas.microsoft.com/office/drawing/2014/main" id="{80B0B0CF-3C2C-3949-86E6-BB3741EDB50C}"/>
              </a:ext>
            </a:extLst>
          </p:cNvPr>
          <p:cNvCxnSpPr>
            <a:cxnSpLocks/>
          </p:cNvCxnSpPr>
          <p:nvPr/>
        </p:nvCxnSpPr>
        <p:spPr>
          <a:xfrm>
            <a:off x="6205728" y="3818298"/>
            <a:ext cx="1249511" cy="0"/>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3D551D22-D0B0-9445-B1A1-15A97F48E53B}"/>
              </a:ext>
            </a:extLst>
          </p:cNvPr>
          <p:cNvPicPr>
            <a:picLocks noChangeAspect="1"/>
          </p:cNvPicPr>
          <p:nvPr/>
        </p:nvPicPr>
        <p:blipFill>
          <a:blip r:embed="rId2"/>
          <a:stretch>
            <a:fillRect/>
          </a:stretch>
        </p:blipFill>
        <p:spPr>
          <a:xfrm>
            <a:off x="1140968" y="3878157"/>
            <a:ext cx="3302000" cy="1778000"/>
          </a:xfrm>
          <a:prstGeom prst="rect">
            <a:avLst/>
          </a:prstGeom>
        </p:spPr>
      </p:pic>
      <p:cxnSp>
        <p:nvCxnSpPr>
          <p:cNvPr id="14" name="Straight Arrow Connector 13">
            <a:extLst>
              <a:ext uri="{FF2B5EF4-FFF2-40B4-BE49-F238E27FC236}">
                <a16:creationId xmlns:a16="http://schemas.microsoft.com/office/drawing/2014/main" id="{CF9E8F47-30C1-F04C-B238-6F0C6D6D4C11}"/>
              </a:ext>
            </a:extLst>
          </p:cNvPr>
          <p:cNvCxnSpPr>
            <a:cxnSpLocks/>
          </p:cNvCxnSpPr>
          <p:nvPr/>
        </p:nvCxnSpPr>
        <p:spPr>
          <a:xfrm>
            <a:off x="9134655" y="1451663"/>
            <a:ext cx="0" cy="933821"/>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59597F1-EADD-8744-BC7B-AC5D45925474}"/>
              </a:ext>
            </a:extLst>
          </p:cNvPr>
          <p:cNvCxnSpPr>
            <a:cxnSpLocks/>
          </p:cNvCxnSpPr>
          <p:nvPr/>
        </p:nvCxnSpPr>
        <p:spPr>
          <a:xfrm>
            <a:off x="10097992" y="1451662"/>
            <a:ext cx="0" cy="933821"/>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78A36C9-E99E-0345-AFFB-92015AC5DA2C}"/>
              </a:ext>
            </a:extLst>
          </p:cNvPr>
          <p:cNvCxnSpPr>
            <a:cxnSpLocks/>
          </p:cNvCxnSpPr>
          <p:nvPr/>
        </p:nvCxnSpPr>
        <p:spPr>
          <a:xfrm>
            <a:off x="10981743" y="1451661"/>
            <a:ext cx="0" cy="933821"/>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E11984A-1CFD-1A41-9657-824E8D461B65}"/>
              </a:ext>
            </a:extLst>
          </p:cNvPr>
          <p:cNvCxnSpPr>
            <a:cxnSpLocks/>
          </p:cNvCxnSpPr>
          <p:nvPr/>
        </p:nvCxnSpPr>
        <p:spPr>
          <a:xfrm>
            <a:off x="6205727" y="4738879"/>
            <a:ext cx="1249511" cy="0"/>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C5454A7-074D-634A-859B-EB2F2B8A8014}"/>
              </a:ext>
            </a:extLst>
          </p:cNvPr>
          <p:cNvCxnSpPr>
            <a:cxnSpLocks/>
          </p:cNvCxnSpPr>
          <p:nvPr/>
        </p:nvCxnSpPr>
        <p:spPr>
          <a:xfrm>
            <a:off x="6205726" y="5627879"/>
            <a:ext cx="1249511" cy="0"/>
          </a:xfrm>
          <a:prstGeom prst="straightConnector1">
            <a:avLst/>
          </a:prstGeom>
          <a:ln w="1143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7394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7F8C9-1873-2048-8804-94365B502588}"/>
              </a:ext>
            </a:extLst>
          </p:cNvPr>
          <p:cNvSpPr>
            <a:spLocks noGrp="1"/>
          </p:cNvSpPr>
          <p:nvPr>
            <p:ph type="title"/>
          </p:nvPr>
        </p:nvSpPr>
        <p:spPr>
          <a:xfrm>
            <a:off x="804672" y="964692"/>
            <a:ext cx="5894832" cy="1188720"/>
          </a:xfrm>
        </p:spPr>
        <p:txBody>
          <a:bodyPr>
            <a:normAutofit/>
          </a:bodyPr>
          <a:lstStyle/>
          <a:p>
            <a:r>
              <a:rPr lang="en-US"/>
              <a:t>What are the symptoms? </a:t>
            </a:r>
            <a:endParaRPr lang="en-US" dirty="0"/>
          </a:p>
        </p:txBody>
      </p:sp>
      <p:sp>
        <p:nvSpPr>
          <p:cNvPr id="3" name="Content Placeholder 2">
            <a:extLst>
              <a:ext uri="{FF2B5EF4-FFF2-40B4-BE49-F238E27FC236}">
                <a16:creationId xmlns:a16="http://schemas.microsoft.com/office/drawing/2014/main" id="{4BF8BDB6-F724-CF40-8994-EF96ECB98565}"/>
              </a:ext>
            </a:extLst>
          </p:cNvPr>
          <p:cNvSpPr>
            <a:spLocks noGrp="1"/>
          </p:cNvSpPr>
          <p:nvPr>
            <p:ph idx="1"/>
          </p:nvPr>
        </p:nvSpPr>
        <p:spPr>
          <a:xfrm>
            <a:off x="803243" y="2638044"/>
            <a:ext cx="5963317" cy="3263206"/>
          </a:xfrm>
        </p:spPr>
        <p:txBody>
          <a:bodyPr>
            <a:normAutofit/>
          </a:bodyPr>
          <a:lstStyle/>
          <a:p>
            <a:pPr>
              <a:lnSpc>
                <a:spcPct val="90000"/>
              </a:lnSpc>
            </a:pPr>
            <a:r>
              <a:rPr lang="en-GB"/>
              <a:t>There must be at least 6 of the following symptoms of ADHD and must have been continuous for at least 6 months that has a negative impact on their developmental level (DSM-5). </a:t>
            </a:r>
            <a:br>
              <a:rPr lang="en-GB"/>
            </a:br>
            <a:r>
              <a:rPr lang="en-GB"/>
              <a:t>The most common symptoms include:-</a:t>
            </a:r>
          </a:p>
          <a:p>
            <a:pPr marL="285750" indent="-285750">
              <a:lnSpc>
                <a:spcPct val="90000"/>
              </a:lnSpc>
            </a:pPr>
            <a:r>
              <a:rPr lang="en-GB"/>
              <a:t>Difficulty in keeping their attention focused on tasks or even play activities. </a:t>
            </a:r>
          </a:p>
          <a:p>
            <a:pPr marL="285750" indent="-285750">
              <a:lnSpc>
                <a:spcPct val="90000"/>
              </a:lnSpc>
            </a:pPr>
            <a:r>
              <a:rPr lang="en-GB"/>
              <a:t>Has a dislike, avoids or is very reluctant to engage in tasks that require mental effort.</a:t>
            </a:r>
          </a:p>
          <a:p>
            <a:pPr marL="285750" indent="-285750">
              <a:lnSpc>
                <a:spcPct val="90000"/>
              </a:lnSpc>
            </a:pPr>
            <a:r>
              <a:rPr lang="en-GB"/>
              <a:t>The individual would have difficulty to follow instructions and does not seem to listen when spoken to directly.</a:t>
            </a:r>
            <a:endParaRPr lang="en-US"/>
          </a:p>
        </p:txBody>
      </p:sp>
      <p:sp>
        <p:nvSpPr>
          <p:cNvPr id="9" name="Rectangle 8">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D0E520C-04F9-7A40-8736-68142662A30A}"/>
              </a:ext>
            </a:extLst>
          </p:cNvPr>
          <p:cNvPicPr>
            <a:picLocks noChangeAspect="1"/>
          </p:cNvPicPr>
          <p:nvPr/>
        </p:nvPicPr>
        <p:blipFill>
          <a:blip r:embed="rId2"/>
          <a:stretch>
            <a:fillRect/>
          </a:stretch>
        </p:blipFill>
        <p:spPr>
          <a:xfrm>
            <a:off x="7715890" y="1768763"/>
            <a:ext cx="3328416" cy="3328416"/>
          </a:xfrm>
          <a:prstGeom prst="rect">
            <a:avLst/>
          </a:prstGeom>
        </p:spPr>
      </p:pic>
    </p:spTree>
    <p:extLst>
      <p:ext uri="{BB962C8B-B14F-4D97-AF65-F5344CB8AC3E}">
        <p14:creationId xmlns:p14="http://schemas.microsoft.com/office/powerpoint/2010/main" val="1907035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59779-7CAA-CD40-8607-CACA22368996}"/>
              </a:ext>
            </a:extLst>
          </p:cNvPr>
          <p:cNvSpPr>
            <a:spLocks noGrp="1"/>
          </p:cNvSpPr>
          <p:nvPr>
            <p:ph type="title"/>
          </p:nvPr>
        </p:nvSpPr>
        <p:spPr>
          <a:xfrm>
            <a:off x="804672" y="978776"/>
            <a:ext cx="5925310" cy="1174991"/>
          </a:xfrm>
          <a:prstGeom prst="ellipse">
            <a:avLst/>
          </a:prstGeom>
        </p:spPr>
        <p:txBody>
          <a:bodyPr>
            <a:normAutofit/>
          </a:bodyPr>
          <a:lstStyle/>
          <a:p>
            <a:r>
              <a:rPr lang="en-GB" sz="1500"/>
              <a:t>What is the cause of ADHD? </a:t>
            </a:r>
            <a:br>
              <a:rPr lang="en-GB" sz="1500"/>
            </a:br>
            <a:endParaRPr lang="en-US" sz="1500"/>
          </a:p>
        </p:txBody>
      </p:sp>
      <p:sp>
        <p:nvSpPr>
          <p:cNvPr id="3" name="Content Placeholder 2">
            <a:extLst>
              <a:ext uri="{FF2B5EF4-FFF2-40B4-BE49-F238E27FC236}">
                <a16:creationId xmlns:a16="http://schemas.microsoft.com/office/drawing/2014/main" id="{3D00C437-BBE3-3F43-8367-FAFC4002B7D6}"/>
              </a:ext>
            </a:extLst>
          </p:cNvPr>
          <p:cNvSpPr>
            <a:spLocks noGrp="1"/>
          </p:cNvSpPr>
          <p:nvPr>
            <p:ph idx="1"/>
          </p:nvPr>
        </p:nvSpPr>
        <p:spPr>
          <a:xfrm>
            <a:off x="804672" y="2640692"/>
            <a:ext cx="5925310" cy="3255252"/>
          </a:xfrm>
        </p:spPr>
        <p:txBody>
          <a:bodyPr>
            <a:normAutofit/>
          </a:bodyPr>
          <a:lstStyle/>
          <a:p>
            <a:pPr marL="0" indent="0">
              <a:lnSpc>
                <a:spcPct val="90000"/>
              </a:lnSpc>
              <a:buNone/>
            </a:pPr>
            <a:r>
              <a:rPr lang="en-GB" sz="1500"/>
              <a:t>Finding the root cause of ADHD can be quite difficult as, like many other medical and psychiatric disorders, they are influenced in a variety of different ways. </a:t>
            </a:r>
            <a:br>
              <a:rPr lang="en-GB" sz="1500"/>
            </a:br>
            <a:r>
              <a:rPr lang="en-GB" sz="1500"/>
              <a:t>As stated by the National Institute of Mental Health (NIMH, 2016) that the causes of ADHD include:- </a:t>
            </a:r>
          </a:p>
          <a:p>
            <a:pPr>
              <a:lnSpc>
                <a:spcPct val="90000"/>
              </a:lnSpc>
            </a:pPr>
            <a:r>
              <a:rPr lang="en-GB" sz="1500"/>
              <a:t>Genes</a:t>
            </a:r>
          </a:p>
          <a:p>
            <a:pPr>
              <a:lnSpc>
                <a:spcPct val="90000"/>
              </a:lnSpc>
            </a:pPr>
            <a:r>
              <a:rPr lang="en-GB" sz="1500"/>
              <a:t>Cigarette smoking, alcohol use, or drug use during pregnancy</a:t>
            </a:r>
          </a:p>
          <a:p>
            <a:pPr>
              <a:lnSpc>
                <a:spcPct val="90000"/>
              </a:lnSpc>
            </a:pPr>
            <a:r>
              <a:rPr lang="en-GB" sz="1500"/>
              <a:t>Exposure to environmental toxins at a young age e.g. high levels of lead</a:t>
            </a:r>
          </a:p>
          <a:p>
            <a:pPr>
              <a:lnSpc>
                <a:spcPct val="90000"/>
              </a:lnSpc>
            </a:pPr>
            <a:r>
              <a:rPr lang="en-GB" sz="1500"/>
              <a:t>Low birth weight</a:t>
            </a:r>
          </a:p>
          <a:p>
            <a:pPr>
              <a:lnSpc>
                <a:spcPct val="90000"/>
              </a:lnSpc>
            </a:pPr>
            <a:r>
              <a:rPr lang="en-GB" sz="1500"/>
              <a:t>Brain injuries</a:t>
            </a:r>
          </a:p>
          <a:p>
            <a:pPr>
              <a:lnSpc>
                <a:spcPct val="90000"/>
              </a:lnSpc>
            </a:pPr>
            <a:endParaRPr lang="en-US" sz="1500"/>
          </a:p>
        </p:txBody>
      </p:sp>
      <p:pic>
        <p:nvPicPr>
          <p:cNvPr id="4" name="Picture 3">
            <a:extLst>
              <a:ext uri="{FF2B5EF4-FFF2-40B4-BE49-F238E27FC236}">
                <a16:creationId xmlns:a16="http://schemas.microsoft.com/office/drawing/2014/main" id="{A1908405-CCEB-034A-81B1-90476F35EA3F}"/>
              </a:ext>
            </a:extLst>
          </p:cNvPr>
          <p:cNvPicPr>
            <a:picLocks noChangeAspect="1"/>
          </p:cNvPicPr>
          <p:nvPr/>
        </p:nvPicPr>
        <p:blipFill rotWithShape="1">
          <a:blip r:embed="rId2"/>
          <a:srcRect l="24568" r="7521"/>
          <a:stretch/>
        </p:blipFill>
        <p:spPr>
          <a:xfrm>
            <a:off x="7534654" y="10"/>
            <a:ext cx="4657345" cy="6857990"/>
          </a:xfrm>
          <a:prstGeom prst="rect">
            <a:avLst/>
          </a:prstGeom>
        </p:spPr>
      </p:pic>
    </p:spTree>
    <p:extLst>
      <p:ext uri="{BB962C8B-B14F-4D97-AF65-F5344CB8AC3E}">
        <p14:creationId xmlns:p14="http://schemas.microsoft.com/office/powerpoint/2010/main" val="1967634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95EC-372D-1A47-A0B3-939AB7CC271B}"/>
              </a:ext>
            </a:extLst>
          </p:cNvPr>
          <p:cNvSpPr>
            <a:spLocks noGrp="1"/>
          </p:cNvSpPr>
          <p:nvPr>
            <p:ph type="title"/>
          </p:nvPr>
        </p:nvSpPr>
        <p:spPr>
          <a:xfrm>
            <a:off x="5381807" y="964692"/>
            <a:ext cx="5894832" cy="1188720"/>
          </a:xfrm>
        </p:spPr>
        <p:txBody>
          <a:bodyPr>
            <a:normAutofit/>
          </a:bodyPr>
          <a:lstStyle/>
          <a:p>
            <a:r>
              <a:rPr lang="en-US" dirty="0"/>
              <a:t>So, how common is it? </a:t>
            </a:r>
          </a:p>
        </p:txBody>
      </p:sp>
      <p:sp>
        <p:nvSpPr>
          <p:cNvPr id="9" name="Rectangle 8">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0E6027-2426-E948-AC8A-BC402EEE1D2A}"/>
              </a:ext>
            </a:extLst>
          </p:cNvPr>
          <p:cNvPicPr>
            <a:picLocks noChangeAspect="1"/>
          </p:cNvPicPr>
          <p:nvPr/>
        </p:nvPicPr>
        <p:blipFill>
          <a:blip r:embed="rId2"/>
          <a:stretch>
            <a:fillRect/>
          </a:stretch>
        </p:blipFill>
        <p:spPr>
          <a:xfrm>
            <a:off x="1127499" y="2463570"/>
            <a:ext cx="3328416" cy="1938802"/>
          </a:xfrm>
          <a:prstGeom prst="rect">
            <a:avLst/>
          </a:prstGeom>
        </p:spPr>
      </p:pic>
      <p:sp>
        <p:nvSpPr>
          <p:cNvPr id="3" name="Content Placeholder 2">
            <a:extLst>
              <a:ext uri="{FF2B5EF4-FFF2-40B4-BE49-F238E27FC236}">
                <a16:creationId xmlns:a16="http://schemas.microsoft.com/office/drawing/2014/main" id="{A212143F-1417-EC4A-B230-98976D885AA3}"/>
              </a:ext>
            </a:extLst>
          </p:cNvPr>
          <p:cNvSpPr>
            <a:spLocks noGrp="1"/>
          </p:cNvSpPr>
          <p:nvPr>
            <p:ph idx="1"/>
          </p:nvPr>
        </p:nvSpPr>
        <p:spPr>
          <a:xfrm>
            <a:off x="5380378" y="2638044"/>
            <a:ext cx="5963317" cy="3263206"/>
          </a:xfrm>
        </p:spPr>
        <p:txBody>
          <a:bodyPr>
            <a:normAutofit/>
          </a:bodyPr>
          <a:lstStyle/>
          <a:p>
            <a:r>
              <a:rPr lang="en-GB" dirty="0"/>
              <a:t>ADHD will affect 3-5% of children and in some cases, 2% of adults. However, ADHD is 20% more common in males than females. This may be because young males may present with more hyperactivity than females, therefore making it a lot easier to identify in primary care settings. </a:t>
            </a:r>
          </a:p>
          <a:p>
            <a:pPr marL="1654175" lvl="8" indent="0">
              <a:buNone/>
            </a:pPr>
            <a:r>
              <a:rPr lang="en-GB" dirty="0"/>
              <a:t>		(National Institute for Health and		 Care Excellence (NICE), 2013)</a:t>
            </a:r>
          </a:p>
          <a:p>
            <a:endParaRPr lang="en-US" dirty="0"/>
          </a:p>
        </p:txBody>
      </p:sp>
    </p:spTree>
    <p:extLst>
      <p:ext uri="{BB962C8B-B14F-4D97-AF65-F5344CB8AC3E}">
        <p14:creationId xmlns:p14="http://schemas.microsoft.com/office/powerpoint/2010/main" val="3575310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F1DB-7FEC-7349-9D8B-D032805810EB}"/>
              </a:ext>
            </a:extLst>
          </p:cNvPr>
          <p:cNvSpPr>
            <a:spLocks noGrp="1"/>
          </p:cNvSpPr>
          <p:nvPr>
            <p:ph type="title"/>
          </p:nvPr>
        </p:nvSpPr>
        <p:spPr>
          <a:xfrm>
            <a:off x="134112" y="123444"/>
            <a:ext cx="7729728" cy="766572"/>
          </a:xfrm>
          <a:solidFill>
            <a:srgbClr val="FFC000"/>
          </a:solidFill>
        </p:spPr>
        <p:txBody>
          <a:bodyPr>
            <a:normAutofit fontScale="90000"/>
          </a:bodyPr>
          <a:lstStyle/>
          <a:p>
            <a:br>
              <a:rPr lang="en-GB" dirty="0"/>
            </a:br>
            <a:r>
              <a:rPr lang="en-GB" dirty="0"/>
              <a:t>Does ADHD have an impact on a child?</a:t>
            </a:r>
            <a:br>
              <a:rPr lang="en-GB" dirty="0"/>
            </a:br>
            <a:endParaRPr lang="en-US" dirty="0"/>
          </a:p>
        </p:txBody>
      </p:sp>
      <p:sp>
        <p:nvSpPr>
          <p:cNvPr id="4" name="TextBox 3">
            <a:extLst>
              <a:ext uri="{FF2B5EF4-FFF2-40B4-BE49-F238E27FC236}">
                <a16:creationId xmlns:a16="http://schemas.microsoft.com/office/drawing/2014/main" id="{9100BBF7-9AA1-244A-B84B-91B3E26F932F}"/>
              </a:ext>
            </a:extLst>
          </p:cNvPr>
          <p:cNvSpPr txBox="1"/>
          <p:nvPr/>
        </p:nvSpPr>
        <p:spPr>
          <a:xfrm>
            <a:off x="950976" y="1415843"/>
            <a:ext cx="3450336" cy="2031325"/>
          </a:xfrm>
          <a:prstGeom prst="rect">
            <a:avLst/>
          </a:prstGeom>
          <a:solidFill>
            <a:srgbClr val="92D050"/>
          </a:solidFill>
          <a:ln>
            <a:solidFill>
              <a:srgbClr val="404040"/>
            </a:solidFill>
          </a:ln>
        </p:spPr>
        <p:txBody>
          <a:bodyPr wrap="square" rtlCol="0">
            <a:spAutoFit/>
          </a:bodyPr>
          <a:lstStyle/>
          <a:p>
            <a:r>
              <a:rPr lang="en-GB" sz="1400" dirty="0"/>
              <a:t>Attention Deficit Hyperactivity Disorder can have an impact on a child and how their behaviour effects their educational performance in school. </a:t>
            </a:r>
          </a:p>
          <a:p>
            <a:r>
              <a:rPr lang="en-GB" sz="1400" dirty="0"/>
              <a:t>Children who have met the DSM-5’s symptom criteria for ADHD, seem to have more difficulties than their peers, in their adjusting to school and in learning how to read and write. </a:t>
            </a:r>
          </a:p>
        </p:txBody>
      </p:sp>
      <p:sp>
        <p:nvSpPr>
          <p:cNvPr id="6" name="TextBox 5">
            <a:extLst>
              <a:ext uri="{FF2B5EF4-FFF2-40B4-BE49-F238E27FC236}">
                <a16:creationId xmlns:a16="http://schemas.microsoft.com/office/drawing/2014/main" id="{2CDEC1F8-2F0B-384D-9E6F-BFFC8434E768}"/>
              </a:ext>
            </a:extLst>
          </p:cNvPr>
          <p:cNvSpPr txBox="1"/>
          <p:nvPr/>
        </p:nvSpPr>
        <p:spPr>
          <a:xfrm>
            <a:off x="487680" y="4534216"/>
            <a:ext cx="4901184" cy="1815882"/>
          </a:xfrm>
          <a:prstGeom prst="rect">
            <a:avLst/>
          </a:prstGeom>
          <a:solidFill>
            <a:srgbClr val="92D050"/>
          </a:solidFill>
          <a:ln>
            <a:solidFill>
              <a:srgbClr val="404040"/>
            </a:solidFill>
          </a:ln>
        </p:spPr>
        <p:txBody>
          <a:bodyPr wrap="square" rtlCol="0">
            <a:spAutoFit/>
          </a:bodyPr>
          <a:lstStyle/>
          <a:p>
            <a:r>
              <a:rPr lang="en-GB" sz="1400" dirty="0"/>
              <a:t>Not being successful in school can lead to disappointment for the child, and as a result, may become less motivated about school in general. </a:t>
            </a:r>
          </a:p>
          <a:p>
            <a:r>
              <a:rPr lang="en-GB" sz="1400" dirty="0"/>
              <a:t>If a child is unable to cope with the demands of their surroundings, they are more likely to try to attract attention by demonstrating behaviour that would disrupt their peers and behaviour that is not seen as acceptable in a school environment.  </a:t>
            </a:r>
          </a:p>
        </p:txBody>
      </p:sp>
      <p:sp>
        <p:nvSpPr>
          <p:cNvPr id="7" name="TextBox 6">
            <a:extLst>
              <a:ext uri="{FF2B5EF4-FFF2-40B4-BE49-F238E27FC236}">
                <a16:creationId xmlns:a16="http://schemas.microsoft.com/office/drawing/2014/main" id="{BD2A686F-287C-C34F-8295-E2BACDBD7B40}"/>
              </a:ext>
            </a:extLst>
          </p:cNvPr>
          <p:cNvSpPr txBox="1"/>
          <p:nvPr/>
        </p:nvSpPr>
        <p:spPr>
          <a:xfrm>
            <a:off x="9680448" y="5974080"/>
            <a:ext cx="1633728" cy="646331"/>
          </a:xfrm>
          <a:prstGeom prst="rect">
            <a:avLst/>
          </a:prstGeom>
          <a:noFill/>
        </p:spPr>
        <p:txBody>
          <a:bodyPr wrap="square" rtlCol="0">
            <a:spAutoFit/>
          </a:bodyPr>
          <a:lstStyle/>
          <a:p>
            <a:r>
              <a:rPr lang="en-GB" dirty="0"/>
              <a:t>(S. Saad, 2010)</a:t>
            </a:r>
          </a:p>
          <a:p>
            <a:endParaRPr lang="en-US" dirty="0"/>
          </a:p>
        </p:txBody>
      </p:sp>
      <p:cxnSp>
        <p:nvCxnSpPr>
          <p:cNvPr id="11" name="Straight Arrow Connector 10">
            <a:extLst>
              <a:ext uri="{FF2B5EF4-FFF2-40B4-BE49-F238E27FC236}">
                <a16:creationId xmlns:a16="http://schemas.microsoft.com/office/drawing/2014/main" id="{C4E4EE8C-4761-E641-BE52-AD1B4C3743A0}"/>
              </a:ext>
            </a:extLst>
          </p:cNvPr>
          <p:cNvCxnSpPr>
            <a:cxnSpLocks/>
          </p:cNvCxnSpPr>
          <p:nvPr/>
        </p:nvCxnSpPr>
        <p:spPr>
          <a:xfrm>
            <a:off x="5690616" y="2256651"/>
            <a:ext cx="1368552" cy="0"/>
          </a:xfrm>
          <a:prstGeom prst="straightConnector1">
            <a:avLst/>
          </a:prstGeom>
          <a:ln w="88900">
            <a:solidFill>
              <a:srgbClr val="FF40FF"/>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FCCB3BA-D725-BA44-9D61-1AE7EE0E3EE2}"/>
              </a:ext>
            </a:extLst>
          </p:cNvPr>
          <p:cNvCxnSpPr>
            <a:cxnSpLocks/>
          </p:cNvCxnSpPr>
          <p:nvPr/>
        </p:nvCxnSpPr>
        <p:spPr>
          <a:xfrm flipH="1">
            <a:off x="6117336" y="3447168"/>
            <a:ext cx="1155192" cy="795528"/>
          </a:xfrm>
          <a:prstGeom prst="straightConnector1">
            <a:avLst/>
          </a:prstGeom>
          <a:ln w="88900">
            <a:solidFill>
              <a:srgbClr val="FF40FF"/>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29A47CF7-30F2-254B-B55F-6745133A45F4}"/>
              </a:ext>
            </a:extLst>
          </p:cNvPr>
          <p:cNvSpPr/>
          <p:nvPr/>
        </p:nvSpPr>
        <p:spPr>
          <a:xfrm>
            <a:off x="8083296" y="890016"/>
            <a:ext cx="3621024" cy="3157721"/>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t>Poor education performance can influence a child negatively by effecting their self-esteem level. This can have a long term effect on a child and their ability or effort to cope with the demands of schooling throughout their school life. </a:t>
            </a:r>
          </a:p>
        </p:txBody>
      </p:sp>
      <p:pic>
        <p:nvPicPr>
          <p:cNvPr id="17" name="Picture 16">
            <a:extLst>
              <a:ext uri="{FF2B5EF4-FFF2-40B4-BE49-F238E27FC236}">
                <a16:creationId xmlns:a16="http://schemas.microsoft.com/office/drawing/2014/main" id="{19C6A5F7-373A-7F4A-83BC-BE2E5DC5A31C}"/>
              </a:ext>
            </a:extLst>
          </p:cNvPr>
          <p:cNvPicPr>
            <a:picLocks noChangeAspect="1"/>
          </p:cNvPicPr>
          <p:nvPr/>
        </p:nvPicPr>
        <p:blipFill>
          <a:blip r:embed="rId2"/>
          <a:stretch>
            <a:fillRect/>
          </a:stretch>
        </p:blipFill>
        <p:spPr>
          <a:xfrm>
            <a:off x="6803138" y="4047737"/>
            <a:ext cx="2418588" cy="2418588"/>
          </a:xfrm>
          <a:prstGeom prst="rect">
            <a:avLst/>
          </a:prstGeom>
        </p:spPr>
      </p:pic>
    </p:spTree>
    <p:extLst>
      <p:ext uri="{BB962C8B-B14F-4D97-AF65-F5344CB8AC3E}">
        <p14:creationId xmlns:p14="http://schemas.microsoft.com/office/powerpoint/2010/main" val="253953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A786-E347-574C-A5DF-E16CDBF983F5}"/>
              </a:ext>
            </a:extLst>
          </p:cNvPr>
          <p:cNvSpPr>
            <a:spLocks noGrp="1"/>
          </p:cNvSpPr>
          <p:nvPr>
            <p:ph type="title"/>
          </p:nvPr>
        </p:nvSpPr>
        <p:spPr>
          <a:xfrm>
            <a:off x="201168" y="135636"/>
            <a:ext cx="5894832" cy="1188720"/>
          </a:xfrm>
          <a:prstGeom prst="ellipse">
            <a:avLst/>
          </a:prstGeom>
          <a:solidFill>
            <a:srgbClr val="FF9300"/>
          </a:solidFill>
        </p:spPr>
        <p:txBody>
          <a:bodyPr>
            <a:normAutofit/>
          </a:bodyPr>
          <a:lstStyle/>
          <a:p>
            <a:r>
              <a:rPr lang="en-US" sz="1500" dirty="0"/>
              <a:t>DOES </a:t>
            </a:r>
            <a:r>
              <a:rPr lang="en-US" sz="1500" dirty="0" err="1"/>
              <a:t>adhd</a:t>
            </a:r>
            <a:r>
              <a:rPr lang="en-US" sz="1500" dirty="0"/>
              <a:t> have an impact on a child?</a:t>
            </a:r>
          </a:p>
        </p:txBody>
      </p:sp>
      <p:sp>
        <p:nvSpPr>
          <p:cNvPr id="3" name="Content Placeholder 2">
            <a:extLst>
              <a:ext uri="{FF2B5EF4-FFF2-40B4-BE49-F238E27FC236}">
                <a16:creationId xmlns:a16="http://schemas.microsoft.com/office/drawing/2014/main" id="{2A6EE5FB-8C18-C040-AF98-B391806744C2}"/>
              </a:ext>
            </a:extLst>
          </p:cNvPr>
          <p:cNvSpPr>
            <a:spLocks noGrp="1"/>
          </p:cNvSpPr>
          <p:nvPr>
            <p:ph idx="1"/>
          </p:nvPr>
        </p:nvSpPr>
        <p:spPr>
          <a:xfrm>
            <a:off x="304801" y="1604170"/>
            <a:ext cx="6722240" cy="4936557"/>
          </a:xfrm>
        </p:spPr>
        <p:txBody>
          <a:bodyPr>
            <a:normAutofit fontScale="25000" lnSpcReduction="20000"/>
          </a:bodyPr>
          <a:lstStyle/>
          <a:p>
            <a:pPr>
              <a:lnSpc>
                <a:spcPct val="90000"/>
              </a:lnSpc>
            </a:pPr>
            <a:r>
              <a:rPr lang="en-GB" sz="4800" dirty="0">
                <a:latin typeface="Calibri" panose="020F0502020204030204" pitchFamily="34" charset="0"/>
                <a:cs typeface="Calibri" panose="020F0502020204030204" pitchFamily="34" charset="0"/>
              </a:rPr>
              <a:t>Having a child that has been diagnosed with ADHD can be extremely difficult for the family to deal with. Not only does a family need to handle disruptive behaviour, they are having to cope with the stigma that can come attached to parents if their child has been diagnosed with ADHD. </a:t>
            </a:r>
          </a:p>
          <a:p>
            <a:pPr>
              <a:lnSpc>
                <a:spcPct val="90000"/>
              </a:lnSpc>
            </a:pPr>
            <a:r>
              <a:rPr lang="en-GB" sz="4800" dirty="0">
                <a:latin typeface="Calibri" panose="020F0502020204030204" pitchFamily="34" charset="0"/>
                <a:cs typeface="Calibri" panose="020F0502020204030204" pitchFamily="34" charset="0"/>
              </a:rPr>
              <a:t>It is common for parents to feel as though they have no help as some family members refuse to take care of the child and other parents of other children would not invite them to social events. </a:t>
            </a:r>
            <a:br>
              <a:rPr lang="en-GB" sz="4800" dirty="0">
                <a:latin typeface="Calibri" panose="020F0502020204030204" pitchFamily="34" charset="0"/>
                <a:cs typeface="Calibri" panose="020F0502020204030204" pitchFamily="34" charset="0"/>
              </a:rPr>
            </a:br>
            <a:r>
              <a:rPr lang="en-GB" sz="4800" dirty="0">
                <a:latin typeface="Calibri" panose="020F0502020204030204" pitchFamily="34" charset="0"/>
                <a:cs typeface="Calibri" panose="020F0502020204030204" pitchFamily="34" charset="0"/>
              </a:rPr>
              <a:t>Family life can be strained. In some cases, family life may even break down, which can lead to additional social and financial difficulties. This can also result in further disruptive behaviour. </a:t>
            </a:r>
          </a:p>
          <a:p>
            <a:pPr>
              <a:lnSpc>
                <a:spcPct val="90000"/>
              </a:lnSpc>
            </a:pPr>
            <a:endParaRPr lang="en-GB" sz="4800" dirty="0">
              <a:latin typeface="Calibri" panose="020F0502020204030204" pitchFamily="34" charset="0"/>
              <a:cs typeface="Calibri" panose="020F0502020204030204" pitchFamily="34" charset="0"/>
            </a:endParaRPr>
          </a:p>
          <a:p>
            <a:pPr>
              <a:lnSpc>
                <a:spcPct val="90000"/>
              </a:lnSpc>
            </a:pPr>
            <a:r>
              <a:rPr lang="en-GB" sz="4800" dirty="0">
                <a:latin typeface="Calibri" panose="020F0502020204030204" pitchFamily="34" charset="0"/>
                <a:cs typeface="Calibri" panose="020F0502020204030204" pitchFamily="34" charset="0"/>
              </a:rPr>
              <a:t>Not only does the child with the disorder and the parents suffer, siblings may suffer too. There will be limited attention given to sibling relationships in families with ADHD children. </a:t>
            </a:r>
          </a:p>
          <a:p>
            <a:pPr>
              <a:lnSpc>
                <a:spcPct val="90000"/>
              </a:lnSpc>
            </a:pPr>
            <a:endParaRPr lang="en-GB" sz="4800" dirty="0">
              <a:latin typeface="Calibri" panose="020F0502020204030204" pitchFamily="34" charset="0"/>
              <a:cs typeface="Calibri" panose="020F0502020204030204" pitchFamily="34" charset="0"/>
            </a:endParaRPr>
          </a:p>
          <a:p>
            <a:pPr>
              <a:lnSpc>
                <a:spcPct val="90000"/>
              </a:lnSpc>
            </a:pPr>
            <a:r>
              <a:rPr lang="en-GB" sz="4800" dirty="0">
                <a:latin typeface="Calibri" panose="020F0502020204030204" pitchFamily="34" charset="0"/>
                <a:cs typeface="Calibri" panose="020F0502020204030204" pitchFamily="34" charset="0"/>
              </a:rPr>
              <a:t>In some studies, siblings have stated that they feel somewhat victimised by their sibling with ADHD due to their aggressive behaviour such as physical violence, verbal aggression, manipulation and control. </a:t>
            </a:r>
          </a:p>
          <a:p>
            <a:pPr>
              <a:lnSpc>
                <a:spcPct val="90000"/>
              </a:lnSpc>
            </a:pPr>
            <a:endParaRPr lang="en-GB" sz="4800" dirty="0">
              <a:latin typeface="Calibri" panose="020F0502020204030204" pitchFamily="34" charset="0"/>
              <a:cs typeface="Calibri" panose="020F0502020204030204" pitchFamily="34" charset="0"/>
            </a:endParaRPr>
          </a:p>
          <a:p>
            <a:pPr>
              <a:lnSpc>
                <a:spcPct val="90000"/>
              </a:lnSpc>
            </a:pPr>
            <a:r>
              <a:rPr lang="en-GB" sz="4800" dirty="0">
                <a:latin typeface="Calibri" panose="020F0502020204030204" pitchFamily="34" charset="0"/>
                <a:cs typeface="Calibri" panose="020F0502020204030204" pitchFamily="34" charset="0"/>
              </a:rPr>
              <a:t>They have also stated that they feel a huge pressure from their parents to stand up for their sibling with ADHD when behaviour becomes disruptive whether at home, in school or in social environments. </a:t>
            </a:r>
          </a:p>
          <a:p>
            <a:pPr>
              <a:lnSpc>
                <a:spcPct val="90000"/>
              </a:lnSpc>
            </a:pPr>
            <a:endParaRPr lang="en-GB" sz="4800" dirty="0">
              <a:latin typeface="Calibri" panose="020F0502020204030204" pitchFamily="34" charset="0"/>
              <a:cs typeface="Calibri" panose="020F0502020204030204" pitchFamily="34" charset="0"/>
            </a:endParaRPr>
          </a:p>
          <a:p>
            <a:pPr>
              <a:lnSpc>
                <a:spcPct val="90000"/>
              </a:lnSpc>
            </a:pPr>
            <a:r>
              <a:rPr lang="en-GB" sz="4800" dirty="0">
                <a:latin typeface="Calibri" panose="020F0502020204030204" pitchFamily="34" charset="0"/>
                <a:cs typeface="Calibri" panose="020F0502020204030204" pitchFamily="34" charset="0"/>
              </a:rPr>
              <a:t>Siblings can also develop the same behaviour symptoms from watching the child with ADHD. However, not develop ADHD themselves. This can result in an extremely disruptive home life and can put an even larger strain on the parents. </a:t>
            </a:r>
          </a:p>
          <a:p>
            <a:pPr>
              <a:lnSpc>
                <a:spcPct val="90000"/>
              </a:lnSpc>
            </a:pPr>
            <a:r>
              <a:rPr lang="en-GB" sz="1600" dirty="0">
                <a:latin typeface="Calibri Light" panose="020F0302020204030204" pitchFamily="34" charset="0"/>
                <a:cs typeface="Calibri Light" panose="020F0302020204030204" pitchFamily="34" charset="0"/>
              </a:rPr>
              <a:t> </a:t>
            </a:r>
          </a:p>
          <a:p>
            <a:pPr marL="0" indent="0">
              <a:lnSpc>
                <a:spcPct val="90000"/>
              </a:lnSpc>
              <a:buNone/>
            </a:pPr>
            <a:r>
              <a:rPr lang="en-GB" sz="900" dirty="0"/>
              <a:t>				</a:t>
            </a:r>
            <a:r>
              <a:rPr lang="en-GB" sz="1300" dirty="0"/>
              <a:t>(	</a:t>
            </a:r>
            <a:r>
              <a:rPr lang="en-GB" sz="4800" dirty="0" err="1"/>
              <a:t>Dr.</a:t>
            </a:r>
            <a:r>
              <a:rPr lang="en-GB" sz="4800" dirty="0"/>
              <a:t> V. A. Harpin, 2011)</a:t>
            </a:r>
          </a:p>
          <a:p>
            <a:pPr marL="0" indent="0">
              <a:lnSpc>
                <a:spcPct val="90000"/>
              </a:lnSpc>
              <a:buNone/>
            </a:pPr>
            <a:endParaRPr lang="en-GB" sz="1300" dirty="0"/>
          </a:p>
          <a:p>
            <a:pPr marL="0" indent="0">
              <a:lnSpc>
                <a:spcPct val="90000"/>
              </a:lnSpc>
              <a:buNone/>
            </a:pPr>
            <a:endParaRPr lang="en-GB" sz="1300" dirty="0"/>
          </a:p>
          <a:p>
            <a:pPr marL="0" indent="0">
              <a:lnSpc>
                <a:spcPct val="90000"/>
              </a:lnSpc>
              <a:buNone/>
            </a:pPr>
            <a:endParaRPr lang="en-GB" sz="1300" dirty="0"/>
          </a:p>
          <a:p>
            <a:pPr marL="0" indent="0">
              <a:lnSpc>
                <a:spcPct val="90000"/>
              </a:lnSpc>
              <a:buNone/>
            </a:pPr>
            <a:r>
              <a:rPr lang="en-GB" sz="1300" dirty="0"/>
              <a:t>					</a:t>
            </a:r>
            <a:endParaRPr lang="en-US" sz="900" dirty="0"/>
          </a:p>
          <a:p>
            <a:pPr>
              <a:lnSpc>
                <a:spcPct val="90000"/>
              </a:lnSpc>
            </a:pPr>
            <a:endParaRPr lang="en-US" sz="900" dirty="0"/>
          </a:p>
        </p:txBody>
      </p:sp>
      <p:sp>
        <p:nvSpPr>
          <p:cNvPr id="17" name="Rectangle 16">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ECD191-8791-B24E-A249-CA2FAF8FCF68}"/>
              </a:ext>
            </a:extLst>
          </p:cNvPr>
          <p:cNvPicPr>
            <a:picLocks noChangeAspect="1"/>
          </p:cNvPicPr>
          <p:nvPr/>
        </p:nvPicPr>
        <p:blipFill>
          <a:blip r:embed="rId2"/>
          <a:stretch>
            <a:fillRect/>
          </a:stretch>
        </p:blipFill>
        <p:spPr>
          <a:xfrm>
            <a:off x="7959564" y="1870452"/>
            <a:ext cx="2889669" cy="3117096"/>
          </a:xfrm>
          <a:prstGeom prst="rect">
            <a:avLst/>
          </a:prstGeom>
        </p:spPr>
      </p:pic>
    </p:spTree>
    <p:extLst>
      <p:ext uri="{BB962C8B-B14F-4D97-AF65-F5344CB8AC3E}">
        <p14:creationId xmlns:p14="http://schemas.microsoft.com/office/powerpoint/2010/main" val="315334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96FE2-DFDC-294F-BBA2-4DB8FE5B8D9D}"/>
              </a:ext>
            </a:extLst>
          </p:cNvPr>
          <p:cNvSpPr>
            <a:spLocks noGrp="1"/>
          </p:cNvSpPr>
          <p:nvPr>
            <p:ph type="title"/>
          </p:nvPr>
        </p:nvSpPr>
        <p:spPr>
          <a:xfrm>
            <a:off x="30480" y="0"/>
            <a:ext cx="4401312" cy="1188720"/>
          </a:xfrm>
          <a:solidFill>
            <a:srgbClr val="FFC000"/>
          </a:solidFill>
        </p:spPr>
        <p:txBody>
          <a:bodyPr>
            <a:normAutofit fontScale="90000"/>
          </a:bodyPr>
          <a:lstStyle/>
          <a:p>
            <a:br>
              <a:rPr lang="en-GB" dirty="0"/>
            </a:br>
            <a:r>
              <a:rPr lang="en-GB" dirty="0"/>
              <a:t>Is there any help out there? </a:t>
            </a:r>
            <a:br>
              <a:rPr lang="en-GB" dirty="0"/>
            </a:br>
            <a:endParaRPr lang="en-US" dirty="0"/>
          </a:p>
        </p:txBody>
      </p:sp>
      <p:sp>
        <p:nvSpPr>
          <p:cNvPr id="3" name="Content Placeholder 2">
            <a:extLst>
              <a:ext uri="{FF2B5EF4-FFF2-40B4-BE49-F238E27FC236}">
                <a16:creationId xmlns:a16="http://schemas.microsoft.com/office/drawing/2014/main" id="{71A7F523-EF6F-8D44-80A0-6B30278BEEDD}"/>
              </a:ext>
            </a:extLst>
          </p:cNvPr>
          <p:cNvSpPr>
            <a:spLocks noGrp="1"/>
          </p:cNvSpPr>
          <p:nvPr>
            <p:ph idx="1"/>
          </p:nvPr>
        </p:nvSpPr>
        <p:spPr>
          <a:xfrm>
            <a:off x="4559808" y="260605"/>
            <a:ext cx="7510272" cy="665988"/>
          </a:xfrm>
        </p:spPr>
        <p:txBody>
          <a:bodyPr/>
          <a:lstStyle/>
          <a:p>
            <a:pPr marL="0" indent="0">
              <a:buNone/>
            </a:pPr>
            <a:r>
              <a:rPr lang="en-GB" dirty="0"/>
              <a:t>There are many ADHD resources to enable to help parents and their child during what can be a daunting experience. </a:t>
            </a:r>
          </a:p>
          <a:p>
            <a:endParaRPr lang="en-US" dirty="0"/>
          </a:p>
        </p:txBody>
      </p:sp>
      <p:sp>
        <p:nvSpPr>
          <p:cNvPr id="4" name="Rounded Rectangle 3">
            <a:extLst>
              <a:ext uri="{FF2B5EF4-FFF2-40B4-BE49-F238E27FC236}">
                <a16:creationId xmlns:a16="http://schemas.microsoft.com/office/drawing/2014/main" id="{8F422383-69DA-5B40-A679-8D57139D447A}"/>
              </a:ext>
            </a:extLst>
          </p:cNvPr>
          <p:cNvSpPr/>
          <p:nvPr/>
        </p:nvSpPr>
        <p:spPr>
          <a:xfrm>
            <a:off x="455783" y="1340427"/>
            <a:ext cx="2992582" cy="3106882"/>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ADHD Solutions</a:t>
            </a:r>
            <a:br>
              <a:rPr lang="en-GB" sz="1200" dirty="0"/>
            </a:br>
            <a:r>
              <a:rPr lang="en-GB" sz="1200" u="sng" dirty="0">
                <a:solidFill>
                  <a:schemeClr val="tx1"/>
                </a:solidFill>
                <a:hlinkClick r:id="rId2">
                  <a:extLst>
                    <a:ext uri="{A12FA001-AC4F-418D-AE19-62706E023703}">
                      <ahyp:hlinkClr xmlns:ahyp="http://schemas.microsoft.com/office/drawing/2018/hyperlinkcolor" val="tx"/>
                    </a:ext>
                  </a:extLst>
                </a:hlinkClick>
              </a:rPr>
              <a:t>www.adhdsolutions.org</a:t>
            </a:r>
            <a:endParaRPr lang="en-GB" sz="1200" dirty="0">
              <a:solidFill>
                <a:schemeClr val="tx1"/>
              </a:solidFill>
            </a:endParaRPr>
          </a:p>
          <a:p>
            <a:r>
              <a:rPr lang="en-GB" sz="1200" dirty="0"/>
              <a:t>This includes:- </a:t>
            </a:r>
          </a:p>
          <a:p>
            <a:pPr marL="171450" indent="-171450">
              <a:buFont typeface="Arial" panose="020B0604020202020204" pitchFamily="34" charset="0"/>
              <a:buChar char="•"/>
            </a:pPr>
            <a:r>
              <a:rPr lang="en-GB" sz="1200" dirty="0"/>
              <a:t>Training for parents. This has 1-2-3 Magic and parent workshops.</a:t>
            </a:r>
          </a:p>
          <a:p>
            <a:pPr marL="171450" indent="-171450">
              <a:buFont typeface="Arial" panose="020B0604020202020204" pitchFamily="34" charset="0"/>
              <a:buChar char="•"/>
            </a:pPr>
            <a:r>
              <a:rPr lang="en-GB" sz="1200" dirty="0"/>
              <a:t>QB check diagnostic screening</a:t>
            </a:r>
            <a:br>
              <a:rPr lang="en-GB" sz="1200" dirty="0"/>
            </a:br>
            <a:r>
              <a:rPr lang="en-GB" sz="1200" dirty="0"/>
              <a:t>ADHD coaching</a:t>
            </a:r>
            <a:br>
              <a:rPr lang="en-GB" sz="1200" dirty="0"/>
            </a:br>
            <a:r>
              <a:rPr lang="en-GB" sz="1200" dirty="0"/>
              <a:t>Activities for children and adolescents</a:t>
            </a:r>
          </a:p>
          <a:p>
            <a:pPr marL="171450" indent="-171450">
              <a:buFont typeface="Arial" panose="020B0604020202020204" pitchFamily="34" charset="0"/>
              <a:buChar char="•"/>
            </a:pPr>
            <a:r>
              <a:rPr lang="en-GB" sz="1200" dirty="0"/>
              <a:t>Individual and work groups / programmes for children and adolescents</a:t>
            </a:r>
          </a:p>
          <a:p>
            <a:pPr marL="171450" indent="-171450">
              <a:buFont typeface="Arial" panose="020B0604020202020204" pitchFamily="34" charset="0"/>
              <a:buChar char="•"/>
            </a:pPr>
            <a:r>
              <a:rPr lang="en-GB" sz="1200" dirty="0"/>
              <a:t>Training for schools and other professionals</a:t>
            </a:r>
          </a:p>
        </p:txBody>
      </p:sp>
      <p:sp>
        <p:nvSpPr>
          <p:cNvPr id="6" name="Rounded Rectangle 5">
            <a:extLst>
              <a:ext uri="{FF2B5EF4-FFF2-40B4-BE49-F238E27FC236}">
                <a16:creationId xmlns:a16="http://schemas.microsoft.com/office/drawing/2014/main" id="{98B8F351-C869-F942-840C-7DC7D377B8FC}"/>
              </a:ext>
            </a:extLst>
          </p:cNvPr>
          <p:cNvSpPr/>
          <p:nvPr/>
        </p:nvSpPr>
        <p:spPr>
          <a:xfrm>
            <a:off x="4431792" y="1340427"/>
            <a:ext cx="3090672" cy="3106882"/>
          </a:xfrm>
          <a:prstGeom prst="roundRect">
            <a:avLst/>
          </a:prstGeom>
          <a:solidFill>
            <a:schemeClr val="accent1">
              <a:alpha val="4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ADDISS (The National ADHD Information and Support Service)</a:t>
            </a:r>
            <a:br>
              <a:rPr lang="en-GB" sz="1200" dirty="0"/>
            </a:br>
            <a:r>
              <a:rPr lang="en-GB" sz="1200" u="sng" dirty="0">
                <a:hlinkClick r:id="rId3"/>
              </a:rPr>
              <a:t>www.addiss.co.uk/commonquestions.htm</a:t>
            </a:r>
            <a:endParaRPr lang="en-GB" sz="1200" dirty="0"/>
          </a:p>
          <a:p>
            <a:r>
              <a:rPr lang="en-GB" sz="1200" dirty="0"/>
              <a:t>This includes:-</a:t>
            </a:r>
          </a:p>
          <a:p>
            <a:pPr marL="285750" indent="-285750">
              <a:buFont typeface="Arial" panose="020B0604020202020204" pitchFamily="34" charset="0"/>
              <a:buChar char="•"/>
            </a:pPr>
            <a:r>
              <a:rPr lang="en-GB" sz="1200" dirty="0"/>
              <a:t>National helpline</a:t>
            </a:r>
          </a:p>
          <a:p>
            <a:pPr marL="285750" indent="-285750">
              <a:buFont typeface="Arial" panose="020B0604020202020204" pitchFamily="34" charset="0"/>
              <a:buChar char="•"/>
            </a:pPr>
            <a:r>
              <a:rPr lang="en-GB" sz="1200" dirty="0"/>
              <a:t>National magazine </a:t>
            </a:r>
          </a:p>
          <a:p>
            <a:pPr marL="285750" indent="-285750">
              <a:buFont typeface="Arial" panose="020B0604020202020204" pitchFamily="34" charset="0"/>
              <a:buChar char="•"/>
            </a:pPr>
            <a:r>
              <a:rPr lang="en-GB" sz="1200" dirty="0"/>
              <a:t>Education training sessions for parents and teachers</a:t>
            </a:r>
          </a:p>
          <a:p>
            <a:pPr marL="285750" indent="-285750">
              <a:buFont typeface="Arial" panose="020B0604020202020204" pitchFamily="34" charset="0"/>
              <a:buChar char="•"/>
            </a:pPr>
            <a:r>
              <a:rPr lang="en-GB" sz="1200" dirty="0"/>
              <a:t>Local conferences for both parents and teachers</a:t>
            </a:r>
          </a:p>
          <a:p>
            <a:pPr marL="285750" indent="-285750">
              <a:buFont typeface="Arial" panose="020B0604020202020204" pitchFamily="34" charset="0"/>
              <a:buChar char="•"/>
            </a:pPr>
            <a:r>
              <a:rPr lang="en-GB" sz="1200" dirty="0"/>
              <a:t>Links to information (expert articles, factsheets)</a:t>
            </a:r>
          </a:p>
        </p:txBody>
      </p:sp>
      <p:sp>
        <p:nvSpPr>
          <p:cNvPr id="7" name="Rounded Rectangle 6">
            <a:extLst>
              <a:ext uri="{FF2B5EF4-FFF2-40B4-BE49-F238E27FC236}">
                <a16:creationId xmlns:a16="http://schemas.microsoft.com/office/drawing/2014/main" id="{91EA5208-7307-E748-BB77-D9EA18C6B631}"/>
              </a:ext>
            </a:extLst>
          </p:cNvPr>
          <p:cNvSpPr/>
          <p:nvPr/>
        </p:nvSpPr>
        <p:spPr>
          <a:xfrm>
            <a:off x="8504113" y="1340427"/>
            <a:ext cx="3232103" cy="3106882"/>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ADHD Foundation </a:t>
            </a:r>
          </a:p>
          <a:p>
            <a:r>
              <a:rPr lang="en-GB" sz="1200" u="sng" dirty="0">
                <a:solidFill>
                  <a:srgbClr val="FFC000"/>
                </a:solidFill>
                <a:hlinkClick r:id="rId4">
                  <a:extLst>
                    <a:ext uri="{A12FA001-AC4F-418D-AE19-62706E023703}">
                      <ahyp:hlinkClr xmlns:ahyp="http://schemas.microsoft.com/office/drawing/2018/hyperlinkcolor" val="tx"/>
                    </a:ext>
                  </a:extLst>
                </a:hlinkClick>
              </a:rPr>
              <a:t>www.adhdfoundation.org.uk/wp-content/uploads/2018/04/adhd-fact-sheet-2018.pdf</a:t>
            </a:r>
            <a:endParaRPr lang="en-GB" sz="1200" dirty="0">
              <a:solidFill>
                <a:srgbClr val="FFC000"/>
              </a:solidFill>
            </a:endParaRPr>
          </a:p>
          <a:p>
            <a:r>
              <a:rPr lang="en-GB" sz="1200" dirty="0"/>
              <a:t>This includes:-</a:t>
            </a:r>
          </a:p>
          <a:p>
            <a:pPr marL="171450" indent="-171450">
              <a:buFont typeface="Arial" panose="020B0604020202020204" pitchFamily="34" charset="0"/>
              <a:buChar char="•"/>
            </a:pPr>
            <a:r>
              <a:rPr lang="en-GB" sz="1200" dirty="0"/>
              <a:t>Parenting training </a:t>
            </a:r>
          </a:p>
          <a:p>
            <a:pPr marL="171450" indent="-171450">
              <a:buFont typeface="Arial" panose="020B0604020202020204" pitchFamily="34" charset="0"/>
              <a:buChar char="•"/>
            </a:pPr>
            <a:r>
              <a:rPr lang="en-GB" sz="1200" dirty="0"/>
              <a:t>Information on cognitive behavioural therapy</a:t>
            </a:r>
          </a:p>
          <a:p>
            <a:pPr marL="171450" indent="-171450">
              <a:buFont typeface="Arial" panose="020B0604020202020204" pitchFamily="34" charset="0"/>
              <a:buChar char="•"/>
            </a:pPr>
            <a:r>
              <a:rPr lang="en-GB" sz="1200" dirty="0"/>
              <a:t>QB diagnostic screening </a:t>
            </a:r>
          </a:p>
          <a:p>
            <a:pPr marL="171450" indent="-171450">
              <a:buFont typeface="Arial" panose="020B0604020202020204" pitchFamily="34" charset="0"/>
              <a:buChar char="•"/>
            </a:pPr>
            <a:r>
              <a:rPr lang="en-GB" sz="1200" dirty="0"/>
              <a:t>Online resources</a:t>
            </a:r>
          </a:p>
          <a:p>
            <a:pPr marL="171450" indent="-171450">
              <a:buFont typeface="Arial" panose="020B0604020202020204" pitchFamily="34" charset="0"/>
              <a:buChar char="•"/>
            </a:pPr>
            <a:r>
              <a:rPr lang="en-GB" sz="1200" dirty="0"/>
              <a:t>Group therapy sessions</a:t>
            </a:r>
          </a:p>
          <a:p>
            <a:pPr marL="171450" indent="-171450">
              <a:buFont typeface="Arial" panose="020B0604020202020204" pitchFamily="34" charset="0"/>
              <a:buChar char="•"/>
            </a:pPr>
            <a:r>
              <a:rPr lang="en-GB" sz="1200" dirty="0"/>
              <a:t>Individual therapy sessions</a:t>
            </a:r>
          </a:p>
          <a:p>
            <a:pPr marL="171450" indent="-171450">
              <a:buFont typeface="Arial" panose="020B0604020202020204" pitchFamily="34" charset="0"/>
              <a:buChar char="•"/>
            </a:pPr>
            <a:r>
              <a:rPr lang="en-GB" sz="1200" dirty="0"/>
              <a:t>Training for schools </a:t>
            </a:r>
          </a:p>
          <a:p>
            <a:pPr marL="171450" indent="-171450">
              <a:buFont typeface="Arial" panose="020B0604020202020204" pitchFamily="34" charset="0"/>
              <a:buChar char="•"/>
            </a:pPr>
            <a:r>
              <a:rPr lang="en-GB" sz="1200" dirty="0"/>
              <a:t>Training for health and social care providers </a:t>
            </a:r>
          </a:p>
        </p:txBody>
      </p:sp>
      <p:sp>
        <p:nvSpPr>
          <p:cNvPr id="8" name="Rounded Rectangle 7">
            <a:extLst>
              <a:ext uri="{FF2B5EF4-FFF2-40B4-BE49-F238E27FC236}">
                <a16:creationId xmlns:a16="http://schemas.microsoft.com/office/drawing/2014/main" id="{1DCE6CCA-484B-4F4B-AE17-F5FF5EE434AB}"/>
              </a:ext>
            </a:extLst>
          </p:cNvPr>
          <p:cNvSpPr/>
          <p:nvPr/>
        </p:nvSpPr>
        <p:spPr>
          <a:xfrm>
            <a:off x="680484" y="4965405"/>
            <a:ext cx="10940902" cy="1807535"/>
          </a:xfrm>
          <a:prstGeom prst="roundRect">
            <a:avLst/>
          </a:prstGeom>
          <a:solidFill>
            <a:srgbClr val="FF40FF">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err="1">
                <a:solidFill>
                  <a:schemeClr val="tx1"/>
                </a:solidFill>
              </a:rPr>
              <a:t>YoungMinds</a:t>
            </a:r>
            <a:endParaRPr lang="en-GB" sz="1600" dirty="0">
              <a:solidFill>
                <a:schemeClr val="tx1"/>
              </a:solidFill>
            </a:endParaRPr>
          </a:p>
          <a:p>
            <a:br>
              <a:rPr lang="en-GB" sz="1600" dirty="0">
                <a:solidFill>
                  <a:schemeClr val="tx1"/>
                </a:solidFill>
              </a:rPr>
            </a:br>
            <a:r>
              <a:rPr lang="en-GB" sz="1600" u="sng" dirty="0">
                <a:solidFill>
                  <a:schemeClr val="tx1"/>
                </a:solidFill>
                <a:hlinkClick r:id="rId5">
                  <a:extLst>
                    <a:ext uri="{A12FA001-AC4F-418D-AE19-62706E023703}">
                      <ahyp:hlinkClr xmlns:ahyp="http://schemas.microsoft.com/office/drawing/2018/hyperlinkcolor" val="tx"/>
                    </a:ext>
                  </a:extLst>
                </a:hlinkClick>
              </a:rPr>
              <a:t>https://youngminds.org.uk/find-help/conditions/adhd-and-mental-health/</a:t>
            </a:r>
            <a:endParaRPr lang="en-GB" sz="1600" dirty="0">
              <a:solidFill>
                <a:schemeClr val="tx1"/>
              </a:solidFill>
            </a:endParaRPr>
          </a:p>
          <a:p>
            <a:endParaRPr lang="en-GB" sz="1600" dirty="0">
              <a:solidFill>
                <a:schemeClr val="tx1"/>
              </a:solidFill>
            </a:endParaRPr>
          </a:p>
          <a:p>
            <a:r>
              <a:rPr lang="en-GB" sz="1600" dirty="0">
                <a:solidFill>
                  <a:schemeClr val="tx1"/>
                </a:solidFill>
              </a:rPr>
              <a:t>The </a:t>
            </a:r>
            <a:r>
              <a:rPr lang="en-GB" sz="1600" dirty="0" err="1">
                <a:solidFill>
                  <a:schemeClr val="tx1"/>
                </a:solidFill>
              </a:rPr>
              <a:t>YoungMinds</a:t>
            </a:r>
            <a:r>
              <a:rPr lang="en-GB" sz="1600" dirty="0">
                <a:solidFill>
                  <a:schemeClr val="tx1"/>
                </a:solidFill>
              </a:rPr>
              <a:t> Crisis messenger offers free, 24/7 support all over the United Kingdom to provide emotional support to those with ADHD and any other mental disorder. </a:t>
            </a:r>
          </a:p>
        </p:txBody>
      </p:sp>
    </p:spTree>
    <p:extLst>
      <p:ext uri="{BB962C8B-B14F-4D97-AF65-F5344CB8AC3E}">
        <p14:creationId xmlns:p14="http://schemas.microsoft.com/office/powerpoint/2010/main" val="3443122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BE7A1-2E0F-3544-99A9-E38F83663CB2}"/>
              </a:ext>
            </a:extLst>
          </p:cNvPr>
          <p:cNvSpPr>
            <a:spLocks noGrp="1"/>
          </p:cNvSpPr>
          <p:nvPr>
            <p:ph type="title"/>
          </p:nvPr>
        </p:nvSpPr>
        <p:spPr>
          <a:xfrm>
            <a:off x="4293852" y="167250"/>
            <a:ext cx="2702372" cy="821578"/>
          </a:xfrm>
        </p:spPr>
        <p:txBody>
          <a:bodyPr/>
          <a:lstStyle/>
          <a:p>
            <a:r>
              <a:rPr lang="en-US" dirty="0"/>
              <a:t>References </a:t>
            </a:r>
          </a:p>
        </p:txBody>
      </p:sp>
      <p:sp>
        <p:nvSpPr>
          <p:cNvPr id="3" name="Content Placeholder 2">
            <a:extLst>
              <a:ext uri="{FF2B5EF4-FFF2-40B4-BE49-F238E27FC236}">
                <a16:creationId xmlns:a16="http://schemas.microsoft.com/office/drawing/2014/main" id="{026E37A2-F214-FB46-AD40-BAE240919970}"/>
              </a:ext>
            </a:extLst>
          </p:cNvPr>
          <p:cNvSpPr>
            <a:spLocks noGrp="1"/>
          </p:cNvSpPr>
          <p:nvPr>
            <p:ph idx="1"/>
          </p:nvPr>
        </p:nvSpPr>
        <p:spPr>
          <a:xfrm>
            <a:off x="374073" y="1605516"/>
            <a:ext cx="9586791" cy="4753720"/>
          </a:xfrm>
        </p:spPr>
        <p:txBody>
          <a:bodyPr>
            <a:normAutofit/>
          </a:bodyPr>
          <a:lstStyle/>
          <a:p>
            <a:pPr marL="0" indent="0">
              <a:buNone/>
            </a:pPr>
            <a:r>
              <a:rPr lang="en-GB" dirty="0"/>
              <a:t> </a:t>
            </a:r>
          </a:p>
          <a:p>
            <a:pPr marL="0" indent="0">
              <a:buNone/>
            </a:pPr>
            <a:r>
              <a:rPr lang="en-GB" sz="1400" dirty="0"/>
              <a:t>Harpin, V. (2011). The effect of ADHD on the life of an individual, their family, and community from preschool to adult		 life. </a:t>
            </a:r>
            <a:r>
              <a:rPr lang="en-GB" sz="1400" i="1" dirty="0"/>
              <a:t>Archives Of Disease In Childhood</a:t>
            </a:r>
            <a:r>
              <a:rPr lang="en-GB" sz="1400" dirty="0"/>
              <a:t>. </a:t>
            </a:r>
            <a:r>
              <a:rPr lang="en-GB" sz="1400" dirty="0" err="1"/>
              <a:t>doi</a:t>
            </a:r>
            <a:r>
              <a:rPr lang="en-GB" sz="1400" dirty="0"/>
              <a:t>: 	10.1136/adc.2004.05900</a:t>
            </a:r>
          </a:p>
          <a:p>
            <a:pPr marL="0" indent="0">
              <a:buNone/>
            </a:pPr>
            <a:endParaRPr lang="en-GB" sz="1400" dirty="0"/>
          </a:p>
          <a:p>
            <a:pPr marL="0" indent="0">
              <a:buNone/>
            </a:pPr>
            <a:r>
              <a:rPr lang="en-GB" sz="1400" dirty="0"/>
              <a:t>National Institute for Health and Care Excellence (2013) Attention deficit hyperactivity disorder: Evidence Update July		 2013. </a:t>
            </a:r>
            <a:r>
              <a:rPr lang="en-GB" sz="1400" u="sng" dirty="0">
                <a:hlinkClick r:id="rId2"/>
              </a:rPr>
              <a:t>www.nice.org.uk/guidance/cg72/evidence/cg72-attention-deficit-hyperactivity-</a:t>
            </a:r>
            <a:r>
              <a:rPr lang="en-GB" sz="1400" dirty="0">
                <a:hlinkClick r:id="rId2"/>
              </a:rPr>
              <a:t>disorder-adhd-evidence-</a:t>
            </a:r>
            <a:r>
              <a:rPr lang="en-GB" sz="1400" dirty="0"/>
              <a:t>		 update2 </a:t>
            </a:r>
          </a:p>
          <a:p>
            <a:pPr marL="0" indent="0">
              <a:buNone/>
            </a:pPr>
            <a:endParaRPr lang="en-GB" sz="1400" dirty="0"/>
          </a:p>
          <a:p>
            <a:r>
              <a:rPr lang="en-GB" sz="1400" dirty="0"/>
              <a:t>Saad, S., &amp; Lindsay, G. (2010). Preschool children with attention deficit hyperactivity disorder (ADHD) in inclusive		 settings: Challenging but not problematic. </a:t>
            </a:r>
            <a:r>
              <a:rPr lang="en-GB" sz="1400" dirty="0" err="1"/>
              <a:t>Pertanika</a:t>
            </a:r>
            <a:r>
              <a:rPr lang="en-GB" sz="1400" dirty="0"/>
              <a:t> Journal of Social Science and Humanities, 18(1), 115–132.		 </a:t>
            </a:r>
          </a:p>
          <a:p>
            <a:r>
              <a:rPr lang="en-GB" sz="1400" dirty="0"/>
              <a:t>The Diagnostic and Statistical Manual, Fifth Edition. (DSM-5, 2013).</a:t>
            </a:r>
          </a:p>
          <a:p>
            <a:endParaRPr lang="en-GB" sz="1400" dirty="0"/>
          </a:p>
          <a:p>
            <a:r>
              <a:rPr lang="en-GB" sz="1400" dirty="0"/>
              <a:t>U.S. Department of Health and Human Services National Institutes of Health NIH.				Publication No. QF-16-3572. Revised 2016 </a:t>
            </a:r>
          </a:p>
          <a:p>
            <a:endParaRPr lang="en-US" dirty="0"/>
          </a:p>
        </p:txBody>
      </p:sp>
    </p:spTree>
    <p:extLst>
      <p:ext uri="{BB962C8B-B14F-4D97-AF65-F5344CB8AC3E}">
        <p14:creationId xmlns:p14="http://schemas.microsoft.com/office/powerpoint/2010/main" val="2729616584"/>
      </p:ext>
    </p:extLst>
  </p:cSld>
  <p:clrMapOvr>
    <a:masterClrMapping/>
  </p:clrMapOvr>
</p:sld>
</file>

<file path=ppt/theme/theme1.xml><?xml version="1.0" encoding="utf-8"?>
<a:theme xmlns:a="http://schemas.openxmlformats.org/drawingml/2006/main" name="Parcel">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19</TotalTime>
  <Words>1297</Words>
  <Application>Microsoft Macintosh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Gill Sans MT</vt:lpstr>
      <vt:lpstr>Parcel</vt:lpstr>
      <vt:lpstr>Attention Deficit hyperactivity disorder (Adhd)</vt:lpstr>
      <vt:lpstr>What is ADHD? </vt:lpstr>
      <vt:lpstr>What are the symptoms? </vt:lpstr>
      <vt:lpstr>What is the cause of ADHD?  </vt:lpstr>
      <vt:lpstr>So, how common is it? </vt:lpstr>
      <vt:lpstr> Does ADHD have an impact on a child? </vt:lpstr>
      <vt:lpstr>DOES adhd have an impact on a child?</vt:lpstr>
      <vt:lpstr> Is there any help out there?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Attention Deficit hyperactivity disorder (Adhd)</dc:title>
  <dc:creator>Phoebe Harris (1504995)</dc:creator>
  <cp:lastModifiedBy>Phoebe Harris (1504995)</cp:lastModifiedBy>
  <cp:revision>4</cp:revision>
  <dcterms:created xsi:type="dcterms:W3CDTF">2020-02-21T19:14:23Z</dcterms:created>
  <dcterms:modified xsi:type="dcterms:W3CDTF">2020-02-21T19:34:11Z</dcterms:modified>
</cp:coreProperties>
</file>