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41" r:id="rId2"/>
    <p:sldId id="427" r:id="rId3"/>
    <p:sldId id="430" r:id="rId4"/>
    <p:sldId id="431" r:id="rId5"/>
    <p:sldId id="432" r:id="rId6"/>
    <p:sldId id="467" r:id="rId7"/>
    <p:sldId id="485" r:id="rId8"/>
    <p:sldId id="468" r:id="rId9"/>
    <p:sldId id="440" r:id="rId10"/>
    <p:sldId id="433" r:id="rId11"/>
    <p:sldId id="434" r:id="rId12"/>
    <p:sldId id="358" r:id="rId13"/>
    <p:sldId id="469" r:id="rId14"/>
    <p:sldId id="470" r:id="rId15"/>
    <p:sldId id="360" r:id="rId16"/>
    <p:sldId id="474" r:id="rId17"/>
    <p:sldId id="473" r:id="rId18"/>
    <p:sldId id="471" r:id="rId19"/>
    <p:sldId id="476" r:id="rId20"/>
    <p:sldId id="478" r:id="rId21"/>
    <p:sldId id="479" r:id="rId22"/>
    <p:sldId id="480" r:id="rId23"/>
    <p:sldId id="477" r:id="rId24"/>
    <p:sldId id="481" r:id="rId25"/>
    <p:sldId id="449" r:id="rId26"/>
    <p:sldId id="475" r:id="rId27"/>
    <p:sldId id="482" r:id="rId28"/>
    <p:sldId id="483" r:id="rId29"/>
    <p:sldId id="484" r:id="rId30"/>
    <p:sldId id="330" r:id="rId31"/>
    <p:sldId id="371" r:id="rId32"/>
    <p:sldId id="333" r:id="rId33"/>
    <p:sldId id="372" r:id="rId34"/>
    <p:sldId id="331" r:id="rId35"/>
    <p:sldId id="495" r:id="rId36"/>
    <p:sldId id="496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2" autoAdjust="0"/>
    <p:restoredTop sz="94662" autoAdjust="0"/>
  </p:normalViewPr>
  <p:slideViewPr>
    <p:cSldViewPr>
      <p:cViewPr varScale="1">
        <p:scale>
          <a:sx n="106" d="100"/>
          <a:sy n="106" d="100"/>
        </p:scale>
        <p:origin x="175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EA6DF2-E314-4519-A1CE-9DD923ADBB63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83EA08-8A4C-4BAD-89C9-B468C50AE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541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6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1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8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ken.dicks@uwtsd.ac.uk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storyofstuff.org/movies/story-of-stuff/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lancet.com/journals/lancet/article/PIIS0140-6736(09)60935-1/abstract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what%20are%20environmental%20inequalities.docx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youtube.com/watch?v=54xM8VlgP7s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sQHHNuc-1uA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hyperlink" Target="Ideological%20standpoints%20on%20sustainability.docx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A%20change%20I%20can%20make%20is.docx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-ebsco-com.ezproxy.uwtsd.ac.uk/c/onvpsy/viewer/pdf/th4nghpwtb?route=details" TargetMode="External"/><Relationship Id="rId7" Type="http://schemas.openxmlformats.org/officeDocument/2006/relationships/hyperlink" Target="https://onlinelibrary.wiley.com/doi/10.1111/1468-0092.00030" TargetMode="External"/><Relationship Id="rId2" Type="http://schemas.openxmlformats.org/officeDocument/2006/relationships/hyperlink" Target="https://www-vlebooks-com.ezproxy.uwtsd.ac.uk/Product/Index/67348?page=0&amp;startBookmarkId=-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heanarchistlibrary.org/library/murray-bookchin-what-is-social-ecology" TargetMode="External"/><Relationship Id="rId5" Type="http://schemas.openxmlformats.org/officeDocument/2006/relationships/hyperlink" Target="https://www.academia.edu/2587919/Perspectives_on_Ecofeminism_1992_" TargetMode="External"/><Relationship Id="rId4" Type="http://schemas.openxmlformats.org/officeDocument/2006/relationships/hyperlink" Target="https://www-jstor-org.ezproxy.uwtsd.ac.uk/stable/20454941?sid=primo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research-ebsco-com.ezproxy.uwtsd.ac.uk/c/onvpsy/viewer/pdf/sd2ihgx52b?route=details" TargetMode="External"/><Relationship Id="rId3" Type="http://schemas.openxmlformats.org/officeDocument/2006/relationships/hyperlink" Target="https://www-oxfordreference-com.ezproxy.uwtsd.ac.uk/display/10.1093/acref/9780199657681.001.0001/acref-9780199657681-e-1604?rskey=SdlbD1&amp;result=1" TargetMode="External"/><Relationship Id="rId7" Type="http://schemas.openxmlformats.org/officeDocument/2006/relationships/hyperlink" Target="https://research-ebsco-com.ezproxy.uwtsd.ac.uk/c/onvpsy/viewer/pdf/o23rv2okoz?route=details" TargetMode="External"/><Relationship Id="rId2" Type="http://schemas.openxmlformats.org/officeDocument/2006/relationships/hyperlink" Target="https://www-oxfordreference-com.ezproxy.uwtsd.ac.uk/display/10.1093/acref/9780198794790.001.0001/acref-9780198794790-e-136?rskey=SCEafw&amp;result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-sciencedirect-com.ezproxy.uwtsd.ac.uk/science/article/pii/S0921800997001389?via%3Dihub" TargetMode="External"/><Relationship Id="rId5" Type="http://schemas.openxmlformats.org/officeDocument/2006/relationships/hyperlink" Target="https://www.google.co.uk/books/edition/Feminism_or_Death/VkAyEAAAQBAJ?hl=en&amp;gbpv=0" TargetMode="External"/><Relationship Id="rId4" Type="http://schemas.openxmlformats.org/officeDocument/2006/relationships/hyperlink" Target="https://www.thelancet.com/journals/lancet/article/PIIS0140-6736(09)60935-1/abstract" TargetMode="External"/><Relationship Id="rId9" Type="http://schemas.openxmlformats.org/officeDocument/2006/relationships/hyperlink" Target="https://www.google.co.uk/books/edition/The_Development_Dictionary/2bi_kf7QAq4C?hl=en&amp;gbpv=1&amp;dq=sachs+development+dictionary&amp;printsec=frontcover" TargetMode="Externa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-cambridge-org.ezproxy.uwtsd.ac.uk/core/journals/journal-of-biosocial-science/article/female-sterilisation-in-india-examining-the-role-of-womens-own-decision-making-and-information-given-to-client/C4054291A1C407F33ADE747CA28239F2" TargetMode="External"/><Relationship Id="rId3" Type="http://schemas.openxmlformats.org/officeDocument/2006/relationships/hyperlink" Target="https://www.theguardian.com/business/2002/feb/06/manufacturing.globalrecession" TargetMode="External"/><Relationship Id="rId7" Type="http://schemas.openxmlformats.org/officeDocument/2006/relationships/hyperlink" Target="https://research-ebsco-com.ezproxy.uwtsd.ac.uk/c/onvpsy/search/details/isva33lvc5?db=nlebk" TargetMode="External"/><Relationship Id="rId2" Type="http://schemas.openxmlformats.org/officeDocument/2006/relationships/hyperlink" Target="https://academic.oup.com/yale-scholarship-online/book/19768?login=true#login-purchase#login-purchas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-oxfordreference-com.ezproxy.uwtsd.ac.uk/display/10.1093/acref/9780198759430.001.0001/acref-9780198759430" TargetMode="External"/><Relationship Id="rId5" Type="http://schemas.openxmlformats.org/officeDocument/2006/relationships/hyperlink" Target="https://www.degruyter.com/document/doi/10.1515/9781400832859/html" TargetMode="External"/><Relationship Id="rId4" Type="http://schemas.openxmlformats.org/officeDocument/2006/relationships/hyperlink" Target="https://archive.org/details/imperialnaturewo0000gold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s://seemedj.mefos.unios.hr/index.php/seemedj/article/view/219" TargetMode="External"/><Relationship Id="rId3" Type="http://schemas.openxmlformats.org/officeDocument/2006/relationships/hyperlink" Target="https://www-igi-global-com.ezproxy.uwtsd.ac.uk/gateway/book/142191" TargetMode="External"/><Relationship Id="rId7" Type="http://schemas.openxmlformats.org/officeDocument/2006/relationships/hyperlink" Target="https://www-vlebooks-com.ezproxy.uwtsd.ac.uk/Product/Index/2036942?page=0&amp;startBookmarkId=-1" TargetMode="External"/><Relationship Id="rId2" Type="http://schemas.openxmlformats.org/officeDocument/2006/relationships/hyperlink" Target="https://core.ac.uk/download/pdf/37766292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-jstor-org.ezproxy.uwtsd.ac.uk/stable/j.ctv1p3xjwp.9?pq-origsite=summon" TargetMode="External"/><Relationship Id="rId5" Type="http://schemas.openxmlformats.org/officeDocument/2006/relationships/hyperlink" Target="http://www.esdtoolkit.org/" TargetMode="External"/><Relationship Id="rId4" Type="http://schemas.openxmlformats.org/officeDocument/2006/relationships/hyperlink" Target="http://www.lsx.org.uk/resources/EJIDefinition_page3198.aspx" TargetMode="External"/><Relationship Id="rId9" Type="http://schemas.openxmlformats.org/officeDocument/2006/relationships/hyperlink" Target="https://mahb.stanford.edu/library-item/solutions-overpopulation-can/" TargetMode="Externa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s://royalsociety.org/-/media/policy/Publications/2022/ipcc-ar6-summary-briefing.pdf" TargetMode="External"/><Relationship Id="rId3" Type="http://schemas.openxmlformats.org/officeDocument/2006/relationships/hyperlink" Target="https://link.springer.com/referenceworkentry/10.1007/1-4020-4494-1_109" TargetMode="External"/><Relationship Id="rId7" Type="http://schemas.openxmlformats.org/officeDocument/2006/relationships/hyperlink" Target="https://www.taylorfrancis.com/books/oa-edit/10.4324/9781351175180/negotiating-gender-expertise-environment-development-bernadette-resurrecci%C3%B3n-rebecca-elmhirst" TargetMode="External"/><Relationship Id="rId2" Type="http://schemas.openxmlformats.org/officeDocument/2006/relationships/hyperlink" Target="https://www.google.co.uk/books/edition/Ecology_Community_and_Lifestyle/egGtPctMg8UC?hl=en&amp;gbpv=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ustainabledevelopment.un.org/content/documents/6569122-Pelenc-Weak%20Sustainability%20versus%20Strong%20Sustainability.pdf" TargetMode="External"/><Relationship Id="rId5" Type="http://schemas.openxmlformats.org/officeDocument/2006/relationships/hyperlink" Target="https://www.youtube.com/watch?v=kKWln6iPXH8" TargetMode="External"/><Relationship Id="rId4" Type="http://schemas.openxmlformats.org/officeDocument/2006/relationships/hyperlink" Target="https://www-oxfordreference-com.ezproxy.uwtsd.ac.uk/display/10.1093/acref/9780191826320.001.0001/acref-9780191826320-e-2639?rskey=2LP1wu&amp;result=2" TargetMode="External"/><Relationship Id="rId9" Type="http://schemas.openxmlformats.org/officeDocument/2006/relationships/hyperlink" Target="https://books.google.co.uk/books?hl=en&amp;lr=&amp;id=NeWCAgAAQBAJ&amp;oi=fnd&amp;pg=PP1&amp;dq=Scott+Gough+Sustainable+Development+Framing+the+Issues&amp;ots=ZDGG7feItz&amp;sig=DrPa_s8-LEmguPykfJCK-RdbskM#v=onepage&amp;q=Scott%20Gough%20Sustainable%20Development%20Framing%20the%20Issues&amp;f=false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searchgate.net/publication/298004888_A_world_of_populations_Transnational_perspectives_on_demography_in_the_twentieth_century" TargetMode="External"/><Relationship Id="rId3" Type="http://schemas.openxmlformats.org/officeDocument/2006/relationships/hyperlink" Target="https://www.criticalthinking.org/template.php?pages_id=766&amp;utm_content=cmp-true" TargetMode="External"/><Relationship Id="rId7" Type="http://schemas.openxmlformats.org/officeDocument/2006/relationships/hyperlink" Target="https://www.charlenespretnak.com/attachments/Ecofeminism_-_1987.pdf" TargetMode="External"/><Relationship Id="rId2" Type="http://schemas.openxmlformats.org/officeDocument/2006/relationships/hyperlink" Target="https://www.mdpi.com/2071-1050/12/5/183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oyalsocietypublishing.org/toc/rstb/2022/377/1857" TargetMode="External"/><Relationship Id="rId5" Type="http://schemas.openxmlformats.org/officeDocument/2006/relationships/hyperlink" Target="https://books.google.co.uk/books/about/Staying_Alive.html?id=ujXESAAACAAJ&amp;redir_esc=y" TargetMode="External"/><Relationship Id="rId4" Type="http://schemas.openxmlformats.org/officeDocument/2006/relationships/hyperlink" Target="https://www-jstor-org.ezproxy.uwtsd.ac.uk/stable/4378423?sid=primo" TargetMode="Externa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research-ebsco-com.ezproxy.uwtsd.ac.uk/c/onvpsy/viewer/pdf/5str67bs45?route=details" TargetMode="External"/><Relationship Id="rId3" Type="http://schemas.openxmlformats.org/officeDocument/2006/relationships/hyperlink" Target="https://www.uvm.edu/~skaza/teaching/assets/EFtypes.pdf" TargetMode="External"/><Relationship Id="rId7" Type="http://schemas.openxmlformats.org/officeDocument/2006/relationships/hyperlink" Target="https://sustainabledevelopment.un.org/content/documents/5987our-common-future.pdf" TargetMode="External"/><Relationship Id="rId2" Type="http://schemas.openxmlformats.org/officeDocument/2006/relationships/hyperlink" Target="https://www.un.org/en/actnow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iles.libcom.org/files/BookchinCriticalAppraisal.pdf" TargetMode="External"/><Relationship Id="rId5" Type="http://schemas.openxmlformats.org/officeDocument/2006/relationships/hyperlink" Target="https://doi.org/10.7551/mitpress/9780262029100.003.0003" TargetMode="External"/><Relationship Id="rId4" Type="http://schemas.openxmlformats.org/officeDocument/2006/relationships/hyperlink" Target="https://muse.jhu.edu/book/352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24128" y="332656"/>
            <a:ext cx="2808312" cy="2088232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347864" y="332656"/>
            <a:ext cx="2088232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724128" y="2636912"/>
            <a:ext cx="2808312" cy="122413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11560" y="332656"/>
            <a:ext cx="2448272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11560" y="2204864"/>
            <a:ext cx="2448272" cy="16561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455723" y="960272"/>
            <a:ext cx="2088232" cy="28803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51520" y="4005064"/>
            <a:ext cx="8640960" cy="1326009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/>
              <a:t>ECSO6004: Sustainable Communities &amp; Global Development</a:t>
            </a:r>
          </a:p>
        </p:txBody>
      </p:sp>
      <p:sp>
        <p:nvSpPr>
          <p:cNvPr id="9" name="Subtitle 6"/>
          <p:cNvSpPr txBox="1">
            <a:spLocks/>
          </p:cNvSpPr>
          <p:nvPr/>
        </p:nvSpPr>
        <p:spPr>
          <a:xfrm>
            <a:off x="1979712" y="5229200"/>
            <a:ext cx="6912767" cy="133003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800" b="1" dirty="0"/>
              <a:t>Theme 3:  Exploring Environmental Theory + Reflective Activity</a:t>
            </a:r>
          </a:p>
          <a:p>
            <a:pPr marL="0" indent="0" algn="r">
              <a:buNone/>
            </a:pPr>
            <a:r>
              <a:rPr lang="en-GB" sz="2000" dirty="0"/>
              <a:t>Ken Dicks </a:t>
            </a:r>
            <a:r>
              <a:rPr lang="en-GB" sz="2000" dirty="0">
                <a:hlinkClick r:id="rId2"/>
              </a:rPr>
              <a:t>ken.dicks@uwtsd.ac.uk</a:t>
            </a:r>
            <a:r>
              <a:rPr lang="en-GB" sz="2000" dirty="0"/>
              <a:t>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320718"/>
            <a:ext cx="2231266" cy="13786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6672"/>
            <a:ext cx="2149582" cy="14375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72868"/>
            <a:ext cx="2466975" cy="18478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072" y="1119320"/>
            <a:ext cx="1781175" cy="256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95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974123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The Story of Stuff</a:t>
            </a: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860206"/>
            <a:ext cx="1936789" cy="20429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24128" y="3916213"/>
            <a:ext cx="1735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Time Cue 16:55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540" y="4509120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If you have not yet had the chance please take a look at this video and take notes of any key points or questions.</a:t>
            </a:r>
          </a:p>
        </p:txBody>
      </p:sp>
    </p:spTree>
    <p:extLst>
      <p:ext uri="{BB962C8B-B14F-4D97-AF65-F5344CB8AC3E}">
        <p14:creationId xmlns:p14="http://schemas.microsoft.com/office/powerpoint/2010/main" val="2418337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altLang="en-US" b="1" dirty="0"/>
              <a:t>The Main Issue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196752"/>
            <a:ext cx="83529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Sustainable development means different things to different people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Can we have all three elements of sustainable development at the same time?</a:t>
            </a:r>
          </a:p>
        </p:txBody>
      </p:sp>
      <p:sp>
        <p:nvSpPr>
          <p:cNvPr id="6" name="Isosceles Triangle 5"/>
          <p:cNvSpPr/>
          <p:nvPr/>
        </p:nvSpPr>
        <p:spPr>
          <a:xfrm>
            <a:off x="3275856" y="3706921"/>
            <a:ext cx="2160240" cy="19442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627784" y="3140968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Economic Growth (Profit)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9733" y="4808581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Environmental Protection </a:t>
            </a:r>
          </a:p>
          <a:p>
            <a:pPr algn="ctr"/>
            <a:r>
              <a:rPr lang="en-GB" sz="2400" b="1" dirty="0"/>
              <a:t>(Planet)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63767" y="5177913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Social Justice (People)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7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Who says this is important?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1484784"/>
            <a:ext cx="78488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“Effects of climate change on health will effect most populations in the next decades and put lives and wellbeing of billions of people at increased risk”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1560" y="3068960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Who do you think made this statement?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025387"/>
            <a:ext cx="566793" cy="56679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4149080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Costello, </a:t>
            </a:r>
            <a:r>
              <a:rPr lang="en-GB" sz="2400" dirty="0" err="1"/>
              <a:t>Prof.</a:t>
            </a:r>
            <a:r>
              <a:rPr lang="en-GB" sz="2400" dirty="0"/>
              <a:t> A. (2007) ‘</a:t>
            </a:r>
            <a:r>
              <a:rPr lang="en-GB" sz="2400" dirty="0">
                <a:hlinkClick r:id="rId3"/>
              </a:rPr>
              <a:t>Managing the health effects of climate change - The Lancet</a:t>
            </a:r>
            <a:r>
              <a:rPr lang="en-GB" sz="2400" dirty="0"/>
              <a:t>’ </a:t>
            </a:r>
            <a:r>
              <a:rPr lang="en-GB" sz="2400" i="1" dirty="0"/>
              <a:t>The Lancet </a:t>
            </a:r>
            <a:r>
              <a:rPr lang="en-GB" sz="2400" dirty="0"/>
              <a:t>Volume 373 (No. 9676, May 2009) p. 1693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Environmental Inequality in the UK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7544" y="1412776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Environmental inequality has been defined as: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2118335"/>
            <a:ext cx="80648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GB" sz="2800" dirty="0"/>
              <a:t>“Environmental inequality refers to the unequal</a:t>
            </a:r>
          </a:p>
          <a:p>
            <a:pPr lvl="1"/>
            <a:r>
              <a:rPr lang="en-GB" sz="2800" dirty="0"/>
              <a:t>social distribution of environmental risks and</a:t>
            </a:r>
          </a:p>
          <a:p>
            <a:pPr lvl="1"/>
            <a:r>
              <a:rPr lang="en-GB" sz="2800" dirty="0"/>
              <a:t>hazards and access to environmental goods and</a:t>
            </a:r>
          </a:p>
          <a:p>
            <a:pPr lvl="1"/>
            <a:r>
              <a:rPr lang="en-GB" sz="2800" dirty="0"/>
              <a:t>services, and is closely related to the concept of</a:t>
            </a:r>
          </a:p>
          <a:p>
            <a:pPr lvl="1"/>
            <a:r>
              <a:rPr lang="en-GB" sz="2800" dirty="0"/>
              <a:t>environmental justice”.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35696" y="4509120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(Sustainable Development Research Network, 2004)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5085184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Discuss what you consider to be environmental inequalities</a:t>
            </a:r>
          </a:p>
        </p:txBody>
      </p:sp>
      <p:pic>
        <p:nvPicPr>
          <p:cNvPr id="8" name="Picture 7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571" y="6039291"/>
            <a:ext cx="748451" cy="7484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/>
          </a:bodyPr>
          <a:lstStyle/>
          <a:p>
            <a:r>
              <a:rPr lang="en-GB" sz="3200" b="1" dirty="0"/>
              <a:t>Measures of environmental inequalities include: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1268760"/>
            <a:ext cx="6851104" cy="4525963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Air pollution</a:t>
            </a:r>
          </a:p>
          <a:p>
            <a:r>
              <a:rPr lang="en-GB" sz="2400" dirty="0"/>
              <a:t>Industrial pollution</a:t>
            </a:r>
          </a:p>
          <a:p>
            <a:r>
              <a:rPr lang="en-GB" sz="2400" dirty="0"/>
              <a:t>Flooding</a:t>
            </a:r>
          </a:p>
          <a:p>
            <a:r>
              <a:rPr lang="en-GB" sz="2400" dirty="0"/>
              <a:t>Access to food and water</a:t>
            </a:r>
          </a:p>
          <a:p>
            <a:r>
              <a:rPr lang="en-GB" sz="2400" dirty="0"/>
              <a:t>Transport and public transport access</a:t>
            </a:r>
          </a:p>
          <a:p>
            <a:r>
              <a:rPr lang="en-GB" sz="2400" dirty="0"/>
              <a:t>Access to natural green spaces and biodiversity</a:t>
            </a:r>
          </a:p>
          <a:p>
            <a:r>
              <a:rPr lang="en-GB" sz="2400" dirty="0"/>
              <a:t>Access to employment</a:t>
            </a:r>
          </a:p>
          <a:p>
            <a:r>
              <a:rPr lang="en-GB" sz="2400" dirty="0"/>
              <a:t>Noise</a:t>
            </a:r>
          </a:p>
          <a:p>
            <a:r>
              <a:rPr lang="en-GB" sz="2400" dirty="0"/>
              <a:t>Housing</a:t>
            </a:r>
          </a:p>
          <a:p>
            <a:r>
              <a:rPr lang="en-GB" sz="2400" dirty="0"/>
              <a:t>Safety</a:t>
            </a:r>
          </a:p>
          <a:p>
            <a:r>
              <a:rPr lang="en-GB" sz="2400" dirty="0"/>
              <a:t>Race and equality issues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15816" y="5949280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Based on (London Sustainability Exchange, no date)</a:t>
            </a:r>
          </a:p>
        </p:txBody>
      </p:sp>
    </p:spTree>
    <p:extLst>
      <p:ext uri="{BB962C8B-B14F-4D97-AF65-F5344CB8AC3E}">
        <p14:creationId xmlns:p14="http://schemas.microsoft.com/office/powerpoint/2010/main" val="99183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864096"/>
          </a:xfrm>
        </p:spPr>
        <p:txBody>
          <a:bodyPr/>
          <a:lstStyle/>
          <a:p>
            <a:r>
              <a:rPr lang="en-GB" b="1" dirty="0"/>
              <a:t>Group Activity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1560" y="1196752"/>
            <a:ext cx="80648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Read the two articles on the decision of the Dyson company to move production from Wiltshire to Malaysia.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2951676"/>
            <a:ext cx="79208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2400" i="1" dirty="0"/>
              <a:t>Identify whether the articles approve or disapprove of this decision.</a:t>
            </a:r>
          </a:p>
          <a:p>
            <a:pPr marL="514350" indent="-514350">
              <a:buAutoNum type="arabicPeriod"/>
            </a:pPr>
            <a:r>
              <a:rPr lang="en-GB" sz="2400" i="1" dirty="0"/>
              <a:t>Using the Conceptual Tools of Scale and Elements of Sustainability, Decision Making and Ideology evaluate the issue using the worksheets provided.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313" y="2048621"/>
            <a:ext cx="629529" cy="6295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691" y="3645024"/>
            <a:ext cx="629529" cy="6295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129" y="4890668"/>
            <a:ext cx="916414" cy="6900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47764" y="5643848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/>
              <a:t>Discuss this with the group</a:t>
            </a:r>
          </a:p>
        </p:txBody>
      </p:sp>
    </p:spTree>
    <p:extLst>
      <p:ext uri="{BB962C8B-B14F-4D97-AF65-F5344CB8AC3E}">
        <p14:creationId xmlns:p14="http://schemas.microsoft.com/office/powerpoint/2010/main" val="299198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/>
              <a:t>Four key areas of environmental inequality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1412776"/>
            <a:ext cx="85689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Immediate locality or ‘front door’ issues such as litter, neighbourhood noise and the accessibility to and condition of open and green spaces.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Wider service issues such as access to environmental services, local transport facilities, healthy food and fuel poverty.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Planning, infrastructure and development issues such as air and water quality, environmental noise, road traffic accidents and flood risk.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Multiple environmental deprivation, considering the ways in which environmental problems accumulate and have combined effects on an area and people’s health.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55976" y="593448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(London Sustainability Exchange, no date)</a:t>
            </a:r>
          </a:p>
        </p:txBody>
      </p:sp>
    </p:spTree>
    <p:extLst>
      <p:ext uri="{BB962C8B-B14F-4D97-AF65-F5344CB8AC3E}">
        <p14:creationId xmlns:p14="http://schemas.microsoft.com/office/powerpoint/2010/main" val="14269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GB" dirty="0"/>
              <a:t>‘Weak’ or ‘Strong’ </a:t>
            </a:r>
            <a:br>
              <a:rPr lang="en-GB" dirty="0"/>
            </a:br>
            <a:r>
              <a:rPr lang="en-GB" dirty="0"/>
              <a:t>Sustainable Development </a:t>
            </a:r>
          </a:p>
        </p:txBody>
      </p:sp>
      <p:sp>
        <p:nvSpPr>
          <p:cNvPr id="16387" name="Text Placeholder 4"/>
          <p:cNvSpPr>
            <a:spLocks noGrp="1"/>
          </p:cNvSpPr>
          <p:nvPr>
            <p:ph type="body" idx="1"/>
          </p:nvPr>
        </p:nvSpPr>
        <p:spPr>
          <a:xfrm>
            <a:off x="467544" y="1556792"/>
            <a:ext cx="3055938" cy="639762"/>
          </a:xfrm>
        </p:spPr>
        <p:txBody>
          <a:bodyPr>
            <a:normAutofit/>
          </a:bodyPr>
          <a:lstStyle/>
          <a:p>
            <a:pPr algn="ctr"/>
            <a:r>
              <a:rPr lang="en-GB" altLang="en-US" sz="2800" dirty="0"/>
              <a:t>Weak focuses on;</a:t>
            </a:r>
          </a:p>
        </p:txBody>
      </p:sp>
      <p:sp>
        <p:nvSpPr>
          <p:cNvPr id="6451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251520" y="2420888"/>
            <a:ext cx="4209355" cy="28352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2000" dirty="0"/>
              <a:t>Prevention of catastrophe for human society</a:t>
            </a:r>
          </a:p>
          <a:p>
            <a:pPr>
              <a:defRPr/>
            </a:pPr>
            <a:r>
              <a:rPr lang="en-GB" sz="2000" dirty="0"/>
              <a:t>Acceptance of science and modern </a:t>
            </a:r>
            <a:r>
              <a:rPr lang="en-GB" sz="2000" u="sng" dirty="0"/>
              <a:t>technology</a:t>
            </a:r>
          </a:p>
          <a:p>
            <a:pPr>
              <a:defRPr/>
            </a:pPr>
            <a:r>
              <a:rPr lang="en-GB" sz="2000" dirty="0"/>
              <a:t>Anthropocentric-Human centred </a:t>
            </a:r>
          </a:p>
          <a:p>
            <a:pPr>
              <a:defRPr/>
            </a:pPr>
            <a:r>
              <a:rPr lang="en-GB" sz="2000" dirty="0"/>
              <a:t>Intergenerational distribution treated separately</a:t>
            </a:r>
          </a:p>
          <a:p>
            <a:pPr>
              <a:defRPr/>
            </a:pPr>
            <a:r>
              <a:rPr lang="en-GB" sz="2000" dirty="0"/>
              <a:t>Lower environmental risk aversion</a:t>
            </a:r>
          </a:p>
        </p:txBody>
      </p:sp>
      <p:sp>
        <p:nvSpPr>
          <p:cNvPr id="16389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5004048" y="1556792"/>
            <a:ext cx="3055937" cy="639762"/>
          </a:xfrm>
        </p:spPr>
        <p:txBody>
          <a:bodyPr>
            <a:normAutofit/>
          </a:bodyPr>
          <a:lstStyle/>
          <a:p>
            <a:pPr algn="ctr"/>
            <a:r>
              <a:rPr lang="en-GB" altLang="en-US" sz="2800" dirty="0"/>
              <a:t>Strong focuses on;</a:t>
            </a:r>
          </a:p>
        </p:txBody>
      </p:sp>
      <p:sp>
        <p:nvSpPr>
          <p:cNvPr id="64516" name="Rectangle 6"/>
          <p:cNvSpPr>
            <a:spLocks noGrp="1" noChangeArrowheads="1"/>
          </p:cNvSpPr>
          <p:nvPr>
            <p:ph sz="quarter" idx="4"/>
          </p:nvPr>
        </p:nvSpPr>
        <p:spPr>
          <a:xfrm>
            <a:off x="4716016" y="2348880"/>
            <a:ext cx="4103439" cy="28352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2000" dirty="0"/>
              <a:t>Promotion of society in harmony with supporting ecosystems</a:t>
            </a:r>
          </a:p>
          <a:p>
            <a:pPr>
              <a:defRPr/>
            </a:pPr>
            <a:r>
              <a:rPr lang="en-GB" sz="2000" dirty="0"/>
              <a:t>Questions science &amp; seeks alternative technology</a:t>
            </a:r>
          </a:p>
          <a:p>
            <a:pPr>
              <a:defRPr/>
            </a:pPr>
            <a:r>
              <a:rPr lang="en-GB" sz="2000" dirty="0" err="1"/>
              <a:t>Ecocentric</a:t>
            </a:r>
            <a:r>
              <a:rPr lang="en-GB" sz="2000" dirty="0"/>
              <a:t>- Values nature </a:t>
            </a:r>
          </a:p>
          <a:p>
            <a:pPr>
              <a:defRPr/>
            </a:pPr>
            <a:r>
              <a:rPr lang="en-GB" sz="2000" dirty="0"/>
              <a:t>Intergenerational distribution central to sustainable development</a:t>
            </a:r>
          </a:p>
          <a:p>
            <a:pPr>
              <a:defRPr/>
            </a:pPr>
            <a:r>
              <a:rPr lang="en-GB" sz="2000" dirty="0"/>
              <a:t>High environmental risk aversion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  <p:bldP spid="64515" grpId="0" build="p"/>
      <p:bldP spid="16389" grpId="0" build="p"/>
      <p:bldP spid="6451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b="1" dirty="0"/>
              <a:t>‘Weak’ &amp; ‘Strong’ views of Sustainable Development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700808"/>
            <a:ext cx="8229600" cy="648072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err="1"/>
              <a:t>Technocentric</a:t>
            </a:r>
            <a:r>
              <a:rPr lang="en-GB" dirty="0"/>
              <a:t> versus </a:t>
            </a:r>
            <a:r>
              <a:rPr lang="en-GB" dirty="0" err="1"/>
              <a:t>Ecocentric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2564904"/>
            <a:ext cx="85072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These terms were defined by Timothy </a:t>
            </a:r>
            <a:r>
              <a:rPr lang="en-GB" sz="2800" dirty="0" err="1"/>
              <a:t>O’Riordan</a:t>
            </a:r>
            <a:r>
              <a:rPr lang="en-GB" sz="2800" dirty="0"/>
              <a:t> in his 1989 work ‘The Challenge for Environmentalism’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Seen by </a:t>
            </a:r>
            <a:r>
              <a:rPr lang="en-GB" sz="2800" dirty="0" err="1"/>
              <a:t>O’Riordan</a:t>
            </a:r>
            <a:r>
              <a:rPr lang="en-GB" sz="2800" dirty="0"/>
              <a:t> and others as being in opposition to each other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One focuses on </a:t>
            </a:r>
            <a:r>
              <a:rPr lang="en-GB" sz="2800" b="1" dirty="0"/>
              <a:t>tech</a:t>
            </a:r>
            <a:r>
              <a:rPr lang="en-GB" sz="2800" dirty="0"/>
              <a:t>nology and the other on </a:t>
            </a:r>
            <a:r>
              <a:rPr lang="en-GB" sz="2800" b="1" dirty="0"/>
              <a:t>eco</a:t>
            </a:r>
            <a:r>
              <a:rPr lang="en-GB" sz="2800" dirty="0"/>
              <a:t>logy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Techno-Centric Viewpoints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67544" y="1196752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Interventionists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700808"/>
            <a:ext cx="85689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/>
              <a:t>Have complete faith in human ingenuity, science, and the market to solve all problems and ‘improve’ the quality of the environment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/>
              <a:t>It is argued that this is the view of those who control industry and commerce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/>
              <a:t>Sees the natural world as a means to the end of human well-being (also known as androcentric/anthropocentric)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/>
              <a:t>Examples would be GM crops (i.e. change nature for the good of humankind)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itle 3">
            <a:extLst>
              <a:ext uri="{FF2B5EF4-FFF2-40B4-BE49-F238E27FC236}">
                <a16:creationId xmlns:a16="http://schemas.microsoft.com/office/drawing/2014/main" id="{C38DF4FD-8EC0-5064-86E1-F79A6922A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71469"/>
            <a:ext cx="8229600" cy="358445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Theories of Sustainability</a:t>
            </a:r>
            <a:endParaRPr lang="en-US" altLang="en-US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9F2FD22-58F3-B98D-8B2E-3C913B038B5C}"/>
              </a:ext>
            </a:extLst>
          </p:cNvPr>
          <p:cNvSpPr txBox="1"/>
          <p:nvPr/>
        </p:nvSpPr>
        <p:spPr>
          <a:xfrm>
            <a:off x="2735796" y="1394522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Technocentric Approaches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3EE300-BF12-AD0B-C178-508E24A8353A}"/>
              </a:ext>
            </a:extLst>
          </p:cNvPr>
          <p:cNvSpPr txBox="1"/>
          <p:nvPr/>
        </p:nvSpPr>
        <p:spPr>
          <a:xfrm>
            <a:off x="89502" y="1791298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Interventionists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3B9962A-47C9-D79E-307A-14309FEB4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527" y="2284345"/>
            <a:ext cx="3966524" cy="26443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F1F4056-7F43-7E2E-0F55-4F09CB23C6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2564904"/>
            <a:ext cx="4800534" cy="2700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2A559EB-4E5F-BA0E-253F-58B56E9C16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6119" y="3077559"/>
            <a:ext cx="4048473" cy="27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86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Techno-Centric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196752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Accomodationists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977802"/>
            <a:ext cx="82776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Largely follow this view but are more moderate and express a note of caution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They believe some accommodations are needed to mitigate the impact of humans on the environment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Believe that technology and institutions can adapt to deal with resource scarcity or environmental problems</a:t>
            </a:r>
          </a:p>
        </p:txBody>
      </p:sp>
    </p:spTree>
    <p:extLst>
      <p:ext uri="{BB962C8B-B14F-4D97-AF65-F5344CB8AC3E}">
        <p14:creationId xmlns:p14="http://schemas.microsoft.com/office/powerpoint/2010/main" val="1596517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Techno-Centric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124744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Accomodationists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739136"/>
            <a:ext cx="8277669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At the most moderate end of the ‘accomodationist’ spectrum are those accused of wishing for the ‘status quo’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i.e. when asked they want an undisturbed environment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But also want a house, car, luxury goods and overseas holidays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An example of cognitive dissonance? </a:t>
            </a:r>
          </a:p>
        </p:txBody>
      </p:sp>
    </p:spTree>
    <p:extLst>
      <p:ext uri="{BB962C8B-B14F-4D97-AF65-F5344CB8AC3E}">
        <p14:creationId xmlns:p14="http://schemas.microsoft.com/office/powerpoint/2010/main" val="2691344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itle 3">
            <a:extLst>
              <a:ext uri="{FF2B5EF4-FFF2-40B4-BE49-F238E27FC236}">
                <a16:creationId xmlns:a16="http://schemas.microsoft.com/office/drawing/2014/main" id="{C38DF4FD-8EC0-5064-86E1-F79A6922A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32122"/>
            <a:ext cx="8229600" cy="486784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Theories of Sustainability</a:t>
            </a:r>
            <a:endParaRPr lang="en-US" altLang="en-US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9F2FD22-58F3-B98D-8B2E-3C913B038B5C}"/>
              </a:ext>
            </a:extLst>
          </p:cNvPr>
          <p:cNvSpPr txBox="1"/>
          <p:nvPr/>
        </p:nvSpPr>
        <p:spPr>
          <a:xfrm>
            <a:off x="2735796" y="1413270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Technocentric Approaches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3EE300-BF12-AD0B-C178-508E24A8353A}"/>
              </a:ext>
            </a:extLst>
          </p:cNvPr>
          <p:cNvSpPr txBox="1"/>
          <p:nvPr/>
        </p:nvSpPr>
        <p:spPr>
          <a:xfrm>
            <a:off x="143508" y="1744449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Accommodationists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21CDCE-0C2E-170E-082B-2659AFE79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32" y="2337963"/>
            <a:ext cx="4287390" cy="214369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2926F4-970E-E0CD-02A0-4656B85B8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622" y="2628710"/>
            <a:ext cx="4998758" cy="21436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0B8F36-0D07-CAF3-6CE0-3413AD2A75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5057" y="2825261"/>
            <a:ext cx="3595772" cy="23928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984682F-2891-EA9A-749E-9F7C2DFB0691}"/>
              </a:ext>
            </a:extLst>
          </p:cNvPr>
          <p:cNvSpPr txBox="1"/>
          <p:nvPr/>
        </p:nvSpPr>
        <p:spPr>
          <a:xfrm>
            <a:off x="2897814" y="5436329"/>
            <a:ext cx="4374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issues can you see with this approach?</a:t>
            </a:r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C35B33F1-2958-EA6C-BAF0-5402F52A1F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306" y="5387970"/>
            <a:ext cx="442964" cy="442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098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Eco-Centric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196752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‘Environmentalism’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863988"/>
            <a:ext cx="813690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Environmentalist </a:t>
            </a:r>
            <a:r>
              <a:rPr lang="en-GB" sz="2800" b="1" i="1" dirty="0"/>
              <a:t>noun</a:t>
            </a:r>
            <a:r>
              <a:rPr lang="en-GB" sz="2800" dirty="0"/>
              <a:t> – a person who is concerned with or seeks to protect the environment, especially from pollution [OED]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Often seen as concerned with conservationism and preservation (e.g. national parks)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Can be seen as being technocratic (i.e. try to win arguments on the terms of governments and industry rather than being ‘radical’)</a:t>
            </a:r>
          </a:p>
        </p:txBody>
      </p:sp>
    </p:spTree>
    <p:extLst>
      <p:ext uri="{BB962C8B-B14F-4D97-AF65-F5344CB8AC3E}">
        <p14:creationId xmlns:p14="http://schemas.microsoft.com/office/powerpoint/2010/main" val="1684369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Eco-Centric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196752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Deep Ecologists / Deep Greens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863988"/>
            <a:ext cx="8136904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Phrase coined by Arne </a:t>
            </a:r>
            <a:r>
              <a:rPr lang="en-GB" sz="2800" dirty="0" err="1"/>
              <a:t>Naess</a:t>
            </a:r>
            <a:r>
              <a:rPr lang="en-GB" sz="2800" dirty="0"/>
              <a:t> in 1973 and expanded on in 1989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Must focus on what is good for the planet rather than what is good for humankind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Human society can only be understood from the viewpoint of ecology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Sees the connections between every organism as being important</a:t>
            </a:r>
          </a:p>
        </p:txBody>
      </p:sp>
    </p:spTree>
    <p:extLst>
      <p:ext uri="{BB962C8B-B14F-4D97-AF65-F5344CB8AC3E}">
        <p14:creationId xmlns:p14="http://schemas.microsoft.com/office/powerpoint/2010/main" val="2655590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Eco-Centric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1024782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/>
              <a:t>Gaianists</a:t>
            </a:r>
            <a:endParaRPr lang="en-GB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1628800"/>
            <a:ext cx="85689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Based on the Gaia hypothesis of James Lovelock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The planet is a huge inter-connected super-organism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Creates a self-regulating system focused on maintaining life on earth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Can see viruses such as Ebola as natures way of ‘fighting back’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Can even be quasi-religious where the earth is seen as an object of worship</a:t>
            </a:r>
          </a:p>
        </p:txBody>
      </p:sp>
    </p:spTree>
    <p:extLst>
      <p:ext uri="{BB962C8B-B14F-4D97-AF65-F5344CB8AC3E}">
        <p14:creationId xmlns:p14="http://schemas.microsoft.com/office/powerpoint/2010/main" val="342516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/>
              <a:t>‘Political’ views of Sustainable Development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1628800"/>
            <a:ext cx="878497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Where technocentrics see humanity as the only priority and ecocentrics see ecology as the only priority other theories seek to bring the two together ideologically (i.e. based on a set of shared values)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Two examples of these are;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03648" y="4365104"/>
            <a:ext cx="69847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Eco-feminist viewpoints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Eco-socialist viewpoints</a:t>
            </a:r>
          </a:p>
        </p:txBody>
      </p:sp>
    </p:spTree>
    <p:extLst>
      <p:ext uri="{BB962C8B-B14F-4D97-AF65-F5344CB8AC3E}">
        <p14:creationId xmlns:p14="http://schemas.microsoft.com/office/powerpoint/2010/main" val="3298690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Eco-feminist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0527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Eco-feminism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628800"/>
            <a:ext cx="8136904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Phrase coined by Francoise </a:t>
            </a:r>
            <a:r>
              <a:rPr lang="en-GB" sz="2800" dirty="0" err="1"/>
              <a:t>D’eaubonne</a:t>
            </a:r>
            <a:r>
              <a:rPr lang="en-GB" sz="2800" dirty="0"/>
              <a:t> in her 1974 essay </a:t>
            </a:r>
            <a:r>
              <a:rPr lang="en-GB" sz="2800" i="1" dirty="0"/>
              <a:t>Le </a:t>
            </a:r>
            <a:r>
              <a:rPr lang="en-GB" sz="2800" i="1" dirty="0" err="1"/>
              <a:t>feminisme</a:t>
            </a:r>
            <a:r>
              <a:rPr lang="en-GB" sz="2800" i="1" dirty="0"/>
              <a:t> </a:t>
            </a:r>
            <a:r>
              <a:rPr lang="en-GB" sz="2800" i="1" dirty="0" err="1"/>
              <a:t>ou</a:t>
            </a:r>
            <a:r>
              <a:rPr lang="en-GB" sz="2800" i="1" dirty="0"/>
              <a:t> la mort (Feminism or Death)</a:t>
            </a:r>
            <a:r>
              <a:rPr lang="en-GB" sz="2800" dirty="0"/>
              <a:t>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A merging of ecological and feminist ideologies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Argues for a positive re-evaluation of the connection between women and nature that has been ‘forgotten’ in Western society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Stresses that social gender roles give women more of an affinity with nature</a:t>
            </a:r>
          </a:p>
        </p:txBody>
      </p:sp>
    </p:spTree>
    <p:extLst>
      <p:ext uri="{BB962C8B-B14F-4D97-AF65-F5344CB8AC3E}">
        <p14:creationId xmlns:p14="http://schemas.microsoft.com/office/powerpoint/2010/main" val="1361388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Eco-feminist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0527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Eco-feminism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575956"/>
            <a:ext cx="849694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Can see both women and nature as being repressed by patriarchy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Argues that women living in developing nations tend to be managers of natural resources (firewood, water etc.)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Often criticised for being ‘essentialist’ (i.e. assuming all women are the same)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Different strands emphasise the ecological, the social and the female spiritual dimensions</a:t>
            </a:r>
          </a:p>
        </p:txBody>
      </p:sp>
    </p:spTree>
    <p:extLst>
      <p:ext uri="{BB962C8B-B14F-4D97-AF65-F5344CB8AC3E}">
        <p14:creationId xmlns:p14="http://schemas.microsoft.com/office/powerpoint/2010/main" val="3406146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Eco-feminist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0527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Eco-feminism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628800"/>
            <a:ext cx="87129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Charlene </a:t>
            </a:r>
            <a:r>
              <a:rPr lang="en-GB" sz="2800" dirty="0" err="1"/>
              <a:t>Spretnak</a:t>
            </a:r>
            <a:r>
              <a:rPr lang="en-GB" sz="2800" dirty="0"/>
              <a:t> (1990) defines three main routes to eco-feminism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Radical/social feminism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Earth-based goddess religions &amp; spirituality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Environmentalism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In the late 20</a:t>
            </a:r>
            <a:r>
              <a:rPr lang="en-GB" sz="2800" baseline="30000" dirty="0"/>
              <a:t>th</a:t>
            </a:r>
            <a:r>
              <a:rPr lang="en-GB" sz="2800" dirty="0"/>
              <a:t> &amp; 21</a:t>
            </a:r>
            <a:r>
              <a:rPr lang="en-GB" sz="2800" baseline="30000" dirty="0"/>
              <a:t>st</a:t>
            </a:r>
            <a:r>
              <a:rPr lang="en-GB" sz="2800" dirty="0"/>
              <a:t> Century it has also developed animal rights strand, anti-cosmetics / toxics strand, anti-nuclear strand and others</a:t>
            </a:r>
          </a:p>
        </p:txBody>
      </p:sp>
    </p:spTree>
    <p:extLst>
      <p:ext uri="{BB962C8B-B14F-4D97-AF65-F5344CB8AC3E}">
        <p14:creationId xmlns:p14="http://schemas.microsoft.com/office/powerpoint/2010/main" val="128088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21196" y="116632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Eco-socialist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79512" y="819788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Eco-socialism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495312"/>
            <a:ext cx="871296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Interested in the social inequalities that exist between humans and how this is reflected in the wider environment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Capitalism alienates us from our work, from nature, and from ourselves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Redistribution of wealth </a:t>
            </a:r>
            <a:r>
              <a:rPr lang="en-GB" sz="2400" u="sng" dirty="0"/>
              <a:t>and</a:t>
            </a:r>
            <a:r>
              <a:rPr lang="en-GB" sz="2400" dirty="0"/>
              <a:t> natural resources would improve both society and the environment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Often criticised for being unrealistic in the same way that ‘environmentalists’ are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/>
              <a:t>Argues that environmental inequality can lead to mass migration the short videos below illustrate this dynamic in action.  </a:t>
            </a:r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5877081"/>
            <a:ext cx="857191" cy="904160"/>
          </a:xfrm>
          <a:prstGeom prst="rect">
            <a:avLst/>
          </a:prstGeom>
        </p:spPr>
      </p:pic>
      <p:pic>
        <p:nvPicPr>
          <p:cNvPr id="6" name="Picture 5">
            <a:hlinkClick r:id="rId4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5877045"/>
            <a:ext cx="857191" cy="9041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68951" y="6005995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Migration: Why People Migrate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84168" y="6021288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do people migrate away from their home?</a:t>
            </a:r>
          </a:p>
        </p:txBody>
      </p:sp>
    </p:spTree>
    <p:extLst>
      <p:ext uri="{BB962C8B-B14F-4D97-AF65-F5344CB8AC3E}">
        <p14:creationId xmlns:p14="http://schemas.microsoft.com/office/powerpoint/2010/main" val="339235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7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Radical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980728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Social Ecology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36512" y="1647964"/>
            <a:ext cx="9073008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Created by the anarchist and libertarian socialist Murray </a:t>
            </a:r>
            <a:r>
              <a:rPr lang="en-GB" sz="2800" dirty="0" err="1"/>
              <a:t>Bookchin</a:t>
            </a:r>
            <a:endParaRPr lang="en-GB" sz="28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Sees environmental abuse as a direct result of the domination of groups of humans by other humans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With the exception of natural disasters most major ecological disasters in the 20</a:t>
            </a:r>
            <a:r>
              <a:rPr lang="en-GB" sz="2800" baseline="30000" dirty="0"/>
              <a:t>th</a:t>
            </a:r>
            <a:r>
              <a:rPr lang="en-GB" sz="2800" dirty="0"/>
              <a:t> and 21</a:t>
            </a:r>
            <a:r>
              <a:rPr lang="en-GB" sz="2800" baseline="30000" dirty="0"/>
              <a:t>st</a:t>
            </a:r>
            <a:r>
              <a:rPr lang="en-GB" sz="2800" dirty="0"/>
              <a:t> centuries have been caused by ethnic, cultural or commercial conflict.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Argues that if humans can live in harmony with each other they will also live in harmony with nature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3213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Social Ecology </a:t>
            </a:r>
          </a:p>
        </p:txBody>
      </p:sp>
      <p:sp>
        <p:nvSpPr>
          <p:cNvPr id="4" name="Oval 3"/>
          <p:cNvSpPr/>
          <p:nvPr/>
        </p:nvSpPr>
        <p:spPr>
          <a:xfrm>
            <a:off x="2699792" y="1052736"/>
            <a:ext cx="3744416" cy="3528392"/>
          </a:xfrm>
          <a:prstGeom prst="ellipse">
            <a:avLst/>
          </a:prstGeom>
          <a:solidFill>
            <a:srgbClr val="00B0F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75656" y="2780928"/>
            <a:ext cx="3744416" cy="3528392"/>
          </a:xfrm>
          <a:prstGeom prst="ellipse">
            <a:avLst/>
          </a:prstGeom>
          <a:solidFill>
            <a:srgbClr val="00B05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707904" y="2780928"/>
            <a:ext cx="3744416" cy="3528392"/>
          </a:xfrm>
          <a:prstGeom prst="ellipse">
            <a:avLst/>
          </a:prstGeom>
          <a:solidFill>
            <a:srgbClr val="FFFF0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491880" y="141277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Social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91680" y="5127575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Environmental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08104" y="5055567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Economic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71900" y="4855512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Viable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24028" y="3140968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Equitable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55776" y="3172906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Bearable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27784" y="3789040"/>
            <a:ext cx="3708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SUSTAINABLE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5" grpId="0"/>
      <p:bldP spid="12" grpId="0"/>
      <p:bldP spid="14" grpId="0"/>
      <p:bldP spid="6" grpId="0"/>
      <p:bldP spid="16" grpId="0"/>
      <p:bldP spid="17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Eco-socialist Viewpoints</a:t>
            </a:r>
            <a:br>
              <a:rPr lang="en-GB" sz="4000" b="1" dirty="0"/>
            </a:br>
            <a:endParaRPr lang="en-GB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1196752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Communalists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863988"/>
            <a:ext cx="828092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Often seen as a more radical form of eco-socialism and developed from Social Ecology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Focuses far more on local economies, self-sufficiency and sustainable lifestyles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Local communities are best placed to decide what is best for the environment and therefore themselves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More about producing less rather than redistributing what is produced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029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b="1" dirty="0"/>
              <a:t>Group Task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2276872"/>
            <a:ext cx="638801" cy="63880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31640" y="2114853"/>
            <a:ext cx="5688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Choose one of the ideologies that we are studying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9552" y="3717032"/>
            <a:ext cx="75287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Consider and discuss the positive and negative aspects of the ideology and should also make a judgement on whether it is practical.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978" y="4054124"/>
            <a:ext cx="710809" cy="710809"/>
          </a:xfrm>
          <a:prstGeom prst="rect">
            <a:avLst/>
          </a:prstGeom>
        </p:spPr>
      </p:pic>
      <p:pic>
        <p:nvPicPr>
          <p:cNvPr id="11" name="Picture 10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517232"/>
            <a:ext cx="822327" cy="82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44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8614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Reflective Activity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764704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Sustainability: A personal reflection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1640" y="1340768"/>
            <a:ext cx="66247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Using the reflective practice worksheet, consider the following: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631" y="1494055"/>
            <a:ext cx="710809" cy="71080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9552" y="2276872"/>
            <a:ext cx="82089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How environmentally friendly you feel you are now?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What, if anything, you do that you feel is environmentally friendly?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How environmentally friendly you would like to be in the future?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Any changes you would like to make that you feel are possible?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Any changes you would like to make that you feel are </a:t>
            </a:r>
            <a:r>
              <a:rPr lang="en-GB" sz="2400" u="sng" dirty="0"/>
              <a:t>not</a:t>
            </a:r>
            <a:r>
              <a:rPr lang="en-GB" sz="2400" dirty="0"/>
              <a:t> possible?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11760" y="5693192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8000"/>
                </a:solidFill>
              </a:rPr>
              <a:t>Reduce, Reuse, Recycle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3497" y="446030"/>
            <a:ext cx="931168" cy="93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72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build="p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27482"/>
            <a:ext cx="8229600" cy="706090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Reflective Activity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1033572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Sustainability: A personal reflection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988840"/>
            <a:ext cx="8229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/>
              <a:t>If you have thought of a change that you would like to make and are happy to share it with the group…..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3356992"/>
            <a:ext cx="8075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change I intend to make is………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544" y="4201924"/>
            <a:ext cx="80752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 feel that this is environmentally friendly because………</a:t>
            </a:r>
          </a:p>
        </p:txBody>
      </p:sp>
      <p:pic>
        <p:nvPicPr>
          <p:cNvPr id="7" name="Picture 6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184" y="5257571"/>
            <a:ext cx="1055647" cy="1055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780383"/>
            <a:ext cx="1029598" cy="1029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36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B2C0B737-161D-45BD-3041-9DF94D6F4F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944724"/>
            <a:ext cx="8229600" cy="583574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References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2EB148E7-AB65-E0F4-8EEC-435911D4A3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9502" y="1731764"/>
            <a:ext cx="8964996" cy="3394472"/>
          </a:xfrm>
        </p:spPr>
        <p:txBody>
          <a:bodyPr rtlCol="0">
            <a:noAutofit/>
          </a:bodyPr>
          <a:lstStyle/>
          <a:p>
            <a:r>
              <a:rPr lang="en-GB" sz="1200" dirty="0" err="1"/>
              <a:t>Attfield</a:t>
            </a:r>
            <a:r>
              <a:rPr lang="en-GB" sz="1200" dirty="0"/>
              <a:t>, Robin, (2003). Environmental Ethics Oxford: Polity.</a:t>
            </a:r>
            <a:endParaRPr lang="en-GB" altLang="en-US" sz="1200" dirty="0"/>
          </a:p>
          <a:p>
            <a:r>
              <a:rPr lang="en-GB" altLang="en-US" sz="1200" dirty="0"/>
              <a:t>Adams </a:t>
            </a:r>
            <a:r>
              <a:rPr lang="en-GB" altLang="en-US" sz="1200" dirty="0" err="1"/>
              <a:t>W.M</a:t>
            </a:r>
            <a:r>
              <a:rPr lang="en-GB" altLang="en-US" sz="1200" dirty="0"/>
              <a:t>. Green Development (2001) (2nd edition) London: Routledge. Available at: </a:t>
            </a:r>
            <a:r>
              <a:rPr lang="en-GB" sz="1200" dirty="0">
                <a:hlinkClick r:id="rId2"/>
              </a:rPr>
              <a:t>Full details and actions for Green Development: Environment and Sustainability in a Developing World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altLang="en-US" sz="1200" dirty="0"/>
              <a:t>Bakker, K. (2007) ‘The Commons Versus the Commodity: Alter-globalization, Anti-privatization and the Human Right to Water in the Global South’, Antipode, 39(3), pp. 430–455. Available at: </a:t>
            </a:r>
            <a:r>
              <a:rPr lang="en-GB" sz="1200" dirty="0">
                <a:hlinkClick r:id="rId3"/>
              </a:rPr>
              <a:t>The “Commons” Versus the “Commodity”: Alter-globalization, Anti-privatization and the Human Right to Water in the Global South. - EBSCO</a:t>
            </a:r>
            <a:r>
              <a:rPr lang="en-GB" altLang="en-US" sz="1200" dirty="0"/>
              <a:t>[Accessed 12/11/2024] </a:t>
            </a:r>
          </a:p>
          <a:p>
            <a:r>
              <a:rPr lang="en-GB" sz="1200" dirty="0" err="1"/>
              <a:t>Beder</a:t>
            </a:r>
            <a:r>
              <a:rPr lang="en-GB" sz="1200" dirty="0"/>
              <a:t>, Sharon, (1993) The Nature of Sustainable Development (Newham, Vic., Australia: Scribe Publications.</a:t>
            </a:r>
          </a:p>
          <a:p>
            <a:r>
              <a:rPr lang="en-GB" sz="1200" dirty="0"/>
              <a:t>Best, J. (2007) ‘Legitimacy dilemmas: the IMF’s pursuit of country ownership’, Third world quarterly, 28(3), pp. 469–488. Available at: </a:t>
            </a:r>
            <a:r>
              <a:rPr lang="en-GB" sz="1200" dirty="0">
                <a:hlinkClick r:id="rId4"/>
              </a:rPr>
              <a:t>Legitimacy Dilemmas: The IMF's Pursuit of Country Ownership on JSTOR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  <a:endParaRPr lang="en-GB" sz="1200" dirty="0"/>
          </a:p>
          <a:p>
            <a:r>
              <a:rPr lang="en-GB" sz="1200" dirty="0"/>
              <a:t>Biehl, J. (1992) ‘Perspectives on ecofeminism: viewpoint’, Environmental action (Washington, D.C.), 24(2), p. 19–. Available at: </a:t>
            </a:r>
            <a:r>
              <a:rPr lang="en-GB" sz="1200" dirty="0">
                <a:hlinkClick r:id="rId5"/>
              </a:rPr>
              <a:t>(PDF) Perspectives on Ecofeminism (1992) | Janet Biehl - Academia.edu</a:t>
            </a:r>
            <a:r>
              <a:rPr lang="en-GB" sz="1200" dirty="0"/>
              <a:t> </a:t>
            </a:r>
            <a:r>
              <a:rPr lang="en-GB" altLang="en-US" sz="1200" dirty="0"/>
              <a:t>[Accessed 12/11/2024] </a:t>
            </a:r>
          </a:p>
          <a:p>
            <a:r>
              <a:rPr lang="en-GB" altLang="en-US" sz="1200" dirty="0"/>
              <a:t>Bookchin, M. (1993) What is Social Ecology? The Anarchist Library Available at: </a:t>
            </a:r>
            <a:r>
              <a:rPr lang="en-GB" sz="1200" dirty="0">
                <a:hlinkClick r:id="rId6"/>
              </a:rPr>
              <a:t>What is Social Ecology? | The Anarchist Library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altLang="en-US" sz="1200" dirty="0"/>
              <a:t>Bookchin, M. (2005) The Ecology of Freedom Stirling: AK Press</a:t>
            </a:r>
          </a:p>
          <a:p>
            <a:r>
              <a:rPr lang="en-GB" altLang="en-US" sz="1200" dirty="0"/>
              <a:t>Brown, T. (1997) ‘Clearances and Clearings: Deforestation in Mesolithic/Neolithic Britain’, Oxford journal of archaeology, 16(2), pp. 133–146. Available at: </a:t>
            </a:r>
            <a:r>
              <a:rPr lang="en-GB" sz="1200" dirty="0">
                <a:hlinkClick r:id="rId7"/>
              </a:rPr>
              <a:t>Clearances and Clearings: Deforestation in Mesolithic/Neolithic Britain - Brown - 1997 - Oxford Journal of Archaeology - Wiley Online Library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0360937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B2C0B737-161D-45BD-3041-9DF94D6F4F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9532" y="857250"/>
            <a:ext cx="8229600" cy="529568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References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2EB148E7-AB65-E0F4-8EEC-435911D4A3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9502" y="1731764"/>
            <a:ext cx="9084987" cy="3394472"/>
          </a:xfrm>
        </p:spPr>
        <p:txBody>
          <a:bodyPr rtlCol="0">
            <a:noAutofit/>
          </a:bodyPr>
          <a:lstStyle/>
          <a:p>
            <a:r>
              <a:rPr lang="en-GB" altLang="en-US" sz="1200" dirty="0"/>
              <a:t>Buchanan, I. (2018) A Dictionary of Critical Theory (2 ed.)Oxford: OUP Available at: </a:t>
            </a:r>
            <a:r>
              <a:rPr lang="en-GB" sz="1200" dirty="0">
                <a:hlinkClick r:id="rId2"/>
              </a:rPr>
              <a:t>Complexity theory - Oxford Reference </a:t>
            </a:r>
            <a:r>
              <a:rPr lang="en-GB" sz="1200" dirty="0"/>
              <a:t> </a:t>
            </a:r>
            <a:r>
              <a:rPr lang="en-GB" altLang="en-US" sz="1200" dirty="0"/>
              <a:t>[Accessed 12/11/2024] </a:t>
            </a:r>
          </a:p>
          <a:p>
            <a:r>
              <a:rPr lang="en-GB" altLang="en-US" sz="1200" dirty="0"/>
              <a:t>Colman, A. M. [ed] (2015) ‘Cognitive Dissonance’ in A Dictionary of Psychology Oxford: OUP Available at: </a:t>
            </a:r>
            <a:r>
              <a:rPr lang="en-GB" sz="1200" dirty="0">
                <a:hlinkClick r:id="rId3"/>
              </a:rPr>
              <a:t>Cognitive dissonance - Oxford Reference </a:t>
            </a:r>
            <a:r>
              <a:rPr lang="en-GB" sz="1200" dirty="0"/>
              <a:t> </a:t>
            </a:r>
            <a:r>
              <a:rPr lang="en-GB" altLang="en-US" sz="1200" dirty="0"/>
              <a:t>[Accessed 12/11/2024] </a:t>
            </a:r>
          </a:p>
          <a:p>
            <a:r>
              <a:rPr lang="en-GB" altLang="en-US" sz="1200" dirty="0"/>
              <a:t>Costello, Prof. A. (2007) ‘Managing the health effects of climate change’ The Lancet Volume 373 (No. 9676, May 2009) p. 1693 Available at: </a:t>
            </a:r>
            <a:r>
              <a:rPr lang="en-GB" sz="1200" dirty="0">
                <a:hlinkClick r:id="rId4"/>
              </a:rPr>
              <a:t>Managing the health effects of climate change - The Lancet </a:t>
            </a:r>
            <a:r>
              <a:rPr lang="en-GB" sz="1200" dirty="0"/>
              <a:t> </a:t>
            </a:r>
            <a:r>
              <a:rPr lang="en-GB" altLang="en-US" sz="1200" dirty="0"/>
              <a:t>[Accessed 19/11/2024]</a:t>
            </a:r>
          </a:p>
          <a:p>
            <a:r>
              <a:rPr lang="en-GB" altLang="en-US" sz="1200" dirty="0"/>
              <a:t>Cottrell, S. (2013) The Study Skills Handbook Basingstoke: Palgrave Macmillan</a:t>
            </a:r>
          </a:p>
          <a:p>
            <a:r>
              <a:rPr lang="en-GB" altLang="en-US" sz="1200" dirty="0"/>
              <a:t>Cudworth E. Environment and Society London: Routledge. </a:t>
            </a:r>
          </a:p>
          <a:p>
            <a:r>
              <a:rPr lang="en-GB" altLang="en-US" sz="1200" dirty="0" err="1"/>
              <a:t>D’Eaubonne</a:t>
            </a:r>
            <a:r>
              <a:rPr lang="en-GB" altLang="en-US" sz="1200" dirty="0"/>
              <a:t>, F. (1974 [2020]) Feminism or Death London: Verso Available at: </a:t>
            </a:r>
            <a:r>
              <a:rPr lang="en-GB" sz="1200" dirty="0">
                <a:hlinkClick r:id="rId5"/>
              </a:rPr>
              <a:t>Feminism Or Death - Google Books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altLang="en-US" sz="1200" dirty="0"/>
              <a:t>Dasgupta, P. (1998) ‘Population, consumption and resources: Ethical issues’, Ecological economics, 24(2-3), pp. 139–152. Available at: </a:t>
            </a:r>
            <a:r>
              <a:rPr lang="en-GB" sz="1200" dirty="0">
                <a:hlinkClick r:id="rId6"/>
              </a:rPr>
              <a:t>Population, consumption and resources: Ethical issues - ScienceDirect</a:t>
            </a:r>
            <a:r>
              <a:rPr lang="en-GB" altLang="en-US" sz="1200" dirty="0"/>
              <a:t>  [Accessed 12/11/2024]</a:t>
            </a:r>
          </a:p>
          <a:p>
            <a:r>
              <a:rPr lang="en-GB" altLang="en-US" sz="1200" dirty="0" err="1"/>
              <a:t>Dobscha</a:t>
            </a:r>
            <a:r>
              <a:rPr lang="en-GB" altLang="en-US" sz="1200" dirty="0"/>
              <a:t>, S. (1993) ‘Women and the Environment: Applying Ecofeminism to Environmentally-Related Consumption’, in Advances in consumer research. Urbana, Ill: Association for Consumer Research, p. 36–. Available at: </a:t>
            </a:r>
            <a:r>
              <a:rPr lang="en-GB" sz="1200" dirty="0">
                <a:hlinkClick r:id="rId7"/>
              </a:rPr>
              <a:t>Women and the Environment: Applying Ecofeminism to Environmentally-Related Consumption. – EBSCO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altLang="en-US" sz="1200" dirty="0"/>
              <a:t>Elkington, J. (1998). ‘Partnerships from cannibals with forks: The triple bottom line of 21st‐century business’. </a:t>
            </a:r>
            <a:r>
              <a:rPr lang="en-GB" altLang="en-US" sz="1200" i="1" dirty="0"/>
              <a:t>Environmental Quality Management</a:t>
            </a:r>
            <a:r>
              <a:rPr lang="en-GB" altLang="en-US" sz="1200" dirty="0"/>
              <a:t>, 8(1), 37-51. Available at; </a:t>
            </a:r>
            <a:r>
              <a:rPr lang="en-GB" sz="1200" dirty="0">
                <a:hlinkClick r:id="rId8"/>
              </a:rPr>
              <a:t>Partnerships from Cannibals with Forks: The Triple Bottom Line of 21st-Century Business. – EBSCO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  <a:endParaRPr lang="en-GB" sz="1200" dirty="0"/>
          </a:p>
          <a:p>
            <a:r>
              <a:rPr lang="en-GB" sz="1200" dirty="0" err="1"/>
              <a:t>Esteva</a:t>
            </a:r>
            <a:r>
              <a:rPr lang="en-GB" sz="1200" dirty="0"/>
              <a:t>, Gustavo, (1992). ‘Development’, in Wolfgang Sachs (ed.), The Development Dictionary London and Atlantic Highlands, NJ; Zed Books, pp.6-25. Available at </a:t>
            </a:r>
            <a:r>
              <a:rPr lang="en-GB" sz="1200" dirty="0">
                <a:hlinkClick r:id="rId9"/>
              </a:rPr>
              <a:t>The Development Dictionary - Google Books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  <a:endParaRPr lang="en-GB" sz="1200" dirty="0"/>
          </a:p>
          <a:p>
            <a:pPr marL="0" indent="0">
              <a:buNone/>
            </a:pPr>
            <a:endParaRPr lang="en-GB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2106655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B2C0B737-161D-45BD-3041-9DF94D6F4F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063228"/>
            <a:ext cx="8229600" cy="691586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References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2EB148E7-AB65-E0F4-8EEC-435911D4A3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8757" y="1808821"/>
            <a:ext cx="8946486" cy="3394472"/>
          </a:xfrm>
        </p:spPr>
        <p:txBody>
          <a:bodyPr rtlCol="0">
            <a:noAutofit/>
          </a:bodyPr>
          <a:lstStyle/>
          <a:p>
            <a:r>
              <a:rPr lang="en-GB" sz="1200" dirty="0" err="1"/>
              <a:t>Freyfogle</a:t>
            </a:r>
            <a:r>
              <a:rPr lang="en-GB" sz="1200" dirty="0"/>
              <a:t>, E.T. (2006) Why conservation is failing and how it can regain ground. New Haven: Yale University Press. Available at: </a:t>
            </a:r>
            <a:r>
              <a:rPr lang="en-GB" sz="1200" dirty="0">
                <a:hlinkClick r:id="rId2"/>
              </a:rPr>
              <a:t>Why Conservation Is Failing and How It Can Regain Ground | Yale Scholarship Online | Oxford Academic </a:t>
            </a:r>
            <a:r>
              <a:rPr lang="en-GB" altLang="en-US" sz="1200" dirty="0"/>
              <a:t>[Accessed 12/11/2024]</a:t>
            </a:r>
            <a:endParaRPr lang="en-GB" sz="1200" dirty="0"/>
          </a:p>
          <a:p>
            <a:r>
              <a:rPr lang="en-GB" sz="1200" dirty="0"/>
              <a:t>Gaard, G.C. (2019) Ecofeminism : women, animals, nature. Philadelphia: Temple University Press. </a:t>
            </a:r>
          </a:p>
          <a:p>
            <a:r>
              <a:rPr lang="en-GB" sz="1200" dirty="0"/>
              <a:t>Gibbs, G (2002) </a:t>
            </a:r>
            <a:r>
              <a:rPr lang="en-GB" sz="1200" i="1" dirty="0"/>
              <a:t>Dyson, champion of British industry, switches production to far east </a:t>
            </a:r>
            <a:r>
              <a:rPr lang="en-GB" sz="1200" dirty="0"/>
              <a:t>The Guardian Available at </a:t>
            </a:r>
            <a:r>
              <a:rPr lang="en-GB" sz="1200" dirty="0">
                <a:hlinkClick r:id="rId3"/>
              </a:rPr>
              <a:t>https://www.theguardian.com/business/2002/feb/06/manufacturing.globalrecession</a:t>
            </a:r>
            <a:r>
              <a:rPr lang="en-GB" sz="1200" dirty="0"/>
              <a:t> [Accessed 06/09/2021]</a:t>
            </a:r>
          </a:p>
          <a:p>
            <a:r>
              <a:rPr lang="en-GB" sz="1200" dirty="0"/>
              <a:t>Goldman, M. (2005) Imperial nature the World Bank and struggles for social justice in the age of globalization. New Haven, Conn. ;: Yale University Press. Available at: </a:t>
            </a:r>
            <a:r>
              <a:rPr lang="en-GB" sz="1200" dirty="0">
                <a:hlinkClick r:id="rId4"/>
              </a:rPr>
              <a:t>Imperial nature : the World Bank and struggles for social justice in the age of globalization : Goldman, Michael, 1960- : Free Download, Borrow, and Streaming : Internet Archive</a:t>
            </a:r>
            <a:r>
              <a:rPr lang="en-GB" sz="1200" dirty="0"/>
              <a:t> [Accessed 12/11/2024]</a:t>
            </a:r>
          </a:p>
          <a:p>
            <a:r>
              <a:rPr lang="en-GB" sz="1200" dirty="0" err="1"/>
              <a:t>Gribbin</a:t>
            </a:r>
            <a:r>
              <a:rPr lang="en-GB" sz="1200" dirty="0"/>
              <a:t>, M. and </a:t>
            </a:r>
            <a:r>
              <a:rPr lang="en-GB" sz="1200" dirty="0" err="1"/>
              <a:t>Gribbin</a:t>
            </a:r>
            <a:r>
              <a:rPr lang="en-GB" sz="1200" dirty="0"/>
              <a:t>, J. (2021) James Lovelock: In Search of Gaia. Princeton University Press. Available at: </a:t>
            </a:r>
            <a:r>
              <a:rPr lang="en-GB" sz="1200" dirty="0">
                <a:hlinkClick r:id="rId5"/>
              </a:rPr>
              <a:t>James Lovelock</a:t>
            </a:r>
            <a:r>
              <a:rPr lang="en-GB" sz="1200" dirty="0"/>
              <a:t> [Accessed 12/11/2024]</a:t>
            </a:r>
          </a:p>
          <a:p>
            <a:r>
              <a:rPr lang="en-GB" sz="1200" dirty="0" err="1"/>
              <a:t>Hashimzade</a:t>
            </a:r>
            <a:r>
              <a:rPr lang="en-GB" sz="1200" dirty="0"/>
              <a:t>, N., Myles, G.D. and Black, J. (2017) A dictionary of economics. 5 ed. Oxford, England: Oxford University Press. Available at: </a:t>
            </a:r>
            <a:r>
              <a:rPr lang="en-GB" sz="1200" dirty="0">
                <a:hlinkClick r:id="rId6"/>
              </a:rPr>
              <a:t>Dictionary of Economics - Oxford Reference </a:t>
            </a:r>
            <a:r>
              <a:rPr lang="en-GB" sz="1200" dirty="0"/>
              <a:t>  [Accessed 12/11/2024]</a:t>
            </a:r>
          </a:p>
          <a:p>
            <a:r>
              <a:rPr lang="en-GB" sz="1200" dirty="0"/>
              <a:t>Jacobs, Michael, (1999)‘Sustainable Development as a Contested Concept’, in Andrew Dobson (ed.), </a:t>
            </a:r>
            <a:r>
              <a:rPr lang="en-GB" sz="1200" i="1" dirty="0"/>
              <a:t>Fairness and Futurity: Essays on Environmental Sustainability and Social Justice </a:t>
            </a:r>
            <a:r>
              <a:rPr lang="en-GB" sz="1200" dirty="0"/>
              <a:t>Oxford: Oxford University Press. Available at: </a:t>
            </a:r>
            <a:r>
              <a:rPr lang="en-GB" sz="1200" dirty="0">
                <a:hlinkClick r:id="rId7"/>
              </a:rPr>
              <a:t>‪Fairness and Futurity : Essays on Environmental Sustainability and Social Justice‬‎ - ‪Record details‬‎ - ‪EBSCOhost Research Databases‬‎</a:t>
            </a:r>
            <a:r>
              <a:rPr lang="en-GB" sz="1200" dirty="0"/>
              <a:t> [Accessed 12/11/2024]</a:t>
            </a:r>
          </a:p>
          <a:p>
            <a:r>
              <a:rPr lang="en-GB" sz="1200" dirty="0"/>
              <a:t>Jana, A. and Shekhar, C. (2022) ‘Female sterilisation in India: Examining the role of women’s own decision making and information given to client’, Journal of biosocial science, pp. 1–20. Available at: </a:t>
            </a:r>
            <a:r>
              <a:rPr lang="en-GB" sz="1200" dirty="0">
                <a:hlinkClick r:id="rId8"/>
              </a:rPr>
              <a:t>Female sterilisation in India: Examining the role of women’s own decision making and information given to client | Journal of Biosocial Science | Cambridge Core</a:t>
            </a:r>
            <a:r>
              <a:rPr lang="en-GB" sz="1200" dirty="0"/>
              <a:t> [Accessed 12/11/2024]</a:t>
            </a:r>
          </a:p>
          <a:p>
            <a:pPr marL="0" indent="0">
              <a:buNone/>
            </a:pPr>
            <a:endParaRPr lang="en-GB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8956780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B2C0B737-161D-45BD-3041-9DF94D6F4F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6729" y="872917"/>
            <a:ext cx="8229600" cy="583574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References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2EB148E7-AB65-E0F4-8EEC-435911D4A3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7514" y="1646803"/>
            <a:ext cx="8229600" cy="3394472"/>
          </a:xfrm>
        </p:spPr>
        <p:txBody>
          <a:bodyPr rtlCol="0">
            <a:noAutofit/>
          </a:bodyPr>
          <a:lstStyle/>
          <a:p>
            <a:r>
              <a:rPr lang="en-GB" sz="1200" dirty="0"/>
              <a:t>Johns, D. (1992) The Practical Relevance of Deep Ecology Portland: Portland Stat University Available at: </a:t>
            </a:r>
            <a:r>
              <a:rPr lang="en-GB" sz="1200" dirty="0">
                <a:hlinkClick r:id="rId2"/>
              </a:rPr>
              <a:t>The Practical Relevance of Deep Ecology</a:t>
            </a:r>
            <a:r>
              <a:rPr lang="en-GB" sz="1200" dirty="0"/>
              <a:t> [Accessed 12/11/2024]</a:t>
            </a:r>
          </a:p>
          <a:p>
            <a:r>
              <a:rPr lang="en-GB" sz="1200" dirty="0" err="1"/>
              <a:t>Kakuba</a:t>
            </a:r>
            <a:r>
              <a:rPr lang="en-GB" sz="1200" dirty="0"/>
              <a:t>, S. J. (2016) ‘Foreign Aid to Africa: Conceptualising Socio-Economic and Political Development Applying Complexity Theory’  in </a:t>
            </a:r>
            <a:r>
              <a:rPr lang="en-GB" sz="1200" dirty="0" err="1"/>
              <a:t>Ercetin</a:t>
            </a:r>
            <a:r>
              <a:rPr lang="en-GB" sz="1200" dirty="0"/>
              <a:t>, S.S. and </a:t>
            </a:r>
            <a:r>
              <a:rPr lang="en-GB" sz="1200" dirty="0" err="1"/>
              <a:t>Bağcı</a:t>
            </a:r>
            <a:r>
              <a:rPr lang="en-GB" sz="1200" dirty="0"/>
              <a:t>, H. [Eds.] (2016) Handbook of research on chaos and complexity theory in the social sciences. Hershey, Pennsylvania: Information Science Reference. Available at: </a:t>
            </a:r>
            <a:r>
              <a:rPr lang="en-GB" sz="1200" dirty="0">
                <a:hlinkClick r:id="rId3"/>
              </a:rPr>
              <a:t>Handbook of Research on Chaos and Complexity Theory in the Social Sciences | IGI Global</a:t>
            </a:r>
            <a:r>
              <a:rPr lang="en-GB" sz="1200" dirty="0"/>
              <a:t> [Accessed 12/11/2024]</a:t>
            </a:r>
          </a:p>
          <a:p>
            <a:r>
              <a:rPr lang="en-GB" sz="1200" dirty="0"/>
              <a:t>London Sustainability Exchange (No Date) </a:t>
            </a:r>
            <a:r>
              <a:rPr lang="en-GB" sz="1200" i="1" dirty="0"/>
              <a:t>Definitions of Environmental Justice and Environmental Inequalities</a:t>
            </a:r>
            <a:r>
              <a:rPr lang="en-GB" sz="1200" dirty="0"/>
              <a:t> Available at </a:t>
            </a:r>
            <a:r>
              <a:rPr lang="en-GB" sz="1200" dirty="0">
                <a:hlinkClick r:id="rId4"/>
              </a:rPr>
              <a:t>http://www.lsx.org.uk/resources/EJIDefinition_page3198.aspx</a:t>
            </a:r>
            <a:r>
              <a:rPr lang="en-GB" sz="1200" dirty="0"/>
              <a:t> [Accessed 06/09/2021]</a:t>
            </a:r>
          </a:p>
          <a:p>
            <a:r>
              <a:rPr lang="en-GB" sz="1200" dirty="0"/>
              <a:t>Lovelock, James (2009). The Vanishing Face of Gaia: A Final Warning: Enjoy It While You Can. Allen Lane.</a:t>
            </a:r>
          </a:p>
          <a:p>
            <a:r>
              <a:rPr lang="en-GB" sz="1200" dirty="0"/>
              <a:t>Lynch, C.L. &amp; Wolcott, S.K. (2001) Helping Your Students Develop Critical Thinking Skills The IDEA </a:t>
            </a:r>
            <a:r>
              <a:rPr lang="en-GB" sz="1200" dirty="0" err="1"/>
              <a:t>Center</a:t>
            </a:r>
            <a:r>
              <a:rPr lang="en-GB" sz="1200" dirty="0"/>
              <a:t> </a:t>
            </a:r>
          </a:p>
          <a:p>
            <a:r>
              <a:rPr lang="en-GB" sz="1200" dirty="0"/>
              <a:t>McKeown, R. (2002). The ESD Toolkit 2.0. Web-published document. Available at: </a:t>
            </a:r>
            <a:r>
              <a:rPr lang="en-GB" sz="1200" dirty="0">
                <a:hlinkClick r:id="rId5"/>
              </a:rPr>
              <a:t>http://www.esdtoolkit.org/</a:t>
            </a:r>
            <a:r>
              <a:rPr lang="en-GB" sz="1200" dirty="0"/>
              <a:t> [Accessed 12/11/2024]</a:t>
            </a:r>
          </a:p>
          <a:p>
            <a:r>
              <a:rPr lang="en-GB" sz="1200" dirty="0"/>
              <a:t>Max </a:t>
            </a:r>
            <a:r>
              <a:rPr lang="en-GB" sz="1200" dirty="0" err="1"/>
              <a:t>Ajl</a:t>
            </a:r>
            <a:r>
              <a:rPr lang="en-GB" sz="1200" dirty="0"/>
              <a:t> (2021) ‘Green Social Democracy or Eco-Socialism?’, in A People’s Green New Deal. Pluto Press, p. 75–  Available at: </a:t>
            </a:r>
            <a:r>
              <a:rPr lang="en-GB" sz="1200" dirty="0">
                <a:hlinkClick r:id="rId6"/>
              </a:rPr>
              <a:t>4 Green Social Democracy or Eco-Socialism? from A People's Green New Deal on JSTOR</a:t>
            </a:r>
            <a:r>
              <a:rPr lang="en-GB" sz="1200" dirty="0"/>
              <a:t> [Accessed 12/11/2024]</a:t>
            </a:r>
          </a:p>
          <a:p>
            <a:r>
              <a:rPr lang="en-GB" sz="1200" dirty="0"/>
              <a:t>Meadows, D. </a:t>
            </a:r>
            <a:r>
              <a:rPr lang="en-GB" sz="1200" i="1" dirty="0"/>
              <a:t>et al </a:t>
            </a:r>
            <a:r>
              <a:rPr lang="en-GB" sz="1200" dirty="0"/>
              <a:t>(2005</a:t>
            </a:r>
            <a:r>
              <a:rPr lang="en-GB" sz="1200" i="1" dirty="0"/>
              <a:t>) The Limits to Growth: The 30-year Update </a:t>
            </a:r>
            <a:r>
              <a:rPr lang="en-GB" sz="1200" dirty="0"/>
              <a:t>London: Routledge Available at: </a:t>
            </a:r>
            <a:r>
              <a:rPr lang="en-GB" sz="1200" dirty="0">
                <a:hlinkClick r:id="rId7"/>
              </a:rPr>
              <a:t>Full details and actions for The Limits to Growth: The 30-year Update</a:t>
            </a:r>
            <a:r>
              <a:rPr lang="en-GB" sz="1200" dirty="0"/>
              <a:t> [Accessed 12/11/2024]</a:t>
            </a:r>
          </a:p>
          <a:p>
            <a:r>
              <a:rPr lang="en-GB" sz="1200" dirty="0" err="1"/>
              <a:t>Mijač</a:t>
            </a:r>
            <a:r>
              <a:rPr lang="en-GB" sz="1200" dirty="0"/>
              <a:t>, S., </a:t>
            </a:r>
            <a:r>
              <a:rPr lang="en-GB" sz="1200" dirty="0" err="1"/>
              <a:t>Slivšek</a:t>
            </a:r>
            <a:r>
              <a:rPr lang="en-GB" sz="1200" dirty="0"/>
              <a:t> G. and </a:t>
            </a:r>
            <a:r>
              <a:rPr lang="en-GB" sz="1200" dirty="0" err="1"/>
              <a:t>Džajić</a:t>
            </a:r>
            <a:r>
              <a:rPr lang="en-GB" sz="1200" dirty="0"/>
              <a:t>  A. (2022) ‘Deep Ecology: Contemporary Bioethical Trends’, Southeastern European medical journal (Online), 6(1), pp. 129–139. Available at: </a:t>
            </a:r>
            <a:r>
              <a:rPr lang="en-GB" sz="1200" dirty="0">
                <a:hlinkClick r:id="rId8"/>
              </a:rPr>
              <a:t>Deep Ecology: Contemporary Bioethical Trends | Southeastern European Medical Journal</a:t>
            </a:r>
            <a:r>
              <a:rPr lang="en-GB" sz="1200" dirty="0"/>
              <a:t> [Accessed 12/11/2024]</a:t>
            </a:r>
          </a:p>
          <a:p>
            <a:r>
              <a:rPr lang="en-GB" sz="1200" dirty="0"/>
              <a:t>Millennium Alliance for Humanity and the Biosphere (2022) Solutions to overpopulation and what you can do Stanford University Available at: </a:t>
            </a:r>
            <a:r>
              <a:rPr lang="en-GB" sz="1200" dirty="0">
                <a:hlinkClick r:id="rId9"/>
              </a:rPr>
              <a:t>Solutions to overpopulation and what you can do – MAHB</a:t>
            </a:r>
            <a:r>
              <a:rPr lang="en-GB" sz="1200" dirty="0"/>
              <a:t> [Accessed 12/11/2024]</a:t>
            </a:r>
          </a:p>
          <a:p>
            <a:endParaRPr lang="en-GB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9528296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B2C0B737-161D-45BD-3041-9DF94D6F4F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3631" y="881829"/>
            <a:ext cx="8229600" cy="529568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References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2EB148E7-AB65-E0F4-8EEC-435911D4A3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3508" y="1538791"/>
            <a:ext cx="8694966" cy="3394472"/>
          </a:xfrm>
        </p:spPr>
        <p:txBody>
          <a:bodyPr rtlCol="0">
            <a:noAutofit/>
          </a:bodyPr>
          <a:lstStyle/>
          <a:p>
            <a:r>
              <a:rPr lang="en-GB" sz="1200" dirty="0" err="1"/>
              <a:t>Næss</a:t>
            </a:r>
            <a:r>
              <a:rPr lang="en-GB" sz="1200" dirty="0"/>
              <a:t>, A.  &amp; Rothenberg, D. (1989) Ecology, Community and Lifestyle: Outline of an </a:t>
            </a:r>
            <a:r>
              <a:rPr lang="en-GB" sz="1200" dirty="0" err="1"/>
              <a:t>Ecosophy</a:t>
            </a:r>
            <a:r>
              <a:rPr lang="en-GB" sz="1200" dirty="0"/>
              <a:t> Translated by D. Rothenberg. Cambridge: Cambridge University Press Available at: </a:t>
            </a:r>
            <a:r>
              <a:rPr lang="en-GB" sz="1200" dirty="0">
                <a:hlinkClick r:id="rId2"/>
              </a:rPr>
              <a:t>Ecology, Community and Lifestyle - Google Books</a:t>
            </a:r>
            <a:r>
              <a:rPr lang="en-GB" sz="1200" dirty="0"/>
              <a:t> [Accessed 12/11/2024]</a:t>
            </a:r>
          </a:p>
          <a:p>
            <a:r>
              <a:rPr lang="en-GB" sz="1200" dirty="0" err="1"/>
              <a:t>O'Riordan</a:t>
            </a:r>
            <a:r>
              <a:rPr lang="en-GB" sz="1200" dirty="0"/>
              <a:t>, T. (1999). Environment and environmentalism. In: Environmental Geology. Encyclopedia of Earth Science. Springer, Dordrecht. </a:t>
            </a:r>
            <a:r>
              <a:rPr lang="en-GB" sz="1200" dirty="0">
                <a:hlinkClick r:id="rId3"/>
              </a:rPr>
              <a:t>Environment and environmentalism | SpringerLink</a:t>
            </a:r>
            <a:r>
              <a:rPr lang="en-GB" sz="1200" dirty="0"/>
              <a:t> [Accessed 12/11/2024]</a:t>
            </a:r>
          </a:p>
          <a:p>
            <a:r>
              <a:rPr lang="en-GB" sz="1200" dirty="0"/>
              <a:t>Park, C. &amp; </a:t>
            </a:r>
            <a:r>
              <a:rPr lang="en-GB" sz="1200" dirty="0" err="1"/>
              <a:t>Allaby</a:t>
            </a:r>
            <a:r>
              <a:rPr lang="en-GB" sz="1200" dirty="0"/>
              <a:t>, M. [eds.] (2017) A Dictionary of Environment and Conservation (3 ed.) Oxford: OUP Available at: </a:t>
            </a:r>
            <a:r>
              <a:rPr lang="en-GB" sz="1200" dirty="0">
                <a:hlinkClick r:id="rId4"/>
              </a:rPr>
              <a:t>Environmentalism - Oxford Reference</a:t>
            </a:r>
            <a:r>
              <a:rPr lang="en-GB" sz="1200" dirty="0"/>
              <a:t> [Accessed 12/11/2024]</a:t>
            </a:r>
          </a:p>
          <a:p>
            <a:r>
              <a:rPr lang="en-GB" sz="1200" dirty="0"/>
              <a:t>Paulson, N (2016) ‘Old Ideas, New Knowledge, Sustainable Communities’ TED Talks Available at: </a:t>
            </a:r>
            <a:r>
              <a:rPr lang="en-GB" sz="1200" dirty="0">
                <a:hlinkClick r:id="rId5"/>
              </a:rPr>
              <a:t>Old Ideas, New Knowledge, Sustainable Communities | </a:t>
            </a:r>
            <a:r>
              <a:rPr lang="en-GB" sz="1200" dirty="0" err="1">
                <a:hlinkClick r:id="rId5"/>
              </a:rPr>
              <a:t>Nels</a:t>
            </a:r>
            <a:r>
              <a:rPr lang="en-GB" sz="1200" dirty="0">
                <a:hlinkClick r:id="rId5"/>
              </a:rPr>
              <a:t> Paulson | </a:t>
            </a:r>
            <a:r>
              <a:rPr lang="en-GB" sz="1200" dirty="0" err="1">
                <a:hlinkClick r:id="rId5"/>
              </a:rPr>
              <a:t>TEDxUWStout</a:t>
            </a:r>
            <a:r>
              <a:rPr lang="en-GB" sz="1200" dirty="0"/>
              <a:t>   [Accessed 12/11/2024]</a:t>
            </a:r>
          </a:p>
          <a:p>
            <a:r>
              <a:rPr lang="en-GB" altLang="en-US" sz="1200" dirty="0" err="1"/>
              <a:t>Pelenc</a:t>
            </a:r>
            <a:r>
              <a:rPr lang="en-GB" altLang="en-US" sz="1200" dirty="0"/>
              <a:t>, J. (2015) Weak Sustainability versus Strong Sustainability: Brief for GDSR 2015 Available at: </a:t>
            </a:r>
            <a:r>
              <a:rPr lang="en-GB" sz="1200" dirty="0">
                <a:hlinkClick r:id="rId6"/>
              </a:rPr>
              <a:t>Microsoft Word - 122-Pelenc-Weak Sustainability versus Strong Sustainability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altLang="en-US" sz="1200" dirty="0"/>
              <a:t>Phillips, M. &amp; </a:t>
            </a:r>
            <a:r>
              <a:rPr lang="en-GB" altLang="en-US" sz="1200" dirty="0" err="1"/>
              <a:t>Mighall</a:t>
            </a:r>
            <a:r>
              <a:rPr lang="en-GB" altLang="en-US" sz="1200" dirty="0"/>
              <a:t>, T (2013) Society and Exploitation Through Nature Abingdon: Routledge</a:t>
            </a:r>
          </a:p>
          <a:p>
            <a:r>
              <a:rPr lang="en-GB" altLang="en-US" sz="1200" dirty="0" err="1"/>
              <a:t>Resurrección</a:t>
            </a:r>
            <a:r>
              <a:rPr lang="en-GB" altLang="en-US" sz="1200" dirty="0"/>
              <a:t>, B.P. and </a:t>
            </a:r>
            <a:r>
              <a:rPr lang="en-GB" altLang="en-US" sz="1200" dirty="0" err="1"/>
              <a:t>Elmhirst</a:t>
            </a:r>
            <a:r>
              <a:rPr lang="en-GB" altLang="en-US" sz="1200" dirty="0"/>
              <a:t>, R. (2021) ‘Negotiating gender expertise’ in </a:t>
            </a:r>
            <a:r>
              <a:rPr lang="en-GB" altLang="en-US" sz="1200" i="1" dirty="0"/>
              <a:t>Environment and development : voices from feminist political ecology</a:t>
            </a:r>
            <a:r>
              <a:rPr lang="en-GB" altLang="en-US" sz="1200" dirty="0"/>
              <a:t>. Edited by B.P. </a:t>
            </a:r>
            <a:r>
              <a:rPr lang="en-GB" altLang="en-US" sz="1200" dirty="0" err="1"/>
              <a:t>Resurrección</a:t>
            </a:r>
            <a:r>
              <a:rPr lang="en-GB" altLang="en-US" sz="1200" dirty="0"/>
              <a:t> and R. </a:t>
            </a:r>
            <a:r>
              <a:rPr lang="en-GB" altLang="en-US" sz="1200" dirty="0" err="1"/>
              <a:t>Elmhirst</a:t>
            </a:r>
            <a:r>
              <a:rPr lang="en-GB" altLang="en-US" sz="1200" dirty="0"/>
              <a:t>. Abingdon, Oxon ;: Routledge. Available at</a:t>
            </a:r>
            <a:r>
              <a:rPr lang="en-GB" sz="1200" dirty="0">
                <a:hlinkClick r:id="rId7"/>
              </a:rPr>
              <a:t> Negotiating Gender Expertise in Environment and Development | Voices f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altLang="en-US" sz="1200" dirty="0"/>
              <a:t>Royal Society (2022) </a:t>
            </a:r>
            <a:r>
              <a:rPr lang="en-GB" altLang="en-US" sz="1200" i="1" dirty="0"/>
              <a:t>Climate Change in the Critical Decade </a:t>
            </a:r>
            <a:r>
              <a:rPr lang="en-GB" altLang="en-US" sz="1200" dirty="0"/>
              <a:t>London: Royal Society Available at: </a:t>
            </a:r>
            <a:r>
              <a:rPr lang="en-GB" sz="1200" dirty="0">
                <a:hlinkClick r:id="rId8"/>
              </a:rPr>
              <a:t>Climate change in the critical decade: A summary of the IPCC Sixth Assessment Report and its implications for the UK. The Royal Society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altLang="en-US" sz="1200" dirty="0"/>
              <a:t>Scott W. and Gough S.  (2003) Sustainable Development  Framing the Issues. London: Routledge Falmer. Available at: </a:t>
            </a:r>
            <a:r>
              <a:rPr lang="en-GB" sz="1200" dirty="0">
                <a:hlinkClick r:id="rId9"/>
              </a:rPr>
              <a:t>Sustainable Development and Learning: Framing the Issues - Stephen Gough, William Scott - Google Books</a:t>
            </a:r>
            <a:r>
              <a:rPr lang="en-GB" sz="1200" dirty="0"/>
              <a:t> [Accessed 12/11/2024]</a:t>
            </a:r>
            <a:endParaRPr lang="en-GB" altLang="en-US" sz="1200" dirty="0"/>
          </a:p>
          <a:p>
            <a:pPr marL="0" indent="0">
              <a:buNone/>
            </a:pP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2251663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B2C0B737-161D-45BD-3041-9DF94D6F4F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13538" y="944724"/>
            <a:ext cx="8229600" cy="529568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References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2EB148E7-AB65-E0F4-8EEC-435911D4A3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5095" y="1731764"/>
            <a:ext cx="8946486" cy="3394472"/>
          </a:xfrm>
        </p:spPr>
        <p:txBody>
          <a:bodyPr rtlCol="0">
            <a:noAutofit/>
          </a:bodyPr>
          <a:lstStyle/>
          <a:p>
            <a:r>
              <a:rPr lang="en-GB" sz="1200" dirty="0" err="1"/>
              <a:t>Schrems</a:t>
            </a:r>
            <a:r>
              <a:rPr lang="en-GB" sz="1200" dirty="0"/>
              <a:t>, I. and Upham, P. (2020) ‘Cognitive Dissonance in Sustainability Scientists Regarding Air Travel for Academic Purposes: A Qualitative Study’, Sustainability (Basel, Switzerland), 12(5), p. 1837–. Available at: </a:t>
            </a:r>
            <a:r>
              <a:rPr lang="en-GB" sz="1200" dirty="0">
                <a:hlinkClick r:id="rId2"/>
              </a:rPr>
              <a:t>Cognitive Dissonance in Sustainability Scientists Regarding Air Travel for Academic Purposes: A Qualitative Study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sz="1200" dirty="0"/>
              <a:t>Scriven, M., &amp; Paul, R. (1987). Defining Critical Thinking. Available at: </a:t>
            </a:r>
            <a:r>
              <a:rPr lang="en-GB" sz="1200" dirty="0">
                <a:hlinkClick r:id="rId3"/>
              </a:rPr>
              <a:t>Defining Critical Thinking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sz="1200" dirty="0"/>
              <a:t>Shiva, V. (1988a) ‘Geopolitics of Food: America’s Use of Food as a Weapon’, Economic and political weekly, 23(18), pp. 881–882. Available at: </a:t>
            </a:r>
            <a:r>
              <a:rPr lang="en-GB" sz="1200" dirty="0">
                <a:hlinkClick r:id="rId4"/>
              </a:rPr>
              <a:t>Geopolitics of Food: America's Use of Food as a Weapon on JSTOR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sz="1200" dirty="0"/>
              <a:t>Shiva, V. (1988b) Staying Alive: Women, Ecology, and Survival in India London: Zed Books Available at: </a:t>
            </a:r>
            <a:r>
              <a:rPr lang="en-GB" sz="1200" dirty="0">
                <a:hlinkClick r:id="rId5"/>
              </a:rPr>
              <a:t>Staying Alive: Women, Ecology and Survival in India - Vandana Shiva - Google Books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sz="1200" dirty="0"/>
              <a:t>Social Development Research Network (2004) SDRN Briefing Two: Environment and Social Justice Available at http://www.sd-research.org.uk/sites/default/files/publications/Environment%20and%20Social%20Justice_0.pdf [Accessed 06/09/2021]</a:t>
            </a:r>
          </a:p>
          <a:p>
            <a:r>
              <a:rPr lang="en-GB" sz="1200" dirty="0"/>
              <a:t>Sole, R. &amp; levin, S.A (eds) (2022) ‘Ecological complexity and the biosphere: the next 30 years’ Philosophical Transactions of the Royal Society B Vol.377 Issue 1587 Available at: </a:t>
            </a:r>
            <a:r>
              <a:rPr lang="en-GB" sz="1200" dirty="0">
                <a:hlinkClick r:id="rId6"/>
              </a:rPr>
              <a:t>Philosophical Transactions of the Royal Society B: Biological Sciences: Vol 377, No 1857</a:t>
            </a:r>
            <a:r>
              <a:rPr lang="en-GB" sz="1200" dirty="0"/>
              <a:t>  </a:t>
            </a:r>
            <a:r>
              <a:rPr lang="en-GB" altLang="en-US" sz="1200" dirty="0"/>
              <a:t>[Accessed 12/11/2024]</a:t>
            </a:r>
          </a:p>
          <a:p>
            <a:r>
              <a:rPr lang="en-GB" sz="1200" dirty="0" err="1"/>
              <a:t>Spretnak</a:t>
            </a:r>
            <a:r>
              <a:rPr lang="en-GB" sz="1200" dirty="0"/>
              <a:t>, C. (1990) ‘Ecofeminism: Our Roots and Flowering’ In Diamond, I &amp; Orenstein, G. (ed) Reweaving the World: The Emergence of Ecofeminism San Francisco: Sierra Club Books Available at: </a:t>
            </a:r>
            <a:r>
              <a:rPr lang="en-GB" sz="1200" dirty="0">
                <a:hlinkClick r:id="rId7"/>
              </a:rPr>
              <a:t>Ecofeminism_-_1987.pdf </a:t>
            </a:r>
            <a:r>
              <a:rPr lang="en-GB" altLang="en-US" sz="1200" dirty="0"/>
              <a:t>[Accessed 12/11/2024]</a:t>
            </a:r>
          </a:p>
          <a:p>
            <a:r>
              <a:rPr lang="en-GB" sz="1200" dirty="0"/>
              <a:t>Unger, C.R. (2014) ‘Family Planning – A Rational Choice?’ in Hartmann, H., Unger, C.R. and </a:t>
            </a:r>
            <a:r>
              <a:rPr lang="en-GB" sz="1200" dirty="0" err="1"/>
              <a:t>Dörnemann</a:t>
            </a:r>
            <a:r>
              <a:rPr lang="en-GB" sz="1200" dirty="0"/>
              <a:t>, M. (2014) A world of populations : transnational perspectives on demography in the twentieth century. Edited by H. Hartmann and C.R. Unger. (pp. 58-82) New York ;: </a:t>
            </a:r>
            <a:r>
              <a:rPr lang="en-GB" sz="1200" dirty="0" err="1"/>
              <a:t>Berghahn</a:t>
            </a:r>
            <a:r>
              <a:rPr lang="en-GB" sz="1200" dirty="0"/>
              <a:t> Books. Available at: </a:t>
            </a:r>
            <a:r>
              <a:rPr lang="en-GB" sz="1200" dirty="0">
                <a:hlinkClick r:id="rId8"/>
              </a:rPr>
              <a:t>(PDF) A world of populations: Transnational perspectives on demography in the twentieth century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  <a:endParaRPr lang="en-GB" sz="1200" dirty="0"/>
          </a:p>
          <a:p>
            <a:pPr marL="0" indent="0">
              <a:buNone/>
            </a:pPr>
            <a:endParaRPr lang="en-GB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201235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B2C0B737-161D-45BD-3041-9DF94D6F4F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536" y="188640"/>
            <a:ext cx="8229600" cy="637580"/>
          </a:xfrm>
        </p:spPr>
        <p:txBody>
          <a:bodyPr>
            <a:normAutofit fontScale="90000"/>
          </a:bodyPr>
          <a:lstStyle/>
          <a:p>
            <a:r>
              <a:rPr lang="en-GB" altLang="en-US" b="1" dirty="0"/>
              <a:t>References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2EB148E7-AB65-E0F4-8EEC-435911D4A3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528" y="980728"/>
            <a:ext cx="8229600" cy="3394472"/>
          </a:xfrm>
        </p:spPr>
        <p:txBody>
          <a:bodyPr rtlCol="0">
            <a:noAutofit/>
          </a:bodyPr>
          <a:lstStyle/>
          <a:p>
            <a:r>
              <a:rPr lang="en-GB" sz="1200" dirty="0"/>
              <a:t>United Nations (No Date) The UN Campaign for Individual Action United Nations Available at: </a:t>
            </a:r>
            <a:r>
              <a:rPr lang="en-GB" sz="1200" dirty="0">
                <a:hlinkClick r:id="rId2"/>
              </a:rPr>
              <a:t>Act Now | United Nations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sz="1200" dirty="0"/>
              <a:t>University of Vermont (No Date) Types of Eco-feminism Available at: </a:t>
            </a:r>
            <a:r>
              <a:rPr lang="en-GB" sz="1200" dirty="0">
                <a:hlinkClick r:id="rId3"/>
              </a:rPr>
              <a:t>EFtypes.pdf</a:t>
            </a:r>
            <a:r>
              <a:rPr lang="en-GB" sz="1200" dirty="0"/>
              <a:t> </a:t>
            </a:r>
            <a:r>
              <a:rPr lang="en-GB" altLang="en-US" sz="1200" dirty="0"/>
              <a:t>[Accessed 12/11/2024]</a:t>
            </a:r>
          </a:p>
          <a:p>
            <a:r>
              <a:rPr lang="en-GB" sz="1200" dirty="0" err="1"/>
              <a:t>Vitek</a:t>
            </a:r>
            <a:r>
              <a:rPr lang="en-GB" sz="1200" dirty="0"/>
              <a:t>, B. &amp; Jackson, W. [Eds.] (2008) The Virtues of Ignorance: Complexity, Sustainability, and the Limits of Knowledge Available at: </a:t>
            </a:r>
            <a:r>
              <a:rPr lang="en-GB" sz="1200" dirty="0">
                <a:hlinkClick r:id="rId4"/>
              </a:rPr>
              <a:t>Project MUSE - The Virtues of Ignorance</a:t>
            </a:r>
            <a:r>
              <a:rPr lang="en-GB" sz="1200" dirty="0"/>
              <a:t>  </a:t>
            </a:r>
            <a:r>
              <a:rPr lang="en-GB" altLang="en-US" sz="1200" dirty="0"/>
              <a:t>[Accessed 12/11/2024]</a:t>
            </a:r>
          </a:p>
          <a:p>
            <a:r>
              <a:rPr lang="en-GB" sz="1200" dirty="0"/>
              <a:t>Vogel, Steven, (2016) 'Alienation, Nature, and the Environment’, in </a:t>
            </a:r>
            <a:r>
              <a:rPr lang="en-GB" sz="1200" i="1" dirty="0"/>
              <a:t>Thinking like a Mall: Environmental Philosophy after the End of Nature</a:t>
            </a:r>
            <a:r>
              <a:rPr lang="en-GB" sz="1200" dirty="0"/>
              <a:t> Cambridge, MA, 2015; online </a:t>
            </a:r>
            <a:r>
              <a:rPr lang="en-GB" sz="1200" dirty="0" err="1"/>
              <a:t>edn</a:t>
            </a:r>
            <a:r>
              <a:rPr lang="en-GB" sz="1200" dirty="0"/>
              <a:t>, MIT Press Scholarship Online Available at: </a:t>
            </a:r>
            <a:r>
              <a:rPr lang="en-GB" sz="1200" dirty="0">
                <a:hlinkClick r:id="rId5"/>
              </a:rPr>
              <a:t>https://doi.org/10.7551/mitpress/9780262029100.003.0003</a:t>
            </a:r>
            <a:r>
              <a:rPr lang="en-GB" sz="1200" dirty="0"/>
              <a:t>   [Accessed 11/03/2024] </a:t>
            </a:r>
            <a:r>
              <a:rPr lang="en-GB" sz="1200" dirty="0">
                <a:solidFill>
                  <a:srgbClr val="FF0000"/>
                </a:solidFill>
              </a:rPr>
              <a:t>Unable to access 12/11/2024</a:t>
            </a:r>
          </a:p>
          <a:p>
            <a:r>
              <a:rPr lang="en-GB" sz="1200" dirty="0"/>
              <a:t>White, D.F. (2008) Bookchin a critical appraisal. London: Pluto Press. Available at: </a:t>
            </a:r>
            <a:r>
              <a:rPr lang="en-GB" sz="1200" dirty="0">
                <a:hlinkClick r:id="rId6"/>
              </a:rPr>
              <a:t>Bookchin : a Critical Appraisal</a:t>
            </a:r>
            <a:r>
              <a:rPr lang="en-GB" sz="1200" dirty="0"/>
              <a:t> [Accessed 12/11/2024]</a:t>
            </a:r>
          </a:p>
          <a:p>
            <a:r>
              <a:rPr lang="en-GB" sz="1200" dirty="0"/>
              <a:t>World Commission of Environment and Development, (1987) Our Common Future New York: United Nations Available at: </a:t>
            </a:r>
            <a:r>
              <a:rPr lang="en-GB" sz="1200" dirty="0">
                <a:hlinkClick r:id="rId7"/>
              </a:rPr>
              <a:t>Our Common Future: Report of the World Commission on Environment and Development</a:t>
            </a:r>
            <a:r>
              <a:rPr lang="en-GB" sz="1200" dirty="0"/>
              <a:t> [Accessed 12/11/2024]</a:t>
            </a:r>
          </a:p>
          <a:p>
            <a:r>
              <a:rPr lang="en-GB" altLang="en-US" sz="1200" dirty="0"/>
              <a:t>Xiong, T. (2014) ‘Shallow Environmentalism: A Preliminary Eco-Critical Discourse Analysis of Secondary School English as a Foreign Language (EFL) Texts in China’, </a:t>
            </a:r>
            <a:r>
              <a:rPr lang="en-GB" altLang="en-US" sz="1200" i="1" dirty="0"/>
              <a:t>The Journal of environmental education</a:t>
            </a:r>
            <a:r>
              <a:rPr lang="en-GB" altLang="en-US" sz="1200" dirty="0"/>
              <a:t>, 45(4), pp. 232–242. Available at: </a:t>
            </a:r>
            <a:r>
              <a:rPr lang="en-GB" sz="1200" dirty="0">
                <a:hlinkClick r:id="rId8"/>
              </a:rPr>
              <a:t>Shallow Environmentalism: A Preliminary Eco-Critical Discourse Analysis of Secondary School English as a Foreign Language (EFL) Texts in China. – EBSCO</a:t>
            </a:r>
            <a:r>
              <a:rPr lang="en-GB" sz="1200" dirty="0"/>
              <a:t> [Accessed 12/11/2024]</a:t>
            </a:r>
          </a:p>
          <a:p>
            <a:pPr marL="0" indent="0">
              <a:buNone/>
            </a:pPr>
            <a:endParaRPr lang="en-GB" sz="1200" dirty="0"/>
          </a:p>
          <a:p>
            <a:endParaRPr lang="en-GB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35851753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blue backgroun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blue background</Template>
  <TotalTime>1896</TotalTime>
  <Words>4264</Words>
  <Application>Microsoft Office PowerPoint</Application>
  <PresentationFormat>On-screen Show (4:3)</PresentationFormat>
  <Paragraphs>248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9" baseType="lpstr">
      <vt:lpstr>Arial</vt:lpstr>
      <vt:lpstr>Calibri</vt:lpstr>
      <vt:lpstr>UWTSD blue background</vt:lpstr>
      <vt:lpstr>PowerPoint Presentation</vt:lpstr>
      <vt:lpstr>PowerPoint Presentation</vt:lpstr>
      <vt:lpstr>The Main Issue</vt:lpstr>
      <vt:lpstr>Who says this is important?</vt:lpstr>
      <vt:lpstr>Environmental Inequality in the UK</vt:lpstr>
      <vt:lpstr>Measures of environmental inequalities include:</vt:lpstr>
      <vt:lpstr>Group Activity</vt:lpstr>
      <vt:lpstr>Four key areas of environmental inequality</vt:lpstr>
      <vt:lpstr>‘Weak’ or ‘Strong’  Sustainable Development </vt:lpstr>
      <vt:lpstr>‘Weak’ &amp; ‘Strong’ views of Sustainable Development</vt:lpstr>
      <vt:lpstr> Techno-Centric Viewpoints </vt:lpstr>
      <vt:lpstr>Theories of Sustainability</vt:lpstr>
      <vt:lpstr>PowerPoint Presentation</vt:lpstr>
      <vt:lpstr>PowerPoint Presentation</vt:lpstr>
      <vt:lpstr>Theories of Sustainability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Social Ecology </vt:lpstr>
      <vt:lpstr>PowerPoint Presentation</vt:lpstr>
      <vt:lpstr>Group Task</vt:lpstr>
      <vt:lpstr>Reflective Activity</vt:lpstr>
      <vt:lpstr>PowerPoint Presentation</vt:lpstr>
      <vt:lpstr>References</vt:lpstr>
      <vt:lpstr>References</vt:lpstr>
      <vt:lpstr>References</vt:lpstr>
      <vt:lpstr>References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Dicks</dc:creator>
  <cp:lastModifiedBy>Ken Dicks</cp:lastModifiedBy>
  <cp:revision>110</cp:revision>
  <dcterms:created xsi:type="dcterms:W3CDTF">2016-10-12T09:39:36Z</dcterms:created>
  <dcterms:modified xsi:type="dcterms:W3CDTF">2024-11-19T16:08:55Z</dcterms:modified>
</cp:coreProperties>
</file>