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9" r:id="rId4"/>
  </p:sldMasterIdLst>
  <p:sldIdLst>
    <p:sldId id="267" r:id="rId5"/>
    <p:sldId id="256" r:id="rId6"/>
    <p:sldId id="257" r:id="rId7"/>
    <p:sldId id="258" r:id="rId8"/>
    <p:sldId id="260" r:id="rId9"/>
    <p:sldId id="261" r:id="rId10"/>
    <p:sldId id="262" r:id="rId11"/>
    <p:sldId id="263" r:id="rId12"/>
    <p:sldId id="265" r:id="rId13"/>
    <p:sldId id="266" r:id="rId14"/>
    <p:sldId id="264"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6" d="100"/>
          <a:sy n="76" d="100"/>
        </p:scale>
        <p:origin x="62" y="10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139150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385606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60744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8983738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717043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523303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51693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811818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60522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73702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989538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93012112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67854271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8024742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253075502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409732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2/13/2026</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4647909"/>
      </p:ext>
    </p:extLst>
  </p:cSld>
  <p:clrMap bg1="lt1" tx1="dk1" bg2="lt2" tx2="dk2" accent1="accent1" accent2="accent2" accent3="accent3" accent4="accent4" accent5="accent5" accent6="accent6" hlink="hlink" folHlink="folHlink"/>
  <p:sldLayoutIdLst>
    <p:sldLayoutId id="2147483760" r:id="rId1"/>
    <p:sldLayoutId id="2147483761" r:id="rId2"/>
    <p:sldLayoutId id="2147483762" r:id="rId3"/>
    <p:sldLayoutId id="2147483763" r:id="rId4"/>
    <p:sldLayoutId id="2147483764" r:id="rId5"/>
    <p:sldLayoutId id="2147483765" r:id="rId6"/>
    <p:sldLayoutId id="2147483766" r:id="rId7"/>
    <p:sldLayoutId id="2147483767" r:id="rId8"/>
    <p:sldLayoutId id="2147483768" r:id="rId9"/>
    <p:sldLayoutId id="2147483769" r:id="rId10"/>
    <p:sldLayoutId id="2147483770" r:id="rId11"/>
    <p:sldLayoutId id="2147483771" r:id="rId12"/>
    <p:sldLayoutId id="2147483772" r:id="rId13"/>
    <p:sldLayoutId id="2147483773" r:id="rId14"/>
    <p:sldLayoutId id="2147483774" r:id="rId15"/>
    <p:sldLayoutId id="2147483775"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hyperlink" Target="https://www.forbes.com/sites/karadennison/2024/06/14/tools-to-enhance-communication--efficiency-across-global-teams/" TargetMode="External"/><Relationship Id="rId2" Type="http://schemas.openxmlformats.org/officeDocument/2006/relationships/hyperlink" Target="https://www.microsoft.com/en-gb/Microsoft-teams/log-in" TargetMode="External"/><Relationship Id="rId1" Type="http://schemas.openxmlformats.org/officeDocument/2006/relationships/slideLayout" Target="../slideLayouts/slideLayout1.xml"/><Relationship Id="rId5" Type="http://schemas.openxmlformats.org/officeDocument/2006/relationships/hyperlink" Target="https://www.sherweb.com/blog/Microsoft-ecosystem/office-365/Microsoft-teams/" TargetMode="External"/><Relationship Id="rId4" Type="http://schemas.openxmlformats.org/officeDocument/2006/relationships/hyperlink" Target="https://www.bttcomms.com/pros-and-cons-of-Microsoft-teams" TargetMode="Externa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doi.org/10.3390/s23156666" TargetMode="External"/><Relationship Id="rId2" Type="http://schemas.openxmlformats.org/officeDocument/2006/relationships/hyperlink" Target="http://nhttps/www.ncsc.gov.uk/collection/phishing-scams" TargetMode="External"/><Relationship Id="rId1" Type="http://schemas.openxmlformats.org/officeDocument/2006/relationships/slideLayout" Target="../slideLayouts/slideLayout2.xml"/><Relationship Id="rId4" Type="http://schemas.openxmlformats.org/officeDocument/2006/relationships/hyperlink" Target="https://www.thoughtspot.com/data-trends/data-science/what-is-data-management-and-why-its-importa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C7D1AE-FC76-DEF1-F716-1FAC94F23585}"/>
              </a:ext>
            </a:extLst>
          </p:cNvPr>
          <p:cNvSpPr>
            <a:spLocks noGrp="1"/>
          </p:cNvSpPr>
          <p:nvPr>
            <p:ph type="title"/>
          </p:nvPr>
        </p:nvSpPr>
        <p:spPr/>
        <p:txBody>
          <a:bodyPr/>
          <a:lstStyle/>
          <a:p>
            <a:r>
              <a:rPr lang="en-US"/>
              <a:t>Group Presentation – </a:t>
            </a:r>
            <a:br>
              <a:rPr lang="en-US" dirty="0"/>
            </a:br>
            <a:r>
              <a:rPr lang="en-US"/>
              <a:t>Greenfield Care Home Agency</a:t>
            </a:r>
          </a:p>
        </p:txBody>
      </p:sp>
      <p:sp>
        <p:nvSpPr>
          <p:cNvPr id="3" name="Content Placeholder 2">
            <a:extLst>
              <a:ext uri="{FF2B5EF4-FFF2-40B4-BE49-F238E27FC236}">
                <a16:creationId xmlns:a16="http://schemas.microsoft.com/office/drawing/2014/main" id="{B0FE0111-D830-B408-0DEC-DE4EA91A5558}"/>
              </a:ext>
            </a:extLst>
          </p:cNvPr>
          <p:cNvSpPr>
            <a:spLocks noGrp="1"/>
          </p:cNvSpPr>
          <p:nvPr>
            <p:ph idx="1"/>
          </p:nvPr>
        </p:nvSpPr>
        <p:spPr/>
        <p:txBody>
          <a:bodyPr vert="horz" lIns="91440" tIns="45720" rIns="91440" bIns="45720" rtlCol="0" anchor="t">
            <a:normAutofit/>
          </a:bodyPr>
          <a:lstStyle/>
          <a:p>
            <a:pPr marL="0" indent="0">
              <a:buNone/>
            </a:pPr>
            <a:r>
              <a:rPr lang="en-US" dirty="0">
                <a:solidFill>
                  <a:schemeClr val="tx1"/>
                </a:solidFill>
              </a:rPr>
              <a:t>Names: Saheda Amir - (2527273), Shamaila Awan – (</a:t>
            </a:r>
            <a:r>
              <a:rPr lang="en-GB" dirty="0">
                <a:solidFill>
                  <a:schemeClr val="tx1"/>
                </a:solidFill>
              </a:rPr>
              <a:t>2432004)</a:t>
            </a:r>
            <a:endParaRPr lang="en-US" dirty="0">
              <a:solidFill>
                <a:schemeClr val="tx1"/>
              </a:solidFill>
            </a:endParaRPr>
          </a:p>
          <a:p>
            <a:pPr marL="0" indent="0">
              <a:buNone/>
            </a:pPr>
            <a:r>
              <a:rPr lang="en-GB" dirty="0">
                <a:solidFill>
                  <a:schemeClr val="tx1"/>
                </a:solidFill>
              </a:rPr>
              <a:t>Module Code: LCHS4007</a:t>
            </a:r>
            <a:endParaRPr lang="en-US" dirty="0">
              <a:solidFill>
                <a:schemeClr val="tx1"/>
              </a:solidFill>
            </a:endParaRPr>
          </a:p>
          <a:p>
            <a:pPr marL="0" indent="0">
              <a:buNone/>
            </a:pPr>
            <a:r>
              <a:rPr lang="en-GB" dirty="0">
                <a:solidFill>
                  <a:schemeClr val="tx1"/>
                </a:solidFill>
              </a:rPr>
              <a:t>Lecturer Name: Markus </a:t>
            </a:r>
            <a:r>
              <a:rPr lang="en-GB" dirty="0" err="1">
                <a:solidFill>
                  <a:schemeClr val="tx1"/>
                </a:solidFill>
              </a:rPr>
              <a:t>Klingelfuss</a:t>
            </a:r>
            <a:endParaRPr lang="en-US" dirty="0">
              <a:solidFill>
                <a:schemeClr val="tx1"/>
              </a:solidFill>
            </a:endParaRPr>
          </a:p>
          <a:p>
            <a:pPr marL="0" indent="0">
              <a:buNone/>
            </a:pPr>
            <a:r>
              <a:rPr lang="en-GB" dirty="0">
                <a:solidFill>
                  <a:schemeClr val="tx1"/>
                </a:solidFill>
              </a:rPr>
              <a:t>Assignment Title: Group Presentation</a:t>
            </a:r>
            <a:endParaRPr lang="en-US" dirty="0"/>
          </a:p>
        </p:txBody>
      </p:sp>
    </p:spTree>
    <p:extLst>
      <p:ext uri="{BB962C8B-B14F-4D97-AF65-F5344CB8AC3E}">
        <p14:creationId xmlns:p14="http://schemas.microsoft.com/office/powerpoint/2010/main" val="13616255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52576-5AE4-58D3-4505-D88564C27E2B}"/>
              </a:ext>
            </a:extLst>
          </p:cNvPr>
          <p:cNvSpPr>
            <a:spLocks noGrp="1"/>
          </p:cNvSpPr>
          <p:nvPr>
            <p:ph type="ctrTitle"/>
          </p:nvPr>
        </p:nvSpPr>
        <p:spPr>
          <a:xfrm>
            <a:off x="522514" y="228600"/>
            <a:ext cx="5867400" cy="1099457"/>
          </a:xfrm>
        </p:spPr>
        <p:txBody>
          <a:bodyPr/>
          <a:lstStyle/>
          <a:p>
            <a:r>
              <a:rPr lang="en-GB" dirty="0"/>
              <a:t>Microsoft Teams:</a:t>
            </a:r>
          </a:p>
        </p:txBody>
      </p:sp>
      <p:sp>
        <p:nvSpPr>
          <p:cNvPr id="3" name="Subtitle 2">
            <a:extLst>
              <a:ext uri="{FF2B5EF4-FFF2-40B4-BE49-F238E27FC236}">
                <a16:creationId xmlns:a16="http://schemas.microsoft.com/office/drawing/2014/main" id="{5616B21C-A7FD-2231-4369-6E4A60B6E8BB}"/>
              </a:ext>
            </a:extLst>
          </p:cNvPr>
          <p:cNvSpPr>
            <a:spLocks noGrp="1"/>
          </p:cNvSpPr>
          <p:nvPr>
            <p:ph type="subTitle" idx="1"/>
          </p:nvPr>
        </p:nvSpPr>
        <p:spPr>
          <a:xfrm>
            <a:off x="518328" y="1533210"/>
            <a:ext cx="10570028" cy="3788229"/>
          </a:xfrm>
        </p:spPr>
        <p:txBody>
          <a:bodyPr>
            <a:normAutofit/>
          </a:bodyPr>
          <a:lstStyle/>
          <a:p>
            <a:pPr algn="l"/>
            <a:r>
              <a:rPr lang="en-GB" b="1" dirty="0">
                <a:solidFill>
                  <a:schemeClr val="tx1"/>
                </a:solidFill>
              </a:rPr>
              <a:t>What is teams</a:t>
            </a:r>
            <a:r>
              <a:rPr lang="en-GB" dirty="0">
                <a:solidFill>
                  <a:schemeClr val="tx1"/>
                </a:solidFill>
              </a:rPr>
              <a:t>: Microsoft teams is a digital communication and collaboration platform that is a part of Microsoft 365.  launched in November 2016 as part of the office 365 productivity suite. (</a:t>
            </a:r>
            <a:r>
              <a:rPr lang="en-GB" err="1">
                <a:solidFill>
                  <a:schemeClr val="tx1"/>
                </a:solidFill>
              </a:rPr>
              <a:t>sherweb</a:t>
            </a:r>
            <a:r>
              <a:rPr lang="en-GB" dirty="0">
                <a:solidFill>
                  <a:schemeClr val="tx1"/>
                </a:solidFill>
              </a:rPr>
              <a:t>, 2021, Para. 5).</a:t>
            </a:r>
            <a:endParaRPr lang="en-US">
              <a:solidFill>
                <a:schemeClr val="tx1"/>
              </a:solidFill>
            </a:endParaRPr>
          </a:p>
          <a:p>
            <a:pPr algn="l"/>
            <a:r>
              <a:rPr lang="en-GB" b="1" dirty="0">
                <a:solidFill>
                  <a:schemeClr val="tx1"/>
                </a:solidFill>
              </a:rPr>
              <a:t>-</a:t>
            </a:r>
            <a:r>
              <a:rPr lang="en-GB" dirty="0">
                <a:solidFill>
                  <a:schemeClr val="tx1"/>
                </a:solidFill>
              </a:rPr>
              <a:t> It allows people to communicate through instant messaging, voice calls, video meeting, and file sharing all in one system.</a:t>
            </a:r>
          </a:p>
          <a:p>
            <a:pPr algn="l"/>
            <a:r>
              <a:rPr lang="en-GB" b="1" dirty="0">
                <a:solidFill>
                  <a:schemeClr val="tx1"/>
                </a:solidFill>
              </a:rPr>
              <a:t>-</a:t>
            </a:r>
            <a:r>
              <a:rPr lang="en-GB" dirty="0">
                <a:solidFill>
                  <a:schemeClr val="tx1"/>
                </a:solidFill>
              </a:rPr>
              <a:t>  Teams is often used by organisations to help staff work together. </a:t>
            </a:r>
          </a:p>
          <a:p>
            <a:pPr algn="l"/>
            <a:r>
              <a:rPr lang="en-GB" b="1" dirty="0">
                <a:solidFill>
                  <a:schemeClr val="tx1"/>
                </a:solidFill>
              </a:rPr>
              <a:t>- </a:t>
            </a:r>
            <a:r>
              <a:rPr lang="en-GB" dirty="0">
                <a:solidFill>
                  <a:schemeClr val="tx1"/>
                </a:solidFill>
              </a:rPr>
              <a:t>“Teams helps you organize your life and work, chat and call with anyone, and access your files securely.” (Microsoft teams, no date, Para.1</a:t>
            </a:r>
            <a:r>
              <a:rPr lang="en-GB" dirty="0"/>
              <a:t>).</a:t>
            </a:r>
          </a:p>
        </p:txBody>
      </p:sp>
    </p:spTree>
    <p:extLst>
      <p:ext uri="{BB962C8B-B14F-4D97-AF65-F5344CB8AC3E}">
        <p14:creationId xmlns:p14="http://schemas.microsoft.com/office/powerpoint/2010/main" val="3394845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C287B4-2941-ADA5-E1A3-D0430B967468}"/>
              </a:ext>
            </a:extLst>
          </p:cNvPr>
          <p:cNvSpPr>
            <a:spLocks noGrp="1"/>
          </p:cNvSpPr>
          <p:nvPr>
            <p:ph type="title"/>
          </p:nvPr>
        </p:nvSpPr>
        <p:spPr/>
        <p:txBody>
          <a:bodyPr/>
          <a:lstStyle/>
          <a:p>
            <a:r>
              <a:rPr lang="en-GB" b="1" dirty="0"/>
              <a:t>Communication across different locations</a:t>
            </a:r>
            <a:r>
              <a:rPr lang="en-GB" dirty="0"/>
              <a:t>:</a:t>
            </a:r>
          </a:p>
        </p:txBody>
      </p:sp>
      <p:sp>
        <p:nvSpPr>
          <p:cNvPr id="3" name="Content Placeholder 2">
            <a:extLst>
              <a:ext uri="{FF2B5EF4-FFF2-40B4-BE49-F238E27FC236}">
                <a16:creationId xmlns:a16="http://schemas.microsoft.com/office/drawing/2014/main" id="{B8599DC4-6A4C-27BB-6F39-7EE4FFBEC979}"/>
              </a:ext>
            </a:extLst>
          </p:cNvPr>
          <p:cNvSpPr>
            <a:spLocks noGrp="1"/>
          </p:cNvSpPr>
          <p:nvPr>
            <p:ph idx="1"/>
          </p:nvPr>
        </p:nvSpPr>
        <p:spPr>
          <a:xfrm>
            <a:off x="674077" y="1916723"/>
            <a:ext cx="10515600" cy="4576763"/>
          </a:xfrm>
        </p:spPr>
        <p:txBody>
          <a:bodyPr>
            <a:normAutofit/>
          </a:bodyPr>
          <a:lstStyle/>
          <a:p>
            <a:r>
              <a:rPr lang="en-GB" b="1" dirty="0"/>
              <a:t>At greenfield home care agency</a:t>
            </a:r>
            <a:r>
              <a:rPr lang="en-GB" dirty="0"/>
              <a:t>, staff might work in different locations, carers visit service users in the community, while nurses and administrative staff might be based in office. </a:t>
            </a:r>
          </a:p>
          <a:p>
            <a:r>
              <a:rPr lang="en-GB" b="1" dirty="0"/>
              <a:t>Microsoft teams: </a:t>
            </a:r>
            <a:r>
              <a:rPr lang="en-GB" dirty="0"/>
              <a:t>helps connect everyone online. Staff can use the Teams mobile app to send instant messages, advice, report safeguarding concern, or update a change in a client’s condition. </a:t>
            </a:r>
          </a:p>
          <a:p>
            <a:r>
              <a:rPr lang="en-GB" dirty="0"/>
              <a:t>This makes processes faster and more efficient without wasting any time. Teams also allows group chats, projects, meetings to take place. For example, a channel can be set up for an individual where the nurses can share updates , ensuring continues care, video meetings if required. </a:t>
            </a:r>
          </a:p>
          <a:p>
            <a:r>
              <a:rPr lang="en-GB" dirty="0"/>
              <a:t>All these features play roles in recovery of individuals, they make daily tasks easy and quick. Teams makes sure people can collaborate across time zones. (Forbes, 2024, Para. 8)</a:t>
            </a:r>
          </a:p>
        </p:txBody>
      </p:sp>
    </p:spTree>
    <p:extLst>
      <p:ext uri="{BB962C8B-B14F-4D97-AF65-F5344CB8AC3E}">
        <p14:creationId xmlns:p14="http://schemas.microsoft.com/office/powerpoint/2010/main" val="19459176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22E0F5-2839-CA77-E27C-7285F205640A}"/>
              </a:ext>
            </a:extLst>
          </p:cNvPr>
          <p:cNvSpPr>
            <a:spLocks noGrp="1"/>
          </p:cNvSpPr>
          <p:nvPr>
            <p:ph type="ctrTitle"/>
          </p:nvPr>
        </p:nvSpPr>
        <p:spPr>
          <a:xfrm>
            <a:off x="1524000" y="1"/>
            <a:ext cx="9144000" cy="838199"/>
          </a:xfrm>
        </p:spPr>
        <p:txBody>
          <a:bodyPr>
            <a:normAutofit fontScale="90000"/>
          </a:bodyPr>
          <a:lstStyle/>
          <a:p>
            <a:pPr algn="l"/>
            <a:r>
              <a:rPr lang="en-GB" dirty="0"/>
              <a:t>Advantages:</a:t>
            </a:r>
            <a:endParaRPr lang="en-US"/>
          </a:p>
        </p:txBody>
      </p:sp>
      <p:sp>
        <p:nvSpPr>
          <p:cNvPr id="3" name="Subtitle 2">
            <a:extLst>
              <a:ext uri="{FF2B5EF4-FFF2-40B4-BE49-F238E27FC236}">
                <a16:creationId xmlns:a16="http://schemas.microsoft.com/office/drawing/2014/main" id="{001B30FD-7FAD-7E7C-8F81-1F53BF427B0F}"/>
              </a:ext>
            </a:extLst>
          </p:cNvPr>
          <p:cNvSpPr>
            <a:spLocks noGrp="1"/>
          </p:cNvSpPr>
          <p:nvPr>
            <p:ph type="subTitle" idx="1"/>
          </p:nvPr>
        </p:nvSpPr>
        <p:spPr>
          <a:xfrm>
            <a:off x="1" y="1295400"/>
            <a:ext cx="11963400" cy="4985657"/>
          </a:xfrm>
        </p:spPr>
        <p:txBody>
          <a:bodyPr>
            <a:normAutofit/>
          </a:bodyPr>
          <a:lstStyle/>
          <a:p>
            <a:pPr algn="l"/>
            <a:r>
              <a:rPr lang="en-GB" b="1" dirty="0">
                <a:solidFill>
                  <a:schemeClr val="tx1"/>
                </a:solidFill>
              </a:rPr>
              <a:t>Improved Communication</a:t>
            </a:r>
            <a:r>
              <a:rPr lang="en-GB" dirty="0">
                <a:solidFill>
                  <a:schemeClr val="tx1"/>
                </a:solidFill>
              </a:rPr>
              <a:t>: Instant messaging and video calls makes problem solving quick and removes risk of miscommunication.</a:t>
            </a:r>
            <a:endParaRPr lang="en-US" dirty="0"/>
          </a:p>
          <a:p>
            <a:pPr algn="l"/>
            <a:r>
              <a:rPr lang="en-GB" b="1" dirty="0">
                <a:solidFill>
                  <a:schemeClr val="tx1"/>
                </a:solidFill>
              </a:rPr>
              <a:t>Meeting: </a:t>
            </a:r>
            <a:r>
              <a:rPr lang="en-GB" dirty="0">
                <a:solidFill>
                  <a:schemeClr val="tx1"/>
                </a:solidFill>
              </a:rPr>
              <a:t>Join meeting, schedule meeting, present, manage.</a:t>
            </a:r>
            <a:endParaRPr lang="en-GB" b="1" dirty="0">
              <a:solidFill>
                <a:schemeClr val="tx1"/>
              </a:solidFill>
            </a:endParaRPr>
          </a:p>
          <a:p>
            <a:pPr algn="l"/>
            <a:r>
              <a:rPr lang="en-GB" b="1" dirty="0">
                <a:solidFill>
                  <a:schemeClr val="tx1"/>
                </a:solidFill>
              </a:rPr>
              <a:t>Enhanced Data Security: </a:t>
            </a:r>
            <a:r>
              <a:rPr lang="en-GB" dirty="0">
                <a:solidFill>
                  <a:schemeClr val="tx1"/>
                </a:solidFill>
              </a:rPr>
              <a:t>Microsoft 365 provides secure data protection and has control over sensitive information, user information and any passwords all protected under an online system.</a:t>
            </a:r>
            <a:endParaRPr lang="en-GB" b="1" dirty="0">
              <a:solidFill>
                <a:schemeClr val="tx1"/>
              </a:solidFill>
            </a:endParaRPr>
          </a:p>
          <a:p>
            <a:pPr algn="l"/>
            <a:r>
              <a:rPr lang="en-GB" b="1" dirty="0">
                <a:solidFill>
                  <a:schemeClr val="tx1"/>
                </a:solidFill>
              </a:rPr>
              <a:t>Training and Development: </a:t>
            </a:r>
            <a:r>
              <a:rPr lang="en-GB" dirty="0">
                <a:solidFill>
                  <a:schemeClr val="tx1"/>
                </a:solidFill>
              </a:rPr>
              <a:t>Teams can be used for staff training at the green field agency to  improve knowledge or help staff develop digital confidence</a:t>
            </a:r>
          </a:p>
          <a:p>
            <a:pPr algn="l"/>
            <a:r>
              <a:rPr lang="en-GB" b="1" dirty="0">
                <a:solidFill>
                  <a:schemeClr val="tx1"/>
                </a:solidFill>
              </a:rPr>
              <a:t>Better Collaboration: </a:t>
            </a:r>
            <a:r>
              <a:rPr lang="en-GB" dirty="0">
                <a:solidFill>
                  <a:schemeClr val="tx1"/>
                </a:solidFill>
              </a:rPr>
              <a:t>Sharing documents, update care records, work together on schedules even while working remotely</a:t>
            </a:r>
            <a:r>
              <a:rPr lang="en-GB" b="1" dirty="0">
                <a:solidFill>
                  <a:schemeClr val="tx1"/>
                </a:solidFill>
              </a:rPr>
              <a:t>.</a:t>
            </a:r>
          </a:p>
          <a:p>
            <a:pPr algn="l"/>
            <a:r>
              <a:rPr lang="en-GB" b="1" dirty="0">
                <a:solidFill>
                  <a:schemeClr val="tx1"/>
                </a:solidFill>
              </a:rPr>
              <a:t>Accessibility: </a:t>
            </a:r>
            <a:r>
              <a:rPr lang="en-GB" dirty="0">
                <a:solidFill>
                  <a:schemeClr val="tx1"/>
                </a:solidFill>
              </a:rPr>
              <a:t>Teams is accessible from any device, including desktop computers, tablets and mobile phones, its flexible and enables users to stay connected on the go. (</a:t>
            </a:r>
            <a:r>
              <a:rPr lang="en-GB" dirty="0" err="1">
                <a:solidFill>
                  <a:schemeClr val="tx1"/>
                </a:solidFill>
              </a:rPr>
              <a:t>Btt</a:t>
            </a:r>
            <a:r>
              <a:rPr lang="en-GB" dirty="0">
                <a:solidFill>
                  <a:schemeClr val="tx1"/>
                </a:solidFill>
              </a:rPr>
              <a:t>, no date, Para.16.</a:t>
            </a:r>
            <a:endParaRPr lang="en-GB" b="1" dirty="0">
              <a:solidFill>
                <a:schemeClr val="tx1"/>
              </a:solidFill>
            </a:endParaRPr>
          </a:p>
          <a:p>
            <a:endParaRPr lang="en-GB" b="1" dirty="0"/>
          </a:p>
        </p:txBody>
      </p:sp>
    </p:spTree>
    <p:extLst>
      <p:ext uri="{BB962C8B-B14F-4D97-AF65-F5344CB8AC3E}">
        <p14:creationId xmlns:p14="http://schemas.microsoft.com/office/powerpoint/2010/main" val="4067073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2DFE6-43BB-597C-B8BC-90C1740F422A}"/>
              </a:ext>
            </a:extLst>
          </p:cNvPr>
          <p:cNvSpPr>
            <a:spLocks noGrp="1"/>
          </p:cNvSpPr>
          <p:nvPr>
            <p:ph type="ctrTitle"/>
          </p:nvPr>
        </p:nvSpPr>
        <p:spPr>
          <a:xfrm>
            <a:off x="1524000" y="293914"/>
            <a:ext cx="8926286" cy="1349829"/>
          </a:xfrm>
        </p:spPr>
        <p:txBody>
          <a:bodyPr>
            <a:normAutofit fontScale="90000"/>
          </a:bodyPr>
          <a:lstStyle/>
          <a:p>
            <a:pPr algn="l"/>
            <a:r>
              <a:rPr lang="en-GB" b="1" dirty="0"/>
              <a:t>Challenges:  </a:t>
            </a:r>
            <a:br>
              <a:rPr lang="en-GB" dirty="0"/>
            </a:br>
            <a:endParaRPr lang="en-GB" dirty="0"/>
          </a:p>
        </p:txBody>
      </p:sp>
      <p:sp>
        <p:nvSpPr>
          <p:cNvPr id="3" name="Subtitle 2">
            <a:extLst>
              <a:ext uri="{FF2B5EF4-FFF2-40B4-BE49-F238E27FC236}">
                <a16:creationId xmlns:a16="http://schemas.microsoft.com/office/drawing/2014/main" id="{3B4B6831-4649-DA0E-A1FF-F7AAE2F6C11B}"/>
              </a:ext>
            </a:extLst>
          </p:cNvPr>
          <p:cNvSpPr>
            <a:spLocks noGrp="1"/>
          </p:cNvSpPr>
          <p:nvPr>
            <p:ph type="subTitle" idx="1"/>
          </p:nvPr>
        </p:nvSpPr>
        <p:spPr>
          <a:xfrm>
            <a:off x="0" y="1077687"/>
            <a:ext cx="12192000" cy="5780314"/>
          </a:xfrm>
        </p:spPr>
        <p:txBody>
          <a:bodyPr>
            <a:normAutofit/>
          </a:bodyPr>
          <a:lstStyle/>
          <a:p>
            <a:pPr marL="342900" indent="-342900" algn="l">
              <a:buFontTx/>
              <a:buChar char="-"/>
            </a:pPr>
            <a:r>
              <a:rPr lang="en-GB" sz="2400" dirty="0">
                <a:solidFill>
                  <a:schemeClr val="tx1"/>
                </a:solidFill>
              </a:rPr>
              <a:t>Although Microsoft Teams can improve communication and collaboration, there are also challenges that the agency may face, such as:</a:t>
            </a:r>
            <a:endParaRPr lang="en-US" sz="2400">
              <a:solidFill>
                <a:schemeClr val="tx1"/>
              </a:solidFill>
            </a:endParaRPr>
          </a:p>
          <a:p>
            <a:pPr algn="l"/>
            <a:endParaRPr lang="en-GB" sz="3000" dirty="0">
              <a:solidFill>
                <a:schemeClr val="tx1"/>
              </a:solidFill>
            </a:endParaRPr>
          </a:p>
          <a:p>
            <a:pPr marL="342900" indent="-342900" algn="l">
              <a:buFontTx/>
              <a:buChar char="-"/>
            </a:pPr>
            <a:r>
              <a:rPr lang="en-GB" b="1" dirty="0">
                <a:solidFill>
                  <a:schemeClr val="tx1"/>
                </a:solidFill>
              </a:rPr>
              <a:t>Low digital skills</a:t>
            </a:r>
            <a:r>
              <a:rPr lang="en-GB" dirty="0">
                <a:solidFill>
                  <a:schemeClr val="tx1"/>
                </a:solidFill>
              </a:rPr>
              <a:t>: some staff may not feel confident with the new use of technology, they may struggle to operate while in meeting, uploading files, or using new features. This can cause frustration.</a:t>
            </a:r>
          </a:p>
          <a:p>
            <a:pPr marL="342900" indent="-342900" algn="l">
              <a:buFontTx/>
              <a:buChar char="-"/>
            </a:pPr>
            <a:r>
              <a:rPr lang="en-GB" b="1" dirty="0">
                <a:solidFill>
                  <a:schemeClr val="tx1"/>
                </a:solidFill>
              </a:rPr>
              <a:t>Security risk</a:t>
            </a:r>
            <a:r>
              <a:rPr lang="en-GB" dirty="0">
                <a:solidFill>
                  <a:schemeClr val="tx1"/>
                </a:solidFill>
              </a:rPr>
              <a:t>: malware distribution, data leak, teams guest access allows unauthorized external users have access to company channels, files, and chat history</a:t>
            </a:r>
          </a:p>
          <a:p>
            <a:pPr marL="342900" indent="-342900" algn="l">
              <a:buFontTx/>
              <a:buChar char="-"/>
            </a:pPr>
            <a:r>
              <a:rPr lang="en-GB" b="1" dirty="0">
                <a:solidFill>
                  <a:schemeClr val="tx1"/>
                </a:solidFill>
              </a:rPr>
              <a:t>IT support</a:t>
            </a:r>
            <a:r>
              <a:rPr lang="en-GB" dirty="0">
                <a:solidFill>
                  <a:schemeClr val="tx1"/>
                </a:solidFill>
              </a:rPr>
              <a:t>: staff requiring help with digital system’s, IT plays a crucial role in ensuring teams runs effectively.</a:t>
            </a:r>
          </a:p>
          <a:p>
            <a:pPr marL="342900" indent="-342900" algn="l">
              <a:buFontTx/>
              <a:buChar char="-"/>
            </a:pPr>
            <a:r>
              <a:rPr lang="en-GB" b="1" dirty="0">
                <a:solidFill>
                  <a:schemeClr val="tx1"/>
                </a:solidFill>
              </a:rPr>
              <a:t>Poor internet connection</a:t>
            </a:r>
            <a:r>
              <a:rPr lang="en-GB" dirty="0">
                <a:solidFill>
                  <a:schemeClr val="tx1"/>
                </a:solidFill>
              </a:rPr>
              <a:t>: without stable internet connection, engagement may be poor or delayed.</a:t>
            </a:r>
          </a:p>
          <a:p>
            <a:pPr marL="342900" indent="-342900" algn="l">
              <a:buFontTx/>
              <a:buChar char="-"/>
            </a:pPr>
            <a:r>
              <a:rPr lang="en-GB" b="1" dirty="0">
                <a:solidFill>
                  <a:schemeClr val="tx1"/>
                </a:solidFill>
              </a:rPr>
              <a:t>Training requirements: </a:t>
            </a:r>
            <a:r>
              <a:rPr lang="en-GB" dirty="0">
                <a:solidFill>
                  <a:schemeClr val="tx1"/>
                </a:solidFill>
              </a:rPr>
              <a:t>on going training for staff, which may be difficult to manage with the daily tasks.</a:t>
            </a:r>
            <a:endParaRPr lang="en-GB" b="1" dirty="0">
              <a:solidFill>
                <a:schemeClr val="tx1"/>
              </a:solidFill>
            </a:endParaRPr>
          </a:p>
          <a:p>
            <a:pPr marL="342900" indent="-342900" algn="l">
              <a:buFontTx/>
              <a:buChar char="-"/>
            </a:pPr>
            <a:r>
              <a:rPr lang="en-GB" b="1" dirty="0">
                <a:solidFill>
                  <a:schemeClr val="tx1"/>
                </a:solidFill>
              </a:rPr>
              <a:t>Technical issues: </a:t>
            </a:r>
            <a:r>
              <a:rPr lang="en-GB" dirty="0">
                <a:solidFill>
                  <a:schemeClr val="tx1"/>
                </a:solidFill>
              </a:rPr>
              <a:t>users may face audio breaking up, frozen screen sharing, poor connection, login errors.</a:t>
            </a:r>
          </a:p>
          <a:p>
            <a:pPr marL="342900" indent="-342900" algn="l">
              <a:buFontTx/>
              <a:buChar char="-"/>
            </a:pPr>
            <a:r>
              <a:rPr lang="en-GB" b="1" dirty="0">
                <a:solidFill>
                  <a:schemeClr val="tx1"/>
                </a:solidFill>
              </a:rPr>
              <a:t>Notification overload</a:t>
            </a:r>
            <a:r>
              <a:rPr lang="en-GB" dirty="0">
                <a:solidFill>
                  <a:schemeClr val="tx1"/>
                </a:solidFill>
              </a:rPr>
              <a:t>: the amount of notification can lead to frustration.</a:t>
            </a:r>
          </a:p>
          <a:p>
            <a:pPr marL="342900" indent="-342900" algn="l">
              <a:buFontTx/>
              <a:buChar char="-"/>
            </a:pPr>
            <a:r>
              <a:rPr lang="en-GB" dirty="0">
                <a:solidFill>
                  <a:schemeClr val="tx1"/>
                </a:solidFill>
              </a:rPr>
              <a:t>However, teams can improve communication and collaboration, staff training, clear data protection and protection procedures.</a:t>
            </a:r>
          </a:p>
        </p:txBody>
      </p:sp>
    </p:spTree>
    <p:extLst>
      <p:ext uri="{BB962C8B-B14F-4D97-AF65-F5344CB8AC3E}">
        <p14:creationId xmlns:p14="http://schemas.microsoft.com/office/powerpoint/2010/main" val="32160339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64CC1-E2F8-BDCA-A7A0-E4EFEBD933A2}"/>
              </a:ext>
            </a:extLst>
          </p:cNvPr>
          <p:cNvSpPr>
            <a:spLocks noGrp="1"/>
          </p:cNvSpPr>
          <p:nvPr>
            <p:ph type="ctrTitle"/>
          </p:nvPr>
        </p:nvSpPr>
        <p:spPr>
          <a:xfrm>
            <a:off x="1524000" y="1122363"/>
            <a:ext cx="9144000" cy="173037"/>
          </a:xfrm>
        </p:spPr>
        <p:txBody>
          <a:bodyPr>
            <a:normAutofit fontScale="90000"/>
          </a:bodyPr>
          <a:lstStyle/>
          <a:p>
            <a:r>
              <a:rPr lang="en-GB" dirty="0"/>
              <a:t>Referencing list:</a:t>
            </a:r>
          </a:p>
        </p:txBody>
      </p:sp>
      <p:sp>
        <p:nvSpPr>
          <p:cNvPr id="3" name="Subtitle 2">
            <a:extLst>
              <a:ext uri="{FF2B5EF4-FFF2-40B4-BE49-F238E27FC236}">
                <a16:creationId xmlns:a16="http://schemas.microsoft.com/office/drawing/2014/main" id="{DBC073E7-0EEA-2A37-830D-94D60BC62418}"/>
              </a:ext>
            </a:extLst>
          </p:cNvPr>
          <p:cNvSpPr>
            <a:spLocks noGrp="1"/>
          </p:cNvSpPr>
          <p:nvPr>
            <p:ph type="subTitle" idx="1"/>
          </p:nvPr>
        </p:nvSpPr>
        <p:spPr>
          <a:xfrm>
            <a:off x="1524000" y="1480457"/>
            <a:ext cx="9144000" cy="3777343"/>
          </a:xfrm>
        </p:spPr>
        <p:txBody>
          <a:bodyPr>
            <a:normAutofit lnSpcReduction="10000"/>
          </a:bodyPr>
          <a:lstStyle/>
          <a:p>
            <a:pPr algn="l"/>
            <a:r>
              <a:rPr lang="en-GB" dirty="0">
                <a:solidFill>
                  <a:schemeClr val="tx1"/>
                </a:solidFill>
              </a:rPr>
              <a:t>Microsoft Teams (no date) </a:t>
            </a:r>
            <a:r>
              <a:rPr lang="en-GB" i="1" dirty="0">
                <a:solidFill>
                  <a:schemeClr val="tx1"/>
                </a:solidFill>
              </a:rPr>
              <a:t>Microsoft Teams</a:t>
            </a:r>
            <a:r>
              <a:rPr lang="en-GB" dirty="0">
                <a:solidFill>
                  <a:schemeClr val="tx1"/>
                </a:solidFill>
              </a:rPr>
              <a:t>. Available at: </a:t>
            </a:r>
            <a:r>
              <a:rPr lang="en-GB" dirty="0">
                <a:solidFill>
                  <a:schemeClr val="tx1"/>
                </a:solidFill>
                <a:hlinkClick r:id="rId2">
                  <a:extLst>
                    <a:ext uri="{A12FA001-AC4F-418D-AE19-62706E023703}">
                      <ahyp:hlinkClr xmlns:ahyp="http://schemas.microsoft.com/office/drawing/2018/hyperlinkcolor" val="tx"/>
                    </a:ext>
                  </a:extLst>
                </a:hlinkClick>
              </a:rPr>
              <a:t>https://www.Microsoft.com/en-gb/Microsoft-teams/log-in</a:t>
            </a:r>
            <a:r>
              <a:rPr lang="en-GB" dirty="0">
                <a:solidFill>
                  <a:schemeClr val="tx1"/>
                </a:solidFill>
              </a:rPr>
              <a:t> (Accessed at: 11 February 2026).</a:t>
            </a:r>
            <a:endParaRPr lang="en-US">
              <a:solidFill>
                <a:schemeClr val="tx1"/>
              </a:solidFill>
            </a:endParaRPr>
          </a:p>
          <a:p>
            <a:pPr algn="l"/>
            <a:r>
              <a:rPr lang="en-GB" dirty="0">
                <a:solidFill>
                  <a:schemeClr val="tx1"/>
                </a:solidFill>
              </a:rPr>
              <a:t>Forbes (2024) </a:t>
            </a:r>
            <a:r>
              <a:rPr lang="en-GB" i="1" dirty="0">
                <a:solidFill>
                  <a:schemeClr val="tx1"/>
                </a:solidFill>
              </a:rPr>
              <a:t>Tools To Enhance Communication and Efficiency Across global Teams</a:t>
            </a:r>
            <a:r>
              <a:rPr lang="en-GB" dirty="0">
                <a:solidFill>
                  <a:schemeClr val="tx1"/>
                </a:solidFill>
              </a:rPr>
              <a:t>. Available at: </a:t>
            </a:r>
            <a:r>
              <a:rPr lang="en-GB" dirty="0">
                <a:solidFill>
                  <a:schemeClr val="tx1"/>
                </a:solidFill>
                <a:hlinkClick r:id="rId3">
                  <a:extLst>
                    <a:ext uri="{A12FA001-AC4F-418D-AE19-62706E023703}">
                      <ahyp:hlinkClr xmlns:ahyp="http://schemas.microsoft.com/office/drawing/2018/hyperlinkcolor" val="tx"/>
                    </a:ext>
                  </a:extLst>
                </a:hlinkClick>
              </a:rPr>
              <a:t>https://www.forbes.com/sites/karadennison/2024/06/14/tools-to-enhance-communication--efficiency-across-global-teams/</a:t>
            </a:r>
            <a:r>
              <a:rPr lang="en-GB" dirty="0">
                <a:solidFill>
                  <a:schemeClr val="tx1"/>
                </a:solidFill>
              </a:rPr>
              <a:t> (Accessed at: 11 February 2026).</a:t>
            </a:r>
          </a:p>
          <a:p>
            <a:pPr algn="l"/>
            <a:r>
              <a:rPr lang="en-GB" dirty="0">
                <a:solidFill>
                  <a:schemeClr val="tx1"/>
                </a:solidFill>
              </a:rPr>
              <a:t>BTT. (no date) </a:t>
            </a:r>
            <a:r>
              <a:rPr lang="en-GB" i="1" dirty="0">
                <a:solidFill>
                  <a:schemeClr val="tx1"/>
                </a:solidFill>
              </a:rPr>
              <a:t>The pros and Cons of Microsoft Teams</a:t>
            </a:r>
            <a:r>
              <a:rPr lang="en-GB" dirty="0">
                <a:solidFill>
                  <a:schemeClr val="tx1"/>
                </a:solidFill>
              </a:rPr>
              <a:t>. Available at: </a:t>
            </a:r>
            <a:r>
              <a:rPr lang="en-GB" dirty="0">
                <a:solidFill>
                  <a:schemeClr val="tx1"/>
                </a:solidFill>
                <a:hlinkClick r:id="rId4">
                  <a:extLst>
                    <a:ext uri="{A12FA001-AC4F-418D-AE19-62706E023703}">
                      <ahyp:hlinkClr xmlns:ahyp="http://schemas.microsoft.com/office/drawing/2018/hyperlinkcolor" val="tx"/>
                    </a:ext>
                  </a:extLst>
                </a:hlinkClick>
              </a:rPr>
              <a:t>https://www.bttcomms.com/pros-and-cons-of-Microsoft-teams</a:t>
            </a:r>
            <a:r>
              <a:rPr lang="en-GB" dirty="0">
                <a:solidFill>
                  <a:schemeClr val="tx1"/>
                </a:solidFill>
              </a:rPr>
              <a:t> (Accessed at: 11 February 2026).</a:t>
            </a:r>
          </a:p>
          <a:p>
            <a:pPr algn="l"/>
            <a:r>
              <a:rPr lang="en-GB" err="1">
                <a:solidFill>
                  <a:schemeClr val="tx1"/>
                </a:solidFill>
              </a:rPr>
              <a:t>Sherweb</a:t>
            </a:r>
            <a:r>
              <a:rPr lang="en-GB" dirty="0">
                <a:solidFill>
                  <a:schemeClr val="tx1"/>
                </a:solidFill>
              </a:rPr>
              <a:t>, (2021</a:t>
            </a:r>
            <a:r>
              <a:rPr lang="en-GB" i="1" dirty="0">
                <a:solidFill>
                  <a:schemeClr val="tx1"/>
                </a:solidFill>
              </a:rPr>
              <a:t>) 7 things you should know about Microsoft Teams. </a:t>
            </a:r>
            <a:r>
              <a:rPr lang="en-GB" dirty="0">
                <a:solidFill>
                  <a:schemeClr val="tx1"/>
                </a:solidFill>
              </a:rPr>
              <a:t>Available at: </a:t>
            </a:r>
            <a:r>
              <a:rPr lang="en-GB" dirty="0">
                <a:solidFill>
                  <a:schemeClr val="tx1"/>
                </a:solidFill>
                <a:hlinkClick r:id="rId5">
                  <a:extLst>
                    <a:ext uri="{A12FA001-AC4F-418D-AE19-62706E023703}">
                      <ahyp:hlinkClr xmlns:ahyp="http://schemas.microsoft.com/office/drawing/2018/hyperlinkcolor" val="tx"/>
                    </a:ext>
                  </a:extLst>
                </a:hlinkClick>
              </a:rPr>
              <a:t>https://www.sherweb.com/blog/Microsoft-ecosystem/office-365/Microsoft-teams/</a:t>
            </a:r>
            <a:r>
              <a:rPr lang="en-GB" dirty="0">
                <a:solidFill>
                  <a:schemeClr val="tx1"/>
                </a:solidFill>
              </a:rPr>
              <a:t> (Accessed at: 11 February 2026).</a:t>
            </a:r>
          </a:p>
        </p:txBody>
      </p:sp>
    </p:spTree>
    <p:extLst>
      <p:ext uri="{BB962C8B-B14F-4D97-AF65-F5344CB8AC3E}">
        <p14:creationId xmlns:p14="http://schemas.microsoft.com/office/powerpoint/2010/main" val="60333900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51E73-4F94-8DC4-6FAD-945278A344FD}"/>
              </a:ext>
            </a:extLst>
          </p:cNvPr>
          <p:cNvSpPr>
            <a:spLocks noGrp="1"/>
          </p:cNvSpPr>
          <p:nvPr>
            <p:ph type="title" idx="4294967295"/>
          </p:nvPr>
        </p:nvSpPr>
        <p:spPr>
          <a:xfrm>
            <a:off x="0" y="2491991"/>
            <a:ext cx="9485644" cy="2090057"/>
          </a:xfrm>
        </p:spPr>
        <p:txBody>
          <a:bodyPr>
            <a:normAutofit/>
          </a:bodyPr>
          <a:lstStyle/>
          <a:p>
            <a:r>
              <a:rPr lang="en-US" sz="5400" dirty="0"/>
              <a:t>Digital Safety Action Plan </a:t>
            </a:r>
          </a:p>
        </p:txBody>
      </p:sp>
    </p:spTree>
    <p:extLst>
      <p:ext uri="{BB962C8B-B14F-4D97-AF65-F5344CB8AC3E}">
        <p14:creationId xmlns:p14="http://schemas.microsoft.com/office/powerpoint/2010/main" val="2826880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143EC5-BD21-0BC8-4E5D-A89FB9C2B8AC}"/>
              </a:ext>
            </a:extLst>
          </p:cNvPr>
          <p:cNvSpPr>
            <a:spLocks noGrp="1"/>
          </p:cNvSpPr>
          <p:nvPr>
            <p:ph type="title"/>
          </p:nvPr>
        </p:nvSpPr>
        <p:spPr/>
        <p:txBody>
          <a:bodyPr/>
          <a:lstStyle/>
          <a:p>
            <a:r>
              <a:rPr lang="en-US"/>
              <a:t>Secure Access</a:t>
            </a:r>
          </a:p>
        </p:txBody>
      </p:sp>
      <p:sp>
        <p:nvSpPr>
          <p:cNvPr id="3" name="Content Placeholder 2">
            <a:extLst>
              <a:ext uri="{FF2B5EF4-FFF2-40B4-BE49-F238E27FC236}">
                <a16:creationId xmlns:a16="http://schemas.microsoft.com/office/drawing/2014/main" id="{972F66D6-72EC-E3A0-D696-75FE678DC1E5}"/>
              </a:ext>
            </a:extLst>
          </p:cNvPr>
          <p:cNvSpPr>
            <a:spLocks noGrp="1"/>
          </p:cNvSpPr>
          <p:nvPr>
            <p:ph idx="1"/>
          </p:nvPr>
        </p:nvSpPr>
        <p:spPr/>
        <p:txBody>
          <a:bodyPr vert="horz" lIns="91440" tIns="45720" rIns="91440" bIns="45720" rtlCol="0" anchor="t">
            <a:normAutofit lnSpcReduction="10000"/>
          </a:bodyPr>
          <a:lstStyle/>
          <a:p>
            <a:pPr marL="0" indent="0">
              <a:buNone/>
            </a:pPr>
            <a:r>
              <a:rPr lang="en-US" dirty="0">
                <a:solidFill>
                  <a:schemeClr val="tx1"/>
                </a:solidFill>
              </a:rPr>
              <a:t>Inadequate cybersecurity for small to medium sized businesses exposes them to </a:t>
            </a:r>
            <a:r>
              <a:rPr lang="en-US">
                <a:solidFill>
                  <a:schemeClr val="tx1"/>
                </a:solidFill>
              </a:rPr>
              <a:t>reputational, financial and legal consequences (Renaud &amp; Weir, 2016).</a:t>
            </a:r>
          </a:p>
          <a:p>
            <a:pPr>
              <a:buAutoNum type="arabicPeriod"/>
            </a:pPr>
            <a:r>
              <a:rPr lang="en-US">
                <a:solidFill>
                  <a:schemeClr val="tx1"/>
                </a:solidFill>
              </a:rPr>
              <a:t>Multi-factor authentification when signing in. In addition to a strong password, either face identification or pin to their phone number will be required.</a:t>
            </a:r>
          </a:p>
          <a:p>
            <a:pPr>
              <a:buAutoNum type="arabicPeriod"/>
            </a:pPr>
            <a:r>
              <a:rPr lang="en-US">
                <a:solidFill>
                  <a:schemeClr val="tx1"/>
                </a:solidFill>
              </a:rPr>
              <a:t>Firewalls and Antivirus must be installed on work devices to block any malicious attempts and viruses. </a:t>
            </a:r>
          </a:p>
          <a:p>
            <a:pPr>
              <a:buAutoNum type="arabicPeriod"/>
            </a:pPr>
            <a:r>
              <a:rPr lang="en-US">
                <a:solidFill>
                  <a:schemeClr val="tx1"/>
                </a:solidFill>
              </a:rPr>
              <a:t>Limited access. Staff can only access the information they require. For example, administrative staff and nurses will have access to the information they require, which is not always overlapping. </a:t>
            </a:r>
          </a:p>
          <a:p>
            <a:pPr>
              <a:buAutoNum type="arabicPeriod"/>
            </a:pPr>
            <a:r>
              <a:rPr lang="en-US">
                <a:solidFill>
                  <a:schemeClr val="tx1"/>
                </a:solidFill>
              </a:rPr>
              <a:t>Strong passwords should be used and change passwords regularly. The passwords should not include their names, or easily recognisable patterns. </a:t>
            </a:r>
          </a:p>
        </p:txBody>
      </p:sp>
    </p:spTree>
    <p:extLst>
      <p:ext uri="{BB962C8B-B14F-4D97-AF65-F5344CB8AC3E}">
        <p14:creationId xmlns:p14="http://schemas.microsoft.com/office/powerpoint/2010/main" val="19395980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B9F5D-967D-1354-1D60-E433C30E96EC}"/>
              </a:ext>
            </a:extLst>
          </p:cNvPr>
          <p:cNvSpPr>
            <a:spLocks noGrp="1"/>
          </p:cNvSpPr>
          <p:nvPr>
            <p:ph type="title"/>
          </p:nvPr>
        </p:nvSpPr>
        <p:spPr/>
        <p:txBody>
          <a:bodyPr/>
          <a:lstStyle/>
          <a:p>
            <a:r>
              <a:rPr lang="en-US"/>
              <a:t>Email Awareness</a:t>
            </a:r>
          </a:p>
        </p:txBody>
      </p:sp>
      <p:sp>
        <p:nvSpPr>
          <p:cNvPr id="3" name="Content Placeholder 2">
            <a:extLst>
              <a:ext uri="{FF2B5EF4-FFF2-40B4-BE49-F238E27FC236}">
                <a16:creationId xmlns:a16="http://schemas.microsoft.com/office/drawing/2014/main" id="{3F084D3E-F9D2-4C84-B555-0A36DAF28AEA}"/>
              </a:ext>
            </a:extLst>
          </p:cNvPr>
          <p:cNvSpPr>
            <a:spLocks noGrp="1"/>
          </p:cNvSpPr>
          <p:nvPr>
            <p:ph idx="1"/>
          </p:nvPr>
        </p:nvSpPr>
        <p:spPr/>
        <p:txBody>
          <a:bodyPr vert="horz" lIns="91440" tIns="45720" rIns="91440" bIns="45720" rtlCol="0" anchor="t">
            <a:normAutofit/>
          </a:bodyPr>
          <a:lstStyle/>
          <a:p>
            <a:pPr marL="0" indent="0">
              <a:buNone/>
            </a:pPr>
            <a:r>
              <a:rPr lang="en-US" dirty="0">
                <a:solidFill>
                  <a:schemeClr val="tx1"/>
                </a:solidFill>
              </a:rPr>
              <a:t>Phishing is when criminals can use emails to trick their victims into downloading a virus onto their computer, stealing bank details or personal information. </a:t>
            </a:r>
            <a:r>
              <a:rPr lang="en-US">
                <a:solidFill>
                  <a:schemeClr val="tx1"/>
                </a:solidFill>
              </a:rPr>
              <a:t>(National Cyber Security Centre, no date)</a:t>
            </a:r>
            <a:endParaRPr lang="en-US" sz="1200">
              <a:solidFill>
                <a:schemeClr val="tx1"/>
              </a:solidFill>
              <a:highlight>
                <a:srgbClr val="FFFFFF"/>
              </a:highlight>
              <a:latin typeface="Trebuchet MS" panose="020B0603020202020204"/>
              <a:cs typeface="Poppins"/>
            </a:endParaRPr>
          </a:p>
          <a:p>
            <a:pPr>
              <a:buAutoNum type="arabicPeriod"/>
            </a:pPr>
            <a:r>
              <a:rPr lang="en-US">
                <a:solidFill>
                  <a:schemeClr val="tx1"/>
                </a:solidFill>
                <a:latin typeface="Trebuchet MS"/>
                <a:cs typeface="Poppins"/>
              </a:rPr>
              <a:t>Staff should be required to complete Phishing Awareness training. The training helps identify risks for staff and show examples of suspicious emails. </a:t>
            </a:r>
          </a:p>
          <a:p>
            <a:pPr>
              <a:buAutoNum type="arabicPeriod"/>
            </a:pPr>
            <a:r>
              <a:rPr lang="en-US">
                <a:solidFill>
                  <a:schemeClr val="tx1"/>
                </a:solidFill>
                <a:latin typeface="Trebuchet MS"/>
                <a:cs typeface="Poppins"/>
              </a:rPr>
              <a:t>Report any phishing emails. Rather than opening suspicious emails, staff should report such emails. </a:t>
            </a:r>
          </a:p>
          <a:p>
            <a:pPr>
              <a:buAutoNum type="arabicPeriod"/>
            </a:pPr>
            <a:r>
              <a:rPr lang="en-US">
                <a:solidFill>
                  <a:schemeClr val="tx1"/>
                </a:solidFill>
                <a:latin typeface="Trebuchet MS"/>
                <a:cs typeface="Poppins"/>
              </a:rPr>
              <a:t>Read Email addresses and subject carefully before opening emails, attachments or links. This will help verify real accounts.</a:t>
            </a:r>
          </a:p>
          <a:p>
            <a:pPr>
              <a:buAutoNum type="arabicPeriod"/>
            </a:pPr>
            <a:r>
              <a:rPr lang="en-US">
                <a:solidFill>
                  <a:schemeClr val="tx1"/>
                </a:solidFill>
                <a:latin typeface="Trebuchet MS"/>
                <a:cs typeface="Poppins"/>
              </a:rPr>
              <a:t>All work emails should include a signature, including name, job role, company and company logo.</a:t>
            </a:r>
            <a:endParaRPr lang="en-US" dirty="0">
              <a:solidFill>
                <a:schemeClr val="tx1"/>
              </a:solidFill>
              <a:latin typeface="Trebuchet MS"/>
              <a:cs typeface="Poppins"/>
            </a:endParaRPr>
          </a:p>
          <a:p>
            <a:pPr>
              <a:buAutoNum type="arabicPeriod"/>
            </a:pPr>
            <a:endParaRPr lang="en-US" sz="1400" dirty="0">
              <a:solidFill>
                <a:srgbClr val="000000"/>
              </a:solidFill>
              <a:highlight>
                <a:srgbClr val="FFFFFF"/>
              </a:highlight>
              <a:latin typeface="Poppins"/>
              <a:cs typeface="Poppins"/>
            </a:endParaRPr>
          </a:p>
        </p:txBody>
      </p:sp>
    </p:spTree>
    <p:extLst>
      <p:ext uri="{BB962C8B-B14F-4D97-AF65-F5344CB8AC3E}">
        <p14:creationId xmlns:p14="http://schemas.microsoft.com/office/powerpoint/2010/main" val="2628598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A7ADFF-B348-12D4-8261-346583C1B2A2}"/>
              </a:ext>
            </a:extLst>
          </p:cNvPr>
          <p:cNvSpPr>
            <a:spLocks noGrp="1"/>
          </p:cNvSpPr>
          <p:nvPr>
            <p:ph type="title"/>
          </p:nvPr>
        </p:nvSpPr>
        <p:spPr/>
        <p:txBody>
          <a:bodyPr/>
          <a:lstStyle/>
          <a:p>
            <a:r>
              <a:rPr lang="en-US"/>
              <a:t>Data Management</a:t>
            </a:r>
          </a:p>
        </p:txBody>
      </p:sp>
      <p:sp>
        <p:nvSpPr>
          <p:cNvPr id="3" name="Content Placeholder 2">
            <a:extLst>
              <a:ext uri="{FF2B5EF4-FFF2-40B4-BE49-F238E27FC236}">
                <a16:creationId xmlns:a16="http://schemas.microsoft.com/office/drawing/2014/main" id="{5A371305-9224-DC4E-DEC8-D774E58468C7}"/>
              </a:ext>
            </a:extLst>
          </p:cNvPr>
          <p:cNvSpPr>
            <a:spLocks noGrp="1"/>
          </p:cNvSpPr>
          <p:nvPr>
            <p:ph idx="1"/>
          </p:nvPr>
        </p:nvSpPr>
        <p:spPr/>
        <p:txBody>
          <a:bodyPr vert="horz" lIns="91440" tIns="45720" rIns="91440" bIns="45720" rtlCol="0" anchor="t">
            <a:normAutofit lnSpcReduction="10000"/>
          </a:bodyPr>
          <a:lstStyle/>
          <a:p>
            <a:pPr marL="0" indent="0">
              <a:buNone/>
            </a:pPr>
            <a:r>
              <a:rPr lang="en-US">
                <a:solidFill>
                  <a:schemeClr val="tx1"/>
                </a:solidFill>
              </a:rPr>
              <a:t>Data management is storing and protecting data and using it for business decisions (Shah, 2026).</a:t>
            </a:r>
          </a:p>
          <a:p>
            <a:pPr>
              <a:buAutoNum type="arabicPeriod"/>
            </a:pPr>
            <a:r>
              <a:rPr lang="en-US">
                <a:solidFill>
                  <a:schemeClr val="tx1"/>
                </a:solidFill>
              </a:rPr>
              <a:t>Staff should use sharepoint or onedrive for secure storage. All documents should be saved in relevant folders, instead of on personal devices or USB sticks. Cloud computing is critical for digital transformation (Saeed et al, 2023). </a:t>
            </a:r>
          </a:p>
          <a:p>
            <a:pPr>
              <a:buAutoNum type="arabicPeriod"/>
            </a:pPr>
            <a:r>
              <a:rPr lang="en-US">
                <a:solidFill>
                  <a:schemeClr val="tx1"/>
                </a:solidFill>
              </a:rPr>
              <a:t>Set up automatic backups. Ensures files are backed up through Microsoft cloud services to prevent data loss.</a:t>
            </a:r>
          </a:p>
          <a:p>
            <a:pPr>
              <a:buAutoNum type="arabicPeriod"/>
            </a:pPr>
            <a:r>
              <a:rPr lang="en-US">
                <a:solidFill>
                  <a:schemeClr val="tx1"/>
                </a:solidFill>
              </a:rPr>
              <a:t>Control document sharing permissions. Use "view only", "edit" or "restricted access" for confidential files. </a:t>
            </a:r>
          </a:p>
          <a:p>
            <a:pPr>
              <a:buAutoNum type="arabicPeriod"/>
            </a:pPr>
            <a:r>
              <a:rPr lang="en-US">
                <a:solidFill>
                  <a:schemeClr val="tx1"/>
                </a:solidFill>
              </a:rPr>
              <a:t>Regular file clean ups. Schedule quarterly reviews to delete outdated or duplicated documents. </a:t>
            </a:r>
            <a:endParaRPr lang="en-US" dirty="0">
              <a:solidFill>
                <a:schemeClr val="tx1"/>
              </a:solidFill>
            </a:endParaRPr>
          </a:p>
        </p:txBody>
      </p:sp>
    </p:spTree>
    <p:extLst>
      <p:ext uri="{BB962C8B-B14F-4D97-AF65-F5344CB8AC3E}">
        <p14:creationId xmlns:p14="http://schemas.microsoft.com/office/powerpoint/2010/main" val="178989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A481C-DBE7-CC4A-F1D1-7C26FCB74022}"/>
              </a:ext>
            </a:extLst>
          </p:cNvPr>
          <p:cNvSpPr>
            <a:spLocks noGrp="1"/>
          </p:cNvSpPr>
          <p:nvPr>
            <p:ph type="title"/>
          </p:nvPr>
        </p:nvSpPr>
        <p:spPr/>
        <p:txBody>
          <a:bodyPr/>
          <a:lstStyle/>
          <a:p>
            <a:r>
              <a:rPr lang="en-US"/>
              <a:t>References</a:t>
            </a:r>
          </a:p>
        </p:txBody>
      </p:sp>
      <p:sp>
        <p:nvSpPr>
          <p:cNvPr id="3" name="Content Placeholder 2">
            <a:extLst>
              <a:ext uri="{FF2B5EF4-FFF2-40B4-BE49-F238E27FC236}">
                <a16:creationId xmlns:a16="http://schemas.microsoft.com/office/drawing/2014/main" id="{4F9CB360-8FB2-B24F-CC5A-B7CAE99DCF44}"/>
              </a:ext>
            </a:extLst>
          </p:cNvPr>
          <p:cNvSpPr>
            <a:spLocks noGrp="1"/>
          </p:cNvSpPr>
          <p:nvPr>
            <p:ph idx="1"/>
          </p:nvPr>
        </p:nvSpPr>
        <p:spPr/>
        <p:txBody>
          <a:bodyPr vert="horz" lIns="91440" tIns="45720" rIns="91440" bIns="45720" rtlCol="0" anchor="t">
            <a:normAutofit/>
          </a:bodyPr>
          <a:lstStyle/>
          <a:p>
            <a:r>
              <a:rPr lang="en-US" sz="1200" dirty="0">
                <a:solidFill>
                  <a:srgbClr val="000000"/>
                </a:solidFill>
                <a:highlight>
                  <a:srgbClr val="FFFFFF"/>
                </a:highlight>
                <a:ea typeface="+mn-lt"/>
                <a:cs typeface="+mn-lt"/>
                <a:hlinkClick r:id="rId2">
                  <a:extLst>
                    <a:ext uri="{A12FA001-AC4F-418D-AE19-62706E023703}">
                      <ahyp:hlinkClr xmlns:ahyp="http://schemas.microsoft.com/office/drawing/2018/hyperlinkcolor" val="tx"/>
                    </a:ext>
                  </a:extLst>
                </a:hlinkClick>
              </a:rPr>
              <a:t>National </a:t>
            </a:r>
            <a:r>
              <a:rPr lang="en-US" sz="1200" dirty="0">
                <a:solidFill>
                  <a:srgbClr val="1F1F1F"/>
                </a:solidFill>
                <a:highlight>
                  <a:srgbClr val="FFFFFF"/>
                </a:highlight>
                <a:ea typeface="+mn-lt"/>
                <a:cs typeface="+mn-lt"/>
                <a:hlinkClick r:id="rId2">
                  <a:extLst>
                    <a:ext uri="{A12FA001-AC4F-418D-AE19-62706E023703}">
                      <ahyp:hlinkClr xmlns:ahyp="http://schemas.microsoft.com/office/drawing/2018/hyperlinkcolor" val="tx"/>
                    </a:ext>
                  </a:extLst>
                </a:hlinkClick>
              </a:rPr>
              <a:t>Cyber Security Centre, undated. Phishing Scams. NCSC. Available at: https://www.ncsc.gov.uk/collection/phishing-scams</a:t>
            </a:r>
            <a:r>
              <a:rPr lang="en-US" sz="1200">
                <a:solidFill>
                  <a:srgbClr val="1F1F1F"/>
                </a:solidFill>
                <a:highlight>
                  <a:srgbClr val="FFFFFF"/>
                </a:highlight>
                <a:ea typeface="+mn-lt"/>
                <a:cs typeface="+mn-lt"/>
              </a:rPr>
              <a:t> [Accessed 12th February 2026]</a:t>
            </a:r>
            <a:endParaRPr lang="en-US" sz="1200" dirty="0">
              <a:solidFill>
                <a:srgbClr val="1F1F1F"/>
              </a:solidFill>
              <a:highlight>
                <a:srgbClr val="FFFFFF"/>
              </a:highlight>
              <a:ea typeface="+mn-lt"/>
              <a:cs typeface="+mn-lt"/>
            </a:endParaRPr>
          </a:p>
          <a:p>
            <a:r>
              <a:rPr lang="en-US" sz="1200">
                <a:solidFill>
                  <a:srgbClr val="1F1F1F"/>
                </a:solidFill>
                <a:highlight>
                  <a:srgbClr val="FFFFFF"/>
                </a:highlight>
                <a:ea typeface="+mn-lt"/>
                <a:cs typeface="+mn-lt"/>
              </a:rPr>
              <a:t>Renaud, K., Weir, G.R.S. 2016.Cybersecurity and the unbearability of uncertainty. Conference Proceedings: IEEE, pp. 137–143.</a:t>
            </a:r>
          </a:p>
          <a:p>
            <a:r>
              <a:rPr lang="en-US" sz="1200">
                <a:solidFill>
                  <a:srgbClr val="1B1B1B"/>
                </a:solidFill>
                <a:highlight>
                  <a:srgbClr val="FFFFFF"/>
                </a:highlight>
                <a:ea typeface="+mn-lt"/>
                <a:cs typeface="+mn-lt"/>
              </a:rPr>
              <a:t>Saeed, S., Altamimi, S. A., Alkayyal, N. A., Alshehri, E., &amp; Alabbad, D. A. 2023. Digital Transformation and Cybersecurity Challenges for Businesses Resilience: Issues and Recommendations. </a:t>
            </a:r>
            <a:r>
              <a:rPr lang="en-US" sz="1200" i="1">
                <a:solidFill>
                  <a:srgbClr val="1B1B1B"/>
                </a:solidFill>
                <a:highlight>
                  <a:srgbClr val="FFFFFF"/>
                </a:highlight>
                <a:ea typeface="+mn-lt"/>
                <a:cs typeface="+mn-lt"/>
              </a:rPr>
              <a:t>Sensors (Basel, Switzerland)</a:t>
            </a:r>
            <a:r>
              <a:rPr lang="en-US" sz="1200">
                <a:solidFill>
                  <a:srgbClr val="1B1B1B"/>
                </a:solidFill>
                <a:highlight>
                  <a:srgbClr val="FFFFFF"/>
                </a:highlight>
                <a:ea typeface="+mn-lt"/>
                <a:cs typeface="+mn-lt"/>
              </a:rPr>
              <a:t>, </a:t>
            </a:r>
            <a:r>
              <a:rPr lang="en-US" sz="1200" i="1">
                <a:solidFill>
                  <a:srgbClr val="1B1B1B"/>
                </a:solidFill>
                <a:highlight>
                  <a:srgbClr val="FFFFFF"/>
                </a:highlight>
                <a:ea typeface="+mn-lt"/>
                <a:cs typeface="+mn-lt"/>
              </a:rPr>
              <a:t>23</a:t>
            </a:r>
            <a:r>
              <a:rPr lang="en-US" sz="1200">
                <a:solidFill>
                  <a:srgbClr val="1B1B1B"/>
                </a:solidFill>
                <a:highlight>
                  <a:srgbClr val="FFFFFF"/>
                </a:highlight>
                <a:ea typeface="+mn-lt"/>
                <a:cs typeface="+mn-lt"/>
              </a:rPr>
              <a:t>(15), 6666. </a:t>
            </a:r>
            <a:r>
              <a:rPr lang="en-US" sz="1200" dirty="0">
                <a:solidFill>
                  <a:srgbClr val="1B1B1B"/>
                </a:solidFill>
                <a:highlight>
                  <a:srgbClr val="FFFFFF"/>
                </a:highlight>
                <a:ea typeface="+mn-lt"/>
                <a:cs typeface="+mn-lt"/>
                <a:hlinkClick r:id="rId3"/>
              </a:rPr>
              <a:t>https://doi.org/10.3390/s23156666</a:t>
            </a:r>
            <a:r>
              <a:rPr lang="en-US" sz="1200" dirty="0">
                <a:solidFill>
                  <a:srgbClr val="1F1F1F"/>
                </a:solidFill>
                <a:highlight>
                  <a:srgbClr val="FFFFFF"/>
                </a:highlight>
                <a:ea typeface="+mn-lt"/>
                <a:cs typeface="+mn-lt"/>
              </a:rPr>
              <a:t> </a:t>
            </a:r>
          </a:p>
          <a:p>
            <a:r>
              <a:rPr lang="en-US" sz="1200">
                <a:solidFill>
                  <a:srgbClr val="1B1B1B"/>
                </a:solidFill>
                <a:highlight>
                  <a:srgbClr val="FFFFFF"/>
                </a:highlight>
                <a:ea typeface="+mn-lt"/>
                <a:cs typeface="+mn-lt"/>
              </a:rPr>
              <a:t>Shah, V. 2026. What is data management?Definition, </a:t>
            </a:r>
            <a:r>
              <a:rPr lang="en-US" sz="1200">
                <a:solidFill>
                  <a:srgbClr val="1B1B1B"/>
                </a:solidFill>
                <a:highlight>
                  <a:srgbClr val="FFFFFF"/>
                </a:highlight>
              </a:rPr>
              <a:t>lifecycle &amp; best practices. Thoughtspot. Available at: </a:t>
            </a:r>
            <a:r>
              <a:rPr lang="en-US" sz="1200" dirty="0">
                <a:solidFill>
                  <a:srgbClr val="1B1B1B"/>
                </a:solidFill>
                <a:highlight>
                  <a:srgbClr val="FFFFFF"/>
                </a:highlight>
                <a:hlinkClick r:id="rId4"/>
              </a:rPr>
              <a:t>https</a:t>
            </a:r>
            <a:r>
              <a:rPr lang="en-US" sz="1200" dirty="0">
                <a:solidFill>
                  <a:srgbClr val="1B1B1B"/>
                </a:solidFill>
                <a:highlight>
                  <a:srgbClr val="FFFFFF"/>
                </a:highlight>
                <a:ea typeface="+mn-lt"/>
                <a:cs typeface="+mn-lt"/>
                <a:hlinkClick r:id="rId4"/>
              </a:rPr>
              <a:t>://www.thoughtspot.com/data-trends/data-science/what-is-data-management-and-why-its-important</a:t>
            </a:r>
            <a:r>
              <a:rPr lang="en-US" sz="1200" dirty="0">
                <a:solidFill>
                  <a:srgbClr val="1B1B1B"/>
                </a:solidFill>
                <a:highlight>
                  <a:srgbClr val="FFFFFF"/>
                </a:highlight>
                <a:ea typeface="+mn-lt"/>
                <a:cs typeface="+mn-lt"/>
              </a:rPr>
              <a:t> </a:t>
            </a:r>
            <a:r>
              <a:rPr lang="en-US" sz="1200">
                <a:solidFill>
                  <a:srgbClr val="1B1B1B"/>
                </a:solidFill>
                <a:highlight>
                  <a:srgbClr val="FFFFFF"/>
                </a:highlight>
                <a:ea typeface="+mn-lt"/>
                <a:cs typeface="+mn-lt"/>
              </a:rPr>
              <a:t>[Accessed 12th February 2026]</a:t>
            </a:r>
            <a:endParaRPr lang="en-US" sz="1200" dirty="0">
              <a:solidFill>
                <a:srgbClr val="1B1B1B"/>
              </a:solidFill>
              <a:highlight>
                <a:srgbClr val="FFFFFF"/>
              </a:highlight>
            </a:endParaRPr>
          </a:p>
        </p:txBody>
      </p:sp>
    </p:spTree>
    <p:extLst>
      <p:ext uri="{BB962C8B-B14F-4D97-AF65-F5344CB8AC3E}">
        <p14:creationId xmlns:p14="http://schemas.microsoft.com/office/powerpoint/2010/main" val="4053006256"/>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A021E96B5FC724E97FF783D9C73C02D" ma:contentTypeVersion="4" ma:contentTypeDescription="Create a new document." ma:contentTypeScope="" ma:versionID="dd504d32c2b754d579e545c757913330">
  <xsd:schema xmlns:xsd="http://www.w3.org/2001/XMLSchema" xmlns:xs="http://www.w3.org/2001/XMLSchema" xmlns:p="http://schemas.microsoft.com/office/2006/metadata/properties" xmlns:ns3="21f98238-5914-40fc-b2db-49ce196065c9" targetNamespace="http://schemas.microsoft.com/office/2006/metadata/properties" ma:root="true" ma:fieldsID="f53ee9c040775d299563eb6ffa0539a8" ns3:_="">
    <xsd:import namespace="21f98238-5914-40fc-b2db-49ce196065c9"/>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f98238-5914-40fc-b2db-49ce196065c9"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F6307028-F4F3-410F-83D1-F219F53CDE4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f98238-5914-40fc-b2db-49ce196065c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17F19B2-6617-4D3B-B603-6FEA0699AB9C}">
  <ds:schemaRefs>
    <ds:schemaRef ds:uri="http://schemas.microsoft.com/sharepoint/v3/contenttype/forms"/>
  </ds:schemaRefs>
</ds:datastoreItem>
</file>

<file path=customXml/itemProps3.xml><?xml version="1.0" encoding="utf-8"?>
<ds:datastoreItem xmlns:ds="http://schemas.openxmlformats.org/officeDocument/2006/customXml" ds:itemID="{16CB7211-669E-458E-B684-082DD01B730D}">
  <ds:schemaRefs>
    <ds:schemaRef ds:uri="21f98238-5914-40fc-b2db-49ce196065c9"/>
    <ds:schemaRef ds:uri="http://purl.org/dc/elements/1.1/"/>
    <ds:schemaRef ds:uri="http://schemas.microsoft.com/office/infopath/2007/PartnerControls"/>
    <ds:schemaRef ds:uri="http://www.w3.org/XML/1998/namespace"/>
    <ds:schemaRef ds:uri="http://schemas.microsoft.com/office/2006/documentManagement/types"/>
    <ds:schemaRef ds:uri="http://purl.org/dc/terms/"/>
    <ds:schemaRef ds:uri="http://schemas.openxmlformats.org/package/2006/metadata/core-properties"/>
    <ds:schemaRef ds:uri="http://schemas.microsoft.com/office/2006/metadata/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otalTime>248</TotalTime>
  <Words>1347</Words>
  <Application>Microsoft Office PowerPoint</Application>
  <PresentationFormat>Widescreen</PresentationFormat>
  <Paragraphs>62</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Poppins</vt:lpstr>
      <vt:lpstr>Trebuchet MS</vt:lpstr>
      <vt:lpstr>Wingdings 3</vt:lpstr>
      <vt:lpstr>Facet</vt:lpstr>
      <vt:lpstr>Group Presentation –  Greenfield Care Home Agency</vt:lpstr>
      <vt:lpstr>Microsoft Teams:</vt:lpstr>
      <vt:lpstr>Communication across different locations:</vt:lpstr>
      <vt:lpstr>Advantages:</vt:lpstr>
      <vt:lpstr>Challenges:   </vt:lpstr>
      <vt:lpstr>Referencing list:</vt:lpstr>
      <vt:lpstr>Digital Safety Action Plan </vt:lpstr>
      <vt:lpstr>Secure Access</vt:lpstr>
      <vt:lpstr>Email Awareness</vt:lpstr>
      <vt:lpstr>Data Management</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hooria awan</dc:creator>
  <cp:lastModifiedBy>Saheda Amir (2527273)</cp:lastModifiedBy>
  <cp:revision>255</cp:revision>
  <dcterms:created xsi:type="dcterms:W3CDTF">2026-02-11T20:12:59Z</dcterms:created>
  <dcterms:modified xsi:type="dcterms:W3CDTF">2026-02-13T16:03:29Z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0x010100DA021E96B5FC724E97FF783D9C73C02D</vt:lpwstr>
  </property>
</Properties>
</file>