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rts/chart2.xml" ContentType="application/vnd.openxmlformats-officedocument.drawingml.chart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notesSlides/notesSlide35.xml" ContentType="application/vnd.openxmlformats-officedocument.presentationml.notesSlide+xml"/>
  <Override PartName="/ppt/charts/chart6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4"/>
  </p:sldMasterIdLst>
  <p:notesMasterIdLst>
    <p:notesMasterId r:id="rId54"/>
  </p:notesMasterIdLst>
  <p:sldIdLst>
    <p:sldId id="256" r:id="rId5"/>
    <p:sldId id="385" r:id="rId6"/>
    <p:sldId id="384" r:id="rId7"/>
    <p:sldId id="382" r:id="rId8"/>
    <p:sldId id="386" r:id="rId9"/>
    <p:sldId id="410" r:id="rId10"/>
    <p:sldId id="278" r:id="rId11"/>
    <p:sldId id="281" r:id="rId12"/>
    <p:sldId id="388" r:id="rId13"/>
    <p:sldId id="387" r:id="rId14"/>
    <p:sldId id="282" r:id="rId15"/>
    <p:sldId id="375" r:id="rId16"/>
    <p:sldId id="285" r:id="rId17"/>
    <p:sldId id="286" r:id="rId18"/>
    <p:sldId id="399" r:id="rId19"/>
    <p:sldId id="391" r:id="rId20"/>
    <p:sldId id="403" r:id="rId21"/>
    <p:sldId id="405" r:id="rId22"/>
    <p:sldId id="402" r:id="rId23"/>
    <p:sldId id="378" r:id="rId24"/>
    <p:sldId id="376" r:id="rId25"/>
    <p:sldId id="377" r:id="rId26"/>
    <p:sldId id="407" r:id="rId27"/>
    <p:sldId id="284" r:id="rId28"/>
    <p:sldId id="400" r:id="rId29"/>
    <p:sldId id="401" r:id="rId30"/>
    <p:sldId id="379" r:id="rId31"/>
    <p:sldId id="390" r:id="rId32"/>
    <p:sldId id="283" r:id="rId33"/>
    <p:sldId id="381" r:id="rId34"/>
    <p:sldId id="392" r:id="rId35"/>
    <p:sldId id="393" r:id="rId36"/>
    <p:sldId id="297" r:id="rId37"/>
    <p:sldId id="398" r:id="rId38"/>
    <p:sldId id="259" r:id="rId39"/>
    <p:sldId id="299" r:id="rId40"/>
    <p:sldId id="301" r:id="rId41"/>
    <p:sldId id="394" r:id="rId42"/>
    <p:sldId id="404" r:id="rId43"/>
    <p:sldId id="406" r:id="rId44"/>
    <p:sldId id="408" r:id="rId45"/>
    <p:sldId id="409" r:id="rId46"/>
    <p:sldId id="395" r:id="rId47"/>
    <p:sldId id="321" r:id="rId48"/>
    <p:sldId id="311" r:id="rId49"/>
    <p:sldId id="268" r:id="rId50"/>
    <p:sldId id="322" r:id="rId51"/>
    <p:sldId id="396" r:id="rId52"/>
    <p:sldId id="280" r:id="rId53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55"/>
      <p:bold r:id="rId56"/>
      <p:italic r:id="rId57"/>
      <p:boldItalic r:id="rId58"/>
    </p:embeddedFont>
    <p:embeddedFont>
      <p:font typeface="Roboto" panose="02000000000000000000" pitchFamily="2" charset="0"/>
      <p:regular r:id="rId59"/>
      <p:bold r:id="rId60"/>
      <p:italic r:id="rId61"/>
      <p:boldItalic r:id="rId6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83360"/>
  </p:normalViewPr>
  <p:slideViewPr>
    <p:cSldViewPr snapToGrid="0">
      <p:cViewPr varScale="1">
        <p:scale>
          <a:sx n="118" d="100"/>
          <a:sy n="118" d="100"/>
        </p:scale>
        <p:origin x="1248" y="19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font" Target="fonts/font1.fntdata"/><Relationship Id="rId63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font" Target="fonts/font4.fntdata"/><Relationship Id="rId66" Type="http://schemas.openxmlformats.org/officeDocument/2006/relationships/tableStyles" Target="tableStyles.xml"/><Relationship Id="rId5" Type="http://schemas.openxmlformats.org/officeDocument/2006/relationships/slide" Target="slides/slide1.xml"/><Relationship Id="rId61" Type="http://schemas.openxmlformats.org/officeDocument/2006/relationships/font" Target="fonts/font7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font" Target="fonts/font2.fntdata"/><Relationship Id="rId64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font" Target="fonts/font5.fntdata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62" Type="http://schemas.openxmlformats.org/officeDocument/2006/relationships/font" Target="fonts/font8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font" Target="fonts/font3.fntdata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font" Target="fonts/font6.fntdata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Dell-USER\Documents\cni\texto%20GII\BERD%20several%20countries%2005_2014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Pasta1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Pasta1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Dell-USER\Documents\POS_DOC%202017_atividades\Trabalho%20Wilson%20Center\tarifas%20de%20importa&#231;&#227;o.xlsx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Pasta1" TargetMode="Externa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Dell-USER\Documents\POS_DOC%202017_atividades\Trabalho%20Wilson%20Center\dados\Novos%20caminhos%20gr&#225;ficos%20Ingl&#234;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Plan1!$B$3</c:f>
              <c:strCache>
                <c:ptCount val="1"/>
                <c:pt idx="0">
                  <c:v>2005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Plan1!$A$4:$A$8</c:f>
              <c:strCache>
                <c:ptCount val="5"/>
                <c:pt idx="0">
                  <c:v>Brazil</c:v>
                </c:pt>
                <c:pt idx="1">
                  <c:v>United States</c:v>
                </c:pt>
                <c:pt idx="2">
                  <c:v>European Union</c:v>
                </c:pt>
                <c:pt idx="3">
                  <c:v>Spain</c:v>
                </c:pt>
                <c:pt idx="4">
                  <c:v>China</c:v>
                </c:pt>
              </c:strCache>
            </c:strRef>
          </c:cat>
          <c:val>
            <c:numRef>
              <c:f>Plan1!$B$4:$B$8</c:f>
              <c:numCache>
                <c:formatCode>General</c:formatCode>
                <c:ptCount val="5"/>
                <c:pt idx="0">
                  <c:v>0.49</c:v>
                </c:pt>
                <c:pt idx="1">
                  <c:v>1.73</c:v>
                </c:pt>
                <c:pt idx="2">
                  <c:v>1.1599999999999999</c:v>
                </c:pt>
                <c:pt idx="3">
                  <c:v>0.6</c:v>
                </c:pt>
                <c:pt idx="4">
                  <c:v>0.91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2A8-5847-9F19-E9025DE4838D}"/>
            </c:ext>
          </c:extLst>
        </c:ser>
        <c:ser>
          <c:idx val="1"/>
          <c:order val="1"/>
          <c:tx>
            <c:strRef>
              <c:f>Plan1!$C$3</c:f>
              <c:strCache>
                <c:ptCount val="1"/>
                <c:pt idx="0">
                  <c:v>2008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Plan1!$A$4:$A$8</c:f>
              <c:strCache>
                <c:ptCount val="5"/>
                <c:pt idx="0">
                  <c:v>Brazil</c:v>
                </c:pt>
                <c:pt idx="1">
                  <c:v>United States</c:v>
                </c:pt>
                <c:pt idx="2">
                  <c:v>European Union</c:v>
                </c:pt>
                <c:pt idx="3">
                  <c:v>Spain</c:v>
                </c:pt>
                <c:pt idx="4">
                  <c:v>China</c:v>
                </c:pt>
              </c:strCache>
            </c:strRef>
          </c:cat>
          <c:val>
            <c:numRef>
              <c:f>Plan1!$C$4:$C$8</c:f>
              <c:numCache>
                <c:formatCode>General</c:formatCode>
                <c:ptCount val="5"/>
                <c:pt idx="0">
                  <c:v>0.56999999999999995</c:v>
                </c:pt>
                <c:pt idx="1">
                  <c:v>1.97</c:v>
                </c:pt>
                <c:pt idx="2">
                  <c:v>1.21</c:v>
                </c:pt>
                <c:pt idx="3">
                  <c:v>0.72</c:v>
                </c:pt>
                <c:pt idx="4">
                  <c:v>1.06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2A8-5847-9F19-E9025DE4838D}"/>
            </c:ext>
          </c:extLst>
        </c:ser>
        <c:ser>
          <c:idx val="2"/>
          <c:order val="2"/>
          <c:tx>
            <c:strRef>
              <c:f>Plan1!$D$3</c:f>
              <c:strCache>
                <c:ptCount val="1"/>
                <c:pt idx="0">
                  <c:v>2011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Plan1!$A$4:$A$8</c:f>
              <c:strCache>
                <c:ptCount val="5"/>
                <c:pt idx="0">
                  <c:v>Brazil</c:v>
                </c:pt>
                <c:pt idx="1">
                  <c:v>United States</c:v>
                </c:pt>
                <c:pt idx="2">
                  <c:v>European Union</c:v>
                </c:pt>
                <c:pt idx="3">
                  <c:v>Spain</c:v>
                </c:pt>
                <c:pt idx="4">
                  <c:v>China</c:v>
                </c:pt>
              </c:strCache>
            </c:strRef>
          </c:cat>
          <c:val>
            <c:numRef>
              <c:f>Plan1!$D$4:$D$8</c:f>
              <c:numCache>
                <c:formatCode>General</c:formatCode>
                <c:ptCount val="5"/>
                <c:pt idx="0">
                  <c:v>0.55000000000000004</c:v>
                </c:pt>
                <c:pt idx="1">
                  <c:v>1.9</c:v>
                </c:pt>
                <c:pt idx="2">
                  <c:v>1.29</c:v>
                </c:pt>
                <c:pt idx="3">
                  <c:v>0.69</c:v>
                </c:pt>
                <c:pt idx="4">
                  <c:v>1.34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2A8-5847-9F19-E9025DE4838D}"/>
            </c:ext>
          </c:extLst>
        </c:ser>
        <c:ser>
          <c:idx val="3"/>
          <c:order val="3"/>
          <c:tx>
            <c:strRef>
              <c:f>Plan1!$E$3</c:f>
              <c:strCache>
                <c:ptCount val="1"/>
                <c:pt idx="0">
                  <c:v>2014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Plan1!$A$4:$A$8</c:f>
              <c:strCache>
                <c:ptCount val="5"/>
                <c:pt idx="0">
                  <c:v>Brazil</c:v>
                </c:pt>
                <c:pt idx="1">
                  <c:v>United States</c:v>
                </c:pt>
                <c:pt idx="2">
                  <c:v>European Union</c:v>
                </c:pt>
                <c:pt idx="3">
                  <c:v>Spain</c:v>
                </c:pt>
                <c:pt idx="4">
                  <c:v>China</c:v>
                </c:pt>
              </c:strCache>
            </c:strRef>
          </c:cat>
          <c:val>
            <c:numRef>
              <c:f>Plan1!$E$4:$E$8</c:f>
              <c:numCache>
                <c:formatCode>General</c:formatCode>
                <c:ptCount val="5"/>
                <c:pt idx="0">
                  <c:v>0.57999999999999996</c:v>
                </c:pt>
                <c:pt idx="1">
                  <c:v>1.96</c:v>
                </c:pt>
                <c:pt idx="2">
                  <c:v>1.34</c:v>
                </c:pt>
                <c:pt idx="3">
                  <c:v>0.65</c:v>
                </c:pt>
                <c:pt idx="4">
                  <c:v>1.56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2A8-5847-9F19-E9025DE4838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36221056"/>
        <c:axId val="136212896"/>
      </c:barChart>
      <c:catAx>
        <c:axId val="1362210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36212896"/>
        <c:crosses val="autoZero"/>
        <c:auto val="1"/>
        <c:lblAlgn val="ctr"/>
        <c:lblOffset val="100"/>
        <c:noMultiLvlLbl val="0"/>
      </c:catAx>
      <c:valAx>
        <c:axId val="1362128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1362210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1200"/>
      </a:pPr>
      <a:endParaRPr lang="pt-BR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404900430443215"/>
          <c:y val="1.2892977636902246E-2"/>
          <c:w val="0.73583773793197138"/>
          <c:h val="0.8864301775625059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'Mobilidade ensino superior'!$E$3</c:f>
              <c:strCache>
                <c:ptCount val="1"/>
                <c:pt idx="0">
                  <c:v>2011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5"/>
            <c:invertIfNegative val="0"/>
            <c:bubble3D val="0"/>
            <c:spPr>
              <a:solidFill>
                <a:schemeClr val="accent6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97B7-D941-A7DD-28FBC0D8955E}"/>
              </c:ext>
            </c:extLst>
          </c:dPt>
          <c:dLbls>
            <c:dLbl>
              <c:idx val="15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97B7-D941-A7DD-28FBC0D8955E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'Mobilidade ensino superior'!$A$4:$A$19</c:f>
              <c:strCache>
                <c:ptCount val="16"/>
                <c:pt idx="0">
                  <c:v>China</c:v>
                </c:pt>
                <c:pt idx="1">
                  <c:v>Índia</c:v>
                </c:pt>
                <c:pt idx="2">
                  <c:v>Alemanha</c:v>
                </c:pt>
                <c:pt idx="3">
                  <c:v>África do Sul</c:v>
                </c:pt>
                <c:pt idx="4">
                  <c:v>França</c:v>
                </c:pt>
                <c:pt idx="5">
                  <c:v>Turquia</c:v>
                </c:pt>
                <c:pt idx="6">
                  <c:v>Itália</c:v>
                </c:pt>
                <c:pt idx="7">
                  <c:v>Irã</c:v>
                </c:pt>
                <c:pt idx="8">
                  <c:v>Nigéria</c:v>
                </c:pt>
                <c:pt idx="9">
                  <c:v>EUA</c:v>
                </c:pt>
                <c:pt idx="10">
                  <c:v>Rússia</c:v>
                </c:pt>
                <c:pt idx="11">
                  <c:v>Arábia Saudita</c:v>
                </c:pt>
                <c:pt idx="12">
                  <c:v>Malásia</c:v>
                </c:pt>
                <c:pt idx="13">
                  <c:v>Vietnam</c:v>
                </c:pt>
                <c:pt idx="14">
                  <c:v>Cazaquistão</c:v>
                </c:pt>
                <c:pt idx="15">
                  <c:v>BRASIL </c:v>
                </c:pt>
              </c:strCache>
            </c:strRef>
          </c:cat>
          <c:val>
            <c:numRef>
              <c:f>'Mobilidade ensino superior'!$E$4:$E$19</c:f>
              <c:numCache>
                <c:formatCode>#,##0</c:formatCode>
                <c:ptCount val="16"/>
                <c:pt idx="0">
                  <c:v>761991</c:v>
                </c:pt>
                <c:pt idx="1">
                  <c:v>217317</c:v>
                </c:pt>
                <c:pt idx="2">
                  <c:v>140551</c:v>
                </c:pt>
                <c:pt idx="3">
                  <c:v>134547</c:v>
                </c:pt>
                <c:pt idx="4">
                  <c:v>86183</c:v>
                </c:pt>
                <c:pt idx="5">
                  <c:v>84288</c:v>
                </c:pt>
                <c:pt idx="6">
                  <c:v>73319</c:v>
                </c:pt>
                <c:pt idx="7">
                  <c:v>70722</c:v>
                </c:pt>
                <c:pt idx="8">
                  <c:v>70042</c:v>
                </c:pt>
                <c:pt idx="9">
                  <c:v>69517</c:v>
                </c:pt>
                <c:pt idx="10">
                  <c:v>67382</c:v>
                </c:pt>
                <c:pt idx="11">
                  <c:v>66873</c:v>
                </c:pt>
                <c:pt idx="12">
                  <c:v>63530</c:v>
                </c:pt>
                <c:pt idx="13">
                  <c:v>60912</c:v>
                </c:pt>
                <c:pt idx="14">
                  <c:v>60624</c:v>
                </c:pt>
                <c:pt idx="15">
                  <c:v>28486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97B7-D941-A7DD-28FBC0D895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-1909778288"/>
        <c:axId val="-1909779376"/>
      </c:barChart>
      <c:catAx>
        <c:axId val="-190977828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-1909779376"/>
        <c:crosses val="autoZero"/>
        <c:auto val="1"/>
        <c:lblAlgn val="ctr"/>
        <c:lblOffset val="100"/>
        <c:noMultiLvlLbl val="0"/>
      </c:catAx>
      <c:valAx>
        <c:axId val="-190977937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-190977828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pt-BR"/>
    </a:p>
  </c:txPr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'Mobilidade ensino superior'!$K$3</c:f>
              <c:strCache>
                <c:ptCount val="1"/>
                <c:pt idx="0">
                  <c:v>2011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15"/>
            <c:invertIfNegative val="0"/>
            <c:bubble3D val="0"/>
            <c:spPr>
              <a:solidFill>
                <a:schemeClr val="accent6">
                  <a:lumMod val="50000"/>
                </a:schemeClr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398A-E648-8A28-F0E39B70733B}"/>
              </c:ext>
            </c:extLst>
          </c:dPt>
          <c:dLbls>
            <c:dLbl>
              <c:idx val="15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398A-E648-8A28-F0E39B70733B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200" b="1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'Mobilidade ensino superior'!$G$4:$G$19</c:f>
              <c:strCache>
                <c:ptCount val="16"/>
                <c:pt idx="0">
                  <c:v>EUA</c:v>
                </c:pt>
                <c:pt idx="1">
                  <c:v>Reino Unido</c:v>
                </c:pt>
                <c:pt idx="2">
                  <c:v>Alemanha</c:v>
                </c:pt>
                <c:pt idx="3">
                  <c:v>França</c:v>
                </c:pt>
                <c:pt idx="4">
                  <c:v>Austrália</c:v>
                </c:pt>
                <c:pt idx="5">
                  <c:v>Canadá</c:v>
                </c:pt>
                <c:pt idx="6">
                  <c:v>Japão</c:v>
                </c:pt>
                <c:pt idx="7">
                  <c:v>Rússia</c:v>
                </c:pt>
                <c:pt idx="8">
                  <c:v>Espanha</c:v>
                </c:pt>
                <c:pt idx="9">
                  <c:v>Itália</c:v>
                </c:pt>
                <c:pt idx="10">
                  <c:v>Áustria</c:v>
                </c:pt>
                <c:pt idx="11">
                  <c:v>Nova Zelândia</c:v>
                </c:pt>
                <c:pt idx="12">
                  <c:v>África do Sul</c:v>
                </c:pt>
                <c:pt idx="13">
                  <c:v>Suíça</c:v>
                </c:pt>
                <c:pt idx="14">
                  <c:v>Países Baixos (Holanda)</c:v>
                </c:pt>
                <c:pt idx="15">
                  <c:v>BRASIL</c:v>
                </c:pt>
              </c:strCache>
            </c:strRef>
          </c:cat>
          <c:val>
            <c:numRef>
              <c:f>'Mobilidade ensino superior'!$K$4:$K$19</c:f>
              <c:numCache>
                <c:formatCode>#,##0</c:formatCode>
                <c:ptCount val="16"/>
                <c:pt idx="0">
                  <c:v>740368</c:v>
                </c:pt>
                <c:pt idx="1">
                  <c:v>568816</c:v>
                </c:pt>
                <c:pt idx="2">
                  <c:v>287317</c:v>
                </c:pt>
                <c:pt idx="3">
                  <c:v>271399</c:v>
                </c:pt>
                <c:pt idx="4">
                  <c:v>249588</c:v>
                </c:pt>
                <c:pt idx="5">
                  <c:v>221406</c:v>
                </c:pt>
                <c:pt idx="6">
                  <c:v>150617</c:v>
                </c:pt>
                <c:pt idx="7">
                  <c:v>119899</c:v>
                </c:pt>
                <c:pt idx="8">
                  <c:v>97825</c:v>
                </c:pt>
                <c:pt idx="9">
                  <c:v>77732</c:v>
                </c:pt>
                <c:pt idx="10">
                  <c:v>76663</c:v>
                </c:pt>
                <c:pt idx="11">
                  <c:v>73166</c:v>
                </c:pt>
                <c:pt idx="12">
                  <c:v>70427</c:v>
                </c:pt>
                <c:pt idx="13">
                  <c:v>64172</c:v>
                </c:pt>
                <c:pt idx="14">
                  <c:v>62497</c:v>
                </c:pt>
                <c:pt idx="15">
                  <c:v>12122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98A-E648-8A28-F0E39B70733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-1909791888"/>
        <c:axId val="-1910106208"/>
      </c:barChart>
      <c:catAx>
        <c:axId val="-190979188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-1910106208"/>
        <c:crosses val="autoZero"/>
        <c:auto val="1"/>
        <c:lblAlgn val="ctr"/>
        <c:lblOffset val="100"/>
        <c:noMultiLvlLbl val="0"/>
      </c:catAx>
      <c:valAx>
        <c:axId val="-191010620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-190979188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1100"/>
      </a:pPr>
      <a:endParaRPr lang="pt-BR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262639439299943E-2"/>
          <c:y val="5.2526118025375226E-2"/>
          <c:w val="0.92284656871665705"/>
          <c:h val="0.8137095705239502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Planilha1!$C$13</c:f>
              <c:strCache>
                <c:ptCount val="1"/>
                <c:pt idx="0">
                  <c:v>AHS, média ponderada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Planilha1!$B$14:$B$22</c:f>
              <c:strCache>
                <c:ptCount val="9"/>
                <c:pt idx="0">
                  <c:v>Argentina (2015)</c:v>
                </c:pt>
                <c:pt idx="1">
                  <c:v>Australia (2015)</c:v>
                </c:pt>
                <c:pt idx="2">
                  <c:v>Brasil (2015)</c:v>
                </c:pt>
                <c:pt idx="3">
                  <c:v>China (2015)</c:v>
                </c:pt>
                <c:pt idx="4">
                  <c:v>República Tcheca (2003)</c:v>
                </c:pt>
                <c:pt idx="5">
                  <c:v>Japão (2015)</c:v>
                </c:pt>
                <c:pt idx="6">
                  <c:v>México (2014)</c:v>
                </c:pt>
                <c:pt idx="7">
                  <c:v>África do Sul (2015)</c:v>
                </c:pt>
                <c:pt idx="8">
                  <c:v>Estados Unidos (2015)</c:v>
                </c:pt>
              </c:strCache>
            </c:strRef>
          </c:cat>
          <c:val>
            <c:numRef>
              <c:f>Planilha1!$C$14:$C$22</c:f>
              <c:numCache>
                <c:formatCode>General</c:formatCode>
                <c:ptCount val="9"/>
                <c:pt idx="0">
                  <c:v>7.71</c:v>
                </c:pt>
                <c:pt idx="1">
                  <c:v>2.2000000000000002</c:v>
                </c:pt>
                <c:pt idx="2">
                  <c:v>9.23</c:v>
                </c:pt>
                <c:pt idx="3">
                  <c:v>3.47</c:v>
                </c:pt>
                <c:pt idx="4">
                  <c:v>4.08</c:v>
                </c:pt>
                <c:pt idx="5">
                  <c:v>0.94</c:v>
                </c:pt>
                <c:pt idx="6">
                  <c:v>1.07</c:v>
                </c:pt>
                <c:pt idx="7">
                  <c:v>4.87</c:v>
                </c:pt>
                <c:pt idx="8">
                  <c:v>1.61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843-463B-B8B3-1D06244887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-1780215312"/>
        <c:axId val="-1780208784"/>
      </c:barChart>
      <c:catAx>
        <c:axId val="-17802153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-1780208784"/>
        <c:crosses val="autoZero"/>
        <c:auto val="1"/>
        <c:lblAlgn val="ctr"/>
        <c:lblOffset val="100"/>
        <c:noMultiLvlLbl val="0"/>
      </c:catAx>
      <c:valAx>
        <c:axId val="-17802087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-178021531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pt-BR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Plan1!$A$3:$A$11</c:f>
              <c:strCache>
                <c:ptCount val="9"/>
                <c:pt idx="0">
                  <c:v>Brazil</c:v>
                </c:pt>
                <c:pt idx="1">
                  <c:v>Argentina</c:v>
                </c:pt>
                <c:pt idx="2">
                  <c:v>Australia</c:v>
                </c:pt>
                <c:pt idx="3">
                  <c:v>China</c:v>
                </c:pt>
                <c:pt idx="4">
                  <c:v>India</c:v>
                </c:pt>
                <c:pt idx="5">
                  <c:v>France</c:v>
                </c:pt>
                <c:pt idx="6">
                  <c:v>Canada</c:v>
                </c:pt>
                <c:pt idx="7">
                  <c:v>South Africa</c:v>
                </c:pt>
                <c:pt idx="8">
                  <c:v>Mexico</c:v>
                </c:pt>
              </c:strCache>
            </c:strRef>
          </c:cat>
          <c:val>
            <c:numRef>
              <c:f>Plan1!$B$3:$B$11</c:f>
              <c:numCache>
                <c:formatCode>General</c:formatCode>
                <c:ptCount val="9"/>
                <c:pt idx="0">
                  <c:v>25</c:v>
                </c:pt>
                <c:pt idx="1">
                  <c:v>28</c:v>
                </c:pt>
                <c:pt idx="2">
                  <c:v>42</c:v>
                </c:pt>
                <c:pt idx="3">
                  <c:v>46</c:v>
                </c:pt>
                <c:pt idx="4">
                  <c:v>49</c:v>
                </c:pt>
                <c:pt idx="5">
                  <c:v>60</c:v>
                </c:pt>
                <c:pt idx="6">
                  <c:v>64</c:v>
                </c:pt>
                <c:pt idx="7">
                  <c:v>64</c:v>
                </c:pt>
                <c:pt idx="8">
                  <c:v>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89C-4283-8FBB-28D4B8C29388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15"/>
        <c:overlap val="-20"/>
        <c:axId val="-1780212048"/>
        <c:axId val="-1780207152"/>
      </c:barChart>
      <c:catAx>
        <c:axId val="-178021204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-1780207152"/>
        <c:crosses val="autoZero"/>
        <c:auto val="1"/>
        <c:lblAlgn val="ctr"/>
        <c:lblOffset val="100"/>
        <c:noMultiLvlLbl val="0"/>
      </c:catAx>
      <c:valAx>
        <c:axId val="-178020715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-17802120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pt-BR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pt-BR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pt-BR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'gráfico 15'!$F$2</c:f>
              <c:strCache>
                <c:ptCount val="1"/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numFmt formatCode="0;[Red]0" sourceLinked="0"/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50" b="0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endParaRPr lang="pt-BR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'gráfico 15'!$A$3:$A$13</c:f>
              <c:strCache>
                <c:ptCount val="11"/>
                <c:pt idx="0">
                  <c:v>Global</c:v>
                </c:pt>
                <c:pt idx="1">
                  <c:v>Starting a business</c:v>
                </c:pt>
                <c:pt idx="2">
                  <c:v>Dealing with construction permits</c:v>
                </c:pt>
                <c:pt idx="3">
                  <c:v>Getting electricity</c:v>
                </c:pt>
                <c:pt idx="4">
                  <c:v>Registering property</c:v>
                </c:pt>
                <c:pt idx="5">
                  <c:v>Getting credit</c:v>
                </c:pt>
                <c:pt idx="6">
                  <c:v>Protecting minority investors</c:v>
                </c:pt>
                <c:pt idx="7">
                  <c:v>Paying taxes</c:v>
                </c:pt>
                <c:pt idx="8">
                  <c:v>International trade</c:v>
                </c:pt>
                <c:pt idx="9">
                  <c:v>Enforcing contracts</c:v>
                </c:pt>
                <c:pt idx="10">
                  <c:v>Resolving insolvency</c:v>
                </c:pt>
              </c:strCache>
            </c:strRef>
          </c:cat>
          <c:val>
            <c:numRef>
              <c:f>'gráfico 15'!$F$3:$F$13</c:f>
              <c:numCache>
                <c:formatCode>General</c:formatCode>
                <c:ptCount val="11"/>
                <c:pt idx="0">
                  <c:v>-125</c:v>
                </c:pt>
                <c:pt idx="1">
                  <c:v>-176</c:v>
                </c:pt>
                <c:pt idx="2">
                  <c:v>-170</c:v>
                </c:pt>
                <c:pt idx="3">
                  <c:v>-45</c:v>
                </c:pt>
                <c:pt idx="4">
                  <c:v>-131</c:v>
                </c:pt>
                <c:pt idx="5">
                  <c:v>-105</c:v>
                </c:pt>
                <c:pt idx="6">
                  <c:v>-43</c:v>
                </c:pt>
                <c:pt idx="7">
                  <c:v>-184</c:v>
                </c:pt>
                <c:pt idx="8">
                  <c:v>-139</c:v>
                </c:pt>
                <c:pt idx="9">
                  <c:v>-47</c:v>
                </c:pt>
                <c:pt idx="10">
                  <c:v>-80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563-4CC7-AADB-F29715623C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702642488"/>
        <c:axId val="702642816"/>
      </c:barChart>
      <c:catAx>
        <c:axId val="702642488"/>
        <c:scaling>
          <c:orientation val="minMax"/>
        </c:scaling>
        <c:delete val="0"/>
        <c:axPos val="l"/>
        <c:numFmt formatCode="0;[Red]0" sourceLinked="0"/>
        <c:majorTickMark val="none"/>
        <c:minorTickMark val="none"/>
        <c:tickLblPos val="high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b" anchorCtr="0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pt-BR"/>
          </a:p>
        </c:txPr>
        <c:crossAx val="702642816"/>
        <c:crosses val="autoZero"/>
        <c:auto val="0"/>
        <c:lblAlgn val="ctr"/>
        <c:lblOffset val="100"/>
        <c:noMultiLvlLbl val="0"/>
      </c:catAx>
      <c:valAx>
        <c:axId val="702642816"/>
        <c:scaling>
          <c:orientation val="minMax"/>
        </c:scaling>
        <c:delete val="1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70264248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pt-BR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C1B5BD-9919-487D-A70C-5F4DC977191D}" type="doc">
      <dgm:prSet loTypeId="urn:microsoft.com/office/officeart/2005/8/layout/radial6" loCatId="cycle" qsTypeId="urn:microsoft.com/office/officeart/2005/8/quickstyle/simple3" qsCatId="simple" csTypeId="urn:microsoft.com/office/officeart/2005/8/colors/accent0_3" csCatId="mainScheme" phldr="1"/>
      <dgm:spPr/>
      <dgm:t>
        <a:bodyPr/>
        <a:lstStyle/>
        <a:p>
          <a:endParaRPr lang="pt-BR"/>
        </a:p>
      </dgm:t>
    </dgm:pt>
    <dgm:pt modelId="{3C5420DF-E89A-4313-8140-A16079868DB0}">
      <dgm:prSet phldrT="[Texto]" custT="1"/>
      <dgm:spPr/>
      <dgm:t>
        <a:bodyPr/>
        <a:lstStyle/>
        <a:p>
          <a:r>
            <a:rPr lang="pt-BR" sz="1400" dirty="0" err="1"/>
            <a:t>Innovation</a:t>
          </a:r>
          <a:r>
            <a:rPr lang="pt-BR" sz="1400" dirty="0"/>
            <a:t> </a:t>
          </a:r>
        </a:p>
      </dgm:t>
    </dgm:pt>
    <dgm:pt modelId="{75BA38A7-274B-4E4F-920A-DCEAA58A285D}" type="parTrans" cxnId="{E4255FF1-7203-4F2A-A05D-D40D698492F8}">
      <dgm:prSet/>
      <dgm:spPr/>
      <dgm:t>
        <a:bodyPr/>
        <a:lstStyle/>
        <a:p>
          <a:endParaRPr lang="pt-BR" sz="1800"/>
        </a:p>
      </dgm:t>
    </dgm:pt>
    <dgm:pt modelId="{6B42A3EF-3E9E-4D03-B158-2C545F4A9905}" type="sibTrans" cxnId="{E4255FF1-7203-4F2A-A05D-D40D698492F8}">
      <dgm:prSet/>
      <dgm:spPr/>
      <dgm:t>
        <a:bodyPr/>
        <a:lstStyle/>
        <a:p>
          <a:endParaRPr lang="pt-BR" sz="1800"/>
        </a:p>
      </dgm:t>
    </dgm:pt>
    <dgm:pt modelId="{CF3398EA-2400-46EE-9B07-3D43AFD258F8}">
      <dgm:prSet phldrT="[Texto]" custT="1"/>
      <dgm:spPr/>
      <dgm:t>
        <a:bodyPr/>
        <a:lstStyle/>
        <a:p>
          <a:r>
            <a:rPr lang="pt-BR" sz="1200" dirty="0"/>
            <a:t>People </a:t>
          </a:r>
          <a:r>
            <a:rPr lang="pt-BR" sz="1200" dirty="0" err="1"/>
            <a:t>and</a:t>
          </a:r>
          <a:r>
            <a:rPr lang="pt-BR" sz="1200" dirty="0"/>
            <a:t> </a:t>
          </a:r>
          <a:r>
            <a:rPr lang="pt-BR" sz="1200" dirty="0" err="1"/>
            <a:t>Resources</a:t>
          </a:r>
          <a:endParaRPr lang="pt-BR" sz="1200" dirty="0"/>
        </a:p>
      </dgm:t>
    </dgm:pt>
    <dgm:pt modelId="{11308F50-C0B5-4468-ABDA-6F1D90376B3F}" type="parTrans" cxnId="{7B60E015-6B01-426D-8565-0EAA340501DB}">
      <dgm:prSet custT="1"/>
      <dgm:spPr/>
      <dgm:t>
        <a:bodyPr/>
        <a:lstStyle/>
        <a:p>
          <a:endParaRPr lang="pt-BR" sz="500"/>
        </a:p>
      </dgm:t>
    </dgm:pt>
    <dgm:pt modelId="{EA607BB4-C570-4BCB-B123-E012824A1B91}" type="sibTrans" cxnId="{7B60E015-6B01-426D-8565-0EAA340501DB}">
      <dgm:prSet/>
      <dgm:spPr/>
      <dgm:t>
        <a:bodyPr/>
        <a:lstStyle/>
        <a:p>
          <a:endParaRPr lang="pt-BR" sz="1800"/>
        </a:p>
      </dgm:t>
    </dgm:pt>
    <dgm:pt modelId="{F1DEA6BC-9FBE-47BA-95E1-B83AF4AB2E55}">
      <dgm:prSet phldrT="[Texto]" custT="1"/>
      <dgm:spPr/>
      <dgm:t>
        <a:bodyPr/>
        <a:lstStyle/>
        <a:p>
          <a:r>
            <a:rPr lang="pt-BR" sz="1800" dirty="0" err="1"/>
            <a:t>Research</a:t>
          </a:r>
          <a:r>
            <a:rPr lang="pt-BR" sz="1800" dirty="0"/>
            <a:t> </a:t>
          </a:r>
          <a:r>
            <a:rPr lang="pt-BR" sz="1800" dirty="0" err="1"/>
            <a:t>facilities</a:t>
          </a:r>
          <a:endParaRPr lang="pt-BR" sz="1800" dirty="0"/>
        </a:p>
      </dgm:t>
    </dgm:pt>
    <dgm:pt modelId="{3D9E1F02-7316-4F04-96B3-0A201A4A4C04}" type="parTrans" cxnId="{FA171AE4-0765-499C-9765-6BB1ED915A96}">
      <dgm:prSet custT="1"/>
      <dgm:spPr/>
      <dgm:t>
        <a:bodyPr/>
        <a:lstStyle/>
        <a:p>
          <a:endParaRPr lang="pt-BR" sz="500"/>
        </a:p>
      </dgm:t>
    </dgm:pt>
    <dgm:pt modelId="{8538D71C-2019-413D-8328-5F6D94CCA9AF}" type="sibTrans" cxnId="{FA171AE4-0765-499C-9765-6BB1ED915A96}">
      <dgm:prSet/>
      <dgm:spPr/>
      <dgm:t>
        <a:bodyPr/>
        <a:lstStyle/>
        <a:p>
          <a:endParaRPr lang="pt-BR" sz="1800"/>
        </a:p>
      </dgm:t>
    </dgm:pt>
    <dgm:pt modelId="{C644FDE1-95EE-4D11-BB0C-75F136275DB0}">
      <dgm:prSet phldrT="[Texto]" custT="1"/>
      <dgm:spPr/>
      <dgm:t>
        <a:bodyPr/>
        <a:lstStyle/>
        <a:p>
          <a:r>
            <a:rPr lang="pt-BR" sz="1800" dirty="0" err="1"/>
            <a:t>Investment</a:t>
          </a:r>
          <a:endParaRPr lang="pt-BR" sz="1800" dirty="0"/>
        </a:p>
      </dgm:t>
    </dgm:pt>
    <dgm:pt modelId="{8B074E94-B535-44D5-B7B4-BA0B6D45C1A0}" type="parTrans" cxnId="{1529D67D-AFC6-4930-91FE-D6C617D672D4}">
      <dgm:prSet custT="1"/>
      <dgm:spPr/>
      <dgm:t>
        <a:bodyPr/>
        <a:lstStyle/>
        <a:p>
          <a:endParaRPr lang="pt-BR" sz="500"/>
        </a:p>
      </dgm:t>
    </dgm:pt>
    <dgm:pt modelId="{FACD4A2C-3F66-45D5-82FF-8EB1B5323FF6}" type="sibTrans" cxnId="{1529D67D-AFC6-4930-91FE-D6C617D672D4}">
      <dgm:prSet/>
      <dgm:spPr/>
      <dgm:t>
        <a:bodyPr/>
        <a:lstStyle/>
        <a:p>
          <a:endParaRPr lang="pt-BR" sz="1800"/>
        </a:p>
      </dgm:t>
    </dgm:pt>
    <dgm:pt modelId="{098FCC2C-B7AA-430D-83AA-370439E51F7B}">
      <dgm:prSet phldrT="[Texto]" custScaleX="138254" custScaleY="80687" custRadScaleRad="103590" custRadScaleInc="-60843"/>
      <dgm:spPr/>
      <dgm:t>
        <a:bodyPr/>
        <a:lstStyle/>
        <a:p>
          <a:endParaRPr lang="pt-BR" dirty="0"/>
        </a:p>
      </dgm:t>
    </dgm:pt>
    <dgm:pt modelId="{9AF21C68-40D3-4C4B-8D57-49A84691BF98}" type="parTrans" cxnId="{47C3B8E7-3A5D-4446-9332-C8C11054639B}">
      <dgm:prSet/>
      <dgm:spPr/>
      <dgm:t>
        <a:bodyPr/>
        <a:lstStyle/>
        <a:p>
          <a:endParaRPr lang="pt-BR"/>
        </a:p>
      </dgm:t>
    </dgm:pt>
    <dgm:pt modelId="{38A9B1D5-4968-490C-8FE4-1A2E1BFB6FF9}" type="sibTrans" cxnId="{47C3B8E7-3A5D-4446-9332-C8C11054639B}">
      <dgm:prSet/>
      <dgm:spPr/>
      <dgm:t>
        <a:bodyPr/>
        <a:lstStyle/>
        <a:p>
          <a:endParaRPr lang="pt-BR"/>
        </a:p>
      </dgm:t>
    </dgm:pt>
    <dgm:pt modelId="{EAE4E9E8-44E1-41D6-8BE6-8DFDDEB66794}">
      <dgm:prSet phldrT="[Texto]" custT="1"/>
      <dgm:spPr/>
      <dgm:t>
        <a:bodyPr/>
        <a:lstStyle/>
        <a:p>
          <a:r>
            <a:rPr lang="pt-BR" sz="1200" dirty="0"/>
            <a:t>Business </a:t>
          </a:r>
          <a:r>
            <a:rPr lang="pt-BR" sz="1200" dirty="0" err="1"/>
            <a:t>Environment</a:t>
          </a:r>
          <a:endParaRPr lang="pt-BR" sz="1200" dirty="0"/>
        </a:p>
      </dgm:t>
    </dgm:pt>
    <dgm:pt modelId="{FAD5AC60-27CC-4990-8EA7-5DB81F80B9E3}" type="parTrans" cxnId="{99AAC84B-B368-4CC7-AA3E-704376852AD8}">
      <dgm:prSet/>
      <dgm:spPr/>
      <dgm:t>
        <a:bodyPr/>
        <a:lstStyle/>
        <a:p>
          <a:endParaRPr lang="pt-BR"/>
        </a:p>
      </dgm:t>
    </dgm:pt>
    <dgm:pt modelId="{C952BFEC-9D5E-42CA-9F22-EC14C7051571}" type="sibTrans" cxnId="{99AAC84B-B368-4CC7-AA3E-704376852AD8}">
      <dgm:prSet/>
      <dgm:spPr/>
      <dgm:t>
        <a:bodyPr/>
        <a:lstStyle/>
        <a:p>
          <a:endParaRPr lang="pt-BR"/>
        </a:p>
      </dgm:t>
    </dgm:pt>
    <dgm:pt modelId="{709FDD1A-75AF-47CA-90AD-8D5A65559282}" type="pres">
      <dgm:prSet presAssocID="{84C1B5BD-9919-487D-A70C-5F4DC977191D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519AD86-2F94-4270-8D8F-5CC41D25DA29}" type="pres">
      <dgm:prSet presAssocID="{3C5420DF-E89A-4313-8140-A16079868DB0}" presName="centerShape" presStyleLbl="node0" presStyleIdx="0" presStyleCnt="1" custScaleX="145297" custLinFactNeighborX="1559" custLinFactNeighborY="-1228"/>
      <dgm:spPr/>
    </dgm:pt>
    <dgm:pt modelId="{DD7628EB-F983-477C-8DBC-9481A4473C51}" type="pres">
      <dgm:prSet presAssocID="{CF3398EA-2400-46EE-9B07-3D43AFD258F8}" presName="node" presStyleLbl="node1" presStyleIdx="0" presStyleCnt="4" custScaleX="166483" custScaleY="52961" custRadScaleRad="119184" custRadScaleInc="-7136">
        <dgm:presLayoutVars>
          <dgm:bulletEnabled val="1"/>
        </dgm:presLayoutVars>
      </dgm:prSet>
      <dgm:spPr/>
    </dgm:pt>
    <dgm:pt modelId="{5BFB7DA1-2EFB-46D8-893D-DFEEEA591545}" type="pres">
      <dgm:prSet presAssocID="{CF3398EA-2400-46EE-9B07-3D43AFD258F8}" presName="dummy" presStyleCnt="0"/>
      <dgm:spPr/>
    </dgm:pt>
    <dgm:pt modelId="{10E039E7-B9D0-479A-9486-39025576761F}" type="pres">
      <dgm:prSet presAssocID="{EA607BB4-C570-4BCB-B123-E012824A1B91}" presName="sibTrans" presStyleLbl="sibTrans2D1" presStyleIdx="0" presStyleCnt="4"/>
      <dgm:spPr/>
    </dgm:pt>
    <dgm:pt modelId="{1C6BAD89-21B1-4389-8854-61A2797CBC66}" type="pres">
      <dgm:prSet presAssocID="{F1DEA6BC-9FBE-47BA-95E1-B83AF4AB2E55}" presName="node" presStyleLbl="node1" presStyleIdx="1" presStyleCnt="4" custScaleX="270232" custScaleY="61713" custRadScaleRad="164478" custRadScaleInc="-2693">
        <dgm:presLayoutVars>
          <dgm:bulletEnabled val="1"/>
        </dgm:presLayoutVars>
      </dgm:prSet>
      <dgm:spPr/>
    </dgm:pt>
    <dgm:pt modelId="{2DFEBDD4-ED53-4086-A27C-4FF5B3862764}" type="pres">
      <dgm:prSet presAssocID="{F1DEA6BC-9FBE-47BA-95E1-B83AF4AB2E55}" presName="dummy" presStyleCnt="0"/>
      <dgm:spPr/>
    </dgm:pt>
    <dgm:pt modelId="{BD2D8949-C835-4B6F-A557-A5C00BAE080E}" type="pres">
      <dgm:prSet presAssocID="{8538D71C-2019-413D-8328-5F6D94CCA9AF}" presName="sibTrans" presStyleLbl="sibTrans2D1" presStyleIdx="1" presStyleCnt="4"/>
      <dgm:spPr/>
    </dgm:pt>
    <dgm:pt modelId="{64B5C599-143B-4EFE-BADF-B37341D3BC5F}" type="pres">
      <dgm:prSet presAssocID="{C644FDE1-95EE-4D11-BB0C-75F136275DB0}" presName="node" presStyleLbl="node1" presStyleIdx="2" presStyleCnt="4" custScaleX="236612" custScaleY="59211" custRadScaleRad="108290" custRadScaleInc="-13911">
        <dgm:presLayoutVars>
          <dgm:bulletEnabled val="1"/>
        </dgm:presLayoutVars>
      </dgm:prSet>
      <dgm:spPr/>
    </dgm:pt>
    <dgm:pt modelId="{640C99BF-5D1B-4592-96F6-B7028642ACD9}" type="pres">
      <dgm:prSet presAssocID="{C644FDE1-95EE-4D11-BB0C-75F136275DB0}" presName="dummy" presStyleCnt="0"/>
      <dgm:spPr/>
    </dgm:pt>
    <dgm:pt modelId="{786B3915-70CE-4344-96E3-A9ADB2C579B7}" type="pres">
      <dgm:prSet presAssocID="{FACD4A2C-3F66-45D5-82FF-8EB1B5323FF6}" presName="sibTrans" presStyleLbl="sibTrans2D1" presStyleIdx="2" presStyleCnt="4" custLinFactNeighborX="-9077" custLinFactNeighborY="2661"/>
      <dgm:spPr/>
    </dgm:pt>
    <dgm:pt modelId="{861583FD-EED1-4D16-A200-9C6D6D85D8AA}" type="pres">
      <dgm:prSet presAssocID="{EAE4E9E8-44E1-41D6-8BE6-8DFDDEB66794}" presName="node" presStyleLbl="node1" presStyleIdx="3" presStyleCnt="4" custScaleX="245294" custScaleY="68272" custRadScaleRad="150477" custRadScaleInc="5636">
        <dgm:presLayoutVars>
          <dgm:bulletEnabled val="1"/>
        </dgm:presLayoutVars>
      </dgm:prSet>
      <dgm:spPr/>
    </dgm:pt>
    <dgm:pt modelId="{BD702871-C8FD-41B3-A932-B8A0346CD7D8}" type="pres">
      <dgm:prSet presAssocID="{EAE4E9E8-44E1-41D6-8BE6-8DFDDEB66794}" presName="dummy" presStyleCnt="0"/>
      <dgm:spPr/>
    </dgm:pt>
    <dgm:pt modelId="{000395D6-AEAE-400F-BBD0-AFE51FB8BED5}" type="pres">
      <dgm:prSet presAssocID="{C952BFEC-9D5E-42CA-9F22-EC14C7051571}" presName="sibTrans" presStyleLbl="sibTrans2D1" presStyleIdx="3" presStyleCnt="4" custLinFactNeighborX="-13234" custLinFactNeighborY="-8662"/>
      <dgm:spPr/>
    </dgm:pt>
  </dgm:ptLst>
  <dgm:cxnLst>
    <dgm:cxn modelId="{BA611A00-817F-48F0-89F9-B0E76DA618E8}" type="presOf" srcId="{F1DEA6BC-9FBE-47BA-95E1-B83AF4AB2E55}" destId="{1C6BAD89-21B1-4389-8854-61A2797CBC66}" srcOrd="0" destOrd="0" presId="urn:microsoft.com/office/officeart/2005/8/layout/radial6"/>
    <dgm:cxn modelId="{97E04009-C8EA-42F8-9B84-4DDF2779C813}" type="presOf" srcId="{C952BFEC-9D5E-42CA-9F22-EC14C7051571}" destId="{000395D6-AEAE-400F-BBD0-AFE51FB8BED5}" srcOrd="0" destOrd="0" presId="urn:microsoft.com/office/officeart/2005/8/layout/radial6"/>
    <dgm:cxn modelId="{95E50D0D-8731-4942-9619-72B0DAE7F992}" type="presOf" srcId="{EAE4E9E8-44E1-41D6-8BE6-8DFDDEB66794}" destId="{861583FD-EED1-4D16-A200-9C6D6D85D8AA}" srcOrd="0" destOrd="0" presId="urn:microsoft.com/office/officeart/2005/8/layout/radial6"/>
    <dgm:cxn modelId="{C13D8113-142C-42BB-88C4-F6CA28713036}" type="presOf" srcId="{3C5420DF-E89A-4313-8140-A16079868DB0}" destId="{7519AD86-2F94-4270-8D8F-5CC41D25DA29}" srcOrd="0" destOrd="0" presId="urn:microsoft.com/office/officeart/2005/8/layout/radial6"/>
    <dgm:cxn modelId="{7B60E015-6B01-426D-8565-0EAA340501DB}" srcId="{3C5420DF-E89A-4313-8140-A16079868DB0}" destId="{CF3398EA-2400-46EE-9B07-3D43AFD258F8}" srcOrd="0" destOrd="0" parTransId="{11308F50-C0B5-4468-ABDA-6F1D90376B3F}" sibTransId="{EA607BB4-C570-4BCB-B123-E012824A1B91}"/>
    <dgm:cxn modelId="{5B857E30-4613-4705-BBD8-508C7158F915}" type="presOf" srcId="{84C1B5BD-9919-487D-A70C-5F4DC977191D}" destId="{709FDD1A-75AF-47CA-90AD-8D5A65559282}" srcOrd="0" destOrd="0" presId="urn:microsoft.com/office/officeart/2005/8/layout/radial6"/>
    <dgm:cxn modelId="{1C8F2A34-FC50-45FB-9D45-D6D54D061D8D}" type="presOf" srcId="{EA607BB4-C570-4BCB-B123-E012824A1B91}" destId="{10E039E7-B9D0-479A-9486-39025576761F}" srcOrd="0" destOrd="0" presId="urn:microsoft.com/office/officeart/2005/8/layout/radial6"/>
    <dgm:cxn modelId="{99AAC84B-B368-4CC7-AA3E-704376852AD8}" srcId="{3C5420DF-E89A-4313-8140-A16079868DB0}" destId="{EAE4E9E8-44E1-41D6-8BE6-8DFDDEB66794}" srcOrd="3" destOrd="0" parTransId="{FAD5AC60-27CC-4990-8EA7-5DB81F80B9E3}" sibTransId="{C952BFEC-9D5E-42CA-9F22-EC14C7051571}"/>
    <dgm:cxn modelId="{1529D67D-AFC6-4930-91FE-D6C617D672D4}" srcId="{3C5420DF-E89A-4313-8140-A16079868DB0}" destId="{C644FDE1-95EE-4D11-BB0C-75F136275DB0}" srcOrd="2" destOrd="0" parTransId="{8B074E94-B535-44D5-B7B4-BA0B6D45C1A0}" sibTransId="{FACD4A2C-3F66-45D5-82FF-8EB1B5323FF6}"/>
    <dgm:cxn modelId="{B7837180-2F4B-4ACF-B06E-FDB6FF6D73E2}" type="presOf" srcId="{8538D71C-2019-413D-8328-5F6D94CCA9AF}" destId="{BD2D8949-C835-4B6F-A557-A5C00BAE080E}" srcOrd="0" destOrd="0" presId="urn:microsoft.com/office/officeart/2005/8/layout/radial6"/>
    <dgm:cxn modelId="{92B93187-AC46-4EA4-A0EB-E37713C6BFD8}" type="presOf" srcId="{CF3398EA-2400-46EE-9B07-3D43AFD258F8}" destId="{DD7628EB-F983-477C-8DBC-9481A4473C51}" srcOrd="0" destOrd="0" presId="urn:microsoft.com/office/officeart/2005/8/layout/radial6"/>
    <dgm:cxn modelId="{FDE83D92-4C03-42AC-A296-8FE363F67B37}" type="presOf" srcId="{C644FDE1-95EE-4D11-BB0C-75F136275DB0}" destId="{64B5C599-143B-4EFE-BADF-B37341D3BC5F}" srcOrd="0" destOrd="0" presId="urn:microsoft.com/office/officeart/2005/8/layout/radial6"/>
    <dgm:cxn modelId="{A65E74D9-136E-4263-9C96-2F164DC918B7}" type="presOf" srcId="{FACD4A2C-3F66-45D5-82FF-8EB1B5323FF6}" destId="{786B3915-70CE-4344-96E3-A9ADB2C579B7}" srcOrd="0" destOrd="0" presId="urn:microsoft.com/office/officeart/2005/8/layout/radial6"/>
    <dgm:cxn modelId="{FA171AE4-0765-499C-9765-6BB1ED915A96}" srcId="{3C5420DF-E89A-4313-8140-A16079868DB0}" destId="{F1DEA6BC-9FBE-47BA-95E1-B83AF4AB2E55}" srcOrd="1" destOrd="0" parTransId="{3D9E1F02-7316-4F04-96B3-0A201A4A4C04}" sibTransId="{8538D71C-2019-413D-8328-5F6D94CCA9AF}"/>
    <dgm:cxn modelId="{47C3B8E7-3A5D-4446-9332-C8C11054639B}" srcId="{84C1B5BD-9919-487D-A70C-5F4DC977191D}" destId="{098FCC2C-B7AA-430D-83AA-370439E51F7B}" srcOrd="1" destOrd="0" parTransId="{9AF21C68-40D3-4C4B-8D57-49A84691BF98}" sibTransId="{38A9B1D5-4968-490C-8FE4-1A2E1BFB6FF9}"/>
    <dgm:cxn modelId="{E4255FF1-7203-4F2A-A05D-D40D698492F8}" srcId="{84C1B5BD-9919-487D-A70C-5F4DC977191D}" destId="{3C5420DF-E89A-4313-8140-A16079868DB0}" srcOrd="0" destOrd="0" parTransId="{75BA38A7-274B-4E4F-920A-DCEAA58A285D}" sibTransId="{6B42A3EF-3E9E-4D03-B158-2C545F4A9905}"/>
    <dgm:cxn modelId="{AE81846E-DE22-4A1F-BD1D-B89A1F77F0A9}" type="presParOf" srcId="{709FDD1A-75AF-47CA-90AD-8D5A65559282}" destId="{7519AD86-2F94-4270-8D8F-5CC41D25DA29}" srcOrd="0" destOrd="0" presId="urn:microsoft.com/office/officeart/2005/8/layout/radial6"/>
    <dgm:cxn modelId="{001446E5-79BA-433B-9727-76CC094B7F02}" type="presParOf" srcId="{709FDD1A-75AF-47CA-90AD-8D5A65559282}" destId="{DD7628EB-F983-477C-8DBC-9481A4473C51}" srcOrd="1" destOrd="0" presId="urn:microsoft.com/office/officeart/2005/8/layout/radial6"/>
    <dgm:cxn modelId="{6BB30E18-2885-46F1-85ED-472E3EB15B11}" type="presParOf" srcId="{709FDD1A-75AF-47CA-90AD-8D5A65559282}" destId="{5BFB7DA1-2EFB-46D8-893D-DFEEEA591545}" srcOrd="2" destOrd="0" presId="urn:microsoft.com/office/officeart/2005/8/layout/radial6"/>
    <dgm:cxn modelId="{AAA80979-E1F7-4EA3-A6A5-356FE2BD01A3}" type="presParOf" srcId="{709FDD1A-75AF-47CA-90AD-8D5A65559282}" destId="{10E039E7-B9D0-479A-9486-39025576761F}" srcOrd="3" destOrd="0" presId="urn:microsoft.com/office/officeart/2005/8/layout/radial6"/>
    <dgm:cxn modelId="{7B077DE6-D4D2-430B-BAA1-2557DFDF690B}" type="presParOf" srcId="{709FDD1A-75AF-47CA-90AD-8D5A65559282}" destId="{1C6BAD89-21B1-4389-8854-61A2797CBC66}" srcOrd="4" destOrd="0" presId="urn:microsoft.com/office/officeart/2005/8/layout/radial6"/>
    <dgm:cxn modelId="{73B996E9-601A-4C79-A144-F0D2DCC3A6E9}" type="presParOf" srcId="{709FDD1A-75AF-47CA-90AD-8D5A65559282}" destId="{2DFEBDD4-ED53-4086-A27C-4FF5B3862764}" srcOrd="5" destOrd="0" presId="urn:microsoft.com/office/officeart/2005/8/layout/radial6"/>
    <dgm:cxn modelId="{F3C3994D-C714-4743-908D-4C64E6E18375}" type="presParOf" srcId="{709FDD1A-75AF-47CA-90AD-8D5A65559282}" destId="{BD2D8949-C835-4B6F-A557-A5C00BAE080E}" srcOrd="6" destOrd="0" presId="urn:microsoft.com/office/officeart/2005/8/layout/radial6"/>
    <dgm:cxn modelId="{C6354F02-C21C-49E5-A13E-9C30494BE18F}" type="presParOf" srcId="{709FDD1A-75AF-47CA-90AD-8D5A65559282}" destId="{64B5C599-143B-4EFE-BADF-B37341D3BC5F}" srcOrd="7" destOrd="0" presId="urn:microsoft.com/office/officeart/2005/8/layout/radial6"/>
    <dgm:cxn modelId="{D78B6E67-BB2B-4922-B9C8-C11E53504437}" type="presParOf" srcId="{709FDD1A-75AF-47CA-90AD-8D5A65559282}" destId="{640C99BF-5D1B-4592-96F6-B7028642ACD9}" srcOrd="8" destOrd="0" presId="urn:microsoft.com/office/officeart/2005/8/layout/radial6"/>
    <dgm:cxn modelId="{3A4F9849-FF94-4502-B112-035CB8B26EE4}" type="presParOf" srcId="{709FDD1A-75AF-47CA-90AD-8D5A65559282}" destId="{786B3915-70CE-4344-96E3-A9ADB2C579B7}" srcOrd="9" destOrd="0" presId="urn:microsoft.com/office/officeart/2005/8/layout/radial6"/>
    <dgm:cxn modelId="{3E1465DF-50E7-45CC-8B5B-A2074BD766C8}" type="presParOf" srcId="{709FDD1A-75AF-47CA-90AD-8D5A65559282}" destId="{861583FD-EED1-4D16-A200-9C6D6D85D8AA}" srcOrd="10" destOrd="0" presId="urn:microsoft.com/office/officeart/2005/8/layout/radial6"/>
    <dgm:cxn modelId="{6CAC9ED9-4231-4EB7-B1C2-72F439406C27}" type="presParOf" srcId="{709FDD1A-75AF-47CA-90AD-8D5A65559282}" destId="{BD702871-C8FD-41B3-A932-B8A0346CD7D8}" srcOrd="11" destOrd="0" presId="urn:microsoft.com/office/officeart/2005/8/layout/radial6"/>
    <dgm:cxn modelId="{76865A67-3AB8-417D-B767-EC43B47C9335}" type="presParOf" srcId="{709FDD1A-75AF-47CA-90AD-8D5A65559282}" destId="{000395D6-AEAE-400F-BBD0-AFE51FB8BED5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4C10B9-5251-486F-A863-B2382E823F3E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pt-BR"/>
        </a:p>
      </dgm:t>
    </dgm:pt>
    <dgm:pt modelId="{F1B089EC-2A65-415A-B533-AD1CAAAEAC10}">
      <dgm:prSet custT="1"/>
      <dgm:spPr/>
      <dgm:t>
        <a:bodyPr/>
        <a:lstStyle/>
        <a:p>
          <a:pPr rtl="0"/>
          <a:r>
            <a:rPr lang="pt-BR" sz="1200" dirty="0" err="1"/>
            <a:t>Competition</a:t>
          </a:r>
          <a:endParaRPr lang="pt-BR" sz="1200" dirty="0"/>
        </a:p>
      </dgm:t>
    </dgm:pt>
    <dgm:pt modelId="{5523192F-8118-493F-BCB9-8FC02F4FD72F}" type="parTrans" cxnId="{27223691-2892-4737-A0BD-6A98C514C908}">
      <dgm:prSet/>
      <dgm:spPr/>
      <dgm:t>
        <a:bodyPr/>
        <a:lstStyle/>
        <a:p>
          <a:endParaRPr lang="pt-BR" sz="1200"/>
        </a:p>
      </dgm:t>
    </dgm:pt>
    <dgm:pt modelId="{D053F6DD-8409-4E3D-A2C1-329798466814}" type="sibTrans" cxnId="{27223691-2892-4737-A0BD-6A98C514C908}">
      <dgm:prSet/>
      <dgm:spPr/>
      <dgm:t>
        <a:bodyPr/>
        <a:lstStyle/>
        <a:p>
          <a:endParaRPr lang="pt-BR" sz="1200"/>
        </a:p>
      </dgm:t>
    </dgm:pt>
    <dgm:pt modelId="{9E564BCA-9B56-484E-9806-030E10967D13}">
      <dgm:prSet custT="1"/>
      <dgm:spPr/>
      <dgm:t>
        <a:bodyPr/>
        <a:lstStyle/>
        <a:p>
          <a:pPr rtl="0"/>
          <a:r>
            <a:rPr lang="pt-BR" sz="1200" dirty="0" err="1"/>
            <a:t>Regulatory</a:t>
          </a:r>
          <a:r>
            <a:rPr lang="pt-BR" sz="1200" dirty="0"/>
            <a:t> </a:t>
          </a:r>
          <a:r>
            <a:rPr lang="pt-BR" sz="1200" dirty="0" err="1"/>
            <a:t>environment</a:t>
          </a:r>
          <a:endParaRPr lang="pt-BR" sz="1200" dirty="0"/>
        </a:p>
      </dgm:t>
    </dgm:pt>
    <dgm:pt modelId="{DE54BA0D-7233-4297-802B-E5BB82EA2428}" type="parTrans" cxnId="{53F05252-386D-4F01-9FB3-93293ABCF53E}">
      <dgm:prSet/>
      <dgm:spPr/>
      <dgm:t>
        <a:bodyPr/>
        <a:lstStyle/>
        <a:p>
          <a:endParaRPr lang="pt-BR" sz="1200"/>
        </a:p>
      </dgm:t>
    </dgm:pt>
    <dgm:pt modelId="{21F59DD5-0CBE-4278-A4B1-7ADFF5B48A0F}" type="sibTrans" cxnId="{53F05252-386D-4F01-9FB3-93293ABCF53E}">
      <dgm:prSet/>
      <dgm:spPr/>
      <dgm:t>
        <a:bodyPr/>
        <a:lstStyle/>
        <a:p>
          <a:endParaRPr lang="pt-BR" sz="1200"/>
        </a:p>
      </dgm:t>
    </dgm:pt>
    <dgm:pt modelId="{565FEF53-877C-4EE1-B0AC-3081FB04265A}">
      <dgm:prSet custT="1"/>
      <dgm:spPr/>
      <dgm:t>
        <a:bodyPr/>
        <a:lstStyle/>
        <a:p>
          <a:pPr rtl="0"/>
          <a:r>
            <a:rPr lang="pt-BR" sz="1200" dirty="0" err="1"/>
            <a:t>Internationalization</a:t>
          </a:r>
          <a:endParaRPr lang="pt-BR" sz="1200" dirty="0"/>
        </a:p>
      </dgm:t>
    </dgm:pt>
    <dgm:pt modelId="{A93D11BF-9182-4E1C-85AE-0BF6D6360B09}" type="parTrans" cxnId="{05C899E1-B7E1-4BA5-AEF7-502628658BFB}">
      <dgm:prSet/>
      <dgm:spPr/>
      <dgm:t>
        <a:bodyPr/>
        <a:lstStyle/>
        <a:p>
          <a:endParaRPr lang="pt-BR" sz="1200"/>
        </a:p>
      </dgm:t>
    </dgm:pt>
    <dgm:pt modelId="{BE10AA0D-87DD-4882-8A0E-8EE7504B0A57}" type="sibTrans" cxnId="{05C899E1-B7E1-4BA5-AEF7-502628658BFB}">
      <dgm:prSet/>
      <dgm:spPr/>
      <dgm:t>
        <a:bodyPr/>
        <a:lstStyle/>
        <a:p>
          <a:endParaRPr lang="pt-BR" sz="1200"/>
        </a:p>
      </dgm:t>
    </dgm:pt>
    <dgm:pt modelId="{E10AF8D4-4AFF-4903-BB41-56EB712008B1}">
      <dgm:prSet custT="1"/>
      <dgm:spPr/>
      <dgm:t>
        <a:bodyPr/>
        <a:lstStyle/>
        <a:p>
          <a:pPr rtl="0"/>
          <a:r>
            <a:rPr lang="pt-BR" sz="900" dirty="0" err="1"/>
            <a:t>Bureaucracy</a:t>
          </a:r>
          <a:r>
            <a:rPr lang="pt-BR" sz="900" dirty="0"/>
            <a:t> / business </a:t>
          </a:r>
          <a:r>
            <a:rPr lang="pt-BR" sz="900" dirty="0" err="1"/>
            <a:t>environment</a:t>
          </a:r>
          <a:endParaRPr lang="pt-BR" sz="900" dirty="0"/>
        </a:p>
      </dgm:t>
    </dgm:pt>
    <dgm:pt modelId="{0113BBC5-4762-438C-A6E4-45CE9A3E958A}" type="parTrans" cxnId="{9F5B1E37-260D-4633-9669-0BF2DA976793}">
      <dgm:prSet/>
      <dgm:spPr/>
      <dgm:t>
        <a:bodyPr/>
        <a:lstStyle/>
        <a:p>
          <a:endParaRPr lang="pt-BR" sz="1200"/>
        </a:p>
      </dgm:t>
    </dgm:pt>
    <dgm:pt modelId="{402BC9C1-965D-4320-9804-CB9FC6D64DD0}" type="sibTrans" cxnId="{9F5B1E37-260D-4633-9669-0BF2DA976793}">
      <dgm:prSet/>
      <dgm:spPr/>
      <dgm:t>
        <a:bodyPr/>
        <a:lstStyle/>
        <a:p>
          <a:endParaRPr lang="pt-BR" sz="1200"/>
        </a:p>
      </dgm:t>
    </dgm:pt>
    <dgm:pt modelId="{4D944EA9-97CE-49FA-9858-26A506B327C9}">
      <dgm:prSet custT="1"/>
      <dgm:spPr/>
      <dgm:t>
        <a:bodyPr/>
        <a:lstStyle/>
        <a:p>
          <a:pPr rtl="0"/>
          <a:r>
            <a:rPr lang="pt-BR" sz="1200" dirty="0" err="1"/>
            <a:t>Cost</a:t>
          </a:r>
          <a:r>
            <a:rPr lang="pt-BR" sz="1200" dirty="0"/>
            <a:t> </a:t>
          </a:r>
          <a:r>
            <a:rPr lang="pt-BR" sz="1200" dirty="0" err="1"/>
            <a:t>of</a:t>
          </a:r>
          <a:r>
            <a:rPr lang="pt-BR" sz="1200" dirty="0"/>
            <a:t> capital </a:t>
          </a:r>
        </a:p>
      </dgm:t>
    </dgm:pt>
    <dgm:pt modelId="{7BDCFECF-7675-48EA-914E-DFD4B50ED9E0}" type="parTrans" cxnId="{00803C4A-776B-4B54-91CB-E95D75967C68}">
      <dgm:prSet/>
      <dgm:spPr/>
      <dgm:t>
        <a:bodyPr/>
        <a:lstStyle/>
        <a:p>
          <a:endParaRPr lang="pt-BR" sz="1200"/>
        </a:p>
      </dgm:t>
    </dgm:pt>
    <dgm:pt modelId="{BDB1DADF-67B2-4575-86F2-1EAFCE94E274}" type="sibTrans" cxnId="{00803C4A-776B-4B54-91CB-E95D75967C68}">
      <dgm:prSet/>
      <dgm:spPr/>
      <dgm:t>
        <a:bodyPr/>
        <a:lstStyle/>
        <a:p>
          <a:endParaRPr lang="pt-BR" sz="1200"/>
        </a:p>
      </dgm:t>
    </dgm:pt>
    <dgm:pt modelId="{4E54993B-105A-4F65-AA17-CF92B9B614FD}">
      <dgm:prSet custT="1"/>
      <dgm:spPr/>
      <dgm:t>
        <a:bodyPr/>
        <a:lstStyle/>
        <a:p>
          <a:pPr rtl="0"/>
          <a:r>
            <a:rPr lang="pt-BR" sz="1200" dirty="0" err="1"/>
            <a:t>Tax</a:t>
          </a:r>
          <a:r>
            <a:rPr lang="pt-BR" sz="1200" dirty="0"/>
            <a:t> system</a:t>
          </a:r>
        </a:p>
      </dgm:t>
    </dgm:pt>
    <dgm:pt modelId="{243087C0-3FD8-4A23-A270-57D6348902F4}" type="parTrans" cxnId="{8A006251-D28E-458E-A981-D311E17B8E56}">
      <dgm:prSet/>
      <dgm:spPr/>
      <dgm:t>
        <a:bodyPr/>
        <a:lstStyle/>
        <a:p>
          <a:endParaRPr lang="pt-BR" sz="1200"/>
        </a:p>
      </dgm:t>
    </dgm:pt>
    <dgm:pt modelId="{E95AF166-E5AF-4BD2-9DAD-B9A874B9B3F3}" type="sibTrans" cxnId="{8A006251-D28E-458E-A981-D311E17B8E56}">
      <dgm:prSet/>
      <dgm:spPr/>
      <dgm:t>
        <a:bodyPr/>
        <a:lstStyle/>
        <a:p>
          <a:endParaRPr lang="pt-BR" sz="1200"/>
        </a:p>
      </dgm:t>
    </dgm:pt>
    <dgm:pt modelId="{201C04E2-DD6C-4424-BA4B-D64DDCFB69C0}" type="pres">
      <dgm:prSet presAssocID="{CF4C10B9-5251-486F-A863-B2382E823F3E}" presName="linear" presStyleCnt="0">
        <dgm:presLayoutVars>
          <dgm:animLvl val="lvl"/>
          <dgm:resizeHandles val="exact"/>
        </dgm:presLayoutVars>
      </dgm:prSet>
      <dgm:spPr/>
    </dgm:pt>
    <dgm:pt modelId="{01965C20-3B6D-4CDB-B195-A39270DF7CEF}" type="pres">
      <dgm:prSet presAssocID="{F1B089EC-2A65-415A-B533-AD1CAAAEAC10}" presName="parentText" presStyleLbl="node1" presStyleIdx="0" presStyleCnt="6" custLinFactY="-7456" custLinFactNeighborX="-6094" custLinFactNeighborY="-100000">
        <dgm:presLayoutVars>
          <dgm:chMax val="0"/>
          <dgm:bulletEnabled val="1"/>
        </dgm:presLayoutVars>
      </dgm:prSet>
      <dgm:spPr/>
    </dgm:pt>
    <dgm:pt modelId="{F7E3EBB1-CB89-4D24-B443-95A9419408A6}" type="pres">
      <dgm:prSet presAssocID="{D053F6DD-8409-4E3D-A2C1-329798466814}" presName="spacer" presStyleCnt="0"/>
      <dgm:spPr/>
    </dgm:pt>
    <dgm:pt modelId="{616B496F-0EB5-45FC-B35C-E20F71E9899D}" type="pres">
      <dgm:prSet presAssocID="{9E564BCA-9B56-484E-9806-030E10967D1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A911054-7A37-43D5-BDE4-4EE5B3D0AACF}" type="pres">
      <dgm:prSet presAssocID="{21F59DD5-0CBE-4278-A4B1-7ADFF5B48A0F}" presName="spacer" presStyleCnt="0"/>
      <dgm:spPr/>
    </dgm:pt>
    <dgm:pt modelId="{F52C1C47-EDC6-4FDE-819A-C90777283264}" type="pres">
      <dgm:prSet presAssocID="{565FEF53-877C-4EE1-B0AC-3081FB04265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3F382AD-54D2-485C-8382-CAA630CB2D70}" type="pres">
      <dgm:prSet presAssocID="{BE10AA0D-87DD-4882-8A0E-8EE7504B0A57}" presName="spacer" presStyleCnt="0"/>
      <dgm:spPr/>
    </dgm:pt>
    <dgm:pt modelId="{4019E7AE-E287-476B-BEA2-40F5C39B2444}" type="pres">
      <dgm:prSet presAssocID="{E10AF8D4-4AFF-4903-BB41-56EB712008B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36C572D-5E4A-46BA-A39C-F99366592C72}" type="pres">
      <dgm:prSet presAssocID="{402BC9C1-965D-4320-9804-CB9FC6D64DD0}" presName="spacer" presStyleCnt="0"/>
      <dgm:spPr/>
    </dgm:pt>
    <dgm:pt modelId="{2115E5F9-12E5-4320-981A-3BECB72F0F22}" type="pres">
      <dgm:prSet presAssocID="{4D944EA9-97CE-49FA-9858-26A506B327C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764CEC0-724D-4B09-806D-419FA2014843}" type="pres">
      <dgm:prSet presAssocID="{BDB1DADF-67B2-4575-86F2-1EAFCE94E274}" presName="spacer" presStyleCnt="0"/>
      <dgm:spPr/>
    </dgm:pt>
    <dgm:pt modelId="{12309A28-8E86-4468-912A-03F3E381ABF9}" type="pres">
      <dgm:prSet presAssocID="{4E54993B-105A-4F65-AA17-CF92B9B614FD}" presName="parentText" presStyleLbl="node1" presStyleIdx="5" presStyleCnt="6" custLinFactY="-9947" custLinFactNeighborX="-300" custLinFactNeighborY="-100000">
        <dgm:presLayoutVars>
          <dgm:chMax val="0"/>
          <dgm:bulletEnabled val="1"/>
        </dgm:presLayoutVars>
      </dgm:prSet>
      <dgm:spPr/>
    </dgm:pt>
  </dgm:ptLst>
  <dgm:cxnLst>
    <dgm:cxn modelId="{3E357227-9B36-4743-9B2D-5B73C35CD7BB}" type="presOf" srcId="{4D944EA9-97CE-49FA-9858-26A506B327C9}" destId="{2115E5F9-12E5-4320-981A-3BECB72F0F22}" srcOrd="0" destOrd="0" presId="urn:microsoft.com/office/officeart/2005/8/layout/vList2"/>
    <dgm:cxn modelId="{B9993E29-754F-422D-A26B-8E5ACCEF4ACC}" type="presOf" srcId="{F1B089EC-2A65-415A-B533-AD1CAAAEAC10}" destId="{01965C20-3B6D-4CDB-B195-A39270DF7CEF}" srcOrd="0" destOrd="0" presId="urn:microsoft.com/office/officeart/2005/8/layout/vList2"/>
    <dgm:cxn modelId="{9F5B1E37-260D-4633-9669-0BF2DA976793}" srcId="{CF4C10B9-5251-486F-A863-B2382E823F3E}" destId="{E10AF8D4-4AFF-4903-BB41-56EB712008B1}" srcOrd="3" destOrd="0" parTransId="{0113BBC5-4762-438C-A6E4-45CE9A3E958A}" sibTransId="{402BC9C1-965D-4320-9804-CB9FC6D64DD0}"/>
    <dgm:cxn modelId="{00803C4A-776B-4B54-91CB-E95D75967C68}" srcId="{CF4C10B9-5251-486F-A863-B2382E823F3E}" destId="{4D944EA9-97CE-49FA-9858-26A506B327C9}" srcOrd="4" destOrd="0" parTransId="{7BDCFECF-7675-48EA-914E-DFD4B50ED9E0}" sibTransId="{BDB1DADF-67B2-4575-86F2-1EAFCE94E274}"/>
    <dgm:cxn modelId="{8A006251-D28E-458E-A981-D311E17B8E56}" srcId="{CF4C10B9-5251-486F-A863-B2382E823F3E}" destId="{4E54993B-105A-4F65-AA17-CF92B9B614FD}" srcOrd="5" destOrd="0" parTransId="{243087C0-3FD8-4A23-A270-57D6348902F4}" sibTransId="{E95AF166-E5AF-4BD2-9DAD-B9A874B9B3F3}"/>
    <dgm:cxn modelId="{53F05252-386D-4F01-9FB3-93293ABCF53E}" srcId="{CF4C10B9-5251-486F-A863-B2382E823F3E}" destId="{9E564BCA-9B56-484E-9806-030E10967D13}" srcOrd="1" destOrd="0" parTransId="{DE54BA0D-7233-4297-802B-E5BB82EA2428}" sibTransId="{21F59DD5-0CBE-4278-A4B1-7ADFF5B48A0F}"/>
    <dgm:cxn modelId="{C59C9D5F-754E-4772-92C3-0076F023CAC8}" type="presOf" srcId="{9E564BCA-9B56-484E-9806-030E10967D13}" destId="{616B496F-0EB5-45FC-B35C-E20F71E9899D}" srcOrd="0" destOrd="0" presId="urn:microsoft.com/office/officeart/2005/8/layout/vList2"/>
    <dgm:cxn modelId="{94D4C162-7F7F-49D1-B023-DA4D4DF34085}" type="presOf" srcId="{E10AF8D4-4AFF-4903-BB41-56EB712008B1}" destId="{4019E7AE-E287-476B-BEA2-40F5C39B2444}" srcOrd="0" destOrd="0" presId="urn:microsoft.com/office/officeart/2005/8/layout/vList2"/>
    <dgm:cxn modelId="{6839CF88-C9EF-4953-A3DD-A704CB6D980D}" type="presOf" srcId="{CF4C10B9-5251-486F-A863-B2382E823F3E}" destId="{201C04E2-DD6C-4424-BA4B-D64DDCFB69C0}" srcOrd="0" destOrd="0" presId="urn:microsoft.com/office/officeart/2005/8/layout/vList2"/>
    <dgm:cxn modelId="{27223691-2892-4737-A0BD-6A98C514C908}" srcId="{CF4C10B9-5251-486F-A863-B2382E823F3E}" destId="{F1B089EC-2A65-415A-B533-AD1CAAAEAC10}" srcOrd="0" destOrd="0" parTransId="{5523192F-8118-493F-BCB9-8FC02F4FD72F}" sibTransId="{D053F6DD-8409-4E3D-A2C1-329798466814}"/>
    <dgm:cxn modelId="{687219B7-1D7E-4A3C-971D-5A0824D12CF6}" type="presOf" srcId="{4E54993B-105A-4F65-AA17-CF92B9B614FD}" destId="{12309A28-8E86-4468-912A-03F3E381ABF9}" srcOrd="0" destOrd="0" presId="urn:microsoft.com/office/officeart/2005/8/layout/vList2"/>
    <dgm:cxn modelId="{B852F0BD-17F2-40F4-84D0-0DEBC3451888}" type="presOf" srcId="{565FEF53-877C-4EE1-B0AC-3081FB04265A}" destId="{F52C1C47-EDC6-4FDE-819A-C90777283264}" srcOrd="0" destOrd="0" presId="urn:microsoft.com/office/officeart/2005/8/layout/vList2"/>
    <dgm:cxn modelId="{05C899E1-B7E1-4BA5-AEF7-502628658BFB}" srcId="{CF4C10B9-5251-486F-A863-B2382E823F3E}" destId="{565FEF53-877C-4EE1-B0AC-3081FB04265A}" srcOrd="2" destOrd="0" parTransId="{A93D11BF-9182-4E1C-85AE-0BF6D6360B09}" sibTransId="{BE10AA0D-87DD-4882-8A0E-8EE7504B0A57}"/>
    <dgm:cxn modelId="{2122B93B-1501-4A80-87B4-7D2AFE7E129D}" type="presParOf" srcId="{201C04E2-DD6C-4424-BA4B-D64DDCFB69C0}" destId="{01965C20-3B6D-4CDB-B195-A39270DF7CEF}" srcOrd="0" destOrd="0" presId="urn:microsoft.com/office/officeart/2005/8/layout/vList2"/>
    <dgm:cxn modelId="{8831614B-4F6C-4EDF-84D6-AE7897331F1A}" type="presParOf" srcId="{201C04E2-DD6C-4424-BA4B-D64DDCFB69C0}" destId="{F7E3EBB1-CB89-4D24-B443-95A9419408A6}" srcOrd="1" destOrd="0" presId="urn:microsoft.com/office/officeart/2005/8/layout/vList2"/>
    <dgm:cxn modelId="{7D60AA82-330D-4AC6-90FB-062B4A3A4321}" type="presParOf" srcId="{201C04E2-DD6C-4424-BA4B-D64DDCFB69C0}" destId="{616B496F-0EB5-45FC-B35C-E20F71E9899D}" srcOrd="2" destOrd="0" presId="urn:microsoft.com/office/officeart/2005/8/layout/vList2"/>
    <dgm:cxn modelId="{E22CB663-17C7-417D-A2A5-468359D8C4CC}" type="presParOf" srcId="{201C04E2-DD6C-4424-BA4B-D64DDCFB69C0}" destId="{6A911054-7A37-43D5-BDE4-4EE5B3D0AACF}" srcOrd="3" destOrd="0" presId="urn:microsoft.com/office/officeart/2005/8/layout/vList2"/>
    <dgm:cxn modelId="{034FD835-1328-442D-A203-71BBFA82751B}" type="presParOf" srcId="{201C04E2-DD6C-4424-BA4B-D64DDCFB69C0}" destId="{F52C1C47-EDC6-4FDE-819A-C90777283264}" srcOrd="4" destOrd="0" presId="urn:microsoft.com/office/officeart/2005/8/layout/vList2"/>
    <dgm:cxn modelId="{2E2DB518-CCA8-4B96-A6C5-0EF05A29E4E9}" type="presParOf" srcId="{201C04E2-DD6C-4424-BA4B-D64DDCFB69C0}" destId="{93F382AD-54D2-485C-8382-CAA630CB2D70}" srcOrd="5" destOrd="0" presId="urn:microsoft.com/office/officeart/2005/8/layout/vList2"/>
    <dgm:cxn modelId="{40D1D2D8-6D47-449A-8C51-FDB47C5E1199}" type="presParOf" srcId="{201C04E2-DD6C-4424-BA4B-D64DDCFB69C0}" destId="{4019E7AE-E287-476B-BEA2-40F5C39B2444}" srcOrd="6" destOrd="0" presId="urn:microsoft.com/office/officeart/2005/8/layout/vList2"/>
    <dgm:cxn modelId="{4C771D6B-E046-4B18-80A7-1A1A67D4B6E8}" type="presParOf" srcId="{201C04E2-DD6C-4424-BA4B-D64DDCFB69C0}" destId="{836C572D-5E4A-46BA-A39C-F99366592C72}" srcOrd="7" destOrd="0" presId="urn:microsoft.com/office/officeart/2005/8/layout/vList2"/>
    <dgm:cxn modelId="{1E9FF291-B53F-4E10-B942-1CC67C48BDB9}" type="presParOf" srcId="{201C04E2-DD6C-4424-BA4B-D64DDCFB69C0}" destId="{2115E5F9-12E5-4320-981A-3BECB72F0F22}" srcOrd="8" destOrd="0" presId="urn:microsoft.com/office/officeart/2005/8/layout/vList2"/>
    <dgm:cxn modelId="{E26C5CC5-14AF-4BFB-B28C-E07AE14299AC}" type="presParOf" srcId="{201C04E2-DD6C-4424-BA4B-D64DDCFB69C0}" destId="{7764CEC0-724D-4B09-806D-419FA2014843}" srcOrd="9" destOrd="0" presId="urn:microsoft.com/office/officeart/2005/8/layout/vList2"/>
    <dgm:cxn modelId="{1DCD0DBA-FBC9-4CC6-98A7-E8E97DAC5284}" type="presParOf" srcId="{201C04E2-DD6C-4424-BA4B-D64DDCFB69C0}" destId="{12309A28-8E86-4468-912A-03F3E381ABF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4C10B9-5251-486F-A863-B2382E823F3E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pt-BR"/>
        </a:p>
      </dgm:t>
    </dgm:pt>
    <dgm:pt modelId="{F1B089EC-2A65-415A-B533-AD1CAAAEAC10}">
      <dgm:prSet custT="1"/>
      <dgm:spPr/>
      <dgm:t>
        <a:bodyPr/>
        <a:lstStyle/>
        <a:p>
          <a:pPr rtl="0"/>
          <a:r>
            <a:rPr lang="pt-BR" sz="900" dirty="0" err="1"/>
            <a:t>Education</a:t>
          </a:r>
          <a:endParaRPr lang="pt-BR" sz="900" dirty="0"/>
        </a:p>
      </dgm:t>
    </dgm:pt>
    <dgm:pt modelId="{5523192F-8118-493F-BCB9-8FC02F4FD72F}" type="parTrans" cxnId="{27223691-2892-4737-A0BD-6A98C514C908}">
      <dgm:prSet/>
      <dgm:spPr/>
      <dgm:t>
        <a:bodyPr/>
        <a:lstStyle/>
        <a:p>
          <a:endParaRPr lang="pt-BR" sz="900"/>
        </a:p>
      </dgm:t>
    </dgm:pt>
    <dgm:pt modelId="{D053F6DD-8409-4E3D-A2C1-329798466814}" type="sibTrans" cxnId="{27223691-2892-4737-A0BD-6A98C514C908}">
      <dgm:prSet/>
      <dgm:spPr/>
      <dgm:t>
        <a:bodyPr/>
        <a:lstStyle/>
        <a:p>
          <a:endParaRPr lang="pt-BR" sz="900"/>
        </a:p>
      </dgm:t>
    </dgm:pt>
    <dgm:pt modelId="{9E564BCA-9B56-484E-9806-030E10967D13}">
      <dgm:prSet custT="1"/>
      <dgm:spPr/>
      <dgm:t>
        <a:bodyPr/>
        <a:lstStyle/>
        <a:p>
          <a:pPr rtl="0"/>
          <a:r>
            <a:rPr lang="pt-BR" sz="900" dirty="0" err="1"/>
            <a:t>Researchers</a:t>
          </a:r>
          <a:r>
            <a:rPr lang="pt-BR" sz="900" dirty="0"/>
            <a:t> </a:t>
          </a:r>
          <a:r>
            <a:rPr lang="pt-BR" sz="900" dirty="0" err="1"/>
            <a:t>and</a:t>
          </a:r>
          <a:r>
            <a:rPr lang="pt-BR" sz="900" dirty="0"/>
            <a:t> </a:t>
          </a:r>
          <a:r>
            <a:rPr lang="pt-BR" sz="900" dirty="0" err="1"/>
            <a:t>scientists</a:t>
          </a:r>
          <a:endParaRPr lang="pt-BR" sz="900" dirty="0"/>
        </a:p>
      </dgm:t>
    </dgm:pt>
    <dgm:pt modelId="{DE54BA0D-7233-4297-802B-E5BB82EA2428}" type="parTrans" cxnId="{53F05252-386D-4F01-9FB3-93293ABCF53E}">
      <dgm:prSet/>
      <dgm:spPr/>
      <dgm:t>
        <a:bodyPr/>
        <a:lstStyle/>
        <a:p>
          <a:endParaRPr lang="pt-BR" sz="900"/>
        </a:p>
      </dgm:t>
    </dgm:pt>
    <dgm:pt modelId="{21F59DD5-0CBE-4278-A4B1-7ADFF5B48A0F}" type="sibTrans" cxnId="{53F05252-386D-4F01-9FB3-93293ABCF53E}">
      <dgm:prSet/>
      <dgm:spPr/>
      <dgm:t>
        <a:bodyPr/>
        <a:lstStyle/>
        <a:p>
          <a:endParaRPr lang="pt-BR" sz="900"/>
        </a:p>
      </dgm:t>
    </dgm:pt>
    <dgm:pt modelId="{565FEF53-877C-4EE1-B0AC-3081FB04265A}">
      <dgm:prSet custT="1"/>
      <dgm:spPr/>
      <dgm:t>
        <a:bodyPr/>
        <a:lstStyle/>
        <a:p>
          <a:pPr rtl="0"/>
          <a:r>
            <a:rPr lang="pt-BR" sz="900" dirty="0" err="1"/>
            <a:t>Internationalization</a:t>
          </a:r>
          <a:r>
            <a:rPr lang="pt-BR" sz="900" dirty="0"/>
            <a:t> </a:t>
          </a:r>
          <a:r>
            <a:rPr lang="pt-BR" sz="900" dirty="0" err="1"/>
            <a:t>of</a:t>
          </a:r>
          <a:r>
            <a:rPr lang="pt-BR" sz="900" dirty="0"/>
            <a:t> </a:t>
          </a:r>
          <a:r>
            <a:rPr lang="pt-BR" sz="900" dirty="0" err="1"/>
            <a:t>science</a:t>
          </a:r>
          <a:endParaRPr lang="pt-BR" sz="900" dirty="0"/>
        </a:p>
      </dgm:t>
    </dgm:pt>
    <dgm:pt modelId="{A93D11BF-9182-4E1C-85AE-0BF6D6360B09}" type="parTrans" cxnId="{05C899E1-B7E1-4BA5-AEF7-502628658BFB}">
      <dgm:prSet/>
      <dgm:spPr/>
      <dgm:t>
        <a:bodyPr/>
        <a:lstStyle/>
        <a:p>
          <a:endParaRPr lang="pt-BR" sz="900"/>
        </a:p>
      </dgm:t>
    </dgm:pt>
    <dgm:pt modelId="{BE10AA0D-87DD-4882-8A0E-8EE7504B0A57}" type="sibTrans" cxnId="{05C899E1-B7E1-4BA5-AEF7-502628658BFB}">
      <dgm:prSet/>
      <dgm:spPr/>
      <dgm:t>
        <a:bodyPr/>
        <a:lstStyle/>
        <a:p>
          <a:endParaRPr lang="pt-BR" sz="900"/>
        </a:p>
      </dgm:t>
    </dgm:pt>
    <dgm:pt modelId="{E10AF8D4-4AFF-4903-BB41-56EB712008B1}">
      <dgm:prSet custT="1"/>
      <dgm:spPr/>
      <dgm:t>
        <a:bodyPr/>
        <a:lstStyle/>
        <a:p>
          <a:pPr rtl="0"/>
          <a:r>
            <a:rPr lang="pt-BR" sz="900" dirty="0" err="1"/>
            <a:t>University-enterprise</a:t>
          </a:r>
          <a:r>
            <a:rPr lang="pt-BR" sz="900" dirty="0"/>
            <a:t> </a:t>
          </a:r>
          <a:r>
            <a:rPr lang="pt-BR" sz="900" dirty="0" err="1"/>
            <a:t>partnerships</a:t>
          </a:r>
          <a:endParaRPr lang="pt-BR" sz="900" dirty="0"/>
        </a:p>
      </dgm:t>
    </dgm:pt>
    <dgm:pt modelId="{0113BBC5-4762-438C-A6E4-45CE9A3E958A}" type="parTrans" cxnId="{9F5B1E37-260D-4633-9669-0BF2DA976793}">
      <dgm:prSet/>
      <dgm:spPr/>
      <dgm:t>
        <a:bodyPr/>
        <a:lstStyle/>
        <a:p>
          <a:endParaRPr lang="pt-BR" sz="900"/>
        </a:p>
      </dgm:t>
    </dgm:pt>
    <dgm:pt modelId="{402BC9C1-965D-4320-9804-CB9FC6D64DD0}" type="sibTrans" cxnId="{9F5B1E37-260D-4633-9669-0BF2DA976793}">
      <dgm:prSet/>
      <dgm:spPr/>
      <dgm:t>
        <a:bodyPr/>
        <a:lstStyle/>
        <a:p>
          <a:endParaRPr lang="pt-BR" sz="900"/>
        </a:p>
      </dgm:t>
    </dgm:pt>
    <dgm:pt modelId="{201C04E2-DD6C-4424-BA4B-D64DDCFB69C0}" type="pres">
      <dgm:prSet presAssocID="{CF4C10B9-5251-486F-A863-B2382E823F3E}" presName="linear" presStyleCnt="0">
        <dgm:presLayoutVars>
          <dgm:animLvl val="lvl"/>
          <dgm:resizeHandles val="exact"/>
        </dgm:presLayoutVars>
      </dgm:prSet>
      <dgm:spPr/>
    </dgm:pt>
    <dgm:pt modelId="{01965C20-3B6D-4CDB-B195-A39270DF7CEF}" type="pres">
      <dgm:prSet presAssocID="{F1B089EC-2A65-415A-B533-AD1CAAAEAC1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7E3EBB1-CB89-4D24-B443-95A9419408A6}" type="pres">
      <dgm:prSet presAssocID="{D053F6DD-8409-4E3D-A2C1-329798466814}" presName="spacer" presStyleCnt="0"/>
      <dgm:spPr/>
    </dgm:pt>
    <dgm:pt modelId="{616B496F-0EB5-45FC-B35C-E20F71E9899D}" type="pres">
      <dgm:prSet presAssocID="{9E564BCA-9B56-484E-9806-030E10967D1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A911054-7A37-43D5-BDE4-4EE5B3D0AACF}" type="pres">
      <dgm:prSet presAssocID="{21F59DD5-0CBE-4278-A4B1-7ADFF5B48A0F}" presName="spacer" presStyleCnt="0"/>
      <dgm:spPr/>
    </dgm:pt>
    <dgm:pt modelId="{F52C1C47-EDC6-4FDE-819A-C90777283264}" type="pres">
      <dgm:prSet presAssocID="{565FEF53-877C-4EE1-B0AC-3081FB04265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3F382AD-54D2-485C-8382-CAA630CB2D70}" type="pres">
      <dgm:prSet presAssocID="{BE10AA0D-87DD-4882-8A0E-8EE7504B0A57}" presName="spacer" presStyleCnt="0"/>
      <dgm:spPr/>
    </dgm:pt>
    <dgm:pt modelId="{4019E7AE-E287-476B-BEA2-40F5C39B2444}" type="pres">
      <dgm:prSet presAssocID="{E10AF8D4-4AFF-4903-BB41-56EB712008B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8AFC312-5278-4C2A-BB95-6389795C3B98}" type="presOf" srcId="{565FEF53-877C-4EE1-B0AC-3081FB04265A}" destId="{F52C1C47-EDC6-4FDE-819A-C90777283264}" srcOrd="0" destOrd="0" presId="urn:microsoft.com/office/officeart/2005/8/layout/vList2"/>
    <dgm:cxn modelId="{9F5B1E37-260D-4633-9669-0BF2DA976793}" srcId="{CF4C10B9-5251-486F-A863-B2382E823F3E}" destId="{E10AF8D4-4AFF-4903-BB41-56EB712008B1}" srcOrd="3" destOrd="0" parTransId="{0113BBC5-4762-438C-A6E4-45CE9A3E958A}" sibTransId="{402BC9C1-965D-4320-9804-CB9FC6D64DD0}"/>
    <dgm:cxn modelId="{53F05252-386D-4F01-9FB3-93293ABCF53E}" srcId="{CF4C10B9-5251-486F-A863-B2382E823F3E}" destId="{9E564BCA-9B56-484E-9806-030E10967D13}" srcOrd="1" destOrd="0" parTransId="{DE54BA0D-7233-4297-802B-E5BB82EA2428}" sibTransId="{21F59DD5-0CBE-4278-A4B1-7ADFF5B48A0F}"/>
    <dgm:cxn modelId="{27223691-2892-4737-A0BD-6A98C514C908}" srcId="{CF4C10B9-5251-486F-A863-B2382E823F3E}" destId="{F1B089EC-2A65-415A-B533-AD1CAAAEAC10}" srcOrd="0" destOrd="0" parTransId="{5523192F-8118-493F-BCB9-8FC02F4FD72F}" sibTransId="{D053F6DD-8409-4E3D-A2C1-329798466814}"/>
    <dgm:cxn modelId="{67D13295-F92A-43A7-A400-45A3F3BAF56B}" type="presOf" srcId="{9E564BCA-9B56-484E-9806-030E10967D13}" destId="{616B496F-0EB5-45FC-B35C-E20F71E9899D}" srcOrd="0" destOrd="0" presId="urn:microsoft.com/office/officeart/2005/8/layout/vList2"/>
    <dgm:cxn modelId="{EF86C397-BD55-41D7-A4A6-6088C9D8F76F}" type="presOf" srcId="{E10AF8D4-4AFF-4903-BB41-56EB712008B1}" destId="{4019E7AE-E287-476B-BEA2-40F5C39B2444}" srcOrd="0" destOrd="0" presId="urn:microsoft.com/office/officeart/2005/8/layout/vList2"/>
    <dgm:cxn modelId="{0B19F0C3-D1FA-4C9F-A4C5-2087BAE38592}" type="presOf" srcId="{CF4C10B9-5251-486F-A863-B2382E823F3E}" destId="{201C04E2-DD6C-4424-BA4B-D64DDCFB69C0}" srcOrd="0" destOrd="0" presId="urn:microsoft.com/office/officeart/2005/8/layout/vList2"/>
    <dgm:cxn modelId="{05C899E1-B7E1-4BA5-AEF7-502628658BFB}" srcId="{CF4C10B9-5251-486F-A863-B2382E823F3E}" destId="{565FEF53-877C-4EE1-B0AC-3081FB04265A}" srcOrd="2" destOrd="0" parTransId="{A93D11BF-9182-4E1C-85AE-0BF6D6360B09}" sibTransId="{BE10AA0D-87DD-4882-8A0E-8EE7504B0A57}"/>
    <dgm:cxn modelId="{52F3BAF4-69CB-447B-A8D4-50ADCEC3D60E}" type="presOf" srcId="{F1B089EC-2A65-415A-B533-AD1CAAAEAC10}" destId="{01965C20-3B6D-4CDB-B195-A39270DF7CEF}" srcOrd="0" destOrd="0" presId="urn:microsoft.com/office/officeart/2005/8/layout/vList2"/>
    <dgm:cxn modelId="{7742F5BC-DCE0-4626-9040-49FC817509EE}" type="presParOf" srcId="{201C04E2-DD6C-4424-BA4B-D64DDCFB69C0}" destId="{01965C20-3B6D-4CDB-B195-A39270DF7CEF}" srcOrd="0" destOrd="0" presId="urn:microsoft.com/office/officeart/2005/8/layout/vList2"/>
    <dgm:cxn modelId="{2BC43EBB-CC7E-4824-8007-7F8C7D443A07}" type="presParOf" srcId="{201C04E2-DD6C-4424-BA4B-D64DDCFB69C0}" destId="{F7E3EBB1-CB89-4D24-B443-95A9419408A6}" srcOrd="1" destOrd="0" presId="urn:microsoft.com/office/officeart/2005/8/layout/vList2"/>
    <dgm:cxn modelId="{3FEF9C21-61F5-40A8-B81C-B6CCE901A6A7}" type="presParOf" srcId="{201C04E2-DD6C-4424-BA4B-D64DDCFB69C0}" destId="{616B496F-0EB5-45FC-B35C-E20F71E9899D}" srcOrd="2" destOrd="0" presId="urn:microsoft.com/office/officeart/2005/8/layout/vList2"/>
    <dgm:cxn modelId="{C41229F5-E9DD-45FC-9CF4-A80F6AFB7D28}" type="presParOf" srcId="{201C04E2-DD6C-4424-BA4B-D64DDCFB69C0}" destId="{6A911054-7A37-43D5-BDE4-4EE5B3D0AACF}" srcOrd="3" destOrd="0" presId="urn:microsoft.com/office/officeart/2005/8/layout/vList2"/>
    <dgm:cxn modelId="{D914764B-826D-4AD9-B946-D2429A0523A6}" type="presParOf" srcId="{201C04E2-DD6C-4424-BA4B-D64DDCFB69C0}" destId="{F52C1C47-EDC6-4FDE-819A-C90777283264}" srcOrd="4" destOrd="0" presId="urn:microsoft.com/office/officeart/2005/8/layout/vList2"/>
    <dgm:cxn modelId="{A03283E2-B48D-46E9-8D4F-D1B4B58BA87D}" type="presParOf" srcId="{201C04E2-DD6C-4424-BA4B-D64DDCFB69C0}" destId="{93F382AD-54D2-485C-8382-CAA630CB2D70}" srcOrd="5" destOrd="0" presId="urn:microsoft.com/office/officeart/2005/8/layout/vList2"/>
    <dgm:cxn modelId="{7F5FDF5D-44FF-4E3F-A5C1-6DF3EC2C64EE}" type="presParOf" srcId="{201C04E2-DD6C-4424-BA4B-D64DDCFB69C0}" destId="{4019E7AE-E287-476B-BEA2-40F5C39B24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4C10B9-5251-486F-A863-B2382E823F3E}" type="doc">
      <dgm:prSet loTypeId="urn:microsoft.com/office/officeart/2005/8/layout/vList2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pt-BR"/>
        </a:p>
      </dgm:t>
    </dgm:pt>
    <dgm:pt modelId="{F1B089EC-2A65-415A-B533-AD1CAAAEAC10}">
      <dgm:prSet/>
      <dgm:spPr/>
      <dgm:t>
        <a:bodyPr/>
        <a:lstStyle/>
        <a:p>
          <a:pPr rtl="0"/>
          <a:r>
            <a:rPr lang="pt-BR" dirty="0" err="1"/>
            <a:t>Universities</a:t>
          </a:r>
          <a:r>
            <a:rPr lang="pt-BR" dirty="0"/>
            <a:t> </a:t>
          </a:r>
          <a:r>
            <a:rPr lang="pt-BR" dirty="0" err="1"/>
            <a:t>and</a:t>
          </a:r>
          <a:r>
            <a:rPr lang="pt-BR" dirty="0"/>
            <a:t> S&amp;T </a:t>
          </a:r>
          <a:r>
            <a:rPr lang="pt-BR" dirty="0" err="1"/>
            <a:t>institutions</a:t>
          </a:r>
          <a:r>
            <a:rPr lang="pt-BR" dirty="0"/>
            <a:t> </a:t>
          </a:r>
        </a:p>
      </dgm:t>
    </dgm:pt>
    <dgm:pt modelId="{5523192F-8118-493F-BCB9-8FC02F4FD72F}" type="parTrans" cxnId="{27223691-2892-4737-A0BD-6A98C514C908}">
      <dgm:prSet/>
      <dgm:spPr/>
      <dgm:t>
        <a:bodyPr/>
        <a:lstStyle/>
        <a:p>
          <a:endParaRPr lang="pt-BR"/>
        </a:p>
      </dgm:t>
    </dgm:pt>
    <dgm:pt modelId="{D053F6DD-8409-4E3D-A2C1-329798466814}" type="sibTrans" cxnId="{27223691-2892-4737-A0BD-6A98C514C908}">
      <dgm:prSet/>
      <dgm:spPr/>
      <dgm:t>
        <a:bodyPr/>
        <a:lstStyle/>
        <a:p>
          <a:endParaRPr lang="pt-BR"/>
        </a:p>
      </dgm:t>
    </dgm:pt>
    <dgm:pt modelId="{9E564BCA-9B56-484E-9806-030E10967D13}">
      <dgm:prSet/>
      <dgm:spPr/>
      <dgm:t>
        <a:bodyPr/>
        <a:lstStyle/>
        <a:p>
          <a:pPr rtl="0"/>
          <a:r>
            <a:rPr lang="pt-BR" dirty="0" err="1"/>
            <a:t>Scale</a:t>
          </a:r>
          <a:r>
            <a:rPr lang="pt-BR" dirty="0"/>
            <a:t> </a:t>
          </a:r>
        </a:p>
      </dgm:t>
    </dgm:pt>
    <dgm:pt modelId="{DE54BA0D-7233-4297-802B-E5BB82EA2428}" type="parTrans" cxnId="{53F05252-386D-4F01-9FB3-93293ABCF53E}">
      <dgm:prSet/>
      <dgm:spPr/>
      <dgm:t>
        <a:bodyPr/>
        <a:lstStyle/>
        <a:p>
          <a:endParaRPr lang="pt-BR"/>
        </a:p>
      </dgm:t>
    </dgm:pt>
    <dgm:pt modelId="{21F59DD5-0CBE-4278-A4B1-7ADFF5B48A0F}" type="sibTrans" cxnId="{53F05252-386D-4F01-9FB3-93293ABCF53E}">
      <dgm:prSet/>
      <dgm:spPr/>
      <dgm:t>
        <a:bodyPr/>
        <a:lstStyle/>
        <a:p>
          <a:endParaRPr lang="pt-BR"/>
        </a:p>
      </dgm:t>
    </dgm:pt>
    <dgm:pt modelId="{565FEF53-877C-4EE1-B0AC-3081FB04265A}">
      <dgm:prSet/>
      <dgm:spPr/>
      <dgm:t>
        <a:bodyPr/>
        <a:lstStyle/>
        <a:p>
          <a:pPr rtl="0"/>
          <a:r>
            <a:rPr lang="pt-BR" dirty="0"/>
            <a:t>Business R&amp;D </a:t>
          </a:r>
          <a:r>
            <a:rPr lang="pt-BR" dirty="0" err="1"/>
            <a:t>labs</a:t>
          </a:r>
          <a:r>
            <a:rPr lang="pt-BR" dirty="0"/>
            <a:t> </a:t>
          </a:r>
        </a:p>
      </dgm:t>
    </dgm:pt>
    <dgm:pt modelId="{A93D11BF-9182-4E1C-85AE-0BF6D6360B09}" type="parTrans" cxnId="{05C899E1-B7E1-4BA5-AEF7-502628658BFB}">
      <dgm:prSet/>
      <dgm:spPr/>
      <dgm:t>
        <a:bodyPr/>
        <a:lstStyle/>
        <a:p>
          <a:endParaRPr lang="pt-BR"/>
        </a:p>
      </dgm:t>
    </dgm:pt>
    <dgm:pt modelId="{BE10AA0D-87DD-4882-8A0E-8EE7504B0A57}" type="sibTrans" cxnId="{05C899E1-B7E1-4BA5-AEF7-502628658BFB}">
      <dgm:prSet/>
      <dgm:spPr/>
      <dgm:t>
        <a:bodyPr/>
        <a:lstStyle/>
        <a:p>
          <a:endParaRPr lang="pt-BR"/>
        </a:p>
      </dgm:t>
    </dgm:pt>
    <dgm:pt modelId="{E10AF8D4-4AFF-4903-BB41-56EB712008B1}">
      <dgm:prSet/>
      <dgm:spPr/>
      <dgm:t>
        <a:bodyPr/>
        <a:lstStyle/>
        <a:p>
          <a:pPr rtl="0"/>
          <a:r>
            <a:rPr lang="pt-BR" dirty="0" err="1"/>
            <a:t>Mission</a:t>
          </a:r>
          <a:r>
            <a:rPr lang="pt-BR" dirty="0"/>
            <a:t> </a:t>
          </a:r>
          <a:r>
            <a:rPr lang="pt-BR" dirty="0" err="1"/>
            <a:t>oriented</a:t>
          </a:r>
          <a:r>
            <a:rPr lang="pt-BR" dirty="0"/>
            <a:t> </a:t>
          </a:r>
          <a:r>
            <a:rPr lang="pt-BR" dirty="0" err="1"/>
            <a:t>institutions</a:t>
          </a:r>
          <a:endParaRPr lang="pt-BR" dirty="0"/>
        </a:p>
      </dgm:t>
    </dgm:pt>
    <dgm:pt modelId="{0113BBC5-4762-438C-A6E4-45CE9A3E958A}" type="parTrans" cxnId="{9F5B1E37-260D-4633-9669-0BF2DA976793}">
      <dgm:prSet/>
      <dgm:spPr/>
      <dgm:t>
        <a:bodyPr/>
        <a:lstStyle/>
        <a:p>
          <a:endParaRPr lang="pt-BR"/>
        </a:p>
      </dgm:t>
    </dgm:pt>
    <dgm:pt modelId="{402BC9C1-965D-4320-9804-CB9FC6D64DD0}" type="sibTrans" cxnId="{9F5B1E37-260D-4633-9669-0BF2DA976793}">
      <dgm:prSet/>
      <dgm:spPr/>
      <dgm:t>
        <a:bodyPr/>
        <a:lstStyle/>
        <a:p>
          <a:endParaRPr lang="pt-BR"/>
        </a:p>
      </dgm:t>
    </dgm:pt>
    <dgm:pt modelId="{201C04E2-DD6C-4424-BA4B-D64DDCFB69C0}" type="pres">
      <dgm:prSet presAssocID="{CF4C10B9-5251-486F-A863-B2382E823F3E}" presName="linear" presStyleCnt="0">
        <dgm:presLayoutVars>
          <dgm:animLvl val="lvl"/>
          <dgm:resizeHandles val="exact"/>
        </dgm:presLayoutVars>
      </dgm:prSet>
      <dgm:spPr/>
    </dgm:pt>
    <dgm:pt modelId="{01965C20-3B6D-4CDB-B195-A39270DF7CEF}" type="pres">
      <dgm:prSet presAssocID="{F1B089EC-2A65-415A-B533-AD1CAAAEAC10}" presName="parentText" presStyleLbl="node1" presStyleIdx="0" presStyleCnt="4" custLinFactY="-1084" custLinFactNeighborX="-1542" custLinFactNeighborY="-100000">
        <dgm:presLayoutVars>
          <dgm:chMax val="0"/>
          <dgm:bulletEnabled val="1"/>
        </dgm:presLayoutVars>
      </dgm:prSet>
      <dgm:spPr/>
    </dgm:pt>
    <dgm:pt modelId="{F7E3EBB1-CB89-4D24-B443-95A9419408A6}" type="pres">
      <dgm:prSet presAssocID="{D053F6DD-8409-4E3D-A2C1-329798466814}" presName="spacer" presStyleCnt="0"/>
      <dgm:spPr/>
    </dgm:pt>
    <dgm:pt modelId="{616B496F-0EB5-45FC-B35C-E20F71E9899D}" type="pres">
      <dgm:prSet presAssocID="{9E564BCA-9B56-484E-9806-030E10967D1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A911054-7A37-43D5-BDE4-4EE5B3D0AACF}" type="pres">
      <dgm:prSet presAssocID="{21F59DD5-0CBE-4278-A4B1-7ADFF5B48A0F}" presName="spacer" presStyleCnt="0"/>
      <dgm:spPr/>
    </dgm:pt>
    <dgm:pt modelId="{F52C1C47-EDC6-4FDE-819A-C90777283264}" type="pres">
      <dgm:prSet presAssocID="{565FEF53-877C-4EE1-B0AC-3081FB04265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3F382AD-54D2-485C-8382-CAA630CB2D70}" type="pres">
      <dgm:prSet presAssocID="{BE10AA0D-87DD-4882-8A0E-8EE7504B0A57}" presName="spacer" presStyleCnt="0"/>
      <dgm:spPr/>
    </dgm:pt>
    <dgm:pt modelId="{4019E7AE-E287-476B-BEA2-40F5C39B2444}" type="pres">
      <dgm:prSet presAssocID="{E10AF8D4-4AFF-4903-BB41-56EB712008B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75B2F0A-5912-4E58-9FBB-0796E05EDC6E}" type="presOf" srcId="{565FEF53-877C-4EE1-B0AC-3081FB04265A}" destId="{F52C1C47-EDC6-4FDE-819A-C90777283264}" srcOrd="0" destOrd="0" presId="urn:microsoft.com/office/officeart/2005/8/layout/vList2"/>
    <dgm:cxn modelId="{9F5B1E37-260D-4633-9669-0BF2DA976793}" srcId="{CF4C10B9-5251-486F-A863-B2382E823F3E}" destId="{E10AF8D4-4AFF-4903-BB41-56EB712008B1}" srcOrd="3" destOrd="0" parTransId="{0113BBC5-4762-438C-A6E4-45CE9A3E958A}" sibTransId="{402BC9C1-965D-4320-9804-CB9FC6D64DD0}"/>
    <dgm:cxn modelId="{53F05252-386D-4F01-9FB3-93293ABCF53E}" srcId="{CF4C10B9-5251-486F-A863-B2382E823F3E}" destId="{9E564BCA-9B56-484E-9806-030E10967D13}" srcOrd="1" destOrd="0" parTransId="{DE54BA0D-7233-4297-802B-E5BB82EA2428}" sibTransId="{21F59DD5-0CBE-4278-A4B1-7ADFF5B48A0F}"/>
    <dgm:cxn modelId="{6D74A456-BC31-436B-9B93-D0F9DFC0BB4F}" type="presOf" srcId="{F1B089EC-2A65-415A-B533-AD1CAAAEAC10}" destId="{01965C20-3B6D-4CDB-B195-A39270DF7CEF}" srcOrd="0" destOrd="0" presId="urn:microsoft.com/office/officeart/2005/8/layout/vList2"/>
    <dgm:cxn modelId="{E2BCA687-9726-4E3E-807B-E72EC3CD5E1C}" type="presOf" srcId="{9E564BCA-9B56-484E-9806-030E10967D13}" destId="{616B496F-0EB5-45FC-B35C-E20F71E9899D}" srcOrd="0" destOrd="0" presId="urn:microsoft.com/office/officeart/2005/8/layout/vList2"/>
    <dgm:cxn modelId="{27223691-2892-4737-A0BD-6A98C514C908}" srcId="{CF4C10B9-5251-486F-A863-B2382E823F3E}" destId="{F1B089EC-2A65-415A-B533-AD1CAAAEAC10}" srcOrd="0" destOrd="0" parTransId="{5523192F-8118-493F-BCB9-8FC02F4FD72F}" sibTransId="{D053F6DD-8409-4E3D-A2C1-329798466814}"/>
    <dgm:cxn modelId="{CD2A09CE-B445-4221-8602-19E38E1729EF}" type="presOf" srcId="{E10AF8D4-4AFF-4903-BB41-56EB712008B1}" destId="{4019E7AE-E287-476B-BEA2-40F5C39B2444}" srcOrd="0" destOrd="0" presId="urn:microsoft.com/office/officeart/2005/8/layout/vList2"/>
    <dgm:cxn modelId="{05C899E1-B7E1-4BA5-AEF7-502628658BFB}" srcId="{CF4C10B9-5251-486F-A863-B2382E823F3E}" destId="{565FEF53-877C-4EE1-B0AC-3081FB04265A}" srcOrd="2" destOrd="0" parTransId="{A93D11BF-9182-4E1C-85AE-0BF6D6360B09}" sibTransId="{BE10AA0D-87DD-4882-8A0E-8EE7504B0A57}"/>
    <dgm:cxn modelId="{B6D633EA-979F-4FF0-86E4-444E24B872F9}" type="presOf" srcId="{CF4C10B9-5251-486F-A863-B2382E823F3E}" destId="{201C04E2-DD6C-4424-BA4B-D64DDCFB69C0}" srcOrd="0" destOrd="0" presId="urn:microsoft.com/office/officeart/2005/8/layout/vList2"/>
    <dgm:cxn modelId="{4BE167AA-FD65-4378-BBEE-42FBAAF4B892}" type="presParOf" srcId="{201C04E2-DD6C-4424-BA4B-D64DDCFB69C0}" destId="{01965C20-3B6D-4CDB-B195-A39270DF7CEF}" srcOrd="0" destOrd="0" presId="urn:microsoft.com/office/officeart/2005/8/layout/vList2"/>
    <dgm:cxn modelId="{15510381-91E4-49A8-8B08-2E5D6600F6DB}" type="presParOf" srcId="{201C04E2-DD6C-4424-BA4B-D64DDCFB69C0}" destId="{F7E3EBB1-CB89-4D24-B443-95A9419408A6}" srcOrd="1" destOrd="0" presId="urn:microsoft.com/office/officeart/2005/8/layout/vList2"/>
    <dgm:cxn modelId="{1E9959A2-1F46-4EBC-9DBB-FC08FA094735}" type="presParOf" srcId="{201C04E2-DD6C-4424-BA4B-D64DDCFB69C0}" destId="{616B496F-0EB5-45FC-B35C-E20F71E9899D}" srcOrd="2" destOrd="0" presId="urn:microsoft.com/office/officeart/2005/8/layout/vList2"/>
    <dgm:cxn modelId="{941B0D9F-285A-442A-AF98-478DF6A631AC}" type="presParOf" srcId="{201C04E2-DD6C-4424-BA4B-D64DDCFB69C0}" destId="{6A911054-7A37-43D5-BDE4-4EE5B3D0AACF}" srcOrd="3" destOrd="0" presId="urn:microsoft.com/office/officeart/2005/8/layout/vList2"/>
    <dgm:cxn modelId="{55DE452B-82DD-4DB2-8B60-6905AC71AF0F}" type="presParOf" srcId="{201C04E2-DD6C-4424-BA4B-D64DDCFB69C0}" destId="{F52C1C47-EDC6-4FDE-819A-C90777283264}" srcOrd="4" destOrd="0" presId="urn:microsoft.com/office/officeart/2005/8/layout/vList2"/>
    <dgm:cxn modelId="{144DD9BD-534F-4928-A07E-D6224D34A602}" type="presParOf" srcId="{201C04E2-DD6C-4424-BA4B-D64DDCFB69C0}" destId="{93F382AD-54D2-485C-8382-CAA630CB2D70}" srcOrd="5" destOrd="0" presId="urn:microsoft.com/office/officeart/2005/8/layout/vList2"/>
    <dgm:cxn modelId="{7F49CDBA-210C-467D-B837-0C691A56E758}" type="presParOf" srcId="{201C04E2-DD6C-4424-BA4B-D64DDCFB69C0}" destId="{4019E7AE-E287-476B-BEA2-40F5C39B24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395D6-AEAE-400F-BBD0-AFE51FB8BED5}">
      <dsp:nvSpPr>
        <dsp:cNvPr id="0" name=""/>
        <dsp:cNvSpPr/>
      </dsp:nvSpPr>
      <dsp:spPr>
        <a:xfrm>
          <a:off x="927186" y="-173359"/>
          <a:ext cx="2331268" cy="2331268"/>
        </a:xfrm>
        <a:prstGeom prst="blockArc">
          <a:avLst>
            <a:gd name="adj1" fmla="val 10014132"/>
            <a:gd name="adj2" fmla="val 17943141"/>
            <a:gd name="adj3" fmla="val 4639"/>
          </a:avLst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86B3915-70CE-4344-96E3-A9ADB2C579B7}">
      <dsp:nvSpPr>
        <dsp:cNvPr id="0" name=""/>
        <dsp:cNvSpPr/>
      </dsp:nvSpPr>
      <dsp:spPr>
        <a:xfrm>
          <a:off x="974396" y="766172"/>
          <a:ext cx="2331268" cy="2331268"/>
        </a:xfrm>
        <a:prstGeom prst="blockArc">
          <a:avLst>
            <a:gd name="adj1" fmla="val 2955780"/>
            <a:gd name="adj2" fmla="val 12090790"/>
            <a:gd name="adj3" fmla="val 4639"/>
          </a:avLst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D2D8949-C835-4B6F-A557-A5C00BAE080E}">
      <dsp:nvSpPr>
        <dsp:cNvPr id="0" name=""/>
        <dsp:cNvSpPr/>
      </dsp:nvSpPr>
      <dsp:spPr>
        <a:xfrm>
          <a:off x="2631765" y="670998"/>
          <a:ext cx="2331268" cy="2331268"/>
        </a:xfrm>
        <a:prstGeom prst="blockArc">
          <a:avLst>
            <a:gd name="adj1" fmla="val 20493271"/>
            <a:gd name="adj2" fmla="val 7686651"/>
            <a:gd name="adj3" fmla="val 4639"/>
          </a:avLst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0E039E7-B9D0-479A-9486-39025576761F}">
      <dsp:nvSpPr>
        <dsp:cNvPr id="0" name=""/>
        <dsp:cNvSpPr/>
      </dsp:nvSpPr>
      <dsp:spPr>
        <a:xfrm>
          <a:off x="2734403" y="-343847"/>
          <a:ext cx="2362947" cy="2362947"/>
        </a:xfrm>
        <a:prstGeom prst="blockArc">
          <a:avLst>
            <a:gd name="adj1" fmla="val 12815629"/>
            <a:gd name="adj2" fmla="val 2015629"/>
            <a:gd name="adj3" fmla="val 4577"/>
          </a:avLst>
        </a:prstGeom>
        <a:gradFill rotWithShape="0">
          <a:gsLst>
            <a:gs pos="0">
              <a:schemeClr val="dk2">
                <a:tint val="6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tint val="6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tint val="6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519AD86-2F94-4270-8D8F-5CC41D25DA29}">
      <dsp:nvSpPr>
        <dsp:cNvPr id="0" name=""/>
        <dsp:cNvSpPr/>
      </dsp:nvSpPr>
      <dsp:spPr>
        <a:xfrm>
          <a:off x="2261010" y="938376"/>
          <a:ext cx="1558872" cy="1072887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400" kern="1200" dirty="0" err="1"/>
            <a:t>Innovation</a:t>
          </a:r>
          <a:r>
            <a:rPr lang="pt-BR" sz="1400" kern="1200" dirty="0"/>
            <a:t> </a:t>
          </a:r>
        </a:p>
      </dsp:txBody>
      <dsp:txXfrm>
        <a:off x="2489302" y="1095497"/>
        <a:ext cx="1102288" cy="758645"/>
      </dsp:txXfrm>
    </dsp:sp>
    <dsp:sp modelId="{DD7628EB-F983-477C-8DBC-9481A4473C51}">
      <dsp:nvSpPr>
        <dsp:cNvPr id="0" name=""/>
        <dsp:cNvSpPr/>
      </dsp:nvSpPr>
      <dsp:spPr>
        <a:xfrm>
          <a:off x="2329092" y="0"/>
          <a:ext cx="1250322" cy="397748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kern="1200" dirty="0"/>
            <a:t>People </a:t>
          </a:r>
          <a:r>
            <a:rPr lang="pt-BR" sz="1200" kern="1200" dirty="0" err="1"/>
            <a:t>and</a:t>
          </a:r>
          <a:r>
            <a:rPr lang="pt-BR" sz="1200" kern="1200" dirty="0"/>
            <a:t> </a:t>
          </a:r>
          <a:r>
            <a:rPr lang="pt-BR" sz="1200" kern="1200" dirty="0" err="1"/>
            <a:t>Resources</a:t>
          </a:r>
          <a:endParaRPr lang="pt-BR" sz="1200" kern="1200" dirty="0"/>
        </a:p>
      </dsp:txBody>
      <dsp:txXfrm>
        <a:off x="2512197" y="58249"/>
        <a:ext cx="884112" cy="281250"/>
      </dsp:txXfrm>
    </dsp:sp>
    <dsp:sp modelId="{1C6BAD89-21B1-4389-8854-61A2797CBC66}">
      <dsp:nvSpPr>
        <dsp:cNvPr id="0" name=""/>
        <dsp:cNvSpPr/>
      </dsp:nvSpPr>
      <dsp:spPr>
        <a:xfrm>
          <a:off x="3862751" y="1244639"/>
          <a:ext cx="2029499" cy="463477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800" kern="1200" dirty="0" err="1"/>
            <a:t>Research</a:t>
          </a:r>
          <a:r>
            <a:rPr lang="pt-BR" sz="1800" kern="1200" dirty="0"/>
            <a:t> </a:t>
          </a:r>
          <a:r>
            <a:rPr lang="pt-BR" sz="1800" kern="1200" dirty="0" err="1"/>
            <a:t>facilities</a:t>
          </a:r>
          <a:endParaRPr lang="pt-BR" sz="1800" kern="1200" dirty="0"/>
        </a:p>
      </dsp:txBody>
      <dsp:txXfrm>
        <a:off x="4159964" y="1312514"/>
        <a:ext cx="1435073" cy="327727"/>
      </dsp:txXfrm>
    </dsp:sp>
    <dsp:sp modelId="{64B5C599-143B-4EFE-BADF-B37341D3BC5F}">
      <dsp:nvSpPr>
        <dsp:cNvPr id="0" name=""/>
        <dsp:cNvSpPr/>
      </dsp:nvSpPr>
      <dsp:spPr>
        <a:xfrm>
          <a:off x="2206171" y="2510157"/>
          <a:ext cx="1777005" cy="444687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800" kern="1200" dirty="0" err="1"/>
            <a:t>Investment</a:t>
          </a:r>
          <a:endParaRPr lang="pt-BR" sz="1800" kern="1200" dirty="0"/>
        </a:p>
      </dsp:txBody>
      <dsp:txXfrm>
        <a:off x="2466407" y="2575280"/>
        <a:ext cx="1256533" cy="314441"/>
      </dsp:txXfrm>
    </dsp:sp>
    <dsp:sp modelId="{861583FD-EED1-4D16-A200-9C6D6D85D8AA}">
      <dsp:nvSpPr>
        <dsp:cNvPr id="0" name=""/>
        <dsp:cNvSpPr/>
      </dsp:nvSpPr>
      <dsp:spPr>
        <a:xfrm>
          <a:off x="371259" y="1195862"/>
          <a:ext cx="1842209" cy="512737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kern="1200" dirty="0"/>
            <a:t>Business </a:t>
          </a:r>
          <a:r>
            <a:rPr lang="pt-BR" sz="1200" kern="1200" dirty="0" err="1"/>
            <a:t>Environment</a:t>
          </a:r>
          <a:endParaRPr lang="pt-BR" sz="1200" kern="1200" dirty="0"/>
        </a:p>
      </dsp:txBody>
      <dsp:txXfrm>
        <a:off x="641044" y="1270951"/>
        <a:ext cx="1302639" cy="3625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965C20-3B6D-4CDB-B195-A39270DF7CEF}">
      <dsp:nvSpPr>
        <dsp:cNvPr id="0" name=""/>
        <dsp:cNvSpPr/>
      </dsp:nvSpPr>
      <dsp:spPr>
        <a:xfrm>
          <a:off x="0" y="0"/>
          <a:ext cx="1836388" cy="2195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kern="1200" dirty="0" err="1"/>
            <a:t>Competition</a:t>
          </a:r>
          <a:endParaRPr lang="pt-BR" sz="1200" kern="1200" dirty="0"/>
        </a:p>
      </dsp:txBody>
      <dsp:txXfrm>
        <a:off x="10719" y="10719"/>
        <a:ext cx="1814950" cy="198134"/>
      </dsp:txXfrm>
    </dsp:sp>
    <dsp:sp modelId="{616B496F-0EB5-45FC-B35C-E20F71E9899D}">
      <dsp:nvSpPr>
        <dsp:cNvPr id="0" name=""/>
        <dsp:cNvSpPr/>
      </dsp:nvSpPr>
      <dsp:spPr>
        <a:xfrm>
          <a:off x="0" y="228982"/>
          <a:ext cx="1836388" cy="2195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kern="1200" dirty="0" err="1"/>
            <a:t>Regulatory</a:t>
          </a:r>
          <a:r>
            <a:rPr lang="pt-BR" sz="1200" kern="1200" dirty="0"/>
            <a:t> </a:t>
          </a:r>
          <a:r>
            <a:rPr lang="pt-BR" sz="1200" kern="1200" dirty="0" err="1"/>
            <a:t>environment</a:t>
          </a:r>
          <a:endParaRPr lang="pt-BR" sz="1200" kern="1200" dirty="0"/>
        </a:p>
      </dsp:txBody>
      <dsp:txXfrm>
        <a:off x="10719" y="239701"/>
        <a:ext cx="1814950" cy="198134"/>
      </dsp:txXfrm>
    </dsp:sp>
    <dsp:sp modelId="{F52C1C47-EDC6-4FDE-819A-C90777283264}">
      <dsp:nvSpPr>
        <dsp:cNvPr id="0" name=""/>
        <dsp:cNvSpPr/>
      </dsp:nvSpPr>
      <dsp:spPr>
        <a:xfrm>
          <a:off x="0" y="457793"/>
          <a:ext cx="1836388" cy="2195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kern="1200" dirty="0" err="1"/>
            <a:t>Internationalization</a:t>
          </a:r>
          <a:endParaRPr lang="pt-BR" sz="1200" kern="1200" dirty="0"/>
        </a:p>
      </dsp:txBody>
      <dsp:txXfrm>
        <a:off x="10719" y="468512"/>
        <a:ext cx="1814950" cy="198134"/>
      </dsp:txXfrm>
    </dsp:sp>
    <dsp:sp modelId="{4019E7AE-E287-476B-BEA2-40F5C39B2444}">
      <dsp:nvSpPr>
        <dsp:cNvPr id="0" name=""/>
        <dsp:cNvSpPr/>
      </dsp:nvSpPr>
      <dsp:spPr>
        <a:xfrm>
          <a:off x="0" y="686604"/>
          <a:ext cx="1836388" cy="2195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900" kern="1200" dirty="0" err="1"/>
            <a:t>Bureaucracy</a:t>
          </a:r>
          <a:r>
            <a:rPr lang="pt-BR" sz="900" kern="1200" dirty="0"/>
            <a:t> / business </a:t>
          </a:r>
          <a:r>
            <a:rPr lang="pt-BR" sz="900" kern="1200" dirty="0" err="1"/>
            <a:t>environment</a:t>
          </a:r>
          <a:endParaRPr lang="pt-BR" sz="900" kern="1200" dirty="0"/>
        </a:p>
      </dsp:txBody>
      <dsp:txXfrm>
        <a:off x="10719" y="697323"/>
        <a:ext cx="1814950" cy="198134"/>
      </dsp:txXfrm>
    </dsp:sp>
    <dsp:sp modelId="{2115E5F9-12E5-4320-981A-3BECB72F0F22}">
      <dsp:nvSpPr>
        <dsp:cNvPr id="0" name=""/>
        <dsp:cNvSpPr/>
      </dsp:nvSpPr>
      <dsp:spPr>
        <a:xfrm>
          <a:off x="0" y="915415"/>
          <a:ext cx="1836388" cy="2195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kern="1200" dirty="0" err="1"/>
            <a:t>Cost</a:t>
          </a:r>
          <a:r>
            <a:rPr lang="pt-BR" sz="1200" kern="1200" dirty="0"/>
            <a:t> </a:t>
          </a:r>
          <a:r>
            <a:rPr lang="pt-BR" sz="1200" kern="1200" dirty="0" err="1"/>
            <a:t>of</a:t>
          </a:r>
          <a:r>
            <a:rPr lang="pt-BR" sz="1200" kern="1200" dirty="0"/>
            <a:t> capital </a:t>
          </a:r>
        </a:p>
      </dsp:txBody>
      <dsp:txXfrm>
        <a:off x="10719" y="926134"/>
        <a:ext cx="1814950" cy="198134"/>
      </dsp:txXfrm>
    </dsp:sp>
    <dsp:sp modelId="{12309A28-8E86-4468-912A-03F3E381ABF9}">
      <dsp:nvSpPr>
        <dsp:cNvPr id="0" name=""/>
        <dsp:cNvSpPr/>
      </dsp:nvSpPr>
      <dsp:spPr>
        <a:xfrm>
          <a:off x="0" y="1113146"/>
          <a:ext cx="1836388" cy="2195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1200" kern="1200" dirty="0" err="1"/>
            <a:t>Tax</a:t>
          </a:r>
          <a:r>
            <a:rPr lang="pt-BR" sz="1200" kern="1200" dirty="0"/>
            <a:t> system</a:t>
          </a:r>
        </a:p>
      </dsp:txBody>
      <dsp:txXfrm>
        <a:off x="10719" y="1123865"/>
        <a:ext cx="1814950" cy="1981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965C20-3B6D-4CDB-B195-A39270DF7CEF}">
      <dsp:nvSpPr>
        <dsp:cNvPr id="0" name=""/>
        <dsp:cNvSpPr/>
      </dsp:nvSpPr>
      <dsp:spPr>
        <a:xfrm>
          <a:off x="0" y="308"/>
          <a:ext cx="1917104" cy="1750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900" kern="1200" dirty="0" err="1"/>
            <a:t>Education</a:t>
          </a:r>
          <a:endParaRPr lang="pt-BR" sz="900" kern="1200" dirty="0"/>
        </a:p>
      </dsp:txBody>
      <dsp:txXfrm>
        <a:off x="8544" y="8852"/>
        <a:ext cx="1900016" cy="157932"/>
      </dsp:txXfrm>
    </dsp:sp>
    <dsp:sp modelId="{616B496F-0EB5-45FC-B35C-E20F71E9899D}">
      <dsp:nvSpPr>
        <dsp:cNvPr id="0" name=""/>
        <dsp:cNvSpPr/>
      </dsp:nvSpPr>
      <dsp:spPr>
        <a:xfrm>
          <a:off x="0" y="187296"/>
          <a:ext cx="1917104" cy="1750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900" kern="1200" dirty="0" err="1"/>
            <a:t>Researchers</a:t>
          </a:r>
          <a:r>
            <a:rPr lang="pt-BR" sz="900" kern="1200" dirty="0"/>
            <a:t> </a:t>
          </a:r>
          <a:r>
            <a:rPr lang="pt-BR" sz="900" kern="1200" dirty="0" err="1"/>
            <a:t>and</a:t>
          </a:r>
          <a:r>
            <a:rPr lang="pt-BR" sz="900" kern="1200" dirty="0"/>
            <a:t> </a:t>
          </a:r>
          <a:r>
            <a:rPr lang="pt-BR" sz="900" kern="1200" dirty="0" err="1"/>
            <a:t>scientists</a:t>
          </a:r>
          <a:endParaRPr lang="pt-BR" sz="900" kern="1200" dirty="0"/>
        </a:p>
      </dsp:txBody>
      <dsp:txXfrm>
        <a:off x="8544" y="195840"/>
        <a:ext cx="1900016" cy="157932"/>
      </dsp:txXfrm>
    </dsp:sp>
    <dsp:sp modelId="{F52C1C47-EDC6-4FDE-819A-C90777283264}">
      <dsp:nvSpPr>
        <dsp:cNvPr id="0" name=""/>
        <dsp:cNvSpPr/>
      </dsp:nvSpPr>
      <dsp:spPr>
        <a:xfrm>
          <a:off x="0" y="374283"/>
          <a:ext cx="1917104" cy="1750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900" kern="1200" dirty="0" err="1"/>
            <a:t>Internationalization</a:t>
          </a:r>
          <a:r>
            <a:rPr lang="pt-BR" sz="900" kern="1200" dirty="0"/>
            <a:t> </a:t>
          </a:r>
          <a:r>
            <a:rPr lang="pt-BR" sz="900" kern="1200" dirty="0" err="1"/>
            <a:t>of</a:t>
          </a:r>
          <a:r>
            <a:rPr lang="pt-BR" sz="900" kern="1200" dirty="0"/>
            <a:t> </a:t>
          </a:r>
          <a:r>
            <a:rPr lang="pt-BR" sz="900" kern="1200" dirty="0" err="1"/>
            <a:t>science</a:t>
          </a:r>
          <a:endParaRPr lang="pt-BR" sz="900" kern="1200" dirty="0"/>
        </a:p>
      </dsp:txBody>
      <dsp:txXfrm>
        <a:off x="8544" y="382827"/>
        <a:ext cx="1900016" cy="157932"/>
      </dsp:txXfrm>
    </dsp:sp>
    <dsp:sp modelId="{4019E7AE-E287-476B-BEA2-40F5C39B2444}">
      <dsp:nvSpPr>
        <dsp:cNvPr id="0" name=""/>
        <dsp:cNvSpPr/>
      </dsp:nvSpPr>
      <dsp:spPr>
        <a:xfrm>
          <a:off x="0" y="561270"/>
          <a:ext cx="1917104" cy="1750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900" kern="1200" dirty="0" err="1"/>
            <a:t>University-enterprise</a:t>
          </a:r>
          <a:r>
            <a:rPr lang="pt-BR" sz="900" kern="1200" dirty="0"/>
            <a:t> </a:t>
          </a:r>
          <a:r>
            <a:rPr lang="pt-BR" sz="900" kern="1200" dirty="0" err="1"/>
            <a:t>partnerships</a:t>
          </a:r>
          <a:endParaRPr lang="pt-BR" sz="900" kern="1200" dirty="0"/>
        </a:p>
      </dsp:txBody>
      <dsp:txXfrm>
        <a:off x="8544" y="569814"/>
        <a:ext cx="1900016" cy="1579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965C20-3B6D-4CDB-B195-A39270DF7CEF}">
      <dsp:nvSpPr>
        <dsp:cNvPr id="0" name=""/>
        <dsp:cNvSpPr/>
      </dsp:nvSpPr>
      <dsp:spPr>
        <a:xfrm>
          <a:off x="0" y="102561"/>
          <a:ext cx="1850570" cy="210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900" kern="1200" dirty="0" err="1"/>
            <a:t>Universities</a:t>
          </a:r>
          <a:r>
            <a:rPr lang="pt-BR" sz="900" kern="1200" dirty="0"/>
            <a:t> </a:t>
          </a:r>
          <a:r>
            <a:rPr lang="pt-BR" sz="900" kern="1200" dirty="0" err="1"/>
            <a:t>and</a:t>
          </a:r>
          <a:r>
            <a:rPr lang="pt-BR" sz="900" kern="1200" dirty="0"/>
            <a:t> S&amp;T </a:t>
          </a:r>
          <a:r>
            <a:rPr lang="pt-BR" sz="900" kern="1200" dirty="0" err="1"/>
            <a:t>institutions</a:t>
          </a:r>
          <a:r>
            <a:rPr lang="pt-BR" sz="900" kern="1200" dirty="0"/>
            <a:t> </a:t>
          </a:r>
        </a:p>
      </dsp:txBody>
      <dsp:txXfrm>
        <a:off x="10281" y="112842"/>
        <a:ext cx="1830008" cy="190038"/>
      </dsp:txXfrm>
    </dsp:sp>
    <dsp:sp modelId="{616B496F-0EB5-45FC-B35C-E20F71E9899D}">
      <dsp:nvSpPr>
        <dsp:cNvPr id="0" name=""/>
        <dsp:cNvSpPr/>
      </dsp:nvSpPr>
      <dsp:spPr>
        <a:xfrm>
          <a:off x="0" y="367284"/>
          <a:ext cx="1850570" cy="210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900" kern="1200" dirty="0" err="1"/>
            <a:t>Scale</a:t>
          </a:r>
          <a:r>
            <a:rPr lang="pt-BR" sz="900" kern="1200" dirty="0"/>
            <a:t> </a:t>
          </a:r>
        </a:p>
      </dsp:txBody>
      <dsp:txXfrm>
        <a:off x="10281" y="377565"/>
        <a:ext cx="1830008" cy="190038"/>
      </dsp:txXfrm>
    </dsp:sp>
    <dsp:sp modelId="{F52C1C47-EDC6-4FDE-819A-C90777283264}">
      <dsp:nvSpPr>
        <dsp:cNvPr id="0" name=""/>
        <dsp:cNvSpPr/>
      </dsp:nvSpPr>
      <dsp:spPr>
        <a:xfrm>
          <a:off x="0" y="603804"/>
          <a:ext cx="1850570" cy="210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900" kern="1200" dirty="0"/>
            <a:t>Business R&amp;D </a:t>
          </a:r>
          <a:r>
            <a:rPr lang="pt-BR" sz="900" kern="1200" dirty="0" err="1"/>
            <a:t>labs</a:t>
          </a:r>
          <a:r>
            <a:rPr lang="pt-BR" sz="900" kern="1200" dirty="0"/>
            <a:t> </a:t>
          </a:r>
        </a:p>
      </dsp:txBody>
      <dsp:txXfrm>
        <a:off x="10281" y="614085"/>
        <a:ext cx="1830008" cy="190038"/>
      </dsp:txXfrm>
    </dsp:sp>
    <dsp:sp modelId="{4019E7AE-E287-476B-BEA2-40F5C39B2444}">
      <dsp:nvSpPr>
        <dsp:cNvPr id="0" name=""/>
        <dsp:cNvSpPr/>
      </dsp:nvSpPr>
      <dsp:spPr>
        <a:xfrm>
          <a:off x="0" y="840324"/>
          <a:ext cx="1850570" cy="210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t-BR" sz="900" kern="1200" dirty="0" err="1"/>
            <a:t>Mission</a:t>
          </a:r>
          <a:r>
            <a:rPr lang="pt-BR" sz="900" kern="1200" dirty="0"/>
            <a:t> </a:t>
          </a:r>
          <a:r>
            <a:rPr lang="pt-BR" sz="900" kern="1200" dirty="0" err="1"/>
            <a:t>oriented</a:t>
          </a:r>
          <a:r>
            <a:rPr lang="pt-BR" sz="900" kern="1200" dirty="0"/>
            <a:t> </a:t>
          </a:r>
          <a:r>
            <a:rPr lang="pt-BR" sz="900" kern="1200" dirty="0" err="1"/>
            <a:t>institutions</a:t>
          </a:r>
          <a:endParaRPr lang="pt-BR" sz="900" kern="1200" dirty="0"/>
        </a:p>
      </dsp:txBody>
      <dsp:txXfrm>
        <a:off x="10281" y="850605"/>
        <a:ext cx="1830008" cy="1900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0.41541</cdr:x>
      <cdr:y>0.34046</cdr:y>
    </cdr:from>
    <cdr:to>
      <cdr:x>0.82851</cdr:x>
      <cdr:y>0.45176</cdr:y>
    </cdr:to>
    <cdr:sp macro="" textlink="">
      <cdr:nvSpPr>
        <cdr:cNvPr id="2" name="CaixaDeTexto 8">
          <a:extLst xmlns:a="http://schemas.openxmlformats.org/drawingml/2006/main">
            <a:ext uri="{FF2B5EF4-FFF2-40B4-BE49-F238E27FC236}">
              <a16:creationId xmlns:a16="http://schemas.microsoft.com/office/drawing/2014/main" id="{24E88070-231D-8367-6D76-7F8DEE4FD809}"/>
            </a:ext>
          </a:extLst>
        </cdr:cNvPr>
        <cdr:cNvSpPr txBox="1"/>
      </cdr:nvSpPr>
      <cdr:spPr>
        <a:xfrm xmlns:a="http://schemas.openxmlformats.org/drawingml/2006/main">
          <a:off x="2283351" y="847246"/>
          <a:ext cx="2270683" cy="276999"/>
        </a:xfrm>
        <a:prstGeom xmlns:a="http://schemas.openxmlformats.org/drawingml/2006/main" prst="rect">
          <a:avLst/>
        </a:prstGeom>
        <a:noFill xmlns:a="http://schemas.openxmlformats.org/drawingml/2006/main"/>
      </cdr:spPr>
      <cdr:txBody>
        <a:bodyPr xmlns:a="http://schemas.openxmlformats.org/drawingml/2006/main" wrap="square" rtlCol="0">
          <a:spAutoFit/>
        </a:bodyPr>
        <a:lstStyle xmlns:a="http://schemas.openxmlformats.org/drawingml/2006/main">
          <a:defPPr>
            <a:defRPr lang="en-US"/>
          </a:defPPr>
          <a:lvl1pPr marL="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1pPr>
          <a:lvl2pPr marL="4572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2pPr>
          <a:lvl3pPr marL="9144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3pPr>
          <a:lvl4pPr marL="13716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4pPr>
          <a:lvl5pPr marL="18288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5pPr>
          <a:lvl6pPr marL="22860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6pPr>
          <a:lvl7pPr marL="27432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7pPr>
          <a:lvl8pPr marL="32004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8pPr>
          <a:lvl9pPr marL="3657600" algn="l" defTabSz="457200" rtl="0" eaLnBrk="1" latinLnBrk="0" hangingPunct="1">
            <a:defRPr sz="1800" kern="1200">
              <a:solidFill>
                <a:schemeClr val="tx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pt-BR" sz="1200" b="1" dirty="0" err="1">
              <a:solidFill>
                <a:schemeClr val="accent1">
                  <a:lumMod val="75000"/>
                </a:schemeClr>
              </a:solidFill>
            </a:rPr>
            <a:t>Number</a:t>
          </a:r>
          <a:r>
            <a:rPr lang="pt-BR" sz="1200" b="1" dirty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pt-BR" sz="1200" b="1" dirty="0" err="1">
              <a:solidFill>
                <a:schemeClr val="accent1">
                  <a:lumMod val="75000"/>
                </a:schemeClr>
              </a:solidFill>
            </a:rPr>
            <a:t>of</a:t>
          </a:r>
          <a:r>
            <a:rPr lang="pt-BR" sz="1200" b="1" dirty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pt-BR" sz="1200" b="1" dirty="0" err="1">
              <a:solidFill>
                <a:schemeClr val="accent1">
                  <a:lumMod val="75000"/>
                </a:schemeClr>
              </a:solidFill>
            </a:rPr>
            <a:t>students</a:t>
          </a:r>
          <a:r>
            <a:rPr lang="pt-BR" sz="1200" b="1" dirty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pt-BR" sz="1200" b="1" dirty="0" err="1">
              <a:solidFill>
                <a:schemeClr val="accent1">
                  <a:lumMod val="75000"/>
                </a:schemeClr>
              </a:solidFill>
            </a:rPr>
            <a:t>abroad</a:t>
          </a:r>
          <a:endParaRPr lang="pt-BR" sz="1200" b="1" dirty="0">
            <a:solidFill>
              <a:schemeClr val="accent1">
                <a:lumMod val="75000"/>
              </a:schemeClr>
            </a:solidFill>
          </a:endParaRP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33614863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178964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46696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948907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64608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311100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84353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961559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522785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501703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339066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11332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30184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852446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832259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667334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101550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061829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472622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42773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9926225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8805905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211466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227362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334272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824678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996360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5641669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137558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57509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6039415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308394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9751849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38938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979496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65126613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10BA33-9CEE-4541-B64F-BF2C581DF09F}" type="slidenum">
              <a:rPr lang="pt-BR" smtClean="0"/>
              <a:t>38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1345489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5082737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pt-BR" dirty="0" err="1"/>
              <a:t>g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0320065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8776617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2B230-2AA6-CD4A-A291-A5493332C034}" type="slidenum">
              <a:rPr lang="pt-BR" smtClean="0"/>
              <a:t>45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6683957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2B230-2AA6-CD4A-A291-A5493332C034}" type="slidenum">
              <a:rPr lang="pt-BR" smtClean="0"/>
              <a:t>46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680098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5e4f88bdd9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5e4f88bdd9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38491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6434" y="1978533"/>
            <a:ext cx="3203828" cy="2326487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1978533"/>
            <a:ext cx="3202685" cy="2326487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E839-A0FE-46F4-9B42-AC3AC22E5974}" type="datetimeFigureOut">
              <a:rPr lang="pt-BR" smtClean="0"/>
              <a:t>05/12/2022</a:t>
            </a:fld>
            <a:endParaRPr lang="pt-BR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B24FDD-EEFB-4CEA-A7B0-173A8D45F2F4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51976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12/5/22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134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1544063"/>
            <a:ext cx="6686549" cy="1101600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910" y="2647597"/>
            <a:ext cx="6686549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 texto mestre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8860" y="2433105"/>
            <a:ext cx="584825" cy="273844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694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artão de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910" y="1828800"/>
            <a:ext cx="6686550" cy="2043634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910" y="3886200"/>
            <a:ext cx="6686550" cy="54721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 texto mestre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98860" y="3737316"/>
            <a:ext cx="584825" cy="273844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831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D5A6F-C11C-8649-AD9B-F491AA39FFDD}" type="datetimeFigureOut">
              <a:rPr lang="pt-BR" smtClean="0"/>
              <a:t>05/12/2022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DA860A-E4E1-044B-864A-BEB69C1A7B63}" type="slidenum">
              <a:rPr lang="pt-BR" smtClean="0"/>
              <a:t>‹nº›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96377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BR"/>
              <a:t>‹nº›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60" r:id="rId9"/>
    <p:sldLayoutId id="2147483661" r:id="rId10"/>
    <p:sldLayoutId id="2147483663" r:id="rId11"/>
    <p:sldLayoutId id="2147483664" r:id="rId12"/>
    <p:sldLayoutId id="2147483667" r:id="rId1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hyperlink" Target="https://www.youtube.com/watch?v=VPhCpC4xOhU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18" Type="http://schemas.microsoft.com/office/2007/relationships/diagramDrawing" Target="../diagrams/drawing3.xml"/><Relationship Id="rId3" Type="http://schemas.openxmlformats.org/officeDocument/2006/relationships/image" Target="../media/image3.png"/><Relationship Id="rId21" Type="http://schemas.openxmlformats.org/officeDocument/2006/relationships/diagramQuickStyle" Target="../diagrams/quickStyle4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diagramColors" Target="../diagrams/colors3.xml"/><Relationship Id="rId2" Type="http://schemas.openxmlformats.org/officeDocument/2006/relationships/notesSlide" Target="../notesSlides/notesSlide20.xml"/><Relationship Id="rId16" Type="http://schemas.openxmlformats.org/officeDocument/2006/relationships/diagramQuickStyle" Target="../diagrams/quickStyle3.xml"/><Relationship Id="rId20" Type="http://schemas.openxmlformats.org/officeDocument/2006/relationships/diagramLayout" Target="../diagrams/layout4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5" Type="http://schemas.openxmlformats.org/officeDocument/2006/relationships/diagramLayout" Target="../diagrams/layout3.xml"/><Relationship Id="rId23" Type="http://schemas.microsoft.com/office/2007/relationships/diagramDrawing" Target="../diagrams/drawing4.xml"/><Relationship Id="rId10" Type="http://schemas.openxmlformats.org/officeDocument/2006/relationships/diagramLayout" Target="../diagrams/layout2.xml"/><Relationship Id="rId19" Type="http://schemas.openxmlformats.org/officeDocument/2006/relationships/diagramData" Target="../diagrams/data4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diagramData" Target="../diagrams/data3.xml"/><Relationship Id="rId22" Type="http://schemas.openxmlformats.org/officeDocument/2006/relationships/diagramColors" Target="../diagrams/colors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chart" Target="../charts/char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9.xml"/><Relationship Id="rId4" Type="http://schemas.openxmlformats.org/officeDocument/2006/relationships/chart" Target="../charts/char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8g6min0cRQ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2.png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8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mailto:kadigia@gmail.com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92B2EDA6-D772-4291-881A-14608F6B812F}"/>
              </a:ext>
            </a:extLst>
          </p:cNvPr>
          <p:cNvSpPr txBox="1"/>
          <p:nvPr/>
        </p:nvSpPr>
        <p:spPr>
          <a:xfrm>
            <a:off x="4939863" y="3279228"/>
            <a:ext cx="45930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pic>
        <p:nvPicPr>
          <p:cNvPr id="4" name="Google Shape;54;p13">
            <a:extLst>
              <a:ext uri="{FF2B5EF4-FFF2-40B4-BE49-F238E27FC236}">
                <a16:creationId xmlns:a16="http://schemas.microsoft.com/office/drawing/2014/main" id="{89EE385F-25CF-4104-A9CE-F8B7C2E48BD3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-741467" y="-698033"/>
            <a:ext cx="8304027" cy="453053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EDF301D0-77D6-BDC0-9C5D-34D71A5EDC11}"/>
              </a:ext>
            </a:extLst>
          </p:cNvPr>
          <p:cNvSpPr txBox="1"/>
          <p:nvPr/>
        </p:nvSpPr>
        <p:spPr>
          <a:xfrm>
            <a:off x="2601686" y="1429616"/>
            <a:ext cx="64552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3200" dirty="0" err="1">
                <a:solidFill>
                  <a:schemeClr val="accent1">
                    <a:lumMod val="75000"/>
                  </a:schemeClr>
                </a:solidFill>
              </a:rPr>
              <a:t>Brazilian</a:t>
            </a:r>
            <a:r>
              <a:rPr lang="pt-BR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3200" dirty="0" err="1">
                <a:solidFill>
                  <a:schemeClr val="accent1">
                    <a:lumMod val="75000"/>
                  </a:schemeClr>
                </a:solidFill>
              </a:rPr>
              <a:t>Innovation</a:t>
            </a:r>
            <a:r>
              <a:rPr lang="pt-BR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3200" dirty="0" err="1">
                <a:solidFill>
                  <a:schemeClr val="accent1">
                    <a:lumMod val="75000"/>
                  </a:schemeClr>
                </a:solidFill>
              </a:rPr>
              <a:t>Ecosystems</a:t>
            </a:r>
            <a:r>
              <a:rPr lang="pt-BR" sz="3200" dirty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pt-BR" sz="3200" dirty="0" err="1">
                <a:solidFill>
                  <a:schemeClr val="accent1">
                    <a:lumMod val="75000"/>
                  </a:schemeClr>
                </a:solidFill>
              </a:rPr>
              <a:t>Opportunities</a:t>
            </a:r>
            <a:r>
              <a:rPr lang="pt-BR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3200" dirty="0" err="1">
                <a:solidFill>
                  <a:schemeClr val="accent1">
                    <a:lumMod val="75000"/>
                  </a:schemeClr>
                </a:solidFill>
              </a:rPr>
              <a:t>and</a:t>
            </a:r>
            <a:r>
              <a:rPr lang="pt-BR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3200" dirty="0" err="1">
                <a:solidFill>
                  <a:schemeClr val="accent1">
                    <a:lumMod val="75000"/>
                  </a:schemeClr>
                </a:solidFill>
              </a:rPr>
              <a:t>Challenges</a:t>
            </a:r>
            <a:endParaRPr lang="pt-BR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6" name="Título 5">
            <a:extLst>
              <a:ext uri="{FF2B5EF4-FFF2-40B4-BE49-F238E27FC236}">
                <a16:creationId xmlns:a16="http://schemas.microsoft.com/office/drawing/2014/main" id="{6FB25372-5C42-6DE5-8C22-60CCF0ABA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699" y="308350"/>
            <a:ext cx="8520600" cy="572700"/>
          </a:xfrm>
        </p:spPr>
        <p:txBody>
          <a:bodyPr/>
          <a:lstStyle/>
          <a:p>
            <a:r>
              <a:rPr lang="pt-BR" dirty="0" err="1"/>
              <a:t>Introducing</a:t>
            </a:r>
            <a:r>
              <a:rPr lang="pt-BR" dirty="0"/>
              <a:t> </a:t>
            </a:r>
            <a:r>
              <a:rPr lang="pt-BR" dirty="0" err="1"/>
              <a:t>myself</a:t>
            </a:r>
            <a:r>
              <a:rPr lang="pt-BR" dirty="0"/>
              <a:t>...</a:t>
            </a:r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5CC9E3B2-032C-6521-FED8-3D3236E774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2135" y="1017725"/>
            <a:ext cx="8759729" cy="3140848"/>
          </a:xfrm>
        </p:spPr>
        <p:txBody>
          <a:bodyPr/>
          <a:lstStyle/>
          <a:p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am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Brazilian</a:t>
            </a:r>
            <a:r>
              <a:rPr lang="pt-BR" dirty="0">
                <a:solidFill>
                  <a:srgbClr val="000000"/>
                </a:solidFill>
                <a:latin typeface="Helvetica Neue Thin" panose="020B0403020202020204" pitchFamily="34" charset="0"/>
              </a:rPr>
              <a:t> ...</a:t>
            </a:r>
            <a:r>
              <a:rPr lang="pt-BR" sz="1400" dirty="0" err="1">
                <a:solidFill>
                  <a:srgbClr val="000000"/>
                </a:solidFill>
                <a:latin typeface="Helvetica Neue Thin" panose="020B0403020202020204" pitchFamily="34" charset="0"/>
              </a:rPr>
              <a:t>my</a:t>
            </a:r>
            <a:r>
              <a:rPr lang="pt-BR" sz="1400" dirty="0">
                <a:solidFill>
                  <a:srgbClr val="000000"/>
                </a:solidFill>
                <a:latin typeface="Helvetica Neue Thin" panose="020B0403020202020204" pitchFamily="34" charset="0"/>
              </a:rPr>
              <a:t> </a:t>
            </a:r>
            <a:r>
              <a:rPr lang="pt-BR" sz="1400" dirty="0" err="1">
                <a:solidFill>
                  <a:srgbClr val="000000"/>
                </a:solidFill>
                <a:latin typeface="Helvetica Neue Thin" panose="020B0403020202020204" pitchFamily="34" charset="0"/>
              </a:rPr>
              <a:t>grandfather</a:t>
            </a:r>
            <a:r>
              <a:rPr lang="pt-BR" sz="1400" dirty="0">
                <a:solidFill>
                  <a:srgbClr val="000000"/>
                </a:solidFill>
                <a:latin typeface="Helvetica Neue Thin" panose="020B0403020202020204" pitchFamily="34" charset="0"/>
              </a:rPr>
              <a:t> </a:t>
            </a:r>
            <a:r>
              <a:rPr lang="pt-BR" sz="1400" dirty="0" err="1">
                <a:solidFill>
                  <a:srgbClr val="000000"/>
                </a:solidFill>
                <a:latin typeface="Helvetica Neue Thin" panose="020B0403020202020204" pitchFamily="34" charset="0"/>
              </a:rPr>
              <a:t>imigrated</a:t>
            </a:r>
            <a:r>
              <a:rPr lang="pt-BR" sz="1400" dirty="0">
                <a:solidFill>
                  <a:srgbClr val="000000"/>
                </a:solidFill>
                <a:latin typeface="Helvetica Neue Thin" panose="020B0403020202020204" pitchFamily="34" charset="0"/>
              </a:rPr>
              <a:t> </a:t>
            </a:r>
            <a:r>
              <a:rPr lang="pt-BR" sz="1400" dirty="0" err="1">
                <a:solidFill>
                  <a:srgbClr val="000000"/>
                </a:solidFill>
                <a:latin typeface="Helvetica Neue Thin" panose="020B0403020202020204" pitchFamily="34" charset="0"/>
              </a:rPr>
              <a:t>from</a:t>
            </a:r>
            <a:r>
              <a:rPr lang="pt-BR" sz="1400" dirty="0">
                <a:solidFill>
                  <a:srgbClr val="000000"/>
                </a:solidFill>
                <a:latin typeface="Helvetica Neue Thin" panose="020B0403020202020204" pitchFamily="34" charset="0"/>
              </a:rPr>
              <a:t> </a:t>
            </a:r>
            <a:r>
              <a:rPr lang="pt-BR" sz="1400" dirty="0" err="1">
                <a:solidFill>
                  <a:srgbClr val="000000"/>
                </a:solidFill>
                <a:latin typeface="Helvetica Neue Thin" panose="020B0403020202020204" pitchFamily="34" charset="0"/>
              </a:rPr>
              <a:t>Italy</a:t>
            </a:r>
            <a:r>
              <a:rPr lang="pt-BR" sz="1400" dirty="0">
                <a:solidFill>
                  <a:srgbClr val="000000"/>
                </a:solidFill>
                <a:latin typeface="Helvetica Neue Thin" panose="020B0403020202020204" pitchFamily="34" charset="0"/>
              </a:rPr>
              <a:t> ...</a:t>
            </a:r>
          </a:p>
          <a:p>
            <a:endParaRPr lang="pt-BR" sz="1400" dirty="0">
              <a:solidFill>
                <a:srgbClr val="000000"/>
              </a:solidFill>
              <a:latin typeface="Helvetica Neue Thin" panose="020B0403020202020204" pitchFamily="34" charset="0"/>
            </a:endParaRPr>
          </a:p>
          <a:p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name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"Kadigia"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because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parents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love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Arabic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name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(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Brazil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Brazilians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, like me, are a set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of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cultures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identities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diversity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!).</a:t>
            </a:r>
          </a:p>
          <a:p>
            <a:endParaRPr lang="pt-BR" sz="1400" b="0" i="0" u="none" strike="noStrike" dirty="0">
              <a:solidFill>
                <a:srgbClr val="000000"/>
              </a:solidFill>
              <a:effectLst/>
              <a:latin typeface="Helvetica Neue Thin" panose="020B0403020202020204" pitchFamily="34" charset="0"/>
            </a:endParaRPr>
          </a:p>
          <a:p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 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did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a Ph.D. in Business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Administration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(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Brazil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)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 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inherit"/>
              </a:rPr>
              <a:t> 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Information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Communication Science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at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the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University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of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Poitiers 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inherit"/>
              </a:rPr>
              <a:t> 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(France).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During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Ph.D.,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lived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in Poitiers, a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beautiful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town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close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to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Paris. </a:t>
            </a:r>
          </a:p>
          <a:p>
            <a:endParaRPr lang="pt-BR" sz="1400" b="0" i="0" u="none" strike="noStrike" dirty="0">
              <a:solidFill>
                <a:srgbClr val="000000"/>
              </a:solidFill>
              <a:effectLst/>
              <a:latin typeface="Helvetica Neue Thin" panose="020B0403020202020204" pitchFamily="34" charset="0"/>
            </a:endParaRPr>
          </a:p>
          <a:p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research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interest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linked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to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 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inherit"/>
              </a:rPr>
              <a:t> 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Innovation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Management,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Collaboration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Knowledge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Management.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I'm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Innovation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Management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Qualitative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Methodology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professor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endParaRPr lang="pt-BR" sz="1400" b="0" i="0" u="none" strike="noStrike" dirty="0">
              <a:solidFill>
                <a:srgbClr val="000000"/>
              </a:solidFill>
              <a:effectLst/>
              <a:latin typeface="Helvetica Neue Thin" panose="020B04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55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6" name="Título 5">
            <a:extLst>
              <a:ext uri="{FF2B5EF4-FFF2-40B4-BE49-F238E27FC236}">
                <a16:creationId xmlns:a16="http://schemas.microsoft.com/office/drawing/2014/main" id="{6FB25372-5C42-6DE5-8C22-60CCF0ABA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699" y="308350"/>
            <a:ext cx="8520600" cy="572700"/>
          </a:xfrm>
        </p:spPr>
        <p:txBody>
          <a:bodyPr/>
          <a:lstStyle/>
          <a:p>
            <a:r>
              <a:rPr lang="pt-BR" dirty="0" err="1"/>
              <a:t>Introducing</a:t>
            </a:r>
            <a:r>
              <a:rPr lang="pt-BR" dirty="0"/>
              <a:t> </a:t>
            </a:r>
            <a:r>
              <a:rPr lang="pt-BR" dirty="0" err="1"/>
              <a:t>myself</a:t>
            </a:r>
            <a:r>
              <a:rPr lang="pt-BR" dirty="0"/>
              <a:t>...</a:t>
            </a:r>
          </a:p>
        </p:txBody>
      </p:sp>
      <p:sp>
        <p:nvSpPr>
          <p:cNvPr id="8" name="Espaço Reservado para Texto 7">
            <a:extLst>
              <a:ext uri="{FF2B5EF4-FFF2-40B4-BE49-F238E27FC236}">
                <a16:creationId xmlns:a16="http://schemas.microsoft.com/office/drawing/2014/main" id="{5CC9E3B2-032C-6521-FED8-3D3236E774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2135" y="1017725"/>
            <a:ext cx="8759729" cy="3416400"/>
          </a:xfrm>
        </p:spPr>
        <p:txBody>
          <a:bodyPr/>
          <a:lstStyle/>
          <a:p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Head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of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the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Graduate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Program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in Management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at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Unisinos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University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in Porto Alegre,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southern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Brazil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.</a:t>
            </a:r>
          </a:p>
          <a:p>
            <a:pPr marL="139700" indent="0">
              <a:buNone/>
            </a:pPr>
            <a:endParaRPr lang="pt-BR" sz="1400" b="0" i="0" u="none" strike="noStrike" dirty="0">
              <a:solidFill>
                <a:srgbClr val="000000"/>
              </a:solidFill>
              <a:effectLst/>
              <a:latin typeface="Helvetica Neue Thin" panose="020B0403020202020204" pitchFamily="34" charset="0"/>
            </a:endParaRPr>
          </a:p>
          <a:p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recently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was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elected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to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coordinate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the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Innovation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, Technology,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Entrepreneurship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(ITE)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scientific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committee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at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the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National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Association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of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Graduate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Studies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in Management (ANPAD). </a:t>
            </a:r>
          </a:p>
          <a:p>
            <a:endParaRPr lang="pt-BR" sz="1400" b="0" i="0" u="none" strike="noStrike" dirty="0">
              <a:solidFill>
                <a:srgbClr val="000000"/>
              </a:solidFill>
              <a:effectLst/>
              <a:latin typeface="Helvetica Neue Thin" panose="020B0403020202020204" pitchFamily="34" charset="0"/>
            </a:endParaRPr>
          </a:p>
          <a:p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graduated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in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Economics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dirty="0" err="1">
                <a:solidFill>
                  <a:srgbClr val="000000"/>
                </a:solidFill>
                <a:latin typeface="Helvetica Neue Thin" panose="020B0403020202020204" pitchFamily="34" charset="0"/>
              </a:rPr>
              <a:t>’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still a Law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undergraduate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student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;</a:t>
            </a:r>
          </a:p>
          <a:p>
            <a:endParaRPr lang="pt-BR" sz="1400" b="0" i="0" u="none" strike="noStrike" dirty="0">
              <a:solidFill>
                <a:srgbClr val="000000"/>
              </a:solidFill>
              <a:effectLst/>
              <a:latin typeface="Helvetica Neue Thin" panose="020B0403020202020204" pitchFamily="34" charset="0"/>
            </a:endParaRPr>
          </a:p>
          <a:p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just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finished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professional sommelier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course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 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inherit"/>
              </a:rPr>
              <a:t> 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made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wine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(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Pinot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Noir lover)!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live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in a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small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town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called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Bento Gonçalves,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which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in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the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middle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of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a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wine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valley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where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it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cold,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there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we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have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snow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in some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winters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(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Brazil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has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a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lot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of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surprises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!). </a:t>
            </a:r>
          </a:p>
          <a:p>
            <a:endParaRPr lang="pt-BR" sz="1400" b="0" i="0" u="none" strike="noStrike" dirty="0">
              <a:solidFill>
                <a:srgbClr val="000000"/>
              </a:solidFill>
              <a:effectLst/>
              <a:latin typeface="Helvetica Neue Thin" panose="020B0403020202020204" pitchFamily="34" charset="0"/>
            </a:endParaRPr>
          </a:p>
          <a:p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I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represent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some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of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the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diversity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and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complexity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of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</a:t>
            </a:r>
            <a:r>
              <a:rPr lang="pt-BR" sz="1400" b="0" i="0" u="none" strike="noStrike" dirty="0" err="1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my</a:t>
            </a:r>
            <a:r>
              <a:rPr lang="pt-BR" sz="1400" b="0" i="0" u="none" strike="noStrike" dirty="0">
                <a:solidFill>
                  <a:srgbClr val="000000"/>
                </a:solidFill>
                <a:effectLst/>
                <a:latin typeface="Helvetica Neue Thin" panose="020B0403020202020204" pitchFamily="34" charset="0"/>
              </a:rPr>
              <a:t> country! 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27953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E0448EE-E67E-1379-4947-B319C3F70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z="4400" dirty="0" err="1"/>
              <a:t>What</a:t>
            </a:r>
            <a:r>
              <a:rPr lang="pt-BR" sz="4400" dirty="0"/>
              <a:t> do </a:t>
            </a:r>
            <a:r>
              <a:rPr lang="pt-BR" sz="4400" dirty="0" err="1"/>
              <a:t>you</a:t>
            </a:r>
            <a:r>
              <a:rPr lang="pt-BR" sz="4400" dirty="0"/>
              <a:t> </a:t>
            </a:r>
            <a:r>
              <a:rPr lang="pt-BR" sz="4400" dirty="0" err="1"/>
              <a:t>Know</a:t>
            </a:r>
            <a:r>
              <a:rPr lang="pt-BR" sz="4400" dirty="0"/>
              <a:t> </a:t>
            </a:r>
            <a:r>
              <a:rPr lang="pt-BR" sz="4400" dirty="0" err="1"/>
              <a:t>about</a:t>
            </a:r>
            <a:r>
              <a:rPr lang="pt-BR" sz="4400" dirty="0"/>
              <a:t> </a:t>
            </a:r>
            <a:r>
              <a:rPr lang="pt-BR" sz="4400" dirty="0" err="1"/>
              <a:t>Brazil</a:t>
            </a:r>
            <a:r>
              <a:rPr lang="pt-BR" sz="4400" dirty="0"/>
              <a:t>?</a:t>
            </a:r>
          </a:p>
        </p:txBody>
      </p:sp>
      <p:pic>
        <p:nvPicPr>
          <p:cNvPr id="1030" name="Picture 6" descr="Richarlison marca duas vezes e Brasil bate a Sérvia na estreia da Copa |  Exame">
            <a:extLst>
              <a:ext uri="{FF2B5EF4-FFF2-40B4-BE49-F238E27FC236}">
                <a16:creationId xmlns:a16="http://schemas.microsoft.com/office/drawing/2014/main" id="{CC88ED4E-7AE6-7E3A-CF08-B61DCC030B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21" y="415650"/>
            <a:ext cx="2280557" cy="156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Receita de caipirinha de limão tradicional (Veja como fazer)">
            <a:extLst>
              <a:ext uri="{FF2B5EF4-FFF2-40B4-BE49-F238E27FC236}">
                <a16:creationId xmlns:a16="http://schemas.microsoft.com/office/drawing/2014/main" id="{454EE1EB-22F8-5BCD-25C9-EE1BF8C448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1028" y="370774"/>
            <a:ext cx="2199821" cy="165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eriado, folia e serpentina é o Carnaval no Brasil">
            <a:extLst>
              <a:ext uri="{FF2B5EF4-FFF2-40B4-BE49-F238E27FC236}">
                <a16:creationId xmlns:a16="http://schemas.microsoft.com/office/drawing/2014/main" id="{4D3CA079-F371-83E1-F0E2-C9A6A6DFC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663" y="421771"/>
            <a:ext cx="2770429" cy="165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>
            <a:extLst>
              <a:ext uri="{FF2B5EF4-FFF2-40B4-BE49-F238E27FC236}">
                <a16:creationId xmlns:a16="http://schemas.microsoft.com/office/drawing/2014/main" id="{6F6A40C6-24A4-1CDF-6302-2F7BF9F19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624" y="3036762"/>
            <a:ext cx="2080077" cy="1391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Banco Mundial aponta crescimento da pobreza no Brasil – DW – 26/09/2020">
            <a:extLst>
              <a:ext uri="{FF2B5EF4-FFF2-40B4-BE49-F238E27FC236}">
                <a16:creationId xmlns:a16="http://schemas.microsoft.com/office/drawing/2014/main" id="{B4CC7D3A-6178-1A27-182A-022DF873CB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671" y="3044513"/>
            <a:ext cx="2398486" cy="135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633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E0448EE-E67E-1379-4947-B319C3F7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1139578"/>
            <a:ext cx="8520600" cy="1963500"/>
          </a:xfrm>
        </p:spPr>
        <p:txBody>
          <a:bodyPr/>
          <a:lstStyle/>
          <a:p>
            <a:r>
              <a:rPr lang="pt-BR" sz="3200" dirty="0" err="1"/>
              <a:t>Objective</a:t>
            </a:r>
            <a:r>
              <a:rPr lang="pt-BR" sz="3200" dirty="0"/>
              <a:t>: </a:t>
            </a:r>
            <a:r>
              <a:rPr lang="pt-BR" sz="3200" dirty="0" err="1"/>
              <a:t>Present</a:t>
            </a:r>
            <a:r>
              <a:rPr lang="pt-BR" sz="3200" dirty="0"/>
              <a:t> some data </a:t>
            </a:r>
            <a:r>
              <a:rPr lang="pt-BR" sz="3200" dirty="0" err="1"/>
              <a:t>about</a:t>
            </a:r>
            <a:r>
              <a:rPr lang="pt-BR" sz="3200" dirty="0"/>
              <a:t> </a:t>
            </a:r>
            <a:r>
              <a:rPr lang="pt-BR" sz="3200" dirty="0" err="1"/>
              <a:t>Brazilian</a:t>
            </a:r>
            <a:r>
              <a:rPr lang="pt-BR" sz="3200" dirty="0"/>
              <a:t> </a:t>
            </a:r>
            <a:r>
              <a:rPr lang="pt-BR" sz="3200" dirty="0" err="1"/>
              <a:t>innovation</a:t>
            </a:r>
            <a:r>
              <a:rPr lang="pt-BR" sz="3200" dirty="0"/>
              <a:t> </a:t>
            </a:r>
            <a:r>
              <a:rPr lang="pt-BR" sz="3200" dirty="0" err="1"/>
              <a:t>ecosystem</a:t>
            </a:r>
            <a:r>
              <a:rPr lang="pt-BR" sz="3200" dirty="0"/>
              <a:t>, </a:t>
            </a:r>
            <a:r>
              <a:rPr lang="pt-BR" sz="3200" dirty="0" err="1"/>
              <a:t>discovering</a:t>
            </a:r>
            <a:r>
              <a:rPr lang="pt-BR" sz="3200" dirty="0"/>
              <a:t> </a:t>
            </a:r>
            <a:r>
              <a:rPr lang="pt-BR" sz="3200" dirty="0" err="1"/>
              <a:t>challenges</a:t>
            </a:r>
            <a:r>
              <a:rPr lang="pt-BR" sz="3200" dirty="0"/>
              <a:t> </a:t>
            </a:r>
            <a:r>
              <a:rPr lang="pt-BR" sz="3200" dirty="0" err="1"/>
              <a:t>and</a:t>
            </a:r>
            <a:r>
              <a:rPr lang="pt-BR" sz="3200" dirty="0"/>
              <a:t> </a:t>
            </a:r>
            <a:r>
              <a:rPr lang="pt-BR" sz="3200" dirty="0" err="1"/>
              <a:t>opportunities</a:t>
            </a:r>
            <a:endParaRPr lang="pt-BR" sz="3200" dirty="0"/>
          </a:p>
        </p:txBody>
      </p:sp>
    </p:spTree>
    <p:extLst>
      <p:ext uri="{BB962C8B-B14F-4D97-AF65-F5344CB8AC3E}">
        <p14:creationId xmlns:p14="http://schemas.microsoft.com/office/powerpoint/2010/main" val="1390743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BE0448EE-E67E-1379-4947-B319C3F70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z="4400" dirty="0" err="1"/>
              <a:t>Brazil</a:t>
            </a:r>
            <a:r>
              <a:rPr lang="pt-BR" sz="4400" dirty="0"/>
              <a:t> </a:t>
            </a:r>
            <a:r>
              <a:rPr lang="pt-BR" sz="4400" dirty="0" err="1"/>
              <a:t>is</a:t>
            </a:r>
            <a:r>
              <a:rPr lang="pt-BR" sz="4400" dirty="0"/>
              <a:t> a </a:t>
            </a:r>
            <a:r>
              <a:rPr lang="pt-BR" sz="4400" dirty="0" err="1"/>
              <a:t>huge</a:t>
            </a:r>
            <a:r>
              <a:rPr lang="pt-BR" sz="4400" dirty="0"/>
              <a:t> country.</a:t>
            </a:r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13B6A81D-E6D9-8A22-55CD-7D167CC91E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538601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pic>
        <p:nvPicPr>
          <p:cNvPr id="6" name="Imagem 5" descr="Mapa&#10;&#10;Descrição gerada automaticamente">
            <a:extLst>
              <a:ext uri="{FF2B5EF4-FFF2-40B4-BE49-F238E27FC236}">
                <a16:creationId xmlns:a16="http://schemas.microsoft.com/office/drawing/2014/main" id="{20C6A3EC-D0A1-0E9E-74BE-55B415D2AC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257" y="129014"/>
            <a:ext cx="5175379" cy="4029559"/>
          </a:xfrm>
          <a:prstGeom prst="rect">
            <a:avLst/>
          </a:prstGeom>
        </p:spPr>
      </p:pic>
      <p:pic>
        <p:nvPicPr>
          <p:cNvPr id="8" name="Imagem 7" descr="Interface gráfica do usuário&#10;&#10;Descrição gerada automaticamente com confiança média">
            <a:extLst>
              <a:ext uri="{FF2B5EF4-FFF2-40B4-BE49-F238E27FC236}">
                <a16:creationId xmlns:a16="http://schemas.microsoft.com/office/drawing/2014/main" id="{A2483968-89B9-294A-EEDC-D6C5B74168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1961" y="939008"/>
            <a:ext cx="3655786" cy="2474686"/>
          </a:xfrm>
          <a:prstGeom prst="rect">
            <a:avLst/>
          </a:prstGeom>
        </p:spPr>
      </p:pic>
      <p:sp>
        <p:nvSpPr>
          <p:cNvPr id="9" name="CaixaDeTexto 8">
            <a:extLst>
              <a:ext uri="{FF2B5EF4-FFF2-40B4-BE49-F238E27FC236}">
                <a16:creationId xmlns:a16="http://schemas.microsoft.com/office/drawing/2014/main" id="{D0E2E784-C07E-4F99-21EA-07D06656195B}"/>
              </a:ext>
            </a:extLst>
          </p:cNvPr>
          <p:cNvSpPr txBox="1"/>
          <p:nvPr/>
        </p:nvSpPr>
        <p:spPr>
          <a:xfrm>
            <a:off x="6008914" y="3657600"/>
            <a:ext cx="234405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One</a:t>
            </a:r>
            <a:r>
              <a:rPr lang="pt-BR" dirty="0"/>
              <a:t> </a:t>
            </a:r>
            <a:r>
              <a:rPr lang="pt-BR" dirty="0" err="1"/>
              <a:t>State</a:t>
            </a:r>
            <a:r>
              <a:rPr lang="pt-BR" dirty="0"/>
              <a:t>: Minas Gerais </a:t>
            </a:r>
            <a:r>
              <a:rPr lang="pt-BR" dirty="0" err="1"/>
              <a:t>have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</a:t>
            </a:r>
            <a:r>
              <a:rPr lang="pt-BR" dirty="0" err="1"/>
              <a:t>same</a:t>
            </a:r>
            <a:r>
              <a:rPr lang="pt-BR" dirty="0"/>
              <a:t> </a:t>
            </a:r>
            <a:r>
              <a:rPr lang="pt-BR" dirty="0" err="1"/>
              <a:t>size</a:t>
            </a:r>
            <a:r>
              <a:rPr lang="pt-BR" dirty="0"/>
              <a:t> </a:t>
            </a:r>
            <a:r>
              <a:rPr lang="pt-BR" dirty="0" err="1"/>
              <a:t>than</a:t>
            </a:r>
            <a:r>
              <a:rPr lang="pt-BR" dirty="0"/>
              <a:t> Spain!</a:t>
            </a:r>
          </a:p>
        </p:txBody>
      </p:sp>
    </p:spTree>
    <p:extLst>
      <p:ext uri="{BB962C8B-B14F-4D97-AF65-F5344CB8AC3E}">
        <p14:creationId xmlns:p14="http://schemas.microsoft.com/office/powerpoint/2010/main" val="397254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pic>
        <p:nvPicPr>
          <p:cNvPr id="6" name="Imagem 5" descr="Mapa&#10;&#10;Descrição gerada automaticamente">
            <a:extLst>
              <a:ext uri="{FF2B5EF4-FFF2-40B4-BE49-F238E27FC236}">
                <a16:creationId xmlns:a16="http://schemas.microsoft.com/office/drawing/2014/main" id="{C8FCF1C3-428C-45EE-EA34-F46547DE0A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182" y="586219"/>
            <a:ext cx="4008818" cy="3316514"/>
          </a:xfrm>
          <a:prstGeom prst="rect">
            <a:avLst/>
          </a:prstGeom>
        </p:spPr>
      </p:pic>
      <p:pic>
        <p:nvPicPr>
          <p:cNvPr id="8" name="Imagem 7" descr="Interface gráfica do usuário&#10;&#10;Descrição gerada automaticamente">
            <a:extLst>
              <a:ext uri="{FF2B5EF4-FFF2-40B4-BE49-F238E27FC236}">
                <a16:creationId xmlns:a16="http://schemas.microsoft.com/office/drawing/2014/main" id="{6E704806-9266-CA05-4529-199A6E6D9D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3844" y="481604"/>
            <a:ext cx="4517252" cy="2989943"/>
          </a:xfrm>
          <a:prstGeom prst="rect">
            <a:avLst/>
          </a:prstGeom>
        </p:spPr>
      </p:pic>
      <p:sp>
        <p:nvSpPr>
          <p:cNvPr id="10" name="CaixaDeTexto 9">
            <a:extLst>
              <a:ext uri="{FF2B5EF4-FFF2-40B4-BE49-F238E27FC236}">
                <a16:creationId xmlns:a16="http://schemas.microsoft.com/office/drawing/2014/main" id="{2F7C66F4-EB6B-D6AF-5901-335FCA451529}"/>
              </a:ext>
            </a:extLst>
          </p:cNvPr>
          <p:cNvSpPr txBox="1"/>
          <p:nvPr/>
        </p:nvSpPr>
        <p:spPr>
          <a:xfrm>
            <a:off x="4767943" y="3558131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BR" dirty="0" err="1"/>
              <a:t>One</a:t>
            </a:r>
            <a:r>
              <a:rPr lang="pt-BR" dirty="0"/>
              <a:t> </a:t>
            </a:r>
            <a:r>
              <a:rPr lang="pt-BR" dirty="0" err="1"/>
              <a:t>State</a:t>
            </a:r>
            <a:r>
              <a:rPr lang="pt-BR" dirty="0"/>
              <a:t>: Santa Catarina </a:t>
            </a:r>
            <a:r>
              <a:rPr lang="pt-BR" dirty="0" err="1"/>
              <a:t>have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</a:t>
            </a:r>
            <a:r>
              <a:rPr lang="pt-BR" dirty="0" err="1"/>
              <a:t>same</a:t>
            </a:r>
            <a:r>
              <a:rPr lang="pt-BR" dirty="0"/>
              <a:t> </a:t>
            </a:r>
            <a:r>
              <a:rPr lang="pt-BR" dirty="0" err="1"/>
              <a:t>size</a:t>
            </a:r>
            <a:r>
              <a:rPr lang="pt-BR" dirty="0"/>
              <a:t> </a:t>
            </a:r>
            <a:r>
              <a:rPr lang="pt-BR" dirty="0" err="1"/>
              <a:t>than</a:t>
            </a:r>
            <a:r>
              <a:rPr lang="pt-BR" dirty="0"/>
              <a:t> Portugal!</a:t>
            </a:r>
          </a:p>
        </p:txBody>
      </p:sp>
    </p:spTree>
    <p:extLst>
      <p:ext uri="{BB962C8B-B14F-4D97-AF65-F5344CB8AC3E}">
        <p14:creationId xmlns:p14="http://schemas.microsoft.com/office/powerpoint/2010/main" val="2836290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B425F19-92B7-FFF2-554D-45D0FFA97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757" y="1315881"/>
            <a:ext cx="8520600" cy="572700"/>
          </a:xfrm>
        </p:spPr>
        <p:txBody>
          <a:bodyPr/>
          <a:lstStyle/>
          <a:p>
            <a:pPr algn="ctr"/>
            <a:r>
              <a:rPr lang="pt-BR" dirty="0" err="1"/>
              <a:t>What</a:t>
            </a:r>
            <a:r>
              <a:rPr lang="pt-BR" dirty="0"/>
              <a:t> </a:t>
            </a:r>
            <a:r>
              <a:rPr lang="pt-BR" dirty="0" err="1"/>
              <a:t>is</a:t>
            </a:r>
            <a:r>
              <a:rPr lang="pt-BR" dirty="0"/>
              <a:t> </a:t>
            </a:r>
            <a:r>
              <a:rPr lang="pt-BR" dirty="0" err="1"/>
              <a:t>your</a:t>
            </a:r>
            <a:r>
              <a:rPr lang="pt-BR" dirty="0"/>
              <a:t> </a:t>
            </a:r>
            <a:r>
              <a:rPr lang="pt-BR" dirty="0" err="1"/>
              <a:t>impression</a:t>
            </a:r>
            <a:r>
              <a:rPr lang="pt-BR" dirty="0"/>
              <a:t> </a:t>
            </a:r>
            <a:r>
              <a:rPr lang="pt-BR" dirty="0" err="1"/>
              <a:t>about</a:t>
            </a:r>
            <a:br>
              <a:rPr lang="pt-BR" dirty="0"/>
            </a:br>
            <a:br>
              <a:rPr lang="pt-BR" dirty="0"/>
            </a:br>
            <a:r>
              <a:rPr lang="pt-BR" dirty="0"/>
              <a:t> </a:t>
            </a:r>
            <a:r>
              <a:rPr lang="pt-BR" dirty="0" err="1"/>
              <a:t>Brazil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Walles</a:t>
            </a:r>
            <a:r>
              <a:rPr lang="pt-BR" dirty="0"/>
              <a:t> </a:t>
            </a:r>
            <a:r>
              <a:rPr lang="pt-BR" dirty="0" err="1"/>
              <a:t>or</a:t>
            </a:r>
            <a:r>
              <a:rPr lang="pt-BR" dirty="0"/>
              <a:t> UK?</a:t>
            </a:r>
          </a:p>
        </p:txBody>
      </p:sp>
    </p:spTree>
    <p:extLst>
      <p:ext uri="{BB962C8B-B14F-4D97-AF65-F5344CB8AC3E}">
        <p14:creationId xmlns:p14="http://schemas.microsoft.com/office/powerpoint/2010/main" val="891515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832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pic>
        <p:nvPicPr>
          <p:cNvPr id="6" name="Imagem 5" descr="Mapa&#10;&#10;Descrição gerada automaticamente">
            <a:extLst>
              <a:ext uri="{FF2B5EF4-FFF2-40B4-BE49-F238E27FC236}">
                <a16:creationId xmlns:a16="http://schemas.microsoft.com/office/drawing/2014/main" id="{C8FCF1C3-428C-45EE-EA34-F46547DE0A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8210" y="709590"/>
            <a:ext cx="4008818" cy="3316514"/>
          </a:xfrm>
          <a:prstGeom prst="rect">
            <a:avLst/>
          </a:prstGeom>
        </p:spPr>
      </p:pic>
      <p:pic>
        <p:nvPicPr>
          <p:cNvPr id="3074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1ABE614E-7FAF-B533-5F20-63EDF129C3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157" y="3102228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1265822C-ACCF-B12D-1990-589DA03306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876" y="1600504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FB780CCD-3F26-B980-0F14-6A32AF70E2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769" y="1600504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5CF6335B-5AF9-443C-5BEB-DF52DAA453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698" y="2547050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12BF00A7-4234-A1BA-B1A2-42112B9D2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310" y="2216250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B87EA803-267F-C6A1-06BB-1BB4E470EC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804" y="2196695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DEFC8D13-2820-2EDF-C081-F440F471F0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802" y="1880306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B3136556-C650-96B3-5567-B6B504EBA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4653" y="1871023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CF857E0A-4E9B-32F1-D8D7-9E6ADBCD61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231" y="2742993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AD4D1506-676E-A920-3BDA-2BD97C97E7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451" y="2278996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197B710D-BAE3-C178-7DF7-9E2BB8F86E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221" y="1647162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8FB2408E-64FE-96A1-2FF2-9A704ABF86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635" y="1117396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ED0F777D-7A06-F0C3-AC10-91783F0376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0204" y="2578600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9195EE47-88F3-7506-CCA3-BA3CD69F04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7527" y="1488419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F3EBBE88-DF9A-70A4-3B2E-28C683D7C5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554" y="1808790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36E701D5-366F-E0DD-AC14-A8242883BA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522" y="1916893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2958AA4B-49F0-03A3-44E5-6DA3001ECB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753" y="907301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CCCAC043-16E9-E80E-79E0-DA48C41891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420" y="1081064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8546BC4D-152E-DE05-B1B2-FEAC1CC2C7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437" y="1061255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95BB8E91-1748-7A23-A498-6FAEC1712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2619" y="1436810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11C5F404-F7D9-12CB-2CF3-34279356EB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201" y="1421490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B49E8CB3-0036-9944-3B25-DB5E52BB50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958" y="1413145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País de Gales? Como se diz &quot;País de Gales&quot; em inglês?">
            <a:extLst>
              <a:ext uri="{FF2B5EF4-FFF2-40B4-BE49-F238E27FC236}">
                <a16:creationId xmlns:a16="http://schemas.microsoft.com/office/drawing/2014/main" id="{97164559-ED4D-E1B1-A332-15BC5EF0FB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157" y="3466081"/>
            <a:ext cx="653630" cy="39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CaixaDeTexto 30">
            <a:extLst>
              <a:ext uri="{FF2B5EF4-FFF2-40B4-BE49-F238E27FC236}">
                <a16:creationId xmlns:a16="http://schemas.microsoft.com/office/drawing/2014/main" id="{8F6878BA-5D59-B57B-CC96-61401D9A77CC}"/>
              </a:ext>
            </a:extLst>
          </p:cNvPr>
          <p:cNvSpPr txBox="1"/>
          <p:nvPr/>
        </p:nvSpPr>
        <p:spPr>
          <a:xfrm>
            <a:off x="4046030" y="1219903"/>
            <a:ext cx="22630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800" b="1" dirty="0"/>
              <a:t>400 </a:t>
            </a:r>
            <a:r>
              <a:rPr lang="pt-BR" sz="4800" b="1" dirty="0" err="1"/>
              <a:t>x</a:t>
            </a:r>
            <a:endParaRPr lang="pt-BR" sz="4800" b="1" dirty="0"/>
          </a:p>
          <a:p>
            <a:pPr algn="ctr"/>
            <a:r>
              <a:rPr lang="pt-BR" sz="4800" b="1" dirty="0"/>
              <a:t>Wales</a:t>
            </a:r>
          </a:p>
        </p:txBody>
      </p:sp>
      <p:sp>
        <p:nvSpPr>
          <p:cNvPr id="32" name="CaixaDeTexto 31">
            <a:extLst>
              <a:ext uri="{FF2B5EF4-FFF2-40B4-BE49-F238E27FC236}">
                <a16:creationId xmlns:a16="http://schemas.microsoft.com/office/drawing/2014/main" id="{8C44B923-B89D-2879-2099-5D4B1AB86BBE}"/>
              </a:ext>
            </a:extLst>
          </p:cNvPr>
          <p:cNvSpPr txBox="1"/>
          <p:nvPr/>
        </p:nvSpPr>
        <p:spPr>
          <a:xfrm>
            <a:off x="749185" y="1803019"/>
            <a:ext cx="17509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/>
              <a:t>35 </a:t>
            </a:r>
            <a:r>
              <a:rPr lang="pt-BR" dirty="0" err="1"/>
              <a:t>x</a:t>
            </a:r>
            <a:r>
              <a:rPr lang="pt-BR" dirty="0"/>
              <a:t> UK</a:t>
            </a:r>
          </a:p>
        </p:txBody>
      </p:sp>
    </p:spTree>
    <p:extLst>
      <p:ext uri="{BB962C8B-B14F-4D97-AF65-F5344CB8AC3E}">
        <p14:creationId xmlns:p14="http://schemas.microsoft.com/office/powerpoint/2010/main" val="118043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455393D-5199-2879-C371-ECC676165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49" y="450150"/>
            <a:ext cx="8174779" cy="3563050"/>
          </a:xfrm>
        </p:spPr>
        <p:txBody>
          <a:bodyPr/>
          <a:lstStyle/>
          <a:p>
            <a:r>
              <a:rPr lang="pt-BR" sz="1200" dirty="0" err="1"/>
              <a:t>Brazil’s</a:t>
            </a:r>
            <a:r>
              <a:rPr lang="pt-BR" sz="1200" dirty="0"/>
              <a:t> área </a:t>
            </a:r>
            <a:r>
              <a:rPr lang="pt-BR" sz="1200" dirty="0" err="1"/>
              <a:t>comprises</a:t>
            </a:r>
            <a:r>
              <a:rPr lang="pt-BR" sz="1200" dirty="0"/>
              <a:t>: </a:t>
            </a:r>
            <a:r>
              <a:rPr lang="pt-BR" sz="1200" dirty="0" err="1"/>
              <a:t>almost</a:t>
            </a:r>
            <a:r>
              <a:rPr lang="pt-BR" sz="1200" dirty="0"/>
              <a:t> 409 times </a:t>
            </a:r>
            <a:r>
              <a:rPr lang="pt-BR" sz="1200" dirty="0" err="1"/>
              <a:t>Walles</a:t>
            </a:r>
            <a:br>
              <a:rPr lang="pt-BR" sz="1200" dirty="0"/>
            </a:br>
            <a:r>
              <a:rPr lang="pt-BR" sz="1200" dirty="0" err="1"/>
              <a:t>Brazil’s</a:t>
            </a:r>
            <a:r>
              <a:rPr lang="pt-BR" sz="1200" dirty="0"/>
              <a:t> área </a:t>
            </a:r>
            <a:r>
              <a:rPr lang="pt-BR" sz="1200" dirty="0" err="1"/>
              <a:t>comprises</a:t>
            </a:r>
            <a:r>
              <a:rPr lang="pt-BR" sz="1200" dirty="0"/>
              <a:t>: </a:t>
            </a:r>
            <a:r>
              <a:rPr lang="pt-BR" sz="1200" dirty="0" err="1"/>
              <a:t>almost</a:t>
            </a:r>
            <a:r>
              <a:rPr lang="pt-BR" sz="1200" dirty="0"/>
              <a:t> 35 times UK;</a:t>
            </a:r>
            <a:br>
              <a:rPr lang="pt-BR" sz="1200" dirty="0"/>
            </a:br>
            <a:r>
              <a:rPr lang="pt-BR" sz="1200" dirty="0" err="1"/>
              <a:t>RS’s</a:t>
            </a:r>
            <a:r>
              <a:rPr lang="pt-BR" sz="1200" dirty="0"/>
              <a:t> área </a:t>
            </a:r>
            <a:r>
              <a:rPr lang="pt-BR" sz="1200" dirty="0" err="1"/>
              <a:t>comprises</a:t>
            </a:r>
            <a:r>
              <a:rPr lang="pt-BR" sz="1200" dirty="0"/>
              <a:t>: </a:t>
            </a:r>
            <a:r>
              <a:rPr lang="pt-BR" sz="1200" dirty="0" err="1"/>
              <a:t>almost</a:t>
            </a:r>
            <a:r>
              <a:rPr lang="pt-BR" sz="1200" dirty="0"/>
              <a:t> 14 times </a:t>
            </a:r>
            <a:r>
              <a:rPr lang="pt-BR" sz="1200" dirty="0" err="1"/>
              <a:t>Walles</a:t>
            </a:r>
            <a:br>
              <a:rPr lang="pt-BR" sz="1200" dirty="0"/>
            </a:br>
            <a:br>
              <a:rPr lang="pt-BR" sz="1200" dirty="0"/>
            </a:br>
            <a:br>
              <a:rPr lang="pt-BR" sz="1200" dirty="0"/>
            </a:br>
            <a:r>
              <a:rPr lang="pt-BR" sz="1200" dirty="0" err="1"/>
              <a:t>Brazil’s</a:t>
            </a:r>
            <a:r>
              <a:rPr lang="pt-BR" sz="1200" dirty="0"/>
              <a:t> </a:t>
            </a:r>
            <a:r>
              <a:rPr lang="pt-BR" sz="1200" dirty="0" err="1"/>
              <a:t>area</a:t>
            </a:r>
            <a:r>
              <a:rPr lang="pt-BR" sz="1200" dirty="0"/>
              <a:t>: 8 516 000 km2</a:t>
            </a:r>
            <a:br>
              <a:rPr lang="pt-BR" sz="1200" dirty="0"/>
            </a:br>
            <a:r>
              <a:rPr lang="pt-BR" sz="1200" dirty="0" err="1"/>
              <a:t>UK’s</a:t>
            </a:r>
            <a:r>
              <a:rPr lang="pt-BR" sz="1200" dirty="0"/>
              <a:t> área: 243 610 km2</a:t>
            </a:r>
            <a:br>
              <a:rPr lang="pt-BR" sz="1200" dirty="0"/>
            </a:br>
            <a:r>
              <a:rPr lang="pt-BR" sz="1200" dirty="0"/>
              <a:t>Wales </a:t>
            </a:r>
            <a:r>
              <a:rPr lang="pt-BR" sz="1200" dirty="0" err="1"/>
              <a:t>area</a:t>
            </a:r>
            <a:r>
              <a:rPr lang="pt-BR" sz="1200" dirty="0"/>
              <a:t>: 20 779 km2</a:t>
            </a:r>
            <a:br>
              <a:rPr lang="pt-BR" sz="1200" dirty="0"/>
            </a:br>
            <a:r>
              <a:rPr lang="pt-BR" sz="1200" dirty="0"/>
              <a:t>RS </a:t>
            </a:r>
            <a:r>
              <a:rPr lang="pt-BR" sz="1200" dirty="0" err="1"/>
              <a:t>area</a:t>
            </a:r>
            <a:r>
              <a:rPr lang="pt-BR" sz="1200" dirty="0"/>
              <a:t>: 281 748 km2</a:t>
            </a:r>
            <a:br>
              <a:rPr lang="pt-BR" sz="1200" dirty="0"/>
            </a:br>
            <a:br>
              <a:rPr lang="pt-BR" sz="1200" dirty="0"/>
            </a:br>
            <a:r>
              <a:rPr lang="pt-BR" sz="1200" dirty="0">
                <a:hlinkClick r:id="rId4"/>
              </a:rPr>
              <a:t>RS Presentation</a:t>
            </a:r>
            <a:br>
              <a:rPr lang="pt-BR" sz="1200" dirty="0"/>
            </a:br>
            <a:r>
              <a:rPr lang="pt-BR" sz="1200" dirty="0"/>
              <a:t>Most </a:t>
            </a:r>
            <a:r>
              <a:rPr lang="pt-BR" sz="1200" dirty="0" err="1"/>
              <a:t>Innovative</a:t>
            </a:r>
            <a:r>
              <a:rPr lang="pt-BR" sz="1200" dirty="0"/>
              <a:t> </a:t>
            </a:r>
            <a:r>
              <a:rPr lang="pt-BR" sz="1200" dirty="0" err="1"/>
              <a:t>State</a:t>
            </a:r>
            <a:r>
              <a:rPr lang="pt-BR" sz="1200" dirty="0"/>
              <a:t> </a:t>
            </a:r>
            <a:r>
              <a:rPr lang="pt-BR" sz="1200" dirty="0" err="1"/>
              <a:t>of</a:t>
            </a:r>
            <a:r>
              <a:rPr lang="pt-BR" sz="1200" dirty="0"/>
              <a:t> </a:t>
            </a:r>
            <a:r>
              <a:rPr lang="pt-BR" sz="1200" dirty="0" err="1"/>
              <a:t>Brazil</a:t>
            </a:r>
            <a:br>
              <a:rPr lang="pt-BR" sz="1200" dirty="0"/>
            </a:br>
            <a:r>
              <a:rPr lang="pt-BR" sz="1200" dirty="0" err="1"/>
              <a:t>Bigger</a:t>
            </a:r>
            <a:r>
              <a:rPr lang="pt-BR" sz="1200" dirty="0"/>
              <a:t> </a:t>
            </a:r>
            <a:r>
              <a:rPr lang="pt-BR" sz="1200" dirty="0" err="1"/>
              <a:t>than</a:t>
            </a:r>
            <a:r>
              <a:rPr lang="pt-BR" sz="1200" dirty="0"/>
              <a:t> UK (in </a:t>
            </a:r>
            <a:r>
              <a:rPr lang="pt-BR" sz="1200" dirty="0" err="1"/>
              <a:t>terms</a:t>
            </a:r>
            <a:r>
              <a:rPr lang="pt-BR" sz="1200" dirty="0"/>
              <a:t> </a:t>
            </a:r>
            <a:r>
              <a:rPr lang="pt-BR" sz="1200" dirty="0" err="1"/>
              <a:t>of</a:t>
            </a:r>
            <a:r>
              <a:rPr lang="pt-BR" sz="1200" dirty="0"/>
              <a:t> área) </a:t>
            </a:r>
            <a:br>
              <a:rPr lang="pt-BR" sz="1200" dirty="0"/>
            </a:br>
            <a:endParaRPr lang="pt-BR" sz="1200" dirty="0"/>
          </a:p>
        </p:txBody>
      </p:sp>
      <p:pic>
        <p:nvPicPr>
          <p:cNvPr id="4100" name="Picture 4" descr="Rio Grande do Sul – Wikipédia, a enciclopédia livre">
            <a:extLst>
              <a:ext uri="{FF2B5EF4-FFF2-40B4-BE49-F238E27FC236}">
                <a16:creationId xmlns:a16="http://schemas.microsoft.com/office/drawing/2014/main" id="{1B8B656E-14B8-C7BC-186B-F807965AF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393" y="717549"/>
            <a:ext cx="2893135" cy="2845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2390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Espaço Reservado para Conteúdo 5">
            <a:extLst>
              <a:ext uri="{FF2B5EF4-FFF2-40B4-BE49-F238E27FC236}">
                <a16:creationId xmlns:a16="http://schemas.microsoft.com/office/drawing/2014/main" id="{1A70C9A0-AB32-A323-671E-D33390FD527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79" r="19179"/>
          <a:stretch/>
        </p:blipFill>
        <p:spPr>
          <a:xfrm>
            <a:off x="70025" y="78302"/>
            <a:ext cx="4584349" cy="4584349"/>
          </a:xfrm>
          <a:ln w="76200">
            <a:solidFill>
              <a:schemeClr val="bg1"/>
            </a:solidFill>
          </a:ln>
        </p:spPr>
      </p:pic>
      <p:pic>
        <p:nvPicPr>
          <p:cNvPr id="2050" name="Picture 2" descr="bandeira">
            <a:extLst>
              <a:ext uri="{FF2B5EF4-FFF2-40B4-BE49-F238E27FC236}">
                <a16:creationId xmlns:a16="http://schemas.microsoft.com/office/drawing/2014/main" id="{7351118B-E25E-4FF2-AE8B-796DEC27C8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30" y="78302"/>
            <a:ext cx="1150630" cy="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Espaço Reservado para Conteúdo 6" descr="Mapa&#10;&#10;Descrição gerada automaticamente">
            <a:extLst>
              <a:ext uri="{FF2B5EF4-FFF2-40B4-BE49-F238E27FC236}">
                <a16:creationId xmlns:a16="http://schemas.microsoft.com/office/drawing/2014/main" id="{640A9807-94F6-DFE0-B063-47494D3BED0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374" y="2226714"/>
            <a:ext cx="4273648" cy="2741828"/>
          </a:xfrm>
        </p:spPr>
      </p:pic>
      <p:pic>
        <p:nvPicPr>
          <p:cNvPr id="1026" name="Picture 2" descr="Resultado de imagem para bandeira rio grande do sul">
            <a:extLst>
              <a:ext uri="{FF2B5EF4-FFF2-40B4-BE49-F238E27FC236}">
                <a16:creationId xmlns:a16="http://schemas.microsoft.com/office/drawing/2014/main" id="{B4969BA2-FF7B-30E8-55CE-05F0A9B378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658" y="63012"/>
            <a:ext cx="1428750" cy="99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aixaDeTexto 12">
            <a:extLst>
              <a:ext uri="{FF2B5EF4-FFF2-40B4-BE49-F238E27FC236}">
                <a16:creationId xmlns:a16="http://schemas.microsoft.com/office/drawing/2014/main" id="{B5E3043E-CC93-785E-D6D2-1847BAFF2111}"/>
              </a:ext>
            </a:extLst>
          </p:cNvPr>
          <p:cNvSpPr txBox="1"/>
          <p:nvPr/>
        </p:nvSpPr>
        <p:spPr>
          <a:xfrm>
            <a:off x="4802571" y="1113970"/>
            <a:ext cx="4311869" cy="147732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pt-BR" sz="1800" b="1" dirty="0"/>
              <a:t>Wales: 3,136, 000 </a:t>
            </a:r>
            <a:r>
              <a:rPr lang="pt-BR" sz="1800" b="1" dirty="0" err="1"/>
              <a:t>people</a:t>
            </a:r>
            <a:endParaRPr lang="pt-BR" sz="1800" b="1" dirty="0"/>
          </a:p>
          <a:p>
            <a:pPr algn="ctr"/>
            <a:r>
              <a:rPr lang="pt-BR" sz="1800" b="1" dirty="0"/>
              <a:t>** Porto Alegre </a:t>
            </a:r>
            <a:r>
              <a:rPr lang="pt-BR" sz="1800" b="1" dirty="0" err="1"/>
              <a:t>city</a:t>
            </a:r>
            <a:r>
              <a:rPr lang="pt-BR" sz="1800" b="1" dirty="0"/>
              <a:t>: 1,492,530 </a:t>
            </a:r>
            <a:r>
              <a:rPr lang="pt-BR" sz="1800" b="1" dirty="0" err="1"/>
              <a:t>people</a:t>
            </a:r>
            <a:endParaRPr lang="pt-BR" sz="1800" b="1" dirty="0"/>
          </a:p>
          <a:p>
            <a:pPr algn="ctr"/>
            <a:r>
              <a:rPr lang="pt-BR" sz="1800" b="1" dirty="0"/>
              <a:t>** São Paulo City: 12,000,000</a:t>
            </a:r>
          </a:p>
          <a:p>
            <a:pPr algn="ctr"/>
            <a:r>
              <a:rPr lang="pt-BR" sz="1800" b="1" dirty="0"/>
              <a:t>** Rio De Janeiro City: 6,748,000</a:t>
            </a:r>
          </a:p>
          <a:p>
            <a:pPr algn="ctr"/>
            <a:endParaRPr lang="en-US" sz="1800" b="1" dirty="0"/>
          </a:p>
        </p:txBody>
      </p:sp>
      <p:cxnSp>
        <p:nvCxnSpPr>
          <p:cNvPr id="12" name="Conector de Seta Reta 11">
            <a:extLst>
              <a:ext uri="{FF2B5EF4-FFF2-40B4-BE49-F238E27FC236}">
                <a16:creationId xmlns:a16="http://schemas.microsoft.com/office/drawing/2014/main" id="{7655F61D-1AE1-52FD-06E2-13385F14424E}"/>
              </a:ext>
            </a:extLst>
          </p:cNvPr>
          <p:cNvCxnSpPr>
            <a:cxnSpLocks/>
          </p:cNvCxnSpPr>
          <p:nvPr/>
        </p:nvCxnSpPr>
        <p:spPr>
          <a:xfrm flipV="1">
            <a:off x="2156723" y="3280229"/>
            <a:ext cx="5252820" cy="113688"/>
          </a:xfrm>
          <a:prstGeom prst="straightConnector1">
            <a:avLst/>
          </a:prstGeom>
          <a:ln w="60325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e 14">
            <a:extLst>
              <a:ext uri="{FF2B5EF4-FFF2-40B4-BE49-F238E27FC236}">
                <a16:creationId xmlns:a16="http://schemas.microsoft.com/office/drawing/2014/main" id="{B7245F29-11EF-4126-E488-3B7CC77C9BB6}"/>
              </a:ext>
            </a:extLst>
          </p:cNvPr>
          <p:cNvSpPr/>
          <p:nvPr/>
        </p:nvSpPr>
        <p:spPr>
          <a:xfrm>
            <a:off x="7498080" y="2926080"/>
            <a:ext cx="982980" cy="60198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 sz="1050"/>
          </a:p>
        </p:txBody>
      </p:sp>
      <p:pic>
        <p:nvPicPr>
          <p:cNvPr id="1028" name="Picture 4" descr="Resultado de imagem para unisinos university logo">
            <a:extLst>
              <a:ext uri="{FF2B5EF4-FFF2-40B4-BE49-F238E27FC236}">
                <a16:creationId xmlns:a16="http://schemas.microsoft.com/office/drawing/2014/main" id="{BA5DEE62-85DA-4C08-0055-0C2CE05372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368" y="3680203"/>
            <a:ext cx="873392" cy="83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34905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8925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Gross </a:t>
            </a:r>
            <a:r>
              <a:rPr lang="pt-BR" dirty="0" err="1"/>
              <a:t>Domestic</a:t>
            </a:r>
            <a:r>
              <a:rPr lang="pt-BR" dirty="0"/>
              <a:t> </a:t>
            </a:r>
            <a:r>
              <a:rPr lang="pt-BR" dirty="0" err="1"/>
              <a:t>Product</a:t>
            </a:r>
            <a:r>
              <a:rPr lang="pt-BR" dirty="0"/>
              <a:t> (GDP) –Per Capita</a:t>
            </a:r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9D534E92-1C49-B4B3-0C68-937129E55C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r>
              <a:rPr lang="pt-BR" dirty="0"/>
              <a:t>Wales</a:t>
            </a:r>
          </a:p>
          <a:p>
            <a:pPr marL="139700" indent="0">
              <a:buNone/>
            </a:pPr>
            <a:endParaRPr lang="pt-BR" dirty="0"/>
          </a:p>
          <a:p>
            <a:r>
              <a:rPr lang="pt-BR" dirty="0"/>
              <a:t>Per capital: USD 25 000</a:t>
            </a:r>
          </a:p>
          <a:p>
            <a:endParaRPr lang="pt-BR" dirty="0"/>
          </a:p>
          <a:p>
            <a:endParaRPr lang="pt-BR" dirty="0"/>
          </a:p>
          <a:p>
            <a:pPr marL="139700" indent="0">
              <a:buNone/>
            </a:pPr>
            <a:r>
              <a:rPr lang="pt-BR" dirty="0"/>
              <a:t>UK</a:t>
            </a:r>
          </a:p>
          <a:p>
            <a:pPr marL="139700" indent="0">
              <a:buNone/>
            </a:pPr>
            <a:endParaRPr lang="pt-BR" dirty="0"/>
          </a:p>
          <a:p>
            <a:r>
              <a:rPr lang="pt-BR" dirty="0"/>
              <a:t>Per Capita: USD 47 000</a:t>
            </a:r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C6FAB811-0A29-322A-A9EB-DACFC97C0EE1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139700" indent="0">
              <a:buNone/>
            </a:pPr>
            <a:r>
              <a:rPr lang="pt-BR" dirty="0" err="1"/>
              <a:t>Brazil</a:t>
            </a:r>
            <a:endParaRPr lang="pt-BR" dirty="0"/>
          </a:p>
          <a:p>
            <a:r>
              <a:rPr lang="pt-BR" dirty="0"/>
              <a:t>Per Capita: USD 7 500</a:t>
            </a:r>
          </a:p>
          <a:p>
            <a:endParaRPr lang="pt-BR" dirty="0"/>
          </a:p>
          <a:p>
            <a:endParaRPr lang="pt-BR" dirty="0"/>
          </a:p>
          <a:p>
            <a:endParaRPr lang="pt-BR" dirty="0"/>
          </a:p>
          <a:p>
            <a:pPr marL="139700" indent="0">
              <a:buNone/>
            </a:pPr>
            <a:r>
              <a:rPr lang="pt-BR" dirty="0"/>
              <a:t>Rio Grande do Sul</a:t>
            </a:r>
          </a:p>
          <a:p>
            <a:pPr marL="139700" indent="0">
              <a:buNone/>
            </a:pPr>
            <a:endParaRPr lang="pt-BR" dirty="0"/>
          </a:p>
          <a:p>
            <a:r>
              <a:rPr lang="pt-BR" dirty="0" err="1"/>
              <a:t>Around</a:t>
            </a:r>
            <a:r>
              <a:rPr lang="pt-BR" dirty="0"/>
              <a:t> -  USD 10 000 </a:t>
            </a:r>
          </a:p>
          <a:p>
            <a:pPr marL="139700" indent="0">
              <a:buNone/>
            </a:pPr>
            <a:endParaRPr lang="pt-BR" dirty="0"/>
          </a:p>
          <a:p>
            <a:endParaRPr lang="pt-BR" dirty="0"/>
          </a:p>
          <a:p>
            <a:endParaRPr lang="pt-BR" dirty="0"/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64780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6" y="105106"/>
            <a:ext cx="8520600" cy="572700"/>
          </a:xfrm>
        </p:spPr>
        <p:txBody>
          <a:bodyPr/>
          <a:lstStyle/>
          <a:p>
            <a:r>
              <a:rPr lang="pt-BR" dirty="0" err="1"/>
              <a:t>Human</a:t>
            </a:r>
            <a:r>
              <a:rPr lang="pt-BR" dirty="0"/>
              <a:t> </a:t>
            </a:r>
            <a:r>
              <a:rPr lang="pt-BR" dirty="0" err="1"/>
              <a:t>Development</a:t>
            </a:r>
            <a:r>
              <a:rPr lang="pt-BR" dirty="0"/>
              <a:t> Index (HDI)</a:t>
            </a:r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9D534E92-1C49-B4B3-0C68-937129E55C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Wales = 0.901</a:t>
            </a:r>
          </a:p>
          <a:p>
            <a:endParaRPr lang="pt-BR" dirty="0"/>
          </a:p>
          <a:p>
            <a:endParaRPr lang="pt-BR" dirty="0"/>
          </a:p>
          <a:p>
            <a:r>
              <a:rPr lang="pt-BR" dirty="0"/>
              <a:t>UK = 0.932</a:t>
            </a:r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C6FAB811-0A29-322A-A9EB-DACFC97C0EE1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832400" y="677806"/>
            <a:ext cx="3999900" cy="3891069"/>
          </a:xfrm>
        </p:spPr>
        <p:txBody>
          <a:bodyPr/>
          <a:lstStyle/>
          <a:p>
            <a:r>
              <a:rPr lang="pt-BR" dirty="0" err="1"/>
              <a:t>Brazil</a:t>
            </a:r>
            <a:r>
              <a:rPr lang="pt-BR" dirty="0"/>
              <a:t> =  </a:t>
            </a:r>
            <a:r>
              <a:rPr lang="pt-BR" dirty="0" err="1"/>
              <a:t>average</a:t>
            </a:r>
            <a:r>
              <a:rPr lang="pt-BR" dirty="0"/>
              <a:t> 0.774 (2017)</a:t>
            </a:r>
          </a:p>
        </p:txBody>
      </p:sp>
      <p:pic>
        <p:nvPicPr>
          <p:cNvPr id="9" name="Imagem 8" descr="Mapa&#10;&#10;Descrição gerada automaticamente">
            <a:extLst>
              <a:ext uri="{FF2B5EF4-FFF2-40B4-BE49-F238E27FC236}">
                <a16:creationId xmlns:a16="http://schemas.microsoft.com/office/drawing/2014/main" id="{CB0F324E-CDB2-FD6E-CCD7-58AE023CEE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0621" y="1094043"/>
            <a:ext cx="2706915" cy="3371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826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6" y="105106"/>
            <a:ext cx="8520600" cy="572700"/>
          </a:xfrm>
        </p:spPr>
        <p:txBody>
          <a:bodyPr/>
          <a:lstStyle/>
          <a:p>
            <a:r>
              <a:rPr lang="pt-BR" dirty="0"/>
              <a:t>GDP – </a:t>
            </a:r>
            <a:r>
              <a:rPr lang="pt-BR" dirty="0" err="1"/>
              <a:t>Change</a:t>
            </a:r>
            <a:r>
              <a:rPr lang="pt-BR" dirty="0"/>
              <a:t> Rate - </a:t>
            </a:r>
            <a:r>
              <a:rPr lang="pt-BR" dirty="0" err="1"/>
              <a:t>Brazil</a:t>
            </a:r>
            <a:endParaRPr lang="pt-BR" dirty="0"/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9AF2A4D0-D959-0EAE-5036-14F054FB98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620" y="902315"/>
            <a:ext cx="6300151" cy="3256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CaixaDeTexto 13">
            <a:extLst>
              <a:ext uri="{FF2B5EF4-FFF2-40B4-BE49-F238E27FC236}">
                <a16:creationId xmlns:a16="http://schemas.microsoft.com/office/drawing/2014/main" id="{52EAFBE7-5AE6-9FFA-AF8F-084ADEFF3818}"/>
              </a:ext>
            </a:extLst>
          </p:cNvPr>
          <p:cNvSpPr txBox="1"/>
          <p:nvPr/>
        </p:nvSpPr>
        <p:spPr>
          <a:xfrm>
            <a:off x="0" y="3727686"/>
            <a:ext cx="5084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Is</a:t>
            </a:r>
            <a:r>
              <a:rPr lang="pt-BR" dirty="0"/>
              <a:t> it </a:t>
            </a:r>
            <a:r>
              <a:rPr lang="pt-BR" dirty="0" err="1"/>
              <a:t>good</a:t>
            </a:r>
            <a:r>
              <a:rPr lang="pt-BR" dirty="0"/>
              <a:t> for </a:t>
            </a:r>
            <a:r>
              <a:rPr lang="pt-BR" dirty="0" err="1"/>
              <a:t>innovators</a:t>
            </a:r>
            <a:r>
              <a:rPr lang="pt-BR" dirty="0"/>
              <a:t>?</a:t>
            </a:r>
          </a:p>
          <a:p>
            <a:r>
              <a:rPr lang="pt-BR" dirty="0"/>
              <a:t>In crises, entrepreneurs are </a:t>
            </a:r>
            <a:r>
              <a:rPr lang="pt-BR" dirty="0" err="1"/>
              <a:t>much</a:t>
            </a:r>
            <a:r>
              <a:rPr lang="pt-BR" dirty="0"/>
              <a:t> more causal </a:t>
            </a:r>
            <a:r>
              <a:rPr lang="pt-BR" dirty="0" err="1"/>
              <a:t>than</a:t>
            </a:r>
            <a:r>
              <a:rPr lang="pt-BR" dirty="0"/>
              <a:t> </a:t>
            </a:r>
            <a:r>
              <a:rPr lang="pt-BR" dirty="0" err="1"/>
              <a:t>effectual</a:t>
            </a:r>
            <a:r>
              <a:rPr lang="pt-BR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068927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821" y="1571049"/>
            <a:ext cx="8520600" cy="572700"/>
          </a:xfrm>
        </p:spPr>
        <p:txBody>
          <a:bodyPr/>
          <a:lstStyle/>
          <a:p>
            <a:pPr algn="ctr"/>
            <a:r>
              <a:rPr lang="pt-BR" dirty="0"/>
              <a:t>INNOVATION </a:t>
            </a:r>
            <a:br>
              <a:rPr lang="pt-BR" dirty="0"/>
            </a:br>
            <a:r>
              <a:rPr lang="pt-BR" dirty="0" err="1"/>
              <a:t>Activities</a:t>
            </a:r>
            <a:r>
              <a:rPr lang="pt-BR" dirty="0"/>
              <a:t> </a:t>
            </a:r>
            <a:r>
              <a:rPr lang="pt-BR" dirty="0" err="1"/>
              <a:t>Reported</a:t>
            </a:r>
            <a:r>
              <a:rPr lang="pt-BR" dirty="0"/>
              <a:t> </a:t>
            </a:r>
            <a:r>
              <a:rPr lang="pt-BR" dirty="0" err="1"/>
              <a:t>by</a:t>
            </a:r>
            <a:r>
              <a:rPr lang="pt-BR" dirty="0"/>
              <a:t> </a:t>
            </a:r>
            <a:r>
              <a:rPr lang="pt-BR" dirty="0" err="1"/>
              <a:t>Companies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9773232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821" y="1571049"/>
            <a:ext cx="8520600" cy="572700"/>
          </a:xfrm>
        </p:spPr>
        <p:txBody>
          <a:bodyPr/>
          <a:lstStyle/>
          <a:p>
            <a:pPr algn="ctr"/>
            <a:endParaRPr lang="pt-BR" dirty="0"/>
          </a:p>
        </p:txBody>
      </p:sp>
      <p:pic>
        <p:nvPicPr>
          <p:cNvPr id="7" name="Imagem 6" descr="Gráfico, Linha do tempo, Gráfico de barras&#10;&#10;Descrição gerada automaticamente">
            <a:extLst>
              <a:ext uri="{FF2B5EF4-FFF2-40B4-BE49-F238E27FC236}">
                <a16:creationId xmlns:a16="http://schemas.microsoft.com/office/drawing/2014/main" id="{32A2AD60-54FF-BAA9-238C-2C187ACCDA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" y="588692"/>
            <a:ext cx="7772400" cy="3569881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EFE5815B-C14F-DCF2-D055-15D91704F790}"/>
              </a:ext>
            </a:extLst>
          </p:cNvPr>
          <p:cNvSpPr txBox="1"/>
          <p:nvPr/>
        </p:nvSpPr>
        <p:spPr>
          <a:xfrm>
            <a:off x="326571" y="495478"/>
            <a:ext cx="8632372" cy="307777"/>
          </a:xfrm>
          <a:prstGeom prst="rect">
            <a:avLst/>
          </a:prstGeom>
          <a:solidFill>
            <a:schemeClr val="l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dirty="0" err="1"/>
              <a:t>Companies</a:t>
            </a:r>
            <a:r>
              <a:rPr lang="pt-BR" dirty="0"/>
              <a:t> </a:t>
            </a:r>
            <a:r>
              <a:rPr lang="pt-BR" dirty="0" err="1"/>
              <a:t>that</a:t>
            </a:r>
            <a:r>
              <a:rPr lang="pt-BR" dirty="0"/>
              <a:t> </a:t>
            </a:r>
            <a:r>
              <a:rPr lang="pt-BR" dirty="0" err="1"/>
              <a:t>have</a:t>
            </a:r>
            <a:r>
              <a:rPr lang="pt-BR" dirty="0"/>
              <a:t> </a:t>
            </a:r>
            <a:r>
              <a:rPr lang="pt-BR" dirty="0" err="1"/>
              <a:t>implemented</a:t>
            </a:r>
            <a:r>
              <a:rPr lang="pt-BR" dirty="0"/>
              <a:t> </a:t>
            </a:r>
            <a:r>
              <a:rPr lang="pt-BR" dirty="0" err="1"/>
              <a:t>product</a:t>
            </a:r>
            <a:r>
              <a:rPr lang="pt-BR" dirty="0"/>
              <a:t> </a:t>
            </a:r>
            <a:r>
              <a:rPr lang="pt-BR" dirty="0" err="1"/>
              <a:t>or</a:t>
            </a:r>
            <a:r>
              <a:rPr lang="pt-BR" dirty="0"/>
              <a:t> </a:t>
            </a:r>
            <a:r>
              <a:rPr lang="pt-BR" dirty="0" err="1"/>
              <a:t>process</a:t>
            </a:r>
            <a:r>
              <a:rPr lang="pt-BR" dirty="0"/>
              <a:t> </a:t>
            </a:r>
            <a:r>
              <a:rPr lang="pt-BR" dirty="0" err="1"/>
              <a:t>innovation</a:t>
            </a:r>
            <a:r>
              <a:rPr lang="pt-BR" dirty="0"/>
              <a:t>.... </a:t>
            </a:r>
            <a:r>
              <a:rPr lang="pt-BR" dirty="0" err="1"/>
              <a:t>Around</a:t>
            </a:r>
            <a:r>
              <a:rPr lang="pt-BR" dirty="0"/>
              <a:t> 30%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E7432F25-7ED4-B152-476E-6ECFC186BB8A}"/>
              </a:ext>
            </a:extLst>
          </p:cNvPr>
          <p:cNvSpPr/>
          <p:nvPr/>
        </p:nvSpPr>
        <p:spPr>
          <a:xfrm>
            <a:off x="1262743" y="803255"/>
            <a:ext cx="7696200" cy="10615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1912700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pic>
        <p:nvPicPr>
          <p:cNvPr id="10" name="Imagem 9" descr="Gráfico, Gráfico de linhas&#10;&#10;Descrição gerada automaticamente">
            <a:extLst>
              <a:ext uri="{FF2B5EF4-FFF2-40B4-BE49-F238E27FC236}">
                <a16:creationId xmlns:a16="http://schemas.microsoft.com/office/drawing/2014/main" id="{92B21A9B-EFC6-BC39-18FB-2CD4210C5D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9685" y="533763"/>
            <a:ext cx="5907001" cy="3791993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EFE5815B-C14F-DCF2-D055-15D91704F790}"/>
              </a:ext>
            </a:extLst>
          </p:cNvPr>
          <p:cNvSpPr txBox="1"/>
          <p:nvPr/>
        </p:nvSpPr>
        <p:spPr>
          <a:xfrm>
            <a:off x="255814" y="533763"/>
            <a:ext cx="8632372" cy="369332"/>
          </a:xfrm>
          <a:prstGeom prst="rect">
            <a:avLst/>
          </a:prstGeom>
          <a:solidFill>
            <a:schemeClr val="l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pt-BR" sz="1800" dirty="0" err="1"/>
              <a:t>Companies</a:t>
            </a:r>
            <a:r>
              <a:rPr lang="pt-BR" sz="1800" dirty="0"/>
              <a:t> </a:t>
            </a:r>
            <a:r>
              <a:rPr lang="pt-BR" sz="1800" dirty="0" err="1"/>
              <a:t>that</a:t>
            </a:r>
            <a:r>
              <a:rPr lang="pt-BR" sz="1800" dirty="0"/>
              <a:t> </a:t>
            </a:r>
            <a:r>
              <a:rPr lang="pt-BR" sz="1800" dirty="0" err="1"/>
              <a:t>have</a:t>
            </a:r>
            <a:r>
              <a:rPr lang="pt-BR" sz="1800" dirty="0"/>
              <a:t> </a:t>
            </a:r>
            <a:r>
              <a:rPr lang="pt-BR" sz="1800" dirty="0" err="1"/>
              <a:t>implemented</a:t>
            </a:r>
            <a:r>
              <a:rPr lang="pt-BR" sz="1800" dirty="0"/>
              <a:t> </a:t>
            </a:r>
            <a:r>
              <a:rPr lang="pt-BR" sz="1800" dirty="0" err="1"/>
              <a:t>product</a:t>
            </a:r>
            <a:r>
              <a:rPr lang="pt-BR" sz="1800" dirty="0"/>
              <a:t> </a:t>
            </a:r>
            <a:r>
              <a:rPr lang="pt-BR" sz="1800" dirty="0" err="1"/>
              <a:t>or</a:t>
            </a:r>
            <a:r>
              <a:rPr lang="pt-BR" sz="1800" dirty="0"/>
              <a:t> </a:t>
            </a:r>
            <a:r>
              <a:rPr lang="pt-BR" sz="1800" dirty="0" err="1"/>
              <a:t>process</a:t>
            </a:r>
            <a:r>
              <a:rPr lang="pt-BR" sz="1800" dirty="0"/>
              <a:t> </a:t>
            </a:r>
            <a:r>
              <a:rPr lang="pt-BR" sz="1800" dirty="0" err="1"/>
              <a:t>innovation</a:t>
            </a:r>
            <a:r>
              <a:rPr lang="pt-BR" sz="1800" dirty="0"/>
              <a:t>.... </a:t>
            </a:r>
          </a:p>
        </p:txBody>
      </p:sp>
    </p:spTree>
    <p:extLst>
      <p:ext uri="{BB962C8B-B14F-4D97-AF65-F5344CB8AC3E}">
        <p14:creationId xmlns:p14="http://schemas.microsoft.com/office/powerpoint/2010/main" val="27032667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821" y="1571049"/>
            <a:ext cx="8520600" cy="572700"/>
          </a:xfrm>
        </p:spPr>
        <p:txBody>
          <a:bodyPr/>
          <a:lstStyle/>
          <a:p>
            <a:pPr algn="ctr"/>
            <a:r>
              <a:rPr lang="pt-BR" dirty="0"/>
              <a:t>BRAZILIAN SCIENCE, </a:t>
            </a:r>
            <a:br>
              <a:rPr lang="pt-BR" dirty="0"/>
            </a:br>
            <a:r>
              <a:rPr lang="pt-BR" dirty="0"/>
              <a:t>TECHNOLOGY &amp; INNOVATION </a:t>
            </a:r>
            <a:br>
              <a:rPr lang="pt-BR" dirty="0"/>
            </a:br>
            <a:r>
              <a:rPr lang="pt-BR" dirty="0"/>
              <a:t>CARACTERÍSTICS</a:t>
            </a:r>
          </a:p>
        </p:txBody>
      </p:sp>
    </p:spTree>
    <p:extLst>
      <p:ext uri="{BB962C8B-B14F-4D97-AF65-F5344CB8AC3E}">
        <p14:creationId xmlns:p14="http://schemas.microsoft.com/office/powerpoint/2010/main" val="7284134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graphicFrame>
        <p:nvGraphicFramePr>
          <p:cNvPr id="2" name="Diagrama 1">
            <a:extLst>
              <a:ext uri="{FF2B5EF4-FFF2-40B4-BE49-F238E27FC236}">
                <a16:creationId xmlns:a16="http://schemas.microsoft.com/office/drawing/2014/main" id="{FC3454C8-78DD-3AAC-58D7-DCD352BA21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5615711"/>
              </p:ext>
            </p:extLst>
          </p:nvPr>
        </p:nvGraphicFramePr>
        <p:xfrm>
          <a:off x="1313543" y="527332"/>
          <a:ext cx="6103536" cy="3029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6" name="Agrupar 5">
            <a:extLst>
              <a:ext uri="{FF2B5EF4-FFF2-40B4-BE49-F238E27FC236}">
                <a16:creationId xmlns:a16="http://schemas.microsoft.com/office/drawing/2014/main" id="{9A34AE42-1ECB-BF13-E016-06CEF8CF59A9}"/>
              </a:ext>
            </a:extLst>
          </p:cNvPr>
          <p:cNvGrpSpPr/>
          <p:nvPr/>
        </p:nvGrpSpPr>
        <p:grpSpPr>
          <a:xfrm>
            <a:off x="0" y="3925864"/>
            <a:ext cx="9144000" cy="465417"/>
            <a:chOff x="0" y="576"/>
            <a:chExt cx="9144000" cy="465417"/>
          </a:xfrm>
          <a:scene3d>
            <a:camera prst="orthographicFront"/>
            <a:lightRig rig="threePt" dir="t">
              <a:rot lat="0" lon="0" rev="7500000"/>
            </a:lightRig>
          </a:scene3d>
        </p:grpSpPr>
        <p:sp>
          <p:nvSpPr>
            <p:cNvPr id="7" name="Retângulo Arredondado 6">
              <a:extLst>
                <a:ext uri="{FF2B5EF4-FFF2-40B4-BE49-F238E27FC236}">
                  <a16:creationId xmlns:a16="http://schemas.microsoft.com/office/drawing/2014/main" id="{238C26EA-5706-2F38-8A19-BB5828290C70}"/>
                </a:ext>
              </a:extLst>
            </p:cNvPr>
            <p:cNvSpPr/>
            <p:nvPr/>
          </p:nvSpPr>
          <p:spPr>
            <a:xfrm>
              <a:off x="0" y="576"/>
              <a:ext cx="9144000" cy="465417"/>
            </a:xfrm>
            <a:prstGeom prst="roundRect">
              <a:avLst/>
            </a:prstGeom>
            <a:sp3d prstMaterial="plastic">
              <a:bevelT w="127000" h="25400" prst="relaxedInset"/>
            </a:sp3d>
          </p:spPr>
          <p:style>
            <a:lnRef idx="0">
              <a:schemeClr val="lt2">
                <a:hueOff val="0"/>
                <a:satOff val="0"/>
                <a:lumOff val="0"/>
                <a:alphaOff val="0"/>
              </a:schemeClr>
            </a:lnRef>
            <a:fillRef idx="3">
              <a:schemeClr val="dk2">
                <a:hueOff val="0"/>
                <a:satOff val="0"/>
                <a:lumOff val="0"/>
                <a:alphaOff val="0"/>
              </a:schemeClr>
            </a:fillRef>
            <a:effectRef idx="2">
              <a:schemeClr val="dk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CaixaDeTexto 7">
              <a:extLst>
                <a:ext uri="{FF2B5EF4-FFF2-40B4-BE49-F238E27FC236}">
                  <a16:creationId xmlns:a16="http://schemas.microsoft.com/office/drawing/2014/main" id="{0C3DBF4F-A2E9-87DA-0E39-FBEB2E27062D}"/>
                </a:ext>
              </a:extLst>
            </p:cNvPr>
            <p:cNvSpPr txBox="1"/>
            <p:nvPr/>
          </p:nvSpPr>
          <p:spPr>
            <a:xfrm>
              <a:off x="22720" y="23296"/>
              <a:ext cx="9098560" cy="419977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/>
            <a:p>
              <a:pPr marL="0" lvl="0" indent="0" algn="ctr" defTabSz="13335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t-BR" sz="3000" kern="1200" dirty="0" err="1"/>
                <a:t>Public</a:t>
              </a:r>
              <a:r>
                <a:rPr lang="pt-BR" sz="3000" kern="1200" dirty="0"/>
                <a:t> policies</a:t>
              </a:r>
            </a:p>
          </p:txBody>
        </p:sp>
      </p:grpSp>
      <p:graphicFrame>
        <p:nvGraphicFramePr>
          <p:cNvPr id="12" name="Diagrama 11">
            <a:extLst>
              <a:ext uri="{FF2B5EF4-FFF2-40B4-BE49-F238E27FC236}">
                <a16:creationId xmlns:a16="http://schemas.microsoft.com/office/drawing/2014/main" id="{BB872FD4-E71C-1743-3873-67A73A1B79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3214852"/>
              </p:ext>
            </p:extLst>
          </p:nvPr>
        </p:nvGraphicFramePr>
        <p:xfrm>
          <a:off x="474682" y="173368"/>
          <a:ext cx="1836388" cy="1363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13" name="Diagrama 12">
            <a:extLst>
              <a:ext uri="{FF2B5EF4-FFF2-40B4-BE49-F238E27FC236}">
                <a16:creationId xmlns:a16="http://schemas.microsoft.com/office/drawing/2014/main" id="{CDBE9F29-0E7F-727F-2DA1-6C30824014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633889"/>
              </p:ext>
            </p:extLst>
          </p:nvPr>
        </p:nvGraphicFramePr>
        <p:xfrm>
          <a:off x="6458527" y="504612"/>
          <a:ext cx="1917104" cy="736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graphicFrame>
        <p:nvGraphicFramePr>
          <p:cNvPr id="14" name="Diagrama 13">
            <a:extLst>
              <a:ext uri="{FF2B5EF4-FFF2-40B4-BE49-F238E27FC236}">
                <a16:creationId xmlns:a16="http://schemas.microsoft.com/office/drawing/2014/main" id="{64A9800D-3243-E168-0412-7089F46A51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2633316"/>
              </p:ext>
            </p:extLst>
          </p:nvPr>
        </p:nvGraphicFramePr>
        <p:xfrm>
          <a:off x="6596743" y="2374680"/>
          <a:ext cx="1850570" cy="1181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</p:spTree>
    <p:extLst>
      <p:ext uri="{BB962C8B-B14F-4D97-AF65-F5344CB8AC3E}">
        <p14:creationId xmlns:p14="http://schemas.microsoft.com/office/powerpoint/2010/main" val="26483056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829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graphicFrame>
        <p:nvGraphicFramePr>
          <p:cNvPr id="2" name="Gráfico 1">
            <a:extLst>
              <a:ext uri="{FF2B5EF4-FFF2-40B4-BE49-F238E27FC236}">
                <a16:creationId xmlns:a16="http://schemas.microsoft.com/office/drawing/2014/main" id="{96B8E632-CD3F-9397-0037-7FFD634781F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1293606"/>
              </p:ext>
            </p:extLst>
          </p:nvPr>
        </p:nvGraphicFramePr>
        <p:xfrm>
          <a:off x="1828800" y="921657"/>
          <a:ext cx="5721530" cy="350084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CaixaDeTexto 5">
            <a:extLst>
              <a:ext uri="{FF2B5EF4-FFF2-40B4-BE49-F238E27FC236}">
                <a16:creationId xmlns:a16="http://schemas.microsoft.com/office/drawing/2014/main" id="{65E01787-CAC1-AF9B-5D72-8A6A01EFAEAF}"/>
              </a:ext>
            </a:extLst>
          </p:cNvPr>
          <p:cNvSpPr txBox="1"/>
          <p:nvPr/>
        </p:nvSpPr>
        <p:spPr>
          <a:xfrm>
            <a:off x="290286" y="174171"/>
            <a:ext cx="32221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Business R&amp;D Investment (% of GDP)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2230637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85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CB530D4-0E08-7208-5082-076324DD0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R&amp;D </a:t>
            </a:r>
            <a:r>
              <a:rPr lang="pt-BR" dirty="0" err="1"/>
              <a:t>Expenditures</a:t>
            </a:r>
            <a:r>
              <a:rPr lang="pt-BR" dirty="0"/>
              <a:t> /GDP</a:t>
            </a:r>
            <a:br>
              <a:rPr lang="pt-BR" dirty="0"/>
            </a:br>
            <a:endParaRPr lang="pt-BR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2059244-F853-9D4A-D7A6-1C3AEF99E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229" y="1017725"/>
            <a:ext cx="4770480" cy="2974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 Box 5">
            <a:extLst>
              <a:ext uri="{FF2B5EF4-FFF2-40B4-BE49-F238E27FC236}">
                <a16:creationId xmlns:a16="http://schemas.microsoft.com/office/drawing/2014/main" id="{3AC4808A-64C5-E178-5286-C0B586D8C4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576" y="6334780"/>
            <a:ext cx="838842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Calibri" pitchFamily="34" charset="0"/>
              </a:rPr>
              <a:t>Sources: OECD / Brazilian Ministry of </a:t>
            </a:r>
            <a:r>
              <a:rPr lang="en-US" sz="1400">
                <a:solidFill>
                  <a:schemeClr val="tx2"/>
                </a:solidFill>
                <a:latin typeface="Calibri" pitchFamily="34" charset="0"/>
              </a:rPr>
              <a:t>Science , </a:t>
            </a:r>
            <a:r>
              <a:rPr lang="en-US" sz="1400" dirty="0">
                <a:solidFill>
                  <a:schemeClr val="tx2"/>
                </a:solidFill>
                <a:latin typeface="Calibri" pitchFamily="34" charset="0"/>
              </a:rPr>
              <a:t>Technology and Innovation / Industrial R&amp;D in India: Broad Indications</a:t>
            </a:r>
          </a:p>
        </p:txBody>
      </p:sp>
      <p:sp>
        <p:nvSpPr>
          <p:cNvPr id="8" name="Text Box 5">
            <a:extLst>
              <a:ext uri="{FF2B5EF4-FFF2-40B4-BE49-F238E27FC236}">
                <a16:creationId xmlns:a16="http://schemas.microsoft.com/office/drawing/2014/main" id="{712F45A6-0ED3-1AB3-2894-FF3297C33A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1976" y="6487180"/>
            <a:ext cx="838842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Calibri" pitchFamily="34" charset="0"/>
              </a:rPr>
              <a:t>Sources: OECD / Brazilian Ministry of </a:t>
            </a:r>
            <a:r>
              <a:rPr lang="en-US" sz="1400">
                <a:solidFill>
                  <a:schemeClr val="tx2"/>
                </a:solidFill>
                <a:latin typeface="Calibri" pitchFamily="34" charset="0"/>
              </a:rPr>
              <a:t>Science , </a:t>
            </a:r>
            <a:r>
              <a:rPr lang="en-US" sz="1400" dirty="0">
                <a:solidFill>
                  <a:schemeClr val="tx2"/>
                </a:solidFill>
                <a:latin typeface="Calibri" pitchFamily="34" charset="0"/>
              </a:rPr>
              <a:t>Technology and Innovation / Industrial R&amp;D in India: Broad Indications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C81AA321-8B88-195E-30D5-6E3D0CF65EEA}"/>
              </a:ext>
            </a:extLst>
          </p:cNvPr>
          <p:cNvSpPr txBox="1"/>
          <p:nvPr/>
        </p:nvSpPr>
        <p:spPr>
          <a:xfrm>
            <a:off x="1473200" y="3991918"/>
            <a:ext cx="5384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Sources: OECD / Brazilian Ministry of Science , Technology and Innovation / Industrial R&amp;D in India: Broad Indications</a:t>
            </a:r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3648101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3371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CB530D4-0E08-7208-5082-076324DD0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96" y="169572"/>
            <a:ext cx="8520600" cy="572700"/>
          </a:xfrm>
        </p:spPr>
        <p:txBody>
          <a:bodyPr/>
          <a:lstStyle/>
          <a:p>
            <a:pPr algn="ctr"/>
            <a:r>
              <a:rPr lang="pt-BR" dirty="0" err="1"/>
              <a:t>Investment</a:t>
            </a:r>
            <a:r>
              <a:rPr lang="pt-BR" dirty="0"/>
              <a:t> in R&amp;D </a:t>
            </a:r>
            <a:r>
              <a:rPr lang="pt-BR" dirty="0" err="1"/>
              <a:t>Activities</a:t>
            </a:r>
            <a:r>
              <a:rPr lang="pt-BR" dirty="0"/>
              <a:t> </a:t>
            </a:r>
          </a:p>
        </p:txBody>
      </p:sp>
      <p:sp>
        <p:nvSpPr>
          <p:cNvPr id="7" name="Text Box 5">
            <a:extLst>
              <a:ext uri="{FF2B5EF4-FFF2-40B4-BE49-F238E27FC236}">
                <a16:creationId xmlns:a16="http://schemas.microsoft.com/office/drawing/2014/main" id="{3AC4808A-64C5-E178-5286-C0B586D8C4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576" y="6334780"/>
            <a:ext cx="838842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Calibri" pitchFamily="34" charset="0"/>
              </a:rPr>
              <a:t>Sources: OECD / Brazilian Ministry of </a:t>
            </a:r>
            <a:r>
              <a:rPr lang="en-US" sz="1400">
                <a:solidFill>
                  <a:schemeClr val="tx2"/>
                </a:solidFill>
                <a:latin typeface="Calibri" pitchFamily="34" charset="0"/>
              </a:rPr>
              <a:t>Science , </a:t>
            </a:r>
            <a:r>
              <a:rPr lang="en-US" sz="1400" dirty="0">
                <a:solidFill>
                  <a:schemeClr val="tx2"/>
                </a:solidFill>
                <a:latin typeface="Calibri" pitchFamily="34" charset="0"/>
              </a:rPr>
              <a:t>Technology and Innovation / Industrial R&amp;D in India: Broad Indications</a:t>
            </a:r>
          </a:p>
        </p:txBody>
      </p:sp>
      <p:sp>
        <p:nvSpPr>
          <p:cNvPr id="8" name="Text Box 5">
            <a:extLst>
              <a:ext uri="{FF2B5EF4-FFF2-40B4-BE49-F238E27FC236}">
                <a16:creationId xmlns:a16="http://schemas.microsoft.com/office/drawing/2014/main" id="{712F45A6-0ED3-1AB3-2894-FF3297C33A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1976" y="6487180"/>
            <a:ext cx="838842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Calibri" pitchFamily="34" charset="0"/>
              </a:rPr>
              <a:t>Sources: OECD / Brazilian Ministry of Science , Technology and Innovation / Industrial R&amp;D in India: Broad Indications</a:t>
            </a:r>
          </a:p>
        </p:txBody>
      </p:sp>
      <p:pic>
        <p:nvPicPr>
          <p:cNvPr id="11" name="Imagem 10" descr="Gráfico, Gráfico de linhas&#10;&#10;Descrição gerada automaticamente">
            <a:extLst>
              <a:ext uri="{FF2B5EF4-FFF2-40B4-BE49-F238E27FC236}">
                <a16:creationId xmlns:a16="http://schemas.microsoft.com/office/drawing/2014/main" id="{21A5824D-D83F-9750-ADF1-C35CF468CF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2911" y="1104822"/>
            <a:ext cx="6727371" cy="428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9193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D1B48CC0-3342-9481-CC60-E48BBBBF31CD}"/>
              </a:ext>
            </a:extLst>
          </p:cNvPr>
          <p:cNvSpPr txBox="1"/>
          <p:nvPr/>
        </p:nvSpPr>
        <p:spPr>
          <a:xfrm>
            <a:off x="362857" y="181429"/>
            <a:ext cx="5943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Scientific</a:t>
            </a:r>
            <a:r>
              <a:rPr lang="pt-BR" dirty="0"/>
              <a:t> </a:t>
            </a:r>
            <a:r>
              <a:rPr lang="pt-BR" dirty="0" err="1"/>
              <a:t>publications</a:t>
            </a:r>
            <a:r>
              <a:rPr lang="pt-BR" dirty="0"/>
              <a:t> - </a:t>
            </a:r>
            <a:r>
              <a:rPr lang="pt-BR" dirty="0" err="1"/>
              <a:t>Brazil</a:t>
            </a:r>
            <a:r>
              <a:rPr lang="pt-BR" dirty="0"/>
              <a:t>: </a:t>
            </a:r>
            <a:r>
              <a:rPr lang="pt-BR" dirty="0" err="1"/>
              <a:t>indexed</a:t>
            </a:r>
            <a:r>
              <a:rPr lang="pt-BR" dirty="0"/>
              <a:t> </a:t>
            </a:r>
            <a:r>
              <a:rPr lang="pt-BR" dirty="0" err="1"/>
              <a:t>papers</a:t>
            </a:r>
            <a:r>
              <a:rPr lang="pt-BR" dirty="0"/>
              <a:t> per </a:t>
            </a:r>
            <a:r>
              <a:rPr lang="pt-BR" dirty="0" err="1"/>
              <a:t>million</a:t>
            </a:r>
            <a:r>
              <a:rPr lang="pt-BR" dirty="0"/>
              <a:t> </a:t>
            </a:r>
            <a:r>
              <a:rPr lang="pt-BR" dirty="0" err="1"/>
              <a:t>inhabitants</a:t>
            </a:r>
            <a:endParaRPr lang="pt-BR" dirty="0"/>
          </a:p>
        </p:txBody>
      </p:sp>
      <p:pic>
        <p:nvPicPr>
          <p:cNvPr id="7" name="Imagem 6" descr="Gráfico, Gráfico de barras&#10;&#10;Descrição gerada automaticamente">
            <a:extLst>
              <a:ext uri="{FF2B5EF4-FFF2-40B4-BE49-F238E27FC236}">
                <a16:creationId xmlns:a16="http://schemas.microsoft.com/office/drawing/2014/main" id="{E7996E26-3B78-7BD1-EB71-20B8CDD452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5142" y="670635"/>
            <a:ext cx="6313716" cy="363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7217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pic>
        <p:nvPicPr>
          <p:cNvPr id="8" name="Imagem 7" descr="Gráfico, Gráfico de linhas&#10;&#10;Descrição gerada automaticamente">
            <a:extLst>
              <a:ext uri="{FF2B5EF4-FFF2-40B4-BE49-F238E27FC236}">
                <a16:creationId xmlns:a16="http://schemas.microsoft.com/office/drawing/2014/main" id="{6068713A-68E6-F68A-1206-5E98AA184C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0055" y="0"/>
            <a:ext cx="7772400" cy="441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42364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A5C07A2B-0E2F-C94A-63DA-2AF1292E96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2911" y="0"/>
            <a:ext cx="7459367" cy="5007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6223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CB530D4-0E08-7208-5082-076324DD0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7957" y="1892825"/>
            <a:ext cx="8520600" cy="572700"/>
          </a:xfrm>
        </p:spPr>
        <p:txBody>
          <a:bodyPr/>
          <a:lstStyle/>
          <a:p>
            <a:r>
              <a:rPr lang="pt-BR" dirty="0"/>
              <a:t>HUMAN CAPITAL</a:t>
            </a:r>
            <a:br>
              <a:rPr lang="pt-BR" dirty="0"/>
            </a:b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7408634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76" y="105106"/>
            <a:ext cx="8520600" cy="572700"/>
          </a:xfrm>
        </p:spPr>
        <p:txBody>
          <a:bodyPr/>
          <a:lstStyle/>
          <a:p>
            <a:r>
              <a:rPr lang="pt-BR" dirty="0" err="1"/>
              <a:t>Innovation</a:t>
            </a:r>
            <a:r>
              <a:rPr lang="pt-BR" dirty="0"/>
              <a:t> Management</a:t>
            </a:r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9D534E92-1C49-B4B3-0C68-937129E55C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/>
              <a:t>People;</a:t>
            </a:r>
          </a:p>
          <a:p>
            <a:r>
              <a:rPr lang="pt-BR" dirty="0" err="1"/>
              <a:t>Creativity</a:t>
            </a:r>
            <a:r>
              <a:rPr lang="pt-BR" dirty="0"/>
              <a:t>;</a:t>
            </a:r>
          </a:p>
          <a:p>
            <a:pPr marL="139700" indent="0">
              <a:buNone/>
            </a:pPr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C6FAB811-0A29-322A-A9EB-DACFC97C0EE1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832400" y="677806"/>
            <a:ext cx="3999900" cy="3891069"/>
          </a:xfrm>
        </p:spPr>
        <p:txBody>
          <a:bodyPr/>
          <a:lstStyle/>
          <a:p>
            <a:pPr lvl="3"/>
            <a:endParaRPr lang="pt-BR" dirty="0"/>
          </a:p>
        </p:txBody>
      </p:sp>
      <p:pic>
        <p:nvPicPr>
          <p:cNvPr id="8" name="Picture 6" descr="História da Imigração no Brasil - Enciclopédia Global™">
            <a:extLst>
              <a:ext uri="{FF2B5EF4-FFF2-40B4-BE49-F238E27FC236}">
                <a16:creationId xmlns:a16="http://schemas.microsoft.com/office/drawing/2014/main" id="{84B93703-6949-16B1-F78D-86AEEA91DF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3385" y="660630"/>
            <a:ext cx="5946503" cy="3497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753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pic>
        <p:nvPicPr>
          <p:cNvPr id="6" name="Imagem 5" descr="Gráfico, Gráfico de barras&#10;&#10;Descrição gerada automaticamente">
            <a:extLst>
              <a:ext uri="{FF2B5EF4-FFF2-40B4-BE49-F238E27FC236}">
                <a16:creationId xmlns:a16="http://schemas.microsoft.com/office/drawing/2014/main" id="{C95C6F71-CF52-6339-4A30-578137F766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7142" y="454982"/>
            <a:ext cx="5232399" cy="3728084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1D03B7B2-7B3E-2AA4-60E7-E5D154A2C31B}"/>
              </a:ext>
            </a:extLst>
          </p:cNvPr>
          <p:cNvSpPr txBox="1"/>
          <p:nvPr/>
        </p:nvSpPr>
        <p:spPr>
          <a:xfrm>
            <a:off x="442683" y="195943"/>
            <a:ext cx="119055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The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number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literate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adults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increased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from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86%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to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92% in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2000- 2014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period</a:t>
            </a:r>
            <a:endParaRPr lang="pt-BR" sz="14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pt-BR" dirty="0"/>
          </a:p>
          <a:p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75%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Brazilian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adults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don’t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know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how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to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calculate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simple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400" dirty="0" err="1">
                <a:solidFill>
                  <a:schemeClr val="accent1">
                    <a:lumMod val="75000"/>
                  </a:schemeClr>
                </a:solidFill>
              </a:rPr>
              <a:t>average</a:t>
            </a:r>
            <a:r>
              <a:rPr lang="pt-BR" sz="1400" dirty="0">
                <a:solidFill>
                  <a:schemeClr val="accent1">
                    <a:lumMod val="75000"/>
                  </a:schemeClr>
                </a:solidFill>
              </a:rPr>
              <a:t> (Círculo da matemática, 2015)</a:t>
            </a:r>
          </a:p>
          <a:p>
            <a:endParaRPr lang="pt-BR" dirty="0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A41ADCEA-3D5B-AABA-E6C7-EF514D8C97F6}"/>
              </a:ext>
            </a:extLst>
          </p:cNvPr>
          <p:cNvSpPr txBox="1"/>
          <p:nvPr/>
        </p:nvSpPr>
        <p:spPr>
          <a:xfrm>
            <a:off x="2685143" y="116114"/>
            <a:ext cx="28810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/>
              <a:t>EDUCATION</a:t>
            </a:r>
          </a:p>
        </p:txBody>
      </p:sp>
    </p:spTree>
    <p:extLst>
      <p:ext uri="{BB962C8B-B14F-4D97-AF65-F5344CB8AC3E}">
        <p14:creationId xmlns:p14="http://schemas.microsoft.com/office/powerpoint/2010/main" val="11114815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5240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CB530D4-0E08-7208-5082-076324DD0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sz="2800" b="1" dirty="0" err="1">
                <a:solidFill>
                  <a:srgbClr val="002060"/>
                </a:solidFill>
              </a:rPr>
              <a:t>Few</a:t>
            </a:r>
            <a:r>
              <a:rPr lang="pt-BR" sz="2800" b="1" dirty="0">
                <a:solidFill>
                  <a:srgbClr val="002060"/>
                </a:solidFill>
              </a:rPr>
              <a:t> </a:t>
            </a:r>
            <a:r>
              <a:rPr lang="pt-BR" sz="2800" b="1" dirty="0" err="1">
                <a:solidFill>
                  <a:srgbClr val="002060"/>
                </a:solidFill>
              </a:rPr>
              <a:t>engineers</a:t>
            </a:r>
            <a:r>
              <a:rPr lang="pt-BR" sz="2800" b="1" dirty="0">
                <a:solidFill>
                  <a:srgbClr val="002060"/>
                </a:solidFill>
              </a:rPr>
              <a:t> </a:t>
            </a:r>
            <a:r>
              <a:rPr lang="pt-BR" sz="2800" b="1" dirty="0" err="1">
                <a:solidFill>
                  <a:srgbClr val="002060"/>
                </a:solidFill>
              </a:rPr>
              <a:t>and</a:t>
            </a:r>
            <a:r>
              <a:rPr lang="pt-BR" sz="2800" b="1" dirty="0">
                <a:solidFill>
                  <a:srgbClr val="002060"/>
                </a:solidFill>
              </a:rPr>
              <a:t> </a:t>
            </a:r>
            <a:r>
              <a:rPr lang="pt-BR" sz="2800" b="1" dirty="0" err="1">
                <a:solidFill>
                  <a:srgbClr val="002060"/>
                </a:solidFill>
              </a:rPr>
              <a:t>scientists</a:t>
            </a:r>
            <a:br>
              <a:rPr lang="pt-BR" sz="2800" b="1" dirty="0">
                <a:solidFill>
                  <a:srgbClr val="002060"/>
                </a:solidFill>
              </a:rPr>
            </a:br>
            <a:br>
              <a:rPr lang="pt-BR" dirty="0"/>
            </a:br>
            <a:endParaRPr lang="pt-BR" dirty="0"/>
          </a:p>
        </p:txBody>
      </p:sp>
      <p:pic>
        <p:nvPicPr>
          <p:cNvPr id="7" name="Imagem 6" descr="Gráfico, Gráfico de barras&#10;&#10;Descrição gerada automaticamente">
            <a:extLst>
              <a:ext uri="{FF2B5EF4-FFF2-40B4-BE49-F238E27FC236}">
                <a16:creationId xmlns:a16="http://schemas.microsoft.com/office/drawing/2014/main" id="{2C6C5FE4-04A3-39EA-D894-47959FED5B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5951" y="1017725"/>
            <a:ext cx="5085684" cy="2935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5054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9" name="Retângulo 8">
            <a:extLst>
              <a:ext uri="{FF2B5EF4-FFF2-40B4-BE49-F238E27FC236}">
                <a16:creationId xmlns:a16="http://schemas.microsoft.com/office/drawing/2014/main" id="{08CDF031-F2F6-4A25-55B8-DA22FBD971B7}"/>
              </a:ext>
            </a:extLst>
          </p:cNvPr>
          <p:cNvSpPr/>
          <p:nvPr/>
        </p:nvSpPr>
        <p:spPr>
          <a:xfrm>
            <a:off x="6262913" y="152400"/>
            <a:ext cx="249565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Internationalization of higher education</a:t>
            </a:r>
          </a:p>
        </p:txBody>
      </p:sp>
      <p:graphicFrame>
        <p:nvGraphicFramePr>
          <p:cNvPr id="10" name="Gráfico 9">
            <a:extLst>
              <a:ext uri="{FF2B5EF4-FFF2-40B4-BE49-F238E27FC236}">
                <a16:creationId xmlns:a16="http://schemas.microsoft.com/office/drawing/2014/main" id="{A9827AF2-D4A8-8764-0964-BE7DD5E58B3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75967836"/>
              </p:ext>
            </p:extLst>
          </p:nvPr>
        </p:nvGraphicFramePr>
        <p:xfrm>
          <a:off x="244728" y="0"/>
          <a:ext cx="5496660" cy="26409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1" name="Gráfico 10">
            <a:extLst>
              <a:ext uri="{FF2B5EF4-FFF2-40B4-BE49-F238E27FC236}">
                <a16:creationId xmlns:a16="http://schemas.microsoft.com/office/drawing/2014/main" id="{F6B8D13D-FDD5-5059-78CA-B8432BCC365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9434641"/>
              </p:ext>
            </p:extLst>
          </p:nvPr>
        </p:nvGraphicFramePr>
        <p:xfrm>
          <a:off x="3626554" y="2452918"/>
          <a:ext cx="5272718" cy="26681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12" name="CaixaDeTexto 11">
            <a:extLst>
              <a:ext uri="{FF2B5EF4-FFF2-40B4-BE49-F238E27FC236}">
                <a16:creationId xmlns:a16="http://schemas.microsoft.com/office/drawing/2014/main" id="{1754FEE5-FA0D-D2AA-414C-FDC13014617B}"/>
              </a:ext>
            </a:extLst>
          </p:cNvPr>
          <p:cNvSpPr txBox="1"/>
          <p:nvPr/>
        </p:nvSpPr>
        <p:spPr>
          <a:xfrm>
            <a:off x="6262913" y="3403941"/>
            <a:ext cx="27027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000" dirty="0" err="1"/>
              <a:t>Number</a:t>
            </a:r>
            <a:r>
              <a:rPr lang="pt-BR" sz="1000" dirty="0"/>
              <a:t> </a:t>
            </a:r>
            <a:r>
              <a:rPr lang="pt-BR" sz="1000" dirty="0" err="1"/>
              <a:t>of</a:t>
            </a:r>
            <a:r>
              <a:rPr lang="pt-BR" sz="1000" dirty="0"/>
              <a:t> </a:t>
            </a:r>
            <a:r>
              <a:rPr lang="pt-BR" sz="1000" dirty="0" err="1"/>
              <a:t>foreign</a:t>
            </a:r>
            <a:r>
              <a:rPr lang="pt-BR" sz="1000" dirty="0"/>
              <a:t> </a:t>
            </a:r>
            <a:r>
              <a:rPr lang="pt-BR" sz="1000" dirty="0" err="1"/>
              <a:t>students</a:t>
            </a:r>
            <a:r>
              <a:rPr lang="pt-BR" sz="1000" dirty="0"/>
              <a:t> in </a:t>
            </a:r>
            <a:r>
              <a:rPr lang="pt-BR" sz="1000" dirty="0" err="1"/>
              <a:t>the</a:t>
            </a:r>
            <a:r>
              <a:rPr lang="pt-BR" sz="1000" dirty="0"/>
              <a:t> country</a:t>
            </a:r>
          </a:p>
          <a:p>
            <a:endParaRPr lang="pt-BR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53FE3B07-D34E-AAB7-ECCC-475AA7E2E96E}"/>
              </a:ext>
            </a:extLst>
          </p:cNvPr>
          <p:cNvSpPr txBox="1"/>
          <p:nvPr/>
        </p:nvSpPr>
        <p:spPr>
          <a:xfrm>
            <a:off x="334187" y="3798208"/>
            <a:ext cx="36632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Absortion</a:t>
            </a:r>
            <a:r>
              <a:rPr lang="pt-BR" dirty="0"/>
              <a:t> </a:t>
            </a:r>
            <a:r>
              <a:rPr lang="pt-BR" dirty="0" err="1"/>
              <a:t>Capacity</a:t>
            </a:r>
            <a:r>
              <a:rPr lang="pt-BR" dirty="0"/>
              <a:t> essencial for </a:t>
            </a:r>
            <a:r>
              <a:rPr lang="pt-BR" dirty="0" err="1"/>
              <a:t>innovation</a:t>
            </a:r>
            <a:r>
              <a:rPr lang="pt-BR" dirty="0"/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4581088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CB530D4-0E08-7208-5082-076324DD0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090" y="1969919"/>
            <a:ext cx="8520600" cy="572700"/>
          </a:xfrm>
        </p:spPr>
        <p:txBody>
          <a:bodyPr/>
          <a:lstStyle/>
          <a:p>
            <a:r>
              <a:rPr lang="pt-BR" dirty="0"/>
              <a:t>RESEARCH INFRASTRUCTURE AND FACILITIES</a:t>
            </a:r>
          </a:p>
        </p:txBody>
      </p:sp>
    </p:spTree>
    <p:extLst>
      <p:ext uri="{BB962C8B-B14F-4D97-AF65-F5344CB8AC3E}">
        <p14:creationId xmlns:p14="http://schemas.microsoft.com/office/powerpoint/2010/main" val="29773373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tângulo 2"/>
          <p:cNvSpPr/>
          <p:nvPr/>
        </p:nvSpPr>
        <p:spPr>
          <a:xfrm>
            <a:off x="791627" y="1207872"/>
            <a:ext cx="3242734" cy="55399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Most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research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facilities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in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Brazil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are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inside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biggest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universities</a:t>
            </a:r>
            <a:endParaRPr lang="pt-BR" sz="15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Retângulo 9">
            <a:extLst>
              <a:ext uri="{FF2B5EF4-FFF2-40B4-BE49-F238E27FC236}">
                <a16:creationId xmlns:a16="http://schemas.microsoft.com/office/drawing/2014/main" id="{F22A2715-6D11-4C42-B31F-1F8143A1CDF5}"/>
              </a:ext>
            </a:extLst>
          </p:cNvPr>
          <p:cNvSpPr/>
          <p:nvPr/>
        </p:nvSpPr>
        <p:spPr>
          <a:xfrm>
            <a:off x="791627" y="149478"/>
            <a:ext cx="70043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rgbClr val="002060"/>
                </a:solidFill>
              </a:rPr>
              <a:t>A </a:t>
            </a:r>
            <a:r>
              <a:rPr lang="pt-BR" sz="2400" b="1" dirty="0" err="1">
                <a:solidFill>
                  <a:srgbClr val="002060"/>
                </a:solidFill>
              </a:rPr>
              <a:t>small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scale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research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infrastructure</a:t>
            </a:r>
            <a:endParaRPr lang="pt-BR" sz="2400" b="1" dirty="0">
              <a:solidFill>
                <a:srgbClr val="002060"/>
              </a:solidFill>
            </a:endParaRP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08D7AF41-0C14-413F-8F48-414502B6093F}"/>
              </a:ext>
            </a:extLst>
          </p:cNvPr>
          <p:cNvSpPr/>
          <p:nvPr/>
        </p:nvSpPr>
        <p:spPr>
          <a:xfrm>
            <a:off x="5299749" y="1153288"/>
            <a:ext cx="3242734" cy="55399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They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are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smal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Labs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with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4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researchers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, in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average</a:t>
            </a:r>
            <a:endParaRPr lang="pt-BR" sz="15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Retângulo 11">
            <a:extLst>
              <a:ext uri="{FF2B5EF4-FFF2-40B4-BE49-F238E27FC236}">
                <a16:creationId xmlns:a16="http://schemas.microsoft.com/office/drawing/2014/main" id="{10832193-39FC-4052-BDB8-E28590EAAAF9}"/>
              </a:ext>
            </a:extLst>
          </p:cNvPr>
          <p:cNvSpPr/>
          <p:nvPr/>
        </p:nvSpPr>
        <p:spPr>
          <a:xfrm>
            <a:off x="2950633" y="2370452"/>
            <a:ext cx="3242734" cy="553998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There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are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few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multidisciplinar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labs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and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research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centers</a:t>
            </a:r>
          </a:p>
        </p:txBody>
      </p:sp>
      <p:sp>
        <p:nvSpPr>
          <p:cNvPr id="13" name="Retângulo 12">
            <a:extLst>
              <a:ext uri="{FF2B5EF4-FFF2-40B4-BE49-F238E27FC236}">
                <a16:creationId xmlns:a16="http://schemas.microsoft.com/office/drawing/2014/main" id="{EBCE34DC-4459-452F-BD08-5B860107118D}"/>
              </a:ext>
            </a:extLst>
          </p:cNvPr>
          <p:cNvSpPr/>
          <p:nvPr/>
        </p:nvSpPr>
        <p:spPr>
          <a:xfrm>
            <a:off x="2950633" y="3710988"/>
            <a:ext cx="3242734" cy="784830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There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are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few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research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institutions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outside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biggest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public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pt-BR" sz="1500" dirty="0" err="1">
                <a:solidFill>
                  <a:schemeClr val="accent1">
                    <a:lumMod val="75000"/>
                  </a:schemeClr>
                </a:solidFill>
              </a:rPr>
              <a:t>universities</a:t>
            </a:r>
            <a:r>
              <a:rPr lang="pt-BR" sz="15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72637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CB530D4-0E08-7208-5082-076324DD0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dirty="0"/>
              <a:t>RESEARCH INFRASTRUCTURE AND FACILITIES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EAFBF55E-1D84-CF33-38A0-EDC26BDCF67D}"/>
              </a:ext>
            </a:extLst>
          </p:cNvPr>
          <p:cNvSpPr txBox="1"/>
          <p:nvPr/>
        </p:nvSpPr>
        <p:spPr>
          <a:xfrm>
            <a:off x="246743" y="1127172"/>
            <a:ext cx="28666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hlinkClick r:id="rId3"/>
              </a:rPr>
              <a:t>SIRIUS PROJECT</a:t>
            </a:r>
            <a:endParaRPr lang="pt-BR" dirty="0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723F154A-6DF9-3F5E-40A5-C966519F17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3029" y="1337592"/>
            <a:ext cx="4901516" cy="2757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0240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1"/>
          <p:cNvSpPr txBox="1">
            <a:spLocks/>
          </p:cNvSpPr>
          <p:nvPr/>
        </p:nvSpPr>
        <p:spPr>
          <a:xfrm>
            <a:off x="137886" y="1544063"/>
            <a:ext cx="9144000" cy="1101600"/>
          </a:xfrm>
          <a:prstGeom prst="rect">
            <a:avLst/>
          </a:prstGeom>
        </p:spPr>
        <p:txBody>
          <a:bodyPr vert="horz" lIns="68580" tIns="34290" rIns="68580" bIns="3429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pt-BR" sz="36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business </a:t>
            </a:r>
            <a:r>
              <a:rPr lang="pt-BR" sz="3600" b="1" dirty="0" err="1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environment</a:t>
            </a:r>
            <a:endParaRPr lang="pt-BR" sz="36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99489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áfico 3">
            <a:extLst>
              <a:ext uri="{FF2B5EF4-FFF2-40B4-BE49-F238E27FC236}">
                <a16:creationId xmlns:a16="http://schemas.microsoft.com/office/drawing/2014/main" id="{8588BB19-6D25-42F5-A684-9D292B3C05CC}"/>
              </a:ext>
            </a:extLst>
          </p:cNvPr>
          <p:cNvGraphicFramePr/>
          <p:nvPr/>
        </p:nvGraphicFramePr>
        <p:xfrm>
          <a:off x="213361" y="0"/>
          <a:ext cx="4546602" cy="29760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8" name="Gráfico 7"/>
          <p:cNvGraphicFramePr/>
          <p:nvPr/>
        </p:nvGraphicFramePr>
        <p:xfrm>
          <a:off x="4555066" y="2167468"/>
          <a:ext cx="4546602" cy="29760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CaixaDeTexto 8"/>
          <p:cNvSpPr txBox="1"/>
          <p:nvPr/>
        </p:nvSpPr>
        <p:spPr>
          <a:xfrm>
            <a:off x="1996365" y="437726"/>
            <a:ext cx="931665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050" dirty="0" err="1"/>
              <a:t>Import</a:t>
            </a:r>
            <a:r>
              <a:rPr lang="pt-BR" sz="1050" dirty="0"/>
              <a:t> </a:t>
            </a:r>
            <a:r>
              <a:rPr lang="pt-BR" sz="1050" dirty="0" err="1"/>
              <a:t>tariffs</a:t>
            </a:r>
            <a:endParaRPr lang="pt-BR" sz="1050" dirty="0"/>
          </a:p>
        </p:txBody>
      </p:sp>
      <p:sp>
        <p:nvSpPr>
          <p:cNvPr id="10" name="CaixaDeTexto 9"/>
          <p:cNvSpPr txBox="1"/>
          <p:nvPr/>
        </p:nvSpPr>
        <p:spPr>
          <a:xfrm>
            <a:off x="6850255" y="4546600"/>
            <a:ext cx="1284326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050" dirty="0"/>
              <a:t>Trade </a:t>
            </a:r>
            <a:r>
              <a:rPr lang="pt-BR" sz="1050" dirty="0" err="1"/>
              <a:t>flows</a:t>
            </a:r>
            <a:r>
              <a:rPr lang="pt-BR" sz="1050" dirty="0"/>
              <a:t> / GDP</a:t>
            </a:r>
          </a:p>
        </p:txBody>
      </p:sp>
      <p:sp>
        <p:nvSpPr>
          <p:cNvPr id="11" name="Retângulo 10">
            <a:extLst>
              <a:ext uri="{FF2B5EF4-FFF2-40B4-BE49-F238E27FC236}">
                <a16:creationId xmlns:a16="http://schemas.microsoft.com/office/drawing/2014/main" id="{BDB62E11-4A3D-469C-B8CF-5DEB0DA10D52}"/>
              </a:ext>
            </a:extLst>
          </p:cNvPr>
          <p:cNvSpPr/>
          <p:nvPr/>
        </p:nvSpPr>
        <p:spPr>
          <a:xfrm>
            <a:off x="4947074" y="319902"/>
            <a:ext cx="415459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400" b="1" dirty="0">
                <a:solidFill>
                  <a:srgbClr val="002060"/>
                </a:solidFill>
              </a:rPr>
              <a:t>A </a:t>
            </a:r>
            <a:r>
              <a:rPr lang="pt-BR" sz="2400" b="1" dirty="0" err="1">
                <a:solidFill>
                  <a:srgbClr val="002060"/>
                </a:solidFill>
              </a:rPr>
              <a:t>closed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economy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limits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the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competition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and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the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access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to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foreign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  <a:r>
              <a:rPr lang="pt-BR" sz="2400" b="1" dirty="0" err="1">
                <a:solidFill>
                  <a:srgbClr val="002060"/>
                </a:solidFill>
              </a:rPr>
              <a:t>technology</a:t>
            </a:r>
            <a:r>
              <a:rPr lang="pt-BR" sz="2400" b="1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F1A93280-1675-90AB-5472-0D9BFE9D996D}"/>
              </a:ext>
            </a:extLst>
          </p:cNvPr>
          <p:cNvSpPr txBox="1"/>
          <p:nvPr/>
        </p:nvSpPr>
        <p:spPr>
          <a:xfrm>
            <a:off x="345688" y="3836019"/>
            <a:ext cx="42093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Thats</a:t>
            </a:r>
            <a:r>
              <a:rPr lang="pt-BR" dirty="0"/>
              <a:t> </a:t>
            </a:r>
            <a:r>
              <a:rPr lang="pt-BR" dirty="0" err="1"/>
              <a:t>also</a:t>
            </a:r>
            <a:r>
              <a:rPr lang="pt-BR" dirty="0"/>
              <a:t> </a:t>
            </a:r>
            <a:r>
              <a:rPr lang="pt-BR" dirty="0" err="1"/>
              <a:t>linked</a:t>
            </a:r>
            <a:r>
              <a:rPr lang="pt-BR" dirty="0"/>
              <a:t> </a:t>
            </a:r>
            <a:r>
              <a:rPr lang="pt-BR" dirty="0" err="1"/>
              <a:t>with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</a:t>
            </a:r>
            <a:r>
              <a:rPr lang="pt-BR" dirty="0" err="1"/>
              <a:t>brazilian</a:t>
            </a:r>
            <a:r>
              <a:rPr lang="pt-BR" dirty="0"/>
              <a:t> </a:t>
            </a:r>
            <a:r>
              <a:rPr lang="pt-BR" dirty="0" err="1"/>
              <a:t>export</a:t>
            </a:r>
            <a:r>
              <a:rPr lang="pt-BR" dirty="0"/>
              <a:t> agenda!  </a:t>
            </a:r>
          </a:p>
        </p:txBody>
      </p:sp>
    </p:spTree>
    <p:extLst>
      <p:ext uri="{BB962C8B-B14F-4D97-AF65-F5344CB8AC3E}">
        <p14:creationId xmlns:p14="http://schemas.microsoft.com/office/powerpoint/2010/main" val="15948999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tângulo 7">
            <a:extLst>
              <a:ext uri="{FF2B5EF4-FFF2-40B4-BE49-F238E27FC236}">
                <a16:creationId xmlns:a16="http://schemas.microsoft.com/office/drawing/2014/main" id="{4D7569C2-7446-4E8F-8914-88120E4B5255}"/>
              </a:ext>
            </a:extLst>
          </p:cNvPr>
          <p:cNvSpPr/>
          <p:nvPr/>
        </p:nvSpPr>
        <p:spPr>
          <a:xfrm>
            <a:off x="405209" y="725563"/>
            <a:ext cx="2834153" cy="2957438"/>
          </a:xfrm>
          <a:prstGeom prst="rect">
            <a:avLst/>
          </a:prstGeom>
        </p:spPr>
        <p:txBody>
          <a:bodyPr vert="horz" lIns="68580" tIns="34290" rIns="68580" bIns="3429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450"/>
              </a:spcAft>
            </a:pPr>
            <a:r>
              <a:rPr lang="en-US" sz="3000" b="1">
                <a:solidFill>
                  <a:srgbClr val="FEFFFF"/>
                </a:solidFill>
                <a:latin typeface="+mj-lt"/>
                <a:ea typeface="+mj-ea"/>
                <a:cs typeface="+mj-cs"/>
              </a:rPr>
              <a:t>Doing Business (World Bank)</a:t>
            </a:r>
          </a:p>
        </p:txBody>
      </p:sp>
      <p:graphicFrame>
        <p:nvGraphicFramePr>
          <p:cNvPr id="5" name="Gráfico 4">
            <a:extLst>
              <a:ext uri="{FF2B5EF4-FFF2-40B4-BE49-F238E27FC236}">
                <a16:creationId xmlns:a16="http://schemas.microsoft.com/office/drawing/2014/main" id="{F2DFDE07-639F-43C0-AB66-26CF01BF9CF7}"/>
              </a:ext>
            </a:extLst>
          </p:cNvPr>
          <p:cNvGraphicFramePr>
            <a:graphicFrameLocks/>
          </p:cNvGraphicFramePr>
          <p:nvPr/>
        </p:nvGraphicFramePr>
        <p:xfrm>
          <a:off x="3844618" y="414338"/>
          <a:ext cx="4886663" cy="432755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CaixaDeTexto 1">
            <a:extLst>
              <a:ext uri="{FF2B5EF4-FFF2-40B4-BE49-F238E27FC236}">
                <a16:creationId xmlns:a16="http://schemas.microsoft.com/office/drawing/2014/main" id="{9ADE86B0-6A42-76E9-F661-756EBB0ED8DA}"/>
              </a:ext>
            </a:extLst>
          </p:cNvPr>
          <p:cNvSpPr txBox="1"/>
          <p:nvPr/>
        </p:nvSpPr>
        <p:spPr>
          <a:xfrm>
            <a:off x="878114" y="856343"/>
            <a:ext cx="20900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/>
              <a:t>DOING BUSINESS (WORLD BANK)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6B7C596-4454-741C-4E7D-C218F9359913}"/>
              </a:ext>
            </a:extLst>
          </p:cNvPr>
          <p:cNvSpPr/>
          <p:nvPr/>
        </p:nvSpPr>
        <p:spPr>
          <a:xfrm>
            <a:off x="3501483" y="1839951"/>
            <a:ext cx="4226312" cy="535259"/>
          </a:xfrm>
          <a:prstGeom prst="ellipse">
            <a:avLst/>
          </a:prstGeom>
          <a:noFill/>
          <a:ln w="603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noFill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EF506DC-B30C-45A7-5536-784269F5873A}"/>
              </a:ext>
            </a:extLst>
          </p:cNvPr>
          <p:cNvSpPr/>
          <p:nvPr/>
        </p:nvSpPr>
        <p:spPr>
          <a:xfrm>
            <a:off x="3791484" y="2571750"/>
            <a:ext cx="4226312" cy="401445"/>
          </a:xfrm>
          <a:prstGeom prst="ellipse">
            <a:avLst/>
          </a:prstGeom>
          <a:noFill/>
          <a:ln w="603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noFill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3EE266A-AE95-5DAF-F0CB-71C67832EE9E}"/>
              </a:ext>
            </a:extLst>
          </p:cNvPr>
          <p:cNvSpPr/>
          <p:nvPr/>
        </p:nvSpPr>
        <p:spPr>
          <a:xfrm>
            <a:off x="3791484" y="3891776"/>
            <a:ext cx="4226312" cy="417822"/>
          </a:xfrm>
          <a:prstGeom prst="ellipse">
            <a:avLst/>
          </a:prstGeom>
          <a:noFill/>
          <a:ln w="603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2388718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705751" y="2043556"/>
            <a:ext cx="4000652" cy="656967"/>
          </a:xfrm>
        </p:spPr>
        <p:txBody>
          <a:bodyPr spcFirstLastPara="1" vert="horz" wrap="square" lIns="68580" tIns="34290" rIns="68580" bIns="34290" rtlCol="0" anchor="t" anchorCtr="0">
            <a:normAutofit/>
          </a:bodyPr>
          <a:lstStyle/>
          <a:p>
            <a:r>
              <a:rPr lang="pt-BR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Public</a:t>
            </a:r>
            <a:r>
              <a:rPr lang="pt-B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policies</a:t>
            </a: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3A70490F-AE4F-4C87-8F50-1E7704C2E69C}"/>
              </a:ext>
            </a:extLst>
          </p:cNvPr>
          <p:cNvSpPr txBox="1"/>
          <p:nvPr/>
        </p:nvSpPr>
        <p:spPr>
          <a:xfrm>
            <a:off x="1142155" y="2040835"/>
            <a:ext cx="5635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4668298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0883055-A3EA-4306-BD5A-AE4D47DF2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51F7393-29D7-34E1-2FFF-F22BFACDFFB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5" name="Imagem 4" descr="Aplicativo&#10;&#10;Descrição gerada automaticamente com confiança média">
            <a:extLst>
              <a:ext uri="{FF2B5EF4-FFF2-40B4-BE49-F238E27FC236}">
                <a16:creationId xmlns:a16="http://schemas.microsoft.com/office/drawing/2014/main" id="{CA40E90C-2C6E-9F28-1E41-21B0A40D4C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3" y="765881"/>
            <a:ext cx="8741287" cy="3817005"/>
          </a:xfrm>
          <a:prstGeom prst="rect">
            <a:avLst/>
          </a:prstGeom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AFC11220-C946-0F2C-CB4B-B3581B8A2D47}"/>
              </a:ext>
            </a:extLst>
          </p:cNvPr>
          <p:cNvSpPr txBox="1"/>
          <p:nvPr/>
        </p:nvSpPr>
        <p:spPr>
          <a:xfrm>
            <a:off x="515540" y="217714"/>
            <a:ext cx="77467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Support</a:t>
            </a:r>
            <a:r>
              <a:rPr lang="pt-BR" dirty="0"/>
              <a:t> </a:t>
            </a:r>
            <a:r>
              <a:rPr lang="pt-BR" dirty="0" err="1"/>
              <a:t>from</a:t>
            </a:r>
            <a:r>
              <a:rPr lang="pt-BR" dirty="0"/>
              <a:t> </a:t>
            </a:r>
            <a:r>
              <a:rPr lang="pt-BR" dirty="0" err="1"/>
              <a:t>government</a:t>
            </a:r>
            <a:r>
              <a:rPr lang="pt-BR" dirty="0"/>
              <a:t> for </a:t>
            </a:r>
            <a:r>
              <a:rPr lang="pt-BR" dirty="0" err="1"/>
              <a:t>innovation</a:t>
            </a:r>
            <a:r>
              <a:rPr lang="pt-BR" dirty="0"/>
              <a:t> (2017)</a:t>
            </a: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061E8CA-BD27-7BD7-03D9-22CA1F110B90}"/>
              </a:ext>
            </a:extLst>
          </p:cNvPr>
          <p:cNvSpPr txBox="1"/>
          <p:nvPr/>
        </p:nvSpPr>
        <p:spPr>
          <a:xfrm>
            <a:off x="195943" y="3145971"/>
            <a:ext cx="6596743" cy="307777"/>
          </a:xfrm>
          <a:prstGeom prst="rect">
            <a:avLst/>
          </a:prstGeom>
          <a:solidFill>
            <a:schemeClr val="lt1"/>
          </a:solidFill>
        </p:spPr>
        <p:txBody>
          <a:bodyPr wrap="square" rtlCol="0">
            <a:spAutoFit/>
          </a:bodyPr>
          <a:lstStyle/>
          <a:p>
            <a:r>
              <a:rPr lang="pt-BR" dirty="0" err="1"/>
              <a:t>Buy</a:t>
            </a:r>
            <a:r>
              <a:rPr lang="pt-BR" dirty="0"/>
              <a:t> </a:t>
            </a:r>
            <a:r>
              <a:rPr lang="pt-BR" dirty="0" err="1"/>
              <a:t>machines</a:t>
            </a:r>
            <a:r>
              <a:rPr lang="pt-BR" dirty="0"/>
              <a:t> </a:t>
            </a:r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B4B811A6-490D-1245-1FCA-8FA92FE0F196}"/>
              </a:ext>
            </a:extLst>
          </p:cNvPr>
          <p:cNvSpPr txBox="1"/>
          <p:nvPr/>
        </p:nvSpPr>
        <p:spPr>
          <a:xfrm>
            <a:off x="293914" y="2035628"/>
            <a:ext cx="5617028" cy="307777"/>
          </a:xfrm>
          <a:prstGeom prst="rect">
            <a:avLst/>
          </a:prstGeom>
          <a:solidFill>
            <a:schemeClr val="lt1"/>
          </a:solidFill>
        </p:spPr>
        <p:txBody>
          <a:bodyPr wrap="square" rtlCol="0">
            <a:spAutoFit/>
          </a:bodyPr>
          <a:lstStyle/>
          <a:p>
            <a:r>
              <a:rPr lang="pt-BR" dirty="0" err="1"/>
              <a:t>Tax</a:t>
            </a:r>
            <a:r>
              <a:rPr lang="pt-BR" dirty="0"/>
              <a:t> Incentives for R&amp;D</a:t>
            </a:r>
          </a:p>
        </p:txBody>
      </p:sp>
      <p:cxnSp>
        <p:nvCxnSpPr>
          <p:cNvPr id="10" name="Conector de Seta Reta 9">
            <a:extLst>
              <a:ext uri="{FF2B5EF4-FFF2-40B4-BE49-F238E27FC236}">
                <a16:creationId xmlns:a16="http://schemas.microsoft.com/office/drawing/2014/main" id="{A5D06B03-5499-F598-ACB9-295DB47E3329}"/>
              </a:ext>
            </a:extLst>
          </p:cNvPr>
          <p:cNvCxnSpPr/>
          <p:nvPr/>
        </p:nvCxnSpPr>
        <p:spPr>
          <a:xfrm>
            <a:off x="2340429" y="2189516"/>
            <a:ext cx="564968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Conector de Seta Reta 10">
            <a:extLst>
              <a:ext uri="{FF2B5EF4-FFF2-40B4-BE49-F238E27FC236}">
                <a16:creationId xmlns:a16="http://schemas.microsoft.com/office/drawing/2014/main" id="{26B710D3-D479-A7B4-6331-E87325BF266D}"/>
              </a:ext>
            </a:extLst>
          </p:cNvPr>
          <p:cNvCxnSpPr>
            <a:cxnSpLocks/>
          </p:cNvCxnSpPr>
          <p:nvPr/>
        </p:nvCxnSpPr>
        <p:spPr>
          <a:xfrm>
            <a:off x="1480458" y="3323118"/>
            <a:ext cx="660762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3488F347-1A0C-AC19-C5E0-C6BE900E00BA}"/>
              </a:ext>
            </a:extLst>
          </p:cNvPr>
          <p:cNvSpPr txBox="1"/>
          <p:nvPr/>
        </p:nvSpPr>
        <p:spPr>
          <a:xfrm>
            <a:off x="195943" y="2754086"/>
            <a:ext cx="6596743" cy="307777"/>
          </a:xfrm>
          <a:prstGeom prst="rect">
            <a:avLst/>
          </a:prstGeom>
          <a:solidFill>
            <a:schemeClr val="lt1"/>
          </a:solidFill>
        </p:spPr>
        <p:txBody>
          <a:bodyPr wrap="square" rtlCol="0">
            <a:spAutoFit/>
          </a:bodyPr>
          <a:lstStyle/>
          <a:p>
            <a:r>
              <a:rPr lang="pt-BR" dirty="0"/>
              <a:t>Money for Project </a:t>
            </a:r>
            <a:r>
              <a:rPr lang="pt-BR" dirty="0" err="1"/>
              <a:t>without</a:t>
            </a:r>
            <a:r>
              <a:rPr lang="pt-BR" dirty="0"/>
              <a:t> </a:t>
            </a:r>
            <a:r>
              <a:rPr lang="pt-BR" dirty="0" err="1"/>
              <a:t>university</a:t>
            </a:r>
            <a:r>
              <a:rPr lang="pt-BR" dirty="0"/>
              <a:t> </a:t>
            </a:r>
            <a:r>
              <a:rPr lang="pt-BR" dirty="0" err="1"/>
              <a:t>or</a:t>
            </a:r>
            <a:r>
              <a:rPr lang="pt-BR" dirty="0"/>
              <a:t> </a:t>
            </a:r>
            <a:r>
              <a:rPr lang="pt-BR" dirty="0" err="1"/>
              <a:t>research</a:t>
            </a:r>
            <a:r>
              <a:rPr lang="pt-BR" dirty="0"/>
              <a:t> </a:t>
            </a:r>
            <a:r>
              <a:rPr lang="pt-BR" dirty="0" err="1"/>
              <a:t>institute</a:t>
            </a:r>
            <a:endParaRPr lang="pt-BR" dirty="0"/>
          </a:p>
        </p:txBody>
      </p:sp>
      <p:cxnSp>
        <p:nvCxnSpPr>
          <p:cNvPr id="14" name="Conector de Seta Reta 13">
            <a:extLst>
              <a:ext uri="{FF2B5EF4-FFF2-40B4-BE49-F238E27FC236}">
                <a16:creationId xmlns:a16="http://schemas.microsoft.com/office/drawing/2014/main" id="{51282146-9862-A762-A5E3-02109CE8487C}"/>
              </a:ext>
            </a:extLst>
          </p:cNvPr>
          <p:cNvCxnSpPr>
            <a:cxnSpLocks/>
          </p:cNvCxnSpPr>
          <p:nvPr/>
        </p:nvCxnSpPr>
        <p:spPr>
          <a:xfrm>
            <a:off x="4784272" y="2850617"/>
            <a:ext cx="3225658" cy="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47C92B71-71BB-B446-9EDA-8E4E8E2ADB88}"/>
              </a:ext>
            </a:extLst>
          </p:cNvPr>
          <p:cNvSpPr/>
          <p:nvPr/>
        </p:nvSpPr>
        <p:spPr>
          <a:xfrm>
            <a:off x="7892143" y="3388441"/>
            <a:ext cx="870857" cy="48399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t-BR"/>
          </a:p>
        </p:txBody>
      </p:sp>
      <p:sp>
        <p:nvSpPr>
          <p:cNvPr id="19" name="CaixaDeTexto 18">
            <a:extLst>
              <a:ext uri="{FF2B5EF4-FFF2-40B4-BE49-F238E27FC236}">
                <a16:creationId xmlns:a16="http://schemas.microsoft.com/office/drawing/2014/main" id="{161FA78F-F983-DEFD-41F8-DEBBD8F207A8}"/>
              </a:ext>
            </a:extLst>
          </p:cNvPr>
          <p:cNvSpPr txBox="1"/>
          <p:nvPr/>
        </p:nvSpPr>
        <p:spPr>
          <a:xfrm>
            <a:off x="2340429" y="4582886"/>
            <a:ext cx="3855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err="1"/>
              <a:t>Not</a:t>
            </a:r>
            <a:r>
              <a:rPr lang="pt-BR" dirty="0"/>
              <a:t> </a:t>
            </a:r>
            <a:r>
              <a:rPr lang="pt-BR" dirty="0" err="1"/>
              <a:t>linked</a:t>
            </a:r>
            <a:r>
              <a:rPr lang="pt-BR" dirty="0"/>
              <a:t> </a:t>
            </a:r>
            <a:r>
              <a:rPr lang="pt-BR" dirty="0" err="1"/>
              <a:t>to</a:t>
            </a:r>
            <a:r>
              <a:rPr lang="pt-BR" dirty="0"/>
              <a:t> open </a:t>
            </a:r>
            <a:r>
              <a:rPr lang="pt-BR" dirty="0" err="1"/>
              <a:t>innovation</a:t>
            </a:r>
            <a:r>
              <a:rPr lang="pt-BR" dirty="0"/>
              <a:t>...</a:t>
            </a:r>
          </a:p>
          <a:p>
            <a:r>
              <a:rPr lang="pt-BR" dirty="0" err="1"/>
              <a:t>Not</a:t>
            </a:r>
            <a:r>
              <a:rPr lang="pt-BR" dirty="0"/>
              <a:t> </a:t>
            </a:r>
            <a:r>
              <a:rPr lang="pt-BR" dirty="0" err="1"/>
              <a:t>linked</a:t>
            </a:r>
            <a:r>
              <a:rPr lang="pt-BR" dirty="0"/>
              <a:t> </a:t>
            </a:r>
            <a:r>
              <a:rPr lang="pt-BR" dirty="0" err="1"/>
              <a:t>with</a:t>
            </a:r>
            <a:r>
              <a:rPr lang="pt-BR" dirty="0"/>
              <a:t> a </a:t>
            </a:r>
            <a:r>
              <a:rPr lang="pt-BR" dirty="0" err="1"/>
              <a:t>strategy</a:t>
            </a:r>
            <a:r>
              <a:rPr lang="pt-BR" dirty="0"/>
              <a:t> for </a:t>
            </a:r>
            <a:r>
              <a:rPr lang="pt-BR" dirty="0" err="1"/>
              <a:t>sectors</a:t>
            </a:r>
            <a:r>
              <a:rPr lang="pt-BR" dirty="0"/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3290663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3" grpId="0" animBg="1"/>
      <p:bldP spid="18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0883055-A3EA-4306-BD5A-AE4D47DF2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51F7393-29D7-34E1-2FFF-F22BFACDFFB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6" name="Imagem 5" descr="Gráfico, Gráfico de linhas&#10;&#10;Descrição gerada automaticamente">
            <a:extLst>
              <a:ext uri="{FF2B5EF4-FFF2-40B4-BE49-F238E27FC236}">
                <a16:creationId xmlns:a16="http://schemas.microsoft.com/office/drawing/2014/main" id="{BDEB454B-462B-50F4-3422-AEFC3DEFAF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461" y="402772"/>
            <a:ext cx="7081078" cy="4539343"/>
          </a:xfrm>
          <a:prstGeom prst="rect">
            <a:avLst/>
          </a:prstGeo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2EF67E7D-488C-9733-9A30-01C2E65B87AD}"/>
              </a:ext>
            </a:extLst>
          </p:cNvPr>
          <p:cNvSpPr txBox="1"/>
          <p:nvPr/>
        </p:nvSpPr>
        <p:spPr>
          <a:xfrm>
            <a:off x="598714" y="316959"/>
            <a:ext cx="7946571" cy="954107"/>
          </a:xfrm>
          <a:prstGeom prst="rect">
            <a:avLst/>
          </a:prstGeom>
          <a:solidFill>
            <a:schemeClr val="lt1"/>
          </a:solidFill>
        </p:spPr>
        <p:txBody>
          <a:bodyPr wrap="square" rtlCol="0">
            <a:spAutoFit/>
          </a:bodyPr>
          <a:lstStyle/>
          <a:p>
            <a:r>
              <a:rPr lang="pt-BR" sz="2800" dirty="0" err="1"/>
              <a:t>Companies</a:t>
            </a:r>
            <a:r>
              <a:rPr lang="pt-BR" sz="2800" dirty="0"/>
              <a:t> </a:t>
            </a:r>
            <a:r>
              <a:rPr lang="pt-BR" sz="2800" dirty="0" err="1"/>
              <a:t>that</a:t>
            </a:r>
            <a:r>
              <a:rPr lang="pt-BR" sz="2800" dirty="0"/>
              <a:t> </a:t>
            </a:r>
            <a:r>
              <a:rPr lang="pt-BR" sz="2800" dirty="0" err="1"/>
              <a:t>receive</a:t>
            </a:r>
            <a:r>
              <a:rPr lang="pt-BR" sz="2800" dirty="0"/>
              <a:t> </a:t>
            </a:r>
            <a:r>
              <a:rPr lang="pt-BR" sz="2800" dirty="0" err="1"/>
              <a:t>support</a:t>
            </a:r>
            <a:r>
              <a:rPr lang="pt-BR" sz="2800" dirty="0"/>
              <a:t> </a:t>
            </a:r>
            <a:r>
              <a:rPr lang="pt-BR" sz="2800" dirty="0" err="1"/>
              <a:t>from</a:t>
            </a:r>
            <a:r>
              <a:rPr lang="pt-BR" sz="2800" dirty="0"/>
              <a:t> </a:t>
            </a:r>
            <a:r>
              <a:rPr lang="pt-BR" sz="2800" dirty="0" err="1"/>
              <a:t>government</a:t>
            </a:r>
            <a:r>
              <a:rPr lang="pt-BR" sz="2800" dirty="0"/>
              <a:t> </a:t>
            </a:r>
            <a:r>
              <a:rPr lang="pt-BR" sz="2800" dirty="0" err="1"/>
              <a:t>to</a:t>
            </a:r>
            <a:r>
              <a:rPr lang="pt-BR" sz="2800" dirty="0"/>
              <a:t> </a:t>
            </a:r>
            <a:r>
              <a:rPr lang="pt-BR" sz="2800" dirty="0" err="1"/>
              <a:t>innovate</a:t>
            </a:r>
            <a:r>
              <a:rPr lang="pt-BR" sz="2800" dirty="0"/>
              <a:t> in </a:t>
            </a:r>
            <a:r>
              <a:rPr lang="pt-BR" sz="2800" dirty="0" err="1"/>
              <a:t>product</a:t>
            </a:r>
            <a:r>
              <a:rPr lang="pt-BR" sz="2800" dirty="0"/>
              <a:t> </a:t>
            </a:r>
            <a:r>
              <a:rPr lang="pt-BR" sz="2800" dirty="0" err="1"/>
              <a:t>or</a:t>
            </a:r>
            <a:r>
              <a:rPr lang="pt-BR" sz="2800" dirty="0"/>
              <a:t> </a:t>
            </a:r>
            <a:r>
              <a:rPr lang="pt-BR" sz="2800" dirty="0" err="1"/>
              <a:t>process</a:t>
            </a:r>
            <a:endParaRPr lang="pt-BR" sz="2800" dirty="0"/>
          </a:p>
        </p:txBody>
      </p:sp>
    </p:spTree>
    <p:extLst>
      <p:ext uri="{BB962C8B-B14F-4D97-AF65-F5344CB8AC3E}">
        <p14:creationId xmlns:p14="http://schemas.microsoft.com/office/powerpoint/2010/main" val="39596399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631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821" y="1571049"/>
            <a:ext cx="8520600" cy="572700"/>
          </a:xfrm>
        </p:spPr>
        <p:txBody>
          <a:bodyPr/>
          <a:lstStyle/>
          <a:p>
            <a:pPr algn="ctr"/>
            <a:r>
              <a:rPr lang="pt-BR" dirty="0"/>
              <a:t>The “Startup Law” </a:t>
            </a:r>
            <a:r>
              <a:rPr lang="pt-BR" dirty="0" err="1"/>
              <a:t>was</a:t>
            </a:r>
            <a:r>
              <a:rPr lang="pt-BR" dirty="0"/>
              <a:t> </a:t>
            </a:r>
            <a:r>
              <a:rPr lang="pt-BR" dirty="0" err="1"/>
              <a:t>approved</a:t>
            </a:r>
            <a:r>
              <a:rPr lang="pt-BR" dirty="0"/>
              <a:t> in 2021!!!!</a:t>
            </a:r>
            <a:br>
              <a:rPr lang="pt-BR" dirty="0"/>
            </a:br>
            <a:r>
              <a:rPr lang="pt-BR" dirty="0" err="1"/>
              <a:t>Until</a:t>
            </a:r>
            <a:r>
              <a:rPr lang="pt-BR" dirty="0"/>
              <a:t> 2021, </a:t>
            </a:r>
            <a:r>
              <a:rPr lang="pt-BR" dirty="0" err="1"/>
              <a:t>we</a:t>
            </a:r>
            <a:r>
              <a:rPr lang="pt-BR" dirty="0"/>
              <a:t> </a:t>
            </a:r>
            <a:r>
              <a:rPr lang="pt-BR" dirty="0" err="1"/>
              <a:t>don't</a:t>
            </a:r>
            <a:r>
              <a:rPr lang="pt-BR" dirty="0"/>
              <a:t> </a:t>
            </a:r>
            <a:r>
              <a:rPr lang="pt-BR" dirty="0" err="1"/>
              <a:t>consider</a:t>
            </a:r>
            <a:r>
              <a:rPr lang="pt-BR" dirty="0"/>
              <a:t> “</a:t>
            </a:r>
            <a:r>
              <a:rPr lang="pt-BR" dirty="0" err="1"/>
              <a:t>angel</a:t>
            </a:r>
            <a:r>
              <a:rPr lang="pt-BR" dirty="0"/>
              <a:t> </a:t>
            </a:r>
            <a:r>
              <a:rPr lang="pt-BR" dirty="0" err="1"/>
              <a:t>investor</a:t>
            </a:r>
            <a:r>
              <a:rPr lang="pt-BR" dirty="0"/>
              <a:t>” as “</a:t>
            </a:r>
            <a:r>
              <a:rPr lang="pt-BR" dirty="0" err="1"/>
              <a:t>angel</a:t>
            </a:r>
            <a:r>
              <a:rPr lang="pt-BR" dirty="0"/>
              <a:t> </a:t>
            </a:r>
            <a:r>
              <a:rPr lang="pt-BR" dirty="0" err="1"/>
              <a:t>investor</a:t>
            </a:r>
            <a:r>
              <a:rPr lang="pt-BR" dirty="0"/>
              <a:t>” ... </a:t>
            </a:r>
            <a:br>
              <a:rPr lang="pt-BR" dirty="0"/>
            </a:br>
            <a:endParaRPr lang="pt-BR" dirty="0"/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18B3E3E2-CF85-0CB4-D26E-330C8DE756FC}"/>
              </a:ext>
            </a:extLst>
          </p:cNvPr>
          <p:cNvSpPr txBox="1"/>
          <p:nvPr/>
        </p:nvSpPr>
        <p:spPr>
          <a:xfrm>
            <a:off x="981307" y="468351"/>
            <a:ext cx="67241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dirty="0" err="1"/>
              <a:t>Things</a:t>
            </a:r>
            <a:r>
              <a:rPr lang="pt-BR" dirty="0"/>
              <a:t> are </a:t>
            </a:r>
            <a:r>
              <a:rPr lang="pt-BR" dirty="0" err="1"/>
              <a:t>changing</a:t>
            </a:r>
            <a:r>
              <a:rPr lang="pt-BR" dirty="0"/>
              <a:t>... </a:t>
            </a:r>
            <a:r>
              <a:rPr lang="pt-BR" dirty="0" err="1"/>
              <a:t>Good</a:t>
            </a:r>
            <a:r>
              <a:rPr lang="pt-BR" dirty="0"/>
              <a:t> </a:t>
            </a:r>
            <a:r>
              <a:rPr lang="pt-BR" dirty="0" err="1"/>
              <a:t>luck</a:t>
            </a:r>
            <a:r>
              <a:rPr lang="pt-BR" dirty="0"/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16173751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631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t-BR" dirty="0" err="1"/>
              <a:t>Opportunities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Challenges</a:t>
            </a:r>
            <a:br>
              <a:rPr lang="pt-BR" dirty="0"/>
            </a:br>
            <a:endParaRPr lang="pt-BR" dirty="0"/>
          </a:p>
        </p:txBody>
      </p:sp>
      <p:sp>
        <p:nvSpPr>
          <p:cNvPr id="6" name="Espaço Reservado para Texto 5">
            <a:extLst>
              <a:ext uri="{FF2B5EF4-FFF2-40B4-BE49-F238E27FC236}">
                <a16:creationId xmlns:a16="http://schemas.microsoft.com/office/drawing/2014/main" id="{DD99A2BF-34CB-45EF-4913-B3F4AB029A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dirty="0" err="1"/>
              <a:t>Quality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</a:t>
            </a:r>
            <a:r>
              <a:rPr lang="pt-BR" dirty="0" err="1"/>
              <a:t>Education</a:t>
            </a:r>
            <a:r>
              <a:rPr lang="pt-BR" dirty="0"/>
              <a:t>;</a:t>
            </a:r>
          </a:p>
          <a:p>
            <a:endParaRPr lang="pt-BR" dirty="0"/>
          </a:p>
          <a:p>
            <a:endParaRPr lang="pt-BR" dirty="0"/>
          </a:p>
          <a:p>
            <a:r>
              <a:rPr lang="pt-BR" dirty="0" err="1"/>
              <a:t>Attraction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</a:t>
            </a:r>
            <a:r>
              <a:rPr lang="pt-BR" dirty="0" err="1"/>
              <a:t>investiments</a:t>
            </a:r>
            <a:r>
              <a:rPr lang="pt-BR" dirty="0"/>
              <a:t> – </a:t>
            </a:r>
            <a:r>
              <a:rPr lang="pt-BR" dirty="0" err="1"/>
              <a:t>inside</a:t>
            </a:r>
            <a:r>
              <a:rPr lang="pt-BR" dirty="0"/>
              <a:t> (</a:t>
            </a:r>
            <a:r>
              <a:rPr lang="pt-BR" dirty="0" err="1"/>
              <a:t>Laws</a:t>
            </a:r>
            <a:r>
              <a:rPr lang="pt-BR" dirty="0"/>
              <a:t>)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abroad</a:t>
            </a:r>
            <a:r>
              <a:rPr lang="pt-BR" dirty="0"/>
              <a:t>;</a:t>
            </a:r>
          </a:p>
          <a:p>
            <a:endParaRPr lang="pt-BR" dirty="0"/>
          </a:p>
          <a:p>
            <a:r>
              <a:rPr lang="pt-BR" dirty="0" err="1"/>
              <a:t>Attraction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retention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 </a:t>
            </a:r>
            <a:r>
              <a:rPr lang="pt-BR" dirty="0" err="1"/>
              <a:t>Brains</a:t>
            </a:r>
            <a:r>
              <a:rPr lang="pt-BR" dirty="0"/>
              <a:t>;</a:t>
            </a:r>
          </a:p>
          <a:p>
            <a:endParaRPr lang="pt-BR" dirty="0"/>
          </a:p>
          <a:p>
            <a:endParaRPr lang="pt-BR" dirty="0"/>
          </a:p>
          <a:p>
            <a:r>
              <a:rPr lang="pt-BR" dirty="0" err="1"/>
              <a:t>Size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</a:t>
            </a:r>
            <a:r>
              <a:rPr lang="pt-BR" dirty="0" err="1"/>
              <a:t>the</a:t>
            </a:r>
            <a:r>
              <a:rPr lang="pt-BR" dirty="0"/>
              <a:t> country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diversity</a:t>
            </a:r>
            <a:r>
              <a:rPr lang="pt-BR" dirty="0"/>
              <a:t> </a:t>
            </a:r>
            <a:r>
              <a:rPr lang="pt-BR" dirty="0" err="1"/>
              <a:t>of</a:t>
            </a:r>
            <a:r>
              <a:rPr lang="pt-BR" dirty="0"/>
              <a:t> </a:t>
            </a:r>
            <a:r>
              <a:rPr lang="pt-BR" dirty="0" err="1"/>
              <a:t>needs</a:t>
            </a:r>
            <a:r>
              <a:rPr lang="pt-BR" dirty="0"/>
              <a:t>;</a:t>
            </a:r>
          </a:p>
          <a:p>
            <a:pPr marL="139700" indent="0">
              <a:buNone/>
            </a:pPr>
            <a:endParaRPr lang="pt-BR" dirty="0"/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201DC254-5591-D42F-CA30-74399F2C126F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pt-BR" dirty="0" err="1"/>
              <a:t>Creative</a:t>
            </a:r>
            <a:r>
              <a:rPr lang="pt-BR" dirty="0"/>
              <a:t>, </a:t>
            </a:r>
            <a:r>
              <a:rPr lang="pt-BR" dirty="0" err="1"/>
              <a:t>adaptative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diverse</a:t>
            </a:r>
            <a:r>
              <a:rPr lang="pt-BR" dirty="0"/>
              <a:t> </a:t>
            </a:r>
            <a:r>
              <a:rPr lang="pt-BR" dirty="0" err="1"/>
              <a:t>people</a:t>
            </a:r>
            <a:r>
              <a:rPr lang="pt-BR" dirty="0"/>
              <a:t> </a:t>
            </a:r>
            <a:r>
              <a:rPr lang="pt-BR" dirty="0" err="1"/>
              <a:t>and</a:t>
            </a:r>
            <a:r>
              <a:rPr lang="pt-BR" dirty="0"/>
              <a:t> </a:t>
            </a:r>
            <a:r>
              <a:rPr lang="pt-BR" dirty="0" err="1"/>
              <a:t>cultures</a:t>
            </a:r>
            <a:r>
              <a:rPr lang="pt-BR" dirty="0"/>
              <a:t>;</a:t>
            </a:r>
          </a:p>
          <a:p>
            <a:endParaRPr lang="pt-BR" dirty="0"/>
          </a:p>
          <a:p>
            <a:endParaRPr lang="pt-BR" dirty="0"/>
          </a:p>
          <a:p>
            <a:r>
              <a:rPr lang="pt-BR" dirty="0"/>
              <a:t>Natural </a:t>
            </a:r>
            <a:r>
              <a:rPr lang="pt-BR" dirty="0" err="1"/>
              <a:t>resources</a:t>
            </a:r>
            <a:r>
              <a:rPr lang="pt-BR" dirty="0"/>
              <a:t>;</a:t>
            </a:r>
          </a:p>
          <a:p>
            <a:endParaRPr lang="pt-BR" dirty="0"/>
          </a:p>
          <a:p>
            <a:r>
              <a:rPr lang="pt-BR" dirty="0" err="1"/>
              <a:t>Small</a:t>
            </a:r>
            <a:r>
              <a:rPr lang="pt-BR" dirty="0"/>
              <a:t> </a:t>
            </a:r>
            <a:r>
              <a:rPr lang="pt-BR" dirty="0" err="1"/>
              <a:t>Movements</a:t>
            </a:r>
            <a:r>
              <a:rPr lang="pt-BR" dirty="0"/>
              <a:t> – </a:t>
            </a:r>
            <a:r>
              <a:rPr lang="pt-BR" dirty="0" err="1"/>
              <a:t>governance</a:t>
            </a:r>
            <a:r>
              <a:rPr lang="pt-BR" dirty="0"/>
              <a:t>;</a:t>
            </a:r>
          </a:p>
          <a:p>
            <a:endParaRPr lang="pt-BR" dirty="0"/>
          </a:p>
          <a:p>
            <a:endParaRPr lang="pt-BR" dirty="0"/>
          </a:p>
          <a:p>
            <a:r>
              <a:rPr lang="pt-BR" dirty="0" err="1"/>
              <a:t>Emergent</a:t>
            </a:r>
            <a:r>
              <a:rPr lang="pt-BR" dirty="0"/>
              <a:t> country – </a:t>
            </a:r>
            <a:r>
              <a:rPr lang="pt-BR" dirty="0" err="1"/>
              <a:t>huge</a:t>
            </a:r>
            <a:r>
              <a:rPr lang="pt-BR" dirty="0"/>
              <a:t> </a:t>
            </a:r>
            <a:r>
              <a:rPr lang="pt-BR" dirty="0" err="1"/>
              <a:t>market</a:t>
            </a:r>
            <a:r>
              <a:rPr lang="pt-BR" dirty="0"/>
              <a:t> </a:t>
            </a:r>
            <a:r>
              <a:rPr lang="pt-BR" dirty="0" err="1"/>
              <a:t>consumption</a:t>
            </a:r>
            <a:r>
              <a:rPr lang="pt-BR" dirty="0"/>
              <a:t>; </a:t>
            </a:r>
          </a:p>
        </p:txBody>
      </p:sp>
    </p:spTree>
    <p:extLst>
      <p:ext uri="{BB962C8B-B14F-4D97-AF65-F5344CB8AC3E}">
        <p14:creationId xmlns:p14="http://schemas.microsoft.com/office/powerpoint/2010/main" val="173188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821" y="1571049"/>
            <a:ext cx="8520600" cy="572700"/>
          </a:xfrm>
        </p:spPr>
        <p:txBody>
          <a:bodyPr/>
          <a:lstStyle/>
          <a:p>
            <a:pPr algn="ctr"/>
            <a:r>
              <a:rPr lang="pt-BR" dirty="0"/>
              <a:t>Some </a:t>
            </a:r>
            <a:r>
              <a:rPr lang="pt-BR" dirty="0" err="1"/>
              <a:t>Movements</a:t>
            </a:r>
            <a:r>
              <a:rPr lang="pt-BR" dirty="0"/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240366014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he innovation ecosystem">
            <a:extLst>
              <a:ext uri="{FF2B5EF4-FFF2-40B4-BE49-F238E27FC236}">
                <a16:creationId xmlns:a16="http://schemas.microsoft.com/office/drawing/2014/main" id="{97DF391D-7F25-0546-B19C-B0077BB685A9}"/>
              </a:ext>
            </a:extLst>
          </p:cNvPr>
          <p:cNvPicPr/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625453" y="266419"/>
            <a:ext cx="5893094" cy="433010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1D8E7D66-AA8A-F242-9CF1-818F927006BA}"/>
              </a:ext>
            </a:extLst>
          </p:cNvPr>
          <p:cNvSpPr txBox="1"/>
          <p:nvPr/>
        </p:nvSpPr>
        <p:spPr>
          <a:xfrm>
            <a:off x="4040130" y="4653678"/>
            <a:ext cx="3197742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050" dirty="0" err="1"/>
              <a:t>Mercan</a:t>
            </a:r>
            <a:r>
              <a:rPr lang="pt-BR" sz="1050" dirty="0"/>
              <a:t> e </a:t>
            </a:r>
            <a:r>
              <a:rPr lang="pt-BR" sz="1050" dirty="0" err="1"/>
              <a:t>Goktas</a:t>
            </a:r>
            <a:r>
              <a:rPr lang="pt-BR" sz="1050" dirty="0"/>
              <a:t> (2011)</a:t>
            </a:r>
          </a:p>
          <a:p>
            <a:pPr algn="ctr"/>
            <a:r>
              <a:rPr lang="pt-BR" sz="1050" dirty="0"/>
              <a:t> </a:t>
            </a:r>
          </a:p>
          <a:p>
            <a:pPr algn="ctr"/>
            <a:endParaRPr lang="pt-BR" sz="1050" dirty="0"/>
          </a:p>
        </p:txBody>
      </p:sp>
    </p:spTree>
    <p:extLst>
      <p:ext uri="{BB962C8B-B14F-4D97-AF65-F5344CB8AC3E}">
        <p14:creationId xmlns:p14="http://schemas.microsoft.com/office/powerpoint/2010/main" val="308969466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32DDDA36-3EB9-EB42-AD74-970E31BBEE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58373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m 3">
            <a:extLst>
              <a:ext uri="{FF2B5EF4-FFF2-40B4-BE49-F238E27FC236}">
                <a16:creationId xmlns:a16="http://schemas.microsoft.com/office/drawing/2014/main" id="{D7FDB26C-70B2-D94C-A99B-EC8DE27668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854" y="788349"/>
            <a:ext cx="7674292" cy="3566801"/>
          </a:xfrm>
          <a:prstGeom prst="rect">
            <a:avLst/>
          </a:prstGeom>
        </p:spPr>
      </p:pic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A3B908B-1349-DD42-8B8C-DA9C367B1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386" y="981942"/>
            <a:ext cx="7543800" cy="3647209"/>
          </a:xfrm>
        </p:spPr>
        <p:txBody>
          <a:bodyPr>
            <a:normAutofit/>
          </a:bodyPr>
          <a:lstStyle/>
          <a:p>
            <a:endParaRPr lang="pt-BR" dirty="0">
              <a:hlinkClick r:id="" action="ppaction://noaction"/>
            </a:endParaRPr>
          </a:p>
          <a:p>
            <a:endParaRPr lang="pt-BR" dirty="0">
              <a:hlinkClick r:id="" action="ppaction://noaction"/>
            </a:endParaRPr>
          </a:p>
          <a:p>
            <a:endParaRPr lang="pt-BR" dirty="0">
              <a:hlinkClick r:id="" action="ppaction://noaction"/>
            </a:endParaRPr>
          </a:p>
          <a:p>
            <a:endParaRPr lang="pt-BR" dirty="0"/>
          </a:p>
          <a:p>
            <a:endParaRPr lang="pt-BR" dirty="0"/>
          </a:p>
          <a:p>
            <a:pPr marL="0" indent="0">
              <a:buNone/>
            </a:pPr>
            <a:endParaRPr lang="pt-BR" dirty="0"/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988616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8785F2D-643D-7D45-89CE-3DA3D60CD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32FB51C-E2D5-5240-A3A5-F0C8C86478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4" name="Imagem 3">
            <a:extLst>
              <a:ext uri="{FF2B5EF4-FFF2-40B4-BE49-F238E27FC236}">
                <a16:creationId xmlns:a16="http://schemas.microsoft.com/office/drawing/2014/main" id="{81D43128-AB2E-2D46-94F7-7E5AF23604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495" y="283029"/>
            <a:ext cx="3743011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3615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tângulo 3"/>
          <p:cNvSpPr/>
          <p:nvPr/>
        </p:nvSpPr>
        <p:spPr>
          <a:xfrm>
            <a:off x="434090" y="451253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pt-BR" sz="1800" dirty="0">
              <a:solidFill>
                <a:srgbClr val="20409A"/>
              </a:solidFill>
              <a:latin typeface="Roboto"/>
              <a:ea typeface="Roboto"/>
              <a:cs typeface="Roboto"/>
            </a:endParaRPr>
          </a:p>
        </p:txBody>
      </p:sp>
      <p:pic>
        <p:nvPicPr>
          <p:cNvPr id="3" name="Imagem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CaixaDeTexto 4">
            <a:extLst>
              <a:ext uri="{FF2B5EF4-FFF2-40B4-BE49-F238E27FC236}">
                <a16:creationId xmlns:a16="http://schemas.microsoft.com/office/drawing/2014/main" id="{DD95FEF6-8502-449A-B033-6CAADBC99E11}"/>
              </a:ext>
            </a:extLst>
          </p:cNvPr>
          <p:cNvSpPr txBox="1"/>
          <p:nvPr/>
        </p:nvSpPr>
        <p:spPr>
          <a:xfrm>
            <a:off x="1624649" y="4512537"/>
            <a:ext cx="40359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200" b="1" dirty="0">
                <a:solidFill>
                  <a:srgbClr val="0070C0"/>
                </a:solidFill>
              </a:rPr>
              <a:t>Programa de Pós-graduação em Administração</a:t>
            </a:r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3F1F6BF0-90D6-EE93-DB37-671B99C8E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821" y="1571049"/>
            <a:ext cx="8520600" cy="572700"/>
          </a:xfrm>
        </p:spPr>
        <p:txBody>
          <a:bodyPr/>
          <a:lstStyle/>
          <a:p>
            <a:pPr algn="ctr"/>
            <a:endParaRPr lang="pt-BR" dirty="0"/>
          </a:p>
        </p:txBody>
      </p:sp>
      <p:pic>
        <p:nvPicPr>
          <p:cNvPr id="7" name="Imagem 6" descr="Uma imagem contendo Diagrama&#10;&#10;Descrição gerada automaticamente">
            <a:extLst>
              <a:ext uri="{FF2B5EF4-FFF2-40B4-BE49-F238E27FC236}">
                <a16:creationId xmlns:a16="http://schemas.microsoft.com/office/drawing/2014/main" id="{E570AFA5-4E9C-D0B3-2757-2D15D0D5F1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779" y="263052"/>
            <a:ext cx="7772400" cy="3761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83692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m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DD8B0AE1-A8B9-BBFA-3364-5885A6527D56}"/>
              </a:ext>
            </a:extLst>
          </p:cNvPr>
          <p:cNvSpPr txBox="1"/>
          <p:nvPr/>
        </p:nvSpPr>
        <p:spPr>
          <a:xfrm>
            <a:off x="1137424" y="3891776"/>
            <a:ext cx="73151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chemeClr val="accent1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kadigia@gmail.com</a:t>
            </a:r>
            <a:endParaRPr lang="pt-BR" sz="2000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pt-BR" sz="2000" dirty="0" err="1">
                <a:solidFill>
                  <a:schemeClr val="accent1">
                    <a:lumMod val="75000"/>
                  </a:schemeClr>
                </a:solidFill>
              </a:rPr>
              <a:t>Kadigiaf@unisinos.br</a:t>
            </a:r>
            <a:endParaRPr lang="pt-BR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479462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o" ma:contentTypeID="0x010100128E9DA876D0BD46BD7D40131FA75B31" ma:contentTypeVersion="13" ma:contentTypeDescription="Crie um novo documento." ma:contentTypeScope="" ma:versionID="5677e2cb6c45c09b41948502023345c3">
  <xsd:schema xmlns:xsd="http://www.w3.org/2001/XMLSchema" xmlns:xs="http://www.w3.org/2001/XMLSchema" xmlns:p="http://schemas.microsoft.com/office/2006/metadata/properties" xmlns:ns2="1f24ec67-333c-479f-a606-7b909e4b09a9" xmlns:ns3="6dbdde65-45bd-4f7e-8928-79af79141669" targetNamespace="http://schemas.microsoft.com/office/2006/metadata/properties" ma:root="true" ma:fieldsID="a2aebb1bd52e4587ab57733d82a573d2" ns2:_="" ns3:_="">
    <xsd:import namespace="1f24ec67-333c-479f-a606-7b909e4b09a9"/>
    <xsd:import namespace="6dbdde65-45bd-4f7e-8928-79af7914166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24ec67-333c-479f-a606-7b909e4b09a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Marcações de imagem" ma:readOnly="false" ma:fieldId="{5cf76f15-5ced-4ddc-b409-7134ff3c332f}" ma:taxonomyMulti="true" ma:sspId="aac08c5c-6fe0-4712-b828-e958a9361e2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bdde65-45bd-4f7e-8928-79af79141669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Compartilhado com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Detalhes de Compartilhado Com" ma:internalName="SharedWithDetails" ma:readOnly="true">
      <xsd:simpleType>
        <xsd:restriction base="dms:Note">
          <xsd:maxLength value="255"/>
        </xsd:restriction>
      </xsd:simpleType>
    </xsd:element>
    <xsd:element name="TaxCatchAll" ma:index="19" nillable="true" ma:displayName="Taxonomy Catch All Column" ma:hidden="true" ma:list="{048e13df-2145-4b57-aa1f-1ed0683f1d54}" ma:internalName="TaxCatchAll" ma:showField="CatchAllData" ma:web="6dbdde65-45bd-4f7e-8928-79af79141669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ipo de Conteúdo"/>
        <xsd:element ref="dc:title" minOccurs="0" maxOccurs="1" ma:index="4" ma:displayName="Título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1f24ec67-333c-479f-a606-7b909e4b09a9">
      <Terms xmlns="http://schemas.microsoft.com/office/infopath/2007/PartnerControls"/>
    </lcf76f155ced4ddcb4097134ff3c332f>
    <TaxCatchAll xmlns="6dbdde65-45bd-4f7e-8928-79af79141669" xsi:nil="true"/>
  </documentManagement>
</p:properties>
</file>

<file path=customXml/itemProps1.xml><?xml version="1.0" encoding="utf-8"?>
<ds:datastoreItem xmlns:ds="http://schemas.openxmlformats.org/officeDocument/2006/customXml" ds:itemID="{8B22E978-1E6C-4475-9CC7-026E142E4DE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7437CB0-4A2E-47C2-8246-16047B2323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f24ec67-333c-479f-a606-7b909e4b09a9"/>
    <ds:schemaRef ds:uri="6dbdde65-45bd-4f7e-8928-79af7914166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8CEFE2F-ECE8-4169-BBF9-8F649DF04FA9}">
  <ds:schemaRefs>
    <ds:schemaRef ds:uri="http://schemas.microsoft.com/office/2006/metadata/properties"/>
    <ds:schemaRef ds:uri="http://schemas.microsoft.com/office/infopath/2007/PartnerControls"/>
    <ds:schemaRef ds:uri="1f24ec67-333c-479f-a606-7b909e4b09a9"/>
    <ds:schemaRef ds:uri="6dbdde65-45bd-4f7e-8928-79af7914166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5076</TotalTime>
  <Words>1260</Words>
  <Application>Microsoft Macintosh PowerPoint</Application>
  <PresentationFormat>Apresentação na tela (16:9)</PresentationFormat>
  <Paragraphs>202</Paragraphs>
  <Slides>49</Slides>
  <Notes>42</Notes>
  <HiddenSlides>0</HiddenSlides>
  <MMClips>0</MMClips>
  <ScaleCrop>false</ScaleCrop>
  <HeadingPairs>
    <vt:vector size="6" baseType="variant">
      <vt:variant>
        <vt:lpstr>Fontes usadas</vt:lpstr>
      </vt:variant>
      <vt:variant>
        <vt:i4>5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49</vt:i4>
      </vt:variant>
    </vt:vector>
  </HeadingPairs>
  <TitlesOfParts>
    <vt:vector size="55" baseType="lpstr">
      <vt:lpstr>Helvetica Neue Thin</vt:lpstr>
      <vt:lpstr>inherit</vt:lpstr>
      <vt:lpstr>Calibri</vt:lpstr>
      <vt:lpstr>Arial</vt:lpstr>
      <vt:lpstr>Roboto</vt:lpstr>
      <vt:lpstr>Simple Light</vt:lpstr>
      <vt:lpstr>Apresentação do PowerPoint</vt:lpstr>
      <vt:lpstr>Introducing myself...</vt:lpstr>
      <vt:lpstr>Introducing myself...</vt:lpstr>
      <vt:lpstr>What do you Know about Brazil?</vt:lpstr>
      <vt:lpstr>Objective: Present some data about Brazilian innovation ecosystem, discovering challenges and opportunities</vt:lpstr>
      <vt:lpstr>Brazil is a huge country.</vt:lpstr>
      <vt:lpstr>Apresentação do PowerPoint</vt:lpstr>
      <vt:lpstr>Apresentação do PowerPoint</vt:lpstr>
      <vt:lpstr>What is your impression about   Brazil and Walles or UK?</vt:lpstr>
      <vt:lpstr>Apresentação do PowerPoint</vt:lpstr>
      <vt:lpstr>Brazil’s área comprises: almost 409 times Walles Brazil’s área comprises: almost 35 times UK; RS’s área comprises: almost 14 times Walles   Brazil’s area: 8 516 000 km2 UK’s área: 243 610 km2 Wales area: 20 779 km2 RS area: 281 748 km2  RS Presentation Most Innovative State of Brazil Bigger than UK (in terms of área)  </vt:lpstr>
      <vt:lpstr>Apresentação do PowerPoint</vt:lpstr>
      <vt:lpstr>Gross Domestic Product (GDP) –Per Capita</vt:lpstr>
      <vt:lpstr>Human Development Index (HDI)</vt:lpstr>
      <vt:lpstr>GDP – Change Rate - Brazil</vt:lpstr>
      <vt:lpstr>INNOVATION  Activities Reported by Companies</vt:lpstr>
      <vt:lpstr>Apresentação do PowerPoint</vt:lpstr>
      <vt:lpstr>Apresentação do PowerPoint</vt:lpstr>
      <vt:lpstr>BRAZILIAN SCIENCE,  TECHNOLOGY &amp; INNOVATION  CARACTERÍSTICS</vt:lpstr>
      <vt:lpstr>Apresentação do PowerPoint</vt:lpstr>
      <vt:lpstr>Apresentação do PowerPoint</vt:lpstr>
      <vt:lpstr>R&amp;D Expenditures /GDP </vt:lpstr>
      <vt:lpstr>Investment in R&amp;D Activities </vt:lpstr>
      <vt:lpstr>Apresentação do PowerPoint</vt:lpstr>
      <vt:lpstr>Apresentação do PowerPoint</vt:lpstr>
      <vt:lpstr>Apresentação do PowerPoint</vt:lpstr>
      <vt:lpstr>HUMAN CAPITAL </vt:lpstr>
      <vt:lpstr>Innovation Management</vt:lpstr>
      <vt:lpstr>Apresentação do PowerPoint</vt:lpstr>
      <vt:lpstr>Few engineers and scientists  </vt:lpstr>
      <vt:lpstr>Apresentação do PowerPoint</vt:lpstr>
      <vt:lpstr>RESEARCH INFRASTRUCTURE AND FACILITIES</vt:lpstr>
      <vt:lpstr>Apresentação do PowerPoint</vt:lpstr>
      <vt:lpstr>RESEARCH INFRASTRUCTURE AND FACILITIES</vt:lpstr>
      <vt:lpstr>Apresentação do PowerPoint</vt:lpstr>
      <vt:lpstr>Apresentação do PowerPoint</vt:lpstr>
      <vt:lpstr>Apresentação do PowerPoint</vt:lpstr>
      <vt:lpstr>Public policies</vt:lpstr>
      <vt:lpstr>Apresentação do PowerPoint</vt:lpstr>
      <vt:lpstr>Apresentação do PowerPoint</vt:lpstr>
      <vt:lpstr>The “Startup Law” was approved in 2021!!!! Until 2021, we don't consider “angel investor” as “angel investor” ...  </vt:lpstr>
      <vt:lpstr>Opportunities and Challenges </vt:lpstr>
      <vt:lpstr>Some Movements...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Nathalia Nunes do Prado</dc:creator>
  <cp:lastModifiedBy>Kadigia Faccin</cp:lastModifiedBy>
  <cp:revision>57</cp:revision>
  <dcterms:modified xsi:type="dcterms:W3CDTF">2022-12-05T10:58:38Z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0x010100128E9DA876D0BD46BD7D40131FA75B31</vt:lpwstr>
  </property>
  <property fmtid="{D5CDD505-2E9C-101B-9397-08002B2CF9AE}" pid="3" name="MediaServiceImageTags">
    <vt:lpwstr/>
  </property>
</Properties>
</file>