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721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310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273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95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700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978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170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502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872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770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85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4/6/2023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184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55" r:id="rId6"/>
    <p:sldLayoutId id="2147483751" r:id="rId7"/>
    <p:sldLayoutId id="2147483752" r:id="rId8"/>
    <p:sldLayoutId id="2147483753" r:id="rId9"/>
    <p:sldLayoutId id="2147483754" r:id="rId10"/>
    <p:sldLayoutId id="214748375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mailto:2014975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82" name="Rectangle 17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CDD9A-1695-CAF9-4187-0932E29D89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5370"/>
            <a:ext cx="6894576" cy="178453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500" dirty="0">
                <a:latin typeface="Arial" panose="020B0604020202020204" pitchFamily="34" charset="0"/>
                <a:cs typeface="Arial" panose="020B0604020202020204" pitchFamily="34" charset="0"/>
              </a:rPr>
              <a:t>Knowledge and Information Management Skills for the Workplace</a:t>
            </a:r>
          </a:p>
        </p:txBody>
      </p:sp>
      <p:sp>
        <p:nvSpPr>
          <p:cNvPr id="18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395391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5FA5FF"/>
          </a:solidFill>
          <a:ln w="38100" cap="rnd">
            <a:solidFill>
              <a:srgbClr val="5FA5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F37AF-33D6-A041-B5AA-33F5EFE7F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2708307"/>
            <a:ext cx="6894576" cy="3485260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28600"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Name: Babar Hussain</a:t>
            </a:r>
          </a:p>
          <a:p>
            <a:pPr marL="228600"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sz="260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2014975</a:t>
            </a:r>
            <a:endParaRPr lang="en-US" sz="2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Module Code: BMSW 5106</a:t>
            </a:r>
          </a:p>
          <a:p>
            <a:pPr marL="228600"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Assignment Title: Knowledge and Information Management Skills for the Workplace</a:t>
            </a:r>
          </a:p>
          <a:p>
            <a:pPr marL="228600"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US" sz="2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Sujeewa</a:t>
            </a:r>
            <a:r>
              <a:rPr lang="en-US" sz="2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Herath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US" sz="2600" dirty="0"/>
          </a:p>
        </p:txBody>
      </p:sp>
      <p:pic>
        <p:nvPicPr>
          <p:cNvPr id="7" name="Picture 6" descr="Angled shot of pen on a graph">
            <a:extLst>
              <a:ext uri="{FF2B5EF4-FFF2-40B4-BE49-F238E27FC236}">
                <a16:creationId xmlns:a16="http://schemas.microsoft.com/office/drawing/2014/main" id="{9CD286D3-AB84-4D6D-5B01-5E176C2047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56" r="51219" b="-1"/>
          <a:stretch/>
        </p:blipFill>
        <p:spPr>
          <a:xfrm>
            <a:off x="8141399" y="10"/>
            <a:ext cx="4050601" cy="6857990"/>
          </a:xfrm>
          <a:custGeom>
            <a:avLst/>
            <a:gdLst/>
            <a:ahLst/>
            <a:cxnLst/>
            <a:rect l="l" t="t" r="r" b="b"/>
            <a:pathLst>
              <a:path w="4050601" h="6858000">
                <a:moveTo>
                  <a:pt x="26697" y="0"/>
                </a:moveTo>
                <a:lnTo>
                  <a:pt x="4050601" y="0"/>
                </a:lnTo>
                <a:lnTo>
                  <a:pt x="4050601" y="6858000"/>
                </a:lnTo>
                <a:lnTo>
                  <a:pt x="28376" y="6858000"/>
                </a:lnTo>
                <a:lnTo>
                  <a:pt x="28782" y="6851321"/>
                </a:lnTo>
                <a:cubicBezTo>
                  <a:pt x="31911" y="6730915"/>
                  <a:pt x="35027" y="6610471"/>
                  <a:pt x="38157" y="6489990"/>
                </a:cubicBezTo>
                <a:cubicBezTo>
                  <a:pt x="38284" y="6484913"/>
                  <a:pt x="39171" y="6479963"/>
                  <a:pt x="39171" y="6474886"/>
                </a:cubicBezTo>
                <a:cubicBezTo>
                  <a:pt x="48166" y="6361042"/>
                  <a:pt x="53107" y="6247198"/>
                  <a:pt x="18899" y="6136019"/>
                </a:cubicBezTo>
                <a:cubicBezTo>
                  <a:pt x="15871" y="6125573"/>
                  <a:pt x="14262" y="6114773"/>
                  <a:pt x="14084" y="6103909"/>
                </a:cubicBezTo>
                <a:cubicBezTo>
                  <a:pt x="12413" y="6006983"/>
                  <a:pt x="16644" y="5910056"/>
                  <a:pt x="26754" y="5813650"/>
                </a:cubicBezTo>
                <a:cubicBezTo>
                  <a:pt x="31949" y="5754507"/>
                  <a:pt x="26754" y="5694475"/>
                  <a:pt x="43478" y="5635967"/>
                </a:cubicBezTo>
                <a:cubicBezTo>
                  <a:pt x="50864" y="5606890"/>
                  <a:pt x="55109" y="5577103"/>
                  <a:pt x="56147" y="5547125"/>
                </a:cubicBezTo>
                <a:cubicBezTo>
                  <a:pt x="59948" y="5474529"/>
                  <a:pt x="38537" y="5406248"/>
                  <a:pt x="18139" y="5337713"/>
                </a:cubicBezTo>
                <a:cubicBezTo>
                  <a:pt x="7370" y="5301414"/>
                  <a:pt x="-5426" y="5264355"/>
                  <a:pt x="2429" y="5226280"/>
                </a:cubicBezTo>
                <a:cubicBezTo>
                  <a:pt x="16707" y="5167720"/>
                  <a:pt x="24854" y="5107828"/>
                  <a:pt x="26754" y="5047581"/>
                </a:cubicBezTo>
                <a:cubicBezTo>
                  <a:pt x="26754" y="5004937"/>
                  <a:pt x="16365" y="4963181"/>
                  <a:pt x="20039" y="4920664"/>
                </a:cubicBezTo>
                <a:cubicBezTo>
                  <a:pt x="28211" y="4838181"/>
                  <a:pt x="30238" y="4755203"/>
                  <a:pt x="26121" y="4672415"/>
                </a:cubicBezTo>
                <a:cubicBezTo>
                  <a:pt x="26095" y="4639315"/>
                  <a:pt x="29846" y="4606317"/>
                  <a:pt x="37270" y="4574054"/>
                </a:cubicBezTo>
                <a:cubicBezTo>
                  <a:pt x="46506" y="4517120"/>
                  <a:pt x="48419" y="4459246"/>
                  <a:pt x="42971" y="4401829"/>
                </a:cubicBezTo>
                <a:cubicBezTo>
                  <a:pt x="37016" y="4335324"/>
                  <a:pt x="19279" y="4269835"/>
                  <a:pt x="14845" y="4203331"/>
                </a:cubicBezTo>
                <a:cubicBezTo>
                  <a:pt x="7876" y="4093167"/>
                  <a:pt x="17759" y="3983003"/>
                  <a:pt x="27514" y="3873347"/>
                </a:cubicBezTo>
                <a:cubicBezTo>
                  <a:pt x="35116" y="3803010"/>
                  <a:pt x="37143" y="3732178"/>
                  <a:pt x="33596" y="3661523"/>
                </a:cubicBezTo>
                <a:cubicBezTo>
                  <a:pt x="29161" y="3605426"/>
                  <a:pt x="22193" y="3549329"/>
                  <a:pt x="20926" y="3493232"/>
                </a:cubicBezTo>
                <a:cubicBezTo>
                  <a:pt x="18646" y="3392967"/>
                  <a:pt x="19532" y="3292703"/>
                  <a:pt x="25360" y="3192439"/>
                </a:cubicBezTo>
                <a:cubicBezTo>
                  <a:pt x="28274" y="3142180"/>
                  <a:pt x="32962" y="3092429"/>
                  <a:pt x="34989" y="3041789"/>
                </a:cubicBezTo>
                <a:cubicBezTo>
                  <a:pt x="37016" y="2991149"/>
                  <a:pt x="41071" y="2940002"/>
                  <a:pt x="29542" y="2890377"/>
                </a:cubicBezTo>
                <a:cubicBezTo>
                  <a:pt x="10030" y="2805978"/>
                  <a:pt x="24347" y="2721959"/>
                  <a:pt x="28528" y="2637813"/>
                </a:cubicBezTo>
                <a:cubicBezTo>
                  <a:pt x="31062" y="2585523"/>
                  <a:pt x="46266" y="2531964"/>
                  <a:pt x="32836" y="2481198"/>
                </a:cubicBezTo>
                <a:cubicBezTo>
                  <a:pt x="11677" y="2401621"/>
                  <a:pt x="25487" y="2323694"/>
                  <a:pt x="32836" y="2245386"/>
                </a:cubicBezTo>
                <a:cubicBezTo>
                  <a:pt x="41311" y="2171280"/>
                  <a:pt x="39816" y="2096361"/>
                  <a:pt x="28401" y="2022648"/>
                </a:cubicBezTo>
                <a:cubicBezTo>
                  <a:pt x="14084" y="1949518"/>
                  <a:pt x="14084" y="1874307"/>
                  <a:pt x="28401" y="1801178"/>
                </a:cubicBezTo>
                <a:cubicBezTo>
                  <a:pt x="40260" y="1740816"/>
                  <a:pt x="41628" y="1678868"/>
                  <a:pt x="32455" y="1618037"/>
                </a:cubicBezTo>
                <a:cubicBezTo>
                  <a:pt x="26247" y="1574505"/>
                  <a:pt x="15098" y="1531226"/>
                  <a:pt x="13578" y="1487694"/>
                </a:cubicBezTo>
                <a:cubicBezTo>
                  <a:pt x="10436" y="1396656"/>
                  <a:pt x="12298" y="1305517"/>
                  <a:pt x="19153" y="1214696"/>
                </a:cubicBezTo>
                <a:cubicBezTo>
                  <a:pt x="27134" y="1111259"/>
                  <a:pt x="42464" y="1008202"/>
                  <a:pt x="31822" y="904004"/>
                </a:cubicBezTo>
                <a:cubicBezTo>
                  <a:pt x="28148" y="868213"/>
                  <a:pt x="20673" y="832549"/>
                  <a:pt x="19913" y="796632"/>
                </a:cubicBezTo>
                <a:cubicBezTo>
                  <a:pt x="18266" y="729366"/>
                  <a:pt x="17505" y="662989"/>
                  <a:pt x="21306" y="593565"/>
                </a:cubicBezTo>
                <a:cubicBezTo>
                  <a:pt x="25107" y="524142"/>
                  <a:pt x="39550" y="453703"/>
                  <a:pt x="29795" y="385549"/>
                </a:cubicBezTo>
                <a:cubicBezTo>
                  <a:pt x="20039" y="317394"/>
                  <a:pt x="26374" y="250382"/>
                  <a:pt x="32709" y="183497"/>
                </a:cubicBezTo>
                <a:cubicBezTo>
                  <a:pt x="35750" y="151705"/>
                  <a:pt x="37809" y="120261"/>
                  <a:pt x="37254" y="8894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88530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03" name="Rectangle 20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CDD9A-1695-CAF9-4187-0932E29D89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/>
              <a:t>Amazon.com</a:t>
            </a:r>
          </a:p>
        </p:txBody>
      </p:sp>
      <p:sp>
        <p:nvSpPr>
          <p:cNvPr id="205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onnsiteX0" fmla="*/ 0 w 11018520"/>
              <a:gd name="connsiteY0" fmla="*/ 0 h 18288"/>
              <a:gd name="connsiteX1" fmla="*/ 468287 w 11018520"/>
              <a:gd name="connsiteY1" fmla="*/ 0 h 18288"/>
              <a:gd name="connsiteX2" fmla="*/ 1156945 w 11018520"/>
              <a:gd name="connsiteY2" fmla="*/ 0 h 18288"/>
              <a:gd name="connsiteX3" fmla="*/ 1955787 w 11018520"/>
              <a:gd name="connsiteY3" fmla="*/ 0 h 18288"/>
              <a:gd name="connsiteX4" fmla="*/ 2313889 w 11018520"/>
              <a:gd name="connsiteY4" fmla="*/ 0 h 18288"/>
              <a:gd name="connsiteX5" fmla="*/ 2671991 w 11018520"/>
              <a:gd name="connsiteY5" fmla="*/ 0 h 18288"/>
              <a:gd name="connsiteX6" fmla="*/ 3581019 w 11018520"/>
              <a:gd name="connsiteY6" fmla="*/ 0 h 18288"/>
              <a:gd name="connsiteX7" fmla="*/ 4269677 w 11018520"/>
              <a:gd name="connsiteY7" fmla="*/ 0 h 18288"/>
              <a:gd name="connsiteX8" fmla="*/ 4627778 w 11018520"/>
              <a:gd name="connsiteY8" fmla="*/ 0 h 18288"/>
              <a:gd name="connsiteX9" fmla="*/ 5316436 w 11018520"/>
              <a:gd name="connsiteY9" fmla="*/ 0 h 18288"/>
              <a:gd name="connsiteX10" fmla="*/ 6225464 w 11018520"/>
              <a:gd name="connsiteY10" fmla="*/ 0 h 18288"/>
              <a:gd name="connsiteX11" fmla="*/ 6803936 w 11018520"/>
              <a:gd name="connsiteY11" fmla="*/ 0 h 18288"/>
              <a:gd name="connsiteX12" fmla="*/ 7382408 w 11018520"/>
              <a:gd name="connsiteY12" fmla="*/ 0 h 18288"/>
              <a:gd name="connsiteX13" fmla="*/ 8071066 w 11018520"/>
              <a:gd name="connsiteY13" fmla="*/ 0 h 18288"/>
              <a:gd name="connsiteX14" fmla="*/ 8869909 w 11018520"/>
              <a:gd name="connsiteY14" fmla="*/ 0 h 18288"/>
              <a:gd name="connsiteX15" fmla="*/ 9668751 w 11018520"/>
              <a:gd name="connsiteY15" fmla="*/ 0 h 18288"/>
              <a:gd name="connsiteX16" fmla="*/ 11018520 w 11018520"/>
              <a:gd name="connsiteY16" fmla="*/ 0 h 18288"/>
              <a:gd name="connsiteX17" fmla="*/ 11018520 w 11018520"/>
              <a:gd name="connsiteY17" fmla="*/ 18288 h 18288"/>
              <a:gd name="connsiteX18" fmla="*/ 10550233 w 11018520"/>
              <a:gd name="connsiteY18" fmla="*/ 18288 h 18288"/>
              <a:gd name="connsiteX19" fmla="*/ 9641205 w 11018520"/>
              <a:gd name="connsiteY19" fmla="*/ 18288 h 18288"/>
              <a:gd name="connsiteX20" fmla="*/ 8952548 w 11018520"/>
              <a:gd name="connsiteY20" fmla="*/ 18288 h 18288"/>
              <a:gd name="connsiteX21" fmla="*/ 8594446 w 11018520"/>
              <a:gd name="connsiteY21" fmla="*/ 18288 h 18288"/>
              <a:gd name="connsiteX22" fmla="*/ 7905788 w 11018520"/>
              <a:gd name="connsiteY22" fmla="*/ 18288 h 18288"/>
              <a:gd name="connsiteX23" fmla="*/ 7327316 w 11018520"/>
              <a:gd name="connsiteY23" fmla="*/ 18288 h 18288"/>
              <a:gd name="connsiteX24" fmla="*/ 6748844 w 11018520"/>
              <a:gd name="connsiteY24" fmla="*/ 18288 h 18288"/>
              <a:gd name="connsiteX25" fmla="*/ 6170371 w 11018520"/>
              <a:gd name="connsiteY25" fmla="*/ 18288 h 18288"/>
              <a:gd name="connsiteX26" fmla="*/ 5591899 w 11018520"/>
              <a:gd name="connsiteY26" fmla="*/ 18288 h 18288"/>
              <a:gd name="connsiteX27" fmla="*/ 4793056 w 11018520"/>
              <a:gd name="connsiteY27" fmla="*/ 18288 h 18288"/>
              <a:gd name="connsiteX28" fmla="*/ 4104399 w 11018520"/>
              <a:gd name="connsiteY28" fmla="*/ 18288 h 18288"/>
              <a:gd name="connsiteX29" fmla="*/ 3746297 w 11018520"/>
              <a:gd name="connsiteY29" fmla="*/ 18288 h 18288"/>
              <a:gd name="connsiteX30" fmla="*/ 3167825 w 11018520"/>
              <a:gd name="connsiteY30" fmla="*/ 18288 h 18288"/>
              <a:gd name="connsiteX31" fmla="*/ 2368982 w 11018520"/>
              <a:gd name="connsiteY31" fmla="*/ 18288 h 18288"/>
              <a:gd name="connsiteX32" fmla="*/ 1900695 w 11018520"/>
              <a:gd name="connsiteY32" fmla="*/ 18288 h 18288"/>
              <a:gd name="connsiteX33" fmla="*/ 991667 w 11018520"/>
              <a:gd name="connsiteY33" fmla="*/ 18288 h 18288"/>
              <a:gd name="connsiteX34" fmla="*/ 0 w 11018520"/>
              <a:gd name="connsiteY34" fmla="*/ 18288 h 18288"/>
              <a:gd name="connsiteX35" fmla="*/ 0 w 11018520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5FA5FF"/>
          </a:solidFill>
          <a:ln w="38100" cap="rnd">
            <a:solidFill>
              <a:srgbClr val="5FA5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F37AF-33D6-A041-B5AA-33F5EFE7F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53" y="1911493"/>
            <a:ext cx="6713552" cy="4432410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Knowledge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Information, facts, awareness, and understanding that a person has acquired through education, experience or study are referred to as knowledge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Types of knowledge 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Explicit &amp; Tacit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Explicit: written and physically stored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Tacit: personal instincts, informal, difficult to share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Management Information System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Provides management with information needed to make decisions. 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Amazon use the MIS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Amazon keep Track of customer information, account details, buying habits and payment details</a:t>
            </a:r>
          </a:p>
        </p:txBody>
      </p:sp>
      <p:pic>
        <p:nvPicPr>
          <p:cNvPr id="7" name="Picture 6" descr="Angled shot of pen on a graph">
            <a:extLst>
              <a:ext uri="{FF2B5EF4-FFF2-40B4-BE49-F238E27FC236}">
                <a16:creationId xmlns:a16="http://schemas.microsoft.com/office/drawing/2014/main" id="{9CD286D3-AB84-4D6D-5B01-5E176C2047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784" b="2"/>
          <a:stretch/>
        </p:blipFill>
        <p:spPr>
          <a:xfrm>
            <a:off x="7518400" y="1979481"/>
            <a:ext cx="4098322" cy="4374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540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12" name="Rectangle 211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ngled shot of pen on a graph">
            <a:extLst>
              <a:ext uri="{FF2B5EF4-FFF2-40B4-BE49-F238E27FC236}">
                <a16:creationId xmlns:a16="http://schemas.microsoft.com/office/drawing/2014/main" id="{9CD286D3-AB84-4D6D-5B01-5E176C2047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084" b="2"/>
          <a:stretch/>
        </p:blipFill>
        <p:spPr>
          <a:xfrm>
            <a:off x="-25444" y="72555"/>
            <a:ext cx="12217444" cy="6714325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2CDD9A-1695-CAF9-4187-0932E29D89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2493" y="238539"/>
            <a:ext cx="11047013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/>
              <a:t>Management Information systems</a:t>
            </a:r>
            <a:endParaRPr lang="en-US" sz="7200" dirty="0"/>
          </a:p>
        </p:txBody>
      </p:sp>
      <p:sp>
        <p:nvSpPr>
          <p:cNvPr id="214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4" y="1817073"/>
            <a:ext cx="11018520" cy="18288"/>
          </a:xfrm>
          <a:custGeom>
            <a:avLst/>
            <a:gdLst>
              <a:gd name="connsiteX0" fmla="*/ 0 w 11018520"/>
              <a:gd name="connsiteY0" fmla="*/ 0 h 18288"/>
              <a:gd name="connsiteX1" fmla="*/ 468287 w 11018520"/>
              <a:gd name="connsiteY1" fmla="*/ 0 h 18288"/>
              <a:gd name="connsiteX2" fmla="*/ 1156945 w 11018520"/>
              <a:gd name="connsiteY2" fmla="*/ 0 h 18288"/>
              <a:gd name="connsiteX3" fmla="*/ 1955787 w 11018520"/>
              <a:gd name="connsiteY3" fmla="*/ 0 h 18288"/>
              <a:gd name="connsiteX4" fmla="*/ 2313889 w 11018520"/>
              <a:gd name="connsiteY4" fmla="*/ 0 h 18288"/>
              <a:gd name="connsiteX5" fmla="*/ 2671991 w 11018520"/>
              <a:gd name="connsiteY5" fmla="*/ 0 h 18288"/>
              <a:gd name="connsiteX6" fmla="*/ 3581019 w 11018520"/>
              <a:gd name="connsiteY6" fmla="*/ 0 h 18288"/>
              <a:gd name="connsiteX7" fmla="*/ 4269677 w 11018520"/>
              <a:gd name="connsiteY7" fmla="*/ 0 h 18288"/>
              <a:gd name="connsiteX8" fmla="*/ 4627778 w 11018520"/>
              <a:gd name="connsiteY8" fmla="*/ 0 h 18288"/>
              <a:gd name="connsiteX9" fmla="*/ 5316436 w 11018520"/>
              <a:gd name="connsiteY9" fmla="*/ 0 h 18288"/>
              <a:gd name="connsiteX10" fmla="*/ 6225464 w 11018520"/>
              <a:gd name="connsiteY10" fmla="*/ 0 h 18288"/>
              <a:gd name="connsiteX11" fmla="*/ 6803936 w 11018520"/>
              <a:gd name="connsiteY11" fmla="*/ 0 h 18288"/>
              <a:gd name="connsiteX12" fmla="*/ 7382408 w 11018520"/>
              <a:gd name="connsiteY12" fmla="*/ 0 h 18288"/>
              <a:gd name="connsiteX13" fmla="*/ 8071066 w 11018520"/>
              <a:gd name="connsiteY13" fmla="*/ 0 h 18288"/>
              <a:gd name="connsiteX14" fmla="*/ 8869909 w 11018520"/>
              <a:gd name="connsiteY14" fmla="*/ 0 h 18288"/>
              <a:gd name="connsiteX15" fmla="*/ 9668751 w 11018520"/>
              <a:gd name="connsiteY15" fmla="*/ 0 h 18288"/>
              <a:gd name="connsiteX16" fmla="*/ 11018520 w 11018520"/>
              <a:gd name="connsiteY16" fmla="*/ 0 h 18288"/>
              <a:gd name="connsiteX17" fmla="*/ 11018520 w 11018520"/>
              <a:gd name="connsiteY17" fmla="*/ 18288 h 18288"/>
              <a:gd name="connsiteX18" fmla="*/ 10550233 w 11018520"/>
              <a:gd name="connsiteY18" fmla="*/ 18288 h 18288"/>
              <a:gd name="connsiteX19" fmla="*/ 9641205 w 11018520"/>
              <a:gd name="connsiteY19" fmla="*/ 18288 h 18288"/>
              <a:gd name="connsiteX20" fmla="*/ 8952548 w 11018520"/>
              <a:gd name="connsiteY20" fmla="*/ 18288 h 18288"/>
              <a:gd name="connsiteX21" fmla="*/ 8594446 w 11018520"/>
              <a:gd name="connsiteY21" fmla="*/ 18288 h 18288"/>
              <a:gd name="connsiteX22" fmla="*/ 7905788 w 11018520"/>
              <a:gd name="connsiteY22" fmla="*/ 18288 h 18288"/>
              <a:gd name="connsiteX23" fmla="*/ 7327316 w 11018520"/>
              <a:gd name="connsiteY23" fmla="*/ 18288 h 18288"/>
              <a:gd name="connsiteX24" fmla="*/ 6748844 w 11018520"/>
              <a:gd name="connsiteY24" fmla="*/ 18288 h 18288"/>
              <a:gd name="connsiteX25" fmla="*/ 6170371 w 11018520"/>
              <a:gd name="connsiteY25" fmla="*/ 18288 h 18288"/>
              <a:gd name="connsiteX26" fmla="*/ 5591899 w 11018520"/>
              <a:gd name="connsiteY26" fmla="*/ 18288 h 18288"/>
              <a:gd name="connsiteX27" fmla="*/ 4793056 w 11018520"/>
              <a:gd name="connsiteY27" fmla="*/ 18288 h 18288"/>
              <a:gd name="connsiteX28" fmla="*/ 4104399 w 11018520"/>
              <a:gd name="connsiteY28" fmla="*/ 18288 h 18288"/>
              <a:gd name="connsiteX29" fmla="*/ 3746297 w 11018520"/>
              <a:gd name="connsiteY29" fmla="*/ 18288 h 18288"/>
              <a:gd name="connsiteX30" fmla="*/ 3167825 w 11018520"/>
              <a:gd name="connsiteY30" fmla="*/ 18288 h 18288"/>
              <a:gd name="connsiteX31" fmla="*/ 2368982 w 11018520"/>
              <a:gd name="connsiteY31" fmla="*/ 18288 h 18288"/>
              <a:gd name="connsiteX32" fmla="*/ 1900695 w 11018520"/>
              <a:gd name="connsiteY32" fmla="*/ 18288 h 18288"/>
              <a:gd name="connsiteX33" fmla="*/ 991667 w 11018520"/>
              <a:gd name="connsiteY33" fmla="*/ 18288 h 18288"/>
              <a:gd name="connsiteX34" fmla="*/ 0 w 11018520"/>
              <a:gd name="connsiteY34" fmla="*/ 18288 h 18288"/>
              <a:gd name="connsiteX35" fmla="*/ 0 w 11018520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5FA5FF"/>
          </a:solidFill>
          <a:ln w="38100" cap="rnd">
            <a:solidFill>
              <a:srgbClr val="5FA5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F37AF-33D6-A041-B5AA-33F5EFE7F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05955" y="2071316"/>
            <a:ext cx="6713552" cy="41148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12 categories of Management information system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1. Management Reporting system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2. Process control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3. Inventory Management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4. Sales and Marketing system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5. Human Resources Management Information Systems.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6. Accounting and finance MIS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7. Decision Support Systems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8. Expert MIS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9. Executive Information System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10.  Transaction Processing system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11. School information management systems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12. Local Database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DBCE60-C1A4-E914-6081-4AA80383F9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732" y="2014112"/>
            <a:ext cx="4350454" cy="4206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3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21" name="Rectangle 22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CDD9A-1695-CAF9-4187-0932E29D89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/>
              <a:t>Transaction Processing system</a:t>
            </a:r>
          </a:p>
        </p:txBody>
      </p:sp>
      <p:sp>
        <p:nvSpPr>
          <p:cNvPr id="22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5FA5FF"/>
          </a:solidFill>
          <a:ln w="38100" cap="rnd">
            <a:solidFill>
              <a:srgbClr val="5FA5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F37AF-33D6-A041-B5AA-33F5EFE7F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12862" y="2441448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Collects  Data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monitor routine activities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Are automated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Amazon process transactions online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Saved Bank details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Faster checkout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7" name="Picture 6" descr="Angled shot of pen on a graph">
            <a:extLst>
              <a:ext uri="{FF2B5EF4-FFF2-40B4-BE49-F238E27FC236}">
                <a16:creationId xmlns:a16="http://schemas.microsoft.com/office/drawing/2014/main" id="{9CD286D3-AB84-4D6D-5B01-5E176C2047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3" r="45876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90876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21" name="Rectangle 22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CDD9A-1695-CAF9-4187-0932E29D89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 dirty="0"/>
              <a:t>Supply Chain System</a:t>
            </a:r>
          </a:p>
        </p:txBody>
      </p:sp>
      <p:sp>
        <p:nvSpPr>
          <p:cNvPr id="22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5FA5FF"/>
          </a:solidFill>
          <a:ln w="38100" cap="rnd">
            <a:solidFill>
              <a:srgbClr val="5FA5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F37AF-33D6-A041-B5AA-33F5EFE7F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12862" y="2441448"/>
            <a:ext cx="6251110" cy="3483864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Network or facilities that work together to transform raw product into finished product.</a:t>
            </a:r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Handles information on customer orders</a:t>
            </a:r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Can shorten lead times, accelerate production and eliminate waste</a:t>
            </a:r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Can assist management to be cost effective</a:t>
            </a:r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 out put</a:t>
            </a:r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Avoids procedure delay</a:t>
            </a:r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Detects problem areas quickly</a:t>
            </a:r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Improved interaction</a:t>
            </a:r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>
              <a:lnSpc>
                <a:spcPct val="100000"/>
              </a:lnSpc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ngled shot of pen on a graph">
            <a:extLst>
              <a:ext uri="{FF2B5EF4-FFF2-40B4-BE49-F238E27FC236}">
                <a16:creationId xmlns:a16="http://schemas.microsoft.com/office/drawing/2014/main" id="{9CD286D3-AB84-4D6D-5B01-5E176C2047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3" r="45876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5669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7" name="Rectangle 236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ngled shot of pen on a graph">
            <a:extLst>
              <a:ext uri="{FF2B5EF4-FFF2-40B4-BE49-F238E27FC236}">
                <a16:creationId xmlns:a16="http://schemas.microsoft.com/office/drawing/2014/main" id="{9CD286D3-AB84-4D6D-5B01-5E176C2047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55" r="-1" b="7853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39" name="Rectangle 238">
            <a:extLst>
              <a:ext uri="{FF2B5EF4-FFF2-40B4-BE49-F238E27FC236}">
                <a16:creationId xmlns:a16="http://schemas.microsoft.com/office/drawing/2014/main" id="{8F51725E-A483-43B2-A6F2-C44F502FE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37549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CDD9A-1695-CAF9-4187-0932E29D89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10800">
                <a:solidFill>
                  <a:schemeClr val="bg1"/>
                </a:solidFill>
              </a:rPr>
              <a:t>Thankyou </a:t>
            </a:r>
          </a:p>
        </p:txBody>
      </p:sp>
      <p:sp>
        <p:nvSpPr>
          <p:cNvPr id="241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32819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623</TotalTime>
  <Words>260</Words>
  <Application>Microsoft Office PowerPoint</Application>
  <PresentationFormat>Widescreen</PresentationFormat>
  <Paragraphs>52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The Hand Bold</vt:lpstr>
      <vt:lpstr>The Serif Hand Black</vt:lpstr>
      <vt:lpstr>Wingdings</vt:lpstr>
      <vt:lpstr>SketchyVTI</vt:lpstr>
      <vt:lpstr>Knowledge and Information Management Skills for the Workplace</vt:lpstr>
      <vt:lpstr>Amazon.com</vt:lpstr>
      <vt:lpstr>Management Information systems</vt:lpstr>
      <vt:lpstr>Transaction Processing system</vt:lpstr>
      <vt:lpstr>Supply Chain System</vt:lpstr>
      <vt:lpstr>Thankyou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Information Management Skills for the Workplace</dc:title>
  <dc:creator>Babar Hussain</dc:creator>
  <cp:lastModifiedBy>Babar Hussain (2014975)</cp:lastModifiedBy>
  <cp:revision>1</cp:revision>
  <dcterms:created xsi:type="dcterms:W3CDTF">2023-04-06T01:03:44Z</dcterms:created>
  <dcterms:modified xsi:type="dcterms:W3CDTF">2023-04-06T11:27:12Z</dcterms:modified>
</cp:coreProperties>
</file>