
<file path=[Content_Types].xml><?xml version="1.0" encoding="utf-8"?>
<Types xmlns="http://schemas.openxmlformats.org/package/2006/content-types">
  <Default Extension="png" ContentType="image/png"/>
  <Default Extension="jpeg" ContentType="image/jpeg"/>
  <Default Extension="JPG" ContentType="image/.jp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4"/>
  </p:notesMasterIdLst>
  <p:sldIdLst>
    <p:sldId id="256" r:id="rId3"/>
    <p:sldId id="257" r:id="rId5"/>
    <p:sldId id="258" r:id="rId6"/>
    <p:sldId id="261" r:id="rId7"/>
    <p:sldId id="262" r:id="rId8"/>
    <p:sldId id="263" r:id="rId9"/>
    <p:sldId id="264" r:id="rId10"/>
    <p:sldId id="280" r:id="rId11"/>
    <p:sldId id="279" r:id="rId12"/>
    <p:sldId id="283" r:id="rId13"/>
    <p:sldId id="265" r:id="rId14"/>
    <p:sldId id="317" r:id="rId15"/>
    <p:sldId id="266" r:id="rId16"/>
    <p:sldId id="284" r:id="rId17"/>
    <p:sldId id="292" r:id="rId18"/>
    <p:sldId id="288" r:id="rId19"/>
    <p:sldId id="287" r:id="rId20"/>
    <p:sldId id="289" r:id="rId21"/>
    <p:sldId id="300" r:id="rId22"/>
    <p:sldId id="268" r:id="rId23"/>
    <p:sldId id="269" r:id="rId24"/>
    <p:sldId id="270" r:id="rId25"/>
    <p:sldId id="306" r:id="rId26"/>
    <p:sldId id="271" r:id="rId27"/>
    <p:sldId id="301" r:id="rId28"/>
    <p:sldId id="303" r:id="rId29"/>
    <p:sldId id="304" r:id="rId30"/>
    <p:sldId id="305" r:id="rId31"/>
    <p:sldId id="307" r:id="rId32"/>
    <p:sldId id="273" r:id="rId33"/>
    <p:sldId id="310" r:id="rId34"/>
    <p:sldId id="312" r:id="rId35"/>
    <p:sldId id="309" r:id="rId36"/>
    <p:sldId id="313" r:id="rId37"/>
    <p:sldId id="311" r:id="rId38"/>
    <p:sldId id="314" r:id="rId39"/>
    <p:sldId id="274" r:id="rId40"/>
    <p:sldId id="275" r:id="rId41"/>
    <p:sldId id="315" r:id="rId42"/>
    <p:sldId id="316" r:id="rId43"/>
    <p:sldId id="276" r:id="rId44"/>
    <p:sldId id="277" r:id="rId45"/>
  </p:sldIdLst>
  <p:sldSz cx="12191365" cy="6858000"/>
  <p:notesSz cx="6858000" cy="12191365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8" Type="http://schemas.openxmlformats.org/officeDocument/2006/relationships/tableStyles" Target="tableStyles.xml"/><Relationship Id="rId47" Type="http://schemas.openxmlformats.org/officeDocument/2006/relationships/viewProps" Target="viewProps.xml"/><Relationship Id="rId46" Type="http://schemas.openxmlformats.org/officeDocument/2006/relationships/presProps" Target="presProps.xml"/><Relationship Id="rId45" Type="http://schemas.openxmlformats.org/officeDocument/2006/relationships/slide" Target="slides/slide42.xml"/><Relationship Id="rId44" Type="http://schemas.openxmlformats.org/officeDocument/2006/relationships/slide" Target="slides/slide41.xml"/><Relationship Id="rId43" Type="http://schemas.openxmlformats.org/officeDocument/2006/relationships/slide" Target="slides/slide40.xml"/><Relationship Id="rId42" Type="http://schemas.openxmlformats.org/officeDocument/2006/relationships/slide" Target="slides/slide39.xml"/><Relationship Id="rId41" Type="http://schemas.openxmlformats.org/officeDocument/2006/relationships/slide" Target="slides/slide38.xml"/><Relationship Id="rId40" Type="http://schemas.openxmlformats.org/officeDocument/2006/relationships/slide" Target="slides/slide37.xml"/><Relationship Id="rId4" Type="http://schemas.openxmlformats.org/officeDocument/2006/relationships/notesMaster" Target="notesMasters/notesMaster1.xml"/><Relationship Id="rId39" Type="http://schemas.openxmlformats.org/officeDocument/2006/relationships/slide" Target="slides/slide36.xml"/><Relationship Id="rId38" Type="http://schemas.openxmlformats.org/officeDocument/2006/relationships/slide" Target="slides/slide35.xml"/><Relationship Id="rId37" Type="http://schemas.openxmlformats.org/officeDocument/2006/relationships/slide" Target="slides/slide34.xml"/><Relationship Id="rId36" Type="http://schemas.openxmlformats.org/officeDocument/2006/relationships/slide" Target="slides/slide33.xml"/><Relationship Id="rId35" Type="http://schemas.openxmlformats.org/officeDocument/2006/relationships/slide" Target="slides/slide32.xml"/><Relationship Id="rId34" Type="http://schemas.openxmlformats.org/officeDocument/2006/relationships/slide" Target="slides/slide31.xml"/><Relationship Id="rId33" Type="http://schemas.openxmlformats.org/officeDocument/2006/relationships/slide" Target="slides/slide30.xml"/><Relationship Id="rId32" Type="http://schemas.openxmlformats.org/officeDocument/2006/relationships/slide" Target="slides/slide29.xml"/><Relationship Id="rId31" Type="http://schemas.openxmlformats.org/officeDocument/2006/relationships/slide" Target="slides/slide28.xml"/><Relationship Id="rId30" Type="http://schemas.openxmlformats.org/officeDocument/2006/relationships/slide" Target="slides/slide27.xml"/><Relationship Id="rId3" Type="http://schemas.openxmlformats.org/officeDocument/2006/relationships/slide" Target="slides/slide1.xml"/><Relationship Id="rId29" Type="http://schemas.openxmlformats.org/officeDocument/2006/relationships/slide" Target="slides/slide26.xml"/><Relationship Id="rId28" Type="http://schemas.openxmlformats.org/officeDocument/2006/relationships/slide" Target="slides/slide25.xml"/><Relationship Id="rId27" Type="http://schemas.openxmlformats.org/officeDocument/2006/relationships/slide" Target="slides/slide24.xml"/><Relationship Id="rId26" Type="http://schemas.openxmlformats.org/officeDocument/2006/relationships/slide" Target="slides/slide23.xml"/><Relationship Id="rId25" Type="http://schemas.openxmlformats.org/officeDocument/2006/relationships/slide" Target="slides/slide22.xml"/><Relationship Id="rId24" Type="http://schemas.openxmlformats.org/officeDocument/2006/relationships/slide" Target="slides/slide21.xml"/><Relationship Id="rId23" Type="http://schemas.openxmlformats.org/officeDocument/2006/relationships/slide" Target="slides/slide20.xml"/><Relationship Id="rId22" Type="http://schemas.openxmlformats.org/officeDocument/2006/relationships/slide" Target="slides/slide19.xml"/><Relationship Id="rId21" Type="http://schemas.openxmlformats.org/officeDocument/2006/relationships/slide" Target="slides/slide18.xml"/><Relationship Id="rId20" Type="http://schemas.openxmlformats.org/officeDocument/2006/relationships/slide" Target="slides/slide17.xml"/><Relationship Id="rId2" Type="http://schemas.openxmlformats.org/officeDocument/2006/relationships/theme" Target="theme/theme1.xml"/><Relationship Id="rId19" Type="http://schemas.openxmlformats.org/officeDocument/2006/relationships/slide" Target="slides/slide16.xml"/><Relationship Id="rId18" Type="http://schemas.openxmlformats.org/officeDocument/2006/relationships/slide" Target="slides/slide15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C9A6B3-DA0B-4164-A4C8-1D0EBCDA6B29}" type="doc">
      <dgm:prSet loTypeId="urn:microsoft.com/office/officeart/2005/8/layout/vProcess5" loCatId="process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1CE22AF5-7E99-4B38-AF45-AC00B6762D52}">
      <dgm:prSet/>
      <dgm:spPr/>
      <dgm:t>
        <a:bodyPr/>
        <a:lstStyle/>
        <a:p>
          <a:r>
            <a:rPr lang="en-US" dirty="0"/>
            <a:t>Ethics is a science of human choice concerned with the basic guidelines for how one ought to live one’s life. It answers the question, “How should I live?” (Machan &amp; </a:t>
          </a:r>
          <a:r>
            <a:rPr lang="en-US" dirty="0" err="1"/>
            <a:t>Chesher</a:t>
          </a:r>
          <a:r>
            <a:rPr lang="en-US" dirty="0"/>
            <a:t>, xiii.)</a:t>
          </a:r>
        </a:p>
      </dgm:t>
    </dgm:pt>
    <dgm:pt modelId="{8303E64B-360D-4131-8C38-128EEA6981CD}" cxnId="{26B394CD-6E6E-4701-9767-069A94DB9E19}" type="parTrans">
      <dgm:prSet/>
      <dgm:spPr/>
      <dgm:t>
        <a:bodyPr/>
        <a:lstStyle/>
        <a:p>
          <a:endParaRPr lang="en-US"/>
        </a:p>
      </dgm:t>
    </dgm:pt>
    <dgm:pt modelId="{A4E549F7-A88F-40D9-8093-3DF7C9E775D1}" cxnId="{26B394CD-6E6E-4701-9767-069A94DB9E19}" type="sibTrans">
      <dgm:prSet/>
      <dgm:spPr/>
      <dgm:t>
        <a:bodyPr/>
        <a:lstStyle/>
        <a:p>
          <a:endParaRPr lang="en-US"/>
        </a:p>
      </dgm:t>
    </dgm:pt>
    <dgm:pt modelId="{D91D3FE1-2D50-4322-83BD-7123BBA9F060}">
      <dgm:prSet/>
      <dgm:spPr/>
      <dgm:t>
        <a:bodyPr/>
        <a:lstStyle/>
        <a:p>
          <a:r>
            <a:rPr lang="en-US" dirty="0"/>
            <a:t>Ferrell, Fraedrich and Ferrell (2015: 8) define ethics as the study and philosophy of human conduct with an emphasis on determining right and wrong. </a:t>
          </a:r>
        </a:p>
      </dgm:t>
    </dgm:pt>
    <dgm:pt modelId="{822669D3-60F8-4D53-8C94-03BFD26165DD}" cxnId="{99E7B862-0BC8-48B5-9EBE-0A2374DB3A36}" type="parTrans">
      <dgm:prSet/>
      <dgm:spPr/>
      <dgm:t>
        <a:bodyPr/>
        <a:lstStyle/>
        <a:p>
          <a:endParaRPr lang="en-US"/>
        </a:p>
      </dgm:t>
    </dgm:pt>
    <dgm:pt modelId="{537E1B13-479F-4824-BB5C-3A9D405855F1}" cxnId="{99E7B862-0BC8-48B5-9EBE-0A2374DB3A36}" type="sibTrans">
      <dgm:prSet/>
      <dgm:spPr/>
      <dgm:t>
        <a:bodyPr/>
        <a:lstStyle/>
        <a:p>
          <a:endParaRPr lang="en-US"/>
        </a:p>
      </dgm:t>
    </dgm:pt>
    <dgm:pt modelId="{092CE520-1A24-4B7E-B563-45F22F3DAFA3}">
      <dgm:prSet phldr="0" custT="0"/>
      <dgm:spPr/>
      <dgm:t>
        <a:bodyPr vert="horz" wrap="square"/>
        <a:p>
          <a:pPr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/>
            <a:t>Ethics is not simply a personal view of what is right or wrong. It is a systematic way of examining</a:t>
          </a:r>
          <a:r>
            <a:rPr lang="en-US" altLang="en-US">
              <a:highlight>
                <a:srgbClr val="800000"/>
              </a:highlight>
            </a:rPr>
            <a:t> who is affected, what values and responsibilities are in conflict, and what principles can justify a decision.</a:t>
          </a:r>
          <a:r>
            <a:rPr lang="en-US" altLang="en-US">
              <a:highlight>
                <a:srgbClr val="800000"/>
              </a:highlight>
            </a:rPr>
            <a:t/>
          </a:r>
          <a:endParaRPr lang="en-US" altLang="en-US">
            <a:highlight>
              <a:srgbClr val="800000"/>
            </a:highlight>
          </a:endParaRPr>
        </a:p>
      </dgm:t>
    </dgm:pt>
    <dgm:pt modelId="{53EDAD9B-8331-4F96-93FC-656CE863D96F}" cxnId="{849CBE35-E9E7-458F-833B-63EE589E3316}" type="parTrans">
      <dgm:prSet/>
      <dgm:spPr/>
      <dgm:t>
        <a:bodyPr/>
        <a:lstStyle/>
        <a:p>
          <a:endParaRPr lang="en-US"/>
        </a:p>
      </dgm:t>
    </dgm:pt>
    <dgm:pt modelId="{8B3F8949-6EBB-44CA-A289-2E557D611D97}" cxnId="{849CBE35-E9E7-458F-833B-63EE589E3316}" type="sibTrans">
      <dgm:prSet/>
      <dgm:spPr/>
      <dgm:t>
        <a:bodyPr/>
        <a:lstStyle/>
        <a:p>
          <a:endParaRPr lang="en-US"/>
        </a:p>
      </dgm:t>
    </dgm:pt>
    <dgm:pt modelId="{11CD5D41-BC8B-400C-ACE6-311527204E9D}" type="pres">
      <dgm:prSet presAssocID="{9EC9A6B3-DA0B-4164-A4C8-1D0EBCDA6B29}" presName="outerComposite" presStyleCnt="0">
        <dgm:presLayoutVars>
          <dgm:chMax val="5"/>
          <dgm:dir/>
          <dgm:resizeHandles val="exact"/>
        </dgm:presLayoutVars>
      </dgm:prSet>
      <dgm:spPr/>
    </dgm:pt>
    <dgm:pt modelId="{6E059B56-B2F1-4518-A085-C631FF356D06}" type="pres">
      <dgm:prSet presAssocID="{9EC9A6B3-DA0B-4164-A4C8-1D0EBCDA6B29}" presName="dummyMaxCanvas" presStyleCnt="0">
        <dgm:presLayoutVars/>
      </dgm:prSet>
      <dgm:spPr/>
    </dgm:pt>
    <dgm:pt modelId="{181A083C-D52F-4FF1-AE60-16D3F7504705}" type="pres">
      <dgm:prSet presAssocID="{9EC9A6B3-DA0B-4164-A4C8-1D0EBCDA6B29}" presName="ThreeNodes_1" presStyleLbl="node1" presStyleIdx="0" presStyleCnt="3">
        <dgm:presLayoutVars>
          <dgm:bulletEnabled val="1"/>
        </dgm:presLayoutVars>
      </dgm:prSet>
      <dgm:spPr/>
    </dgm:pt>
    <dgm:pt modelId="{AC309CB6-546B-4806-B4EB-D6AB9AFB6D53}" type="pres">
      <dgm:prSet presAssocID="{9EC9A6B3-DA0B-4164-A4C8-1D0EBCDA6B29}" presName="ThreeNodes_2" presStyleLbl="node1" presStyleIdx="1" presStyleCnt="3">
        <dgm:presLayoutVars>
          <dgm:bulletEnabled val="1"/>
        </dgm:presLayoutVars>
      </dgm:prSet>
      <dgm:spPr/>
    </dgm:pt>
    <dgm:pt modelId="{C0D04DDC-D4EA-4F0E-ACA6-5ED82CE8B532}" type="pres">
      <dgm:prSet presAssocID="{9EC9A6B3-DA0B-4164-A4C8-1D0EBCDA6B29}" presName="ThreeNodes_3" presStyleLbl="node1" presStyleIdx="2" presStyleCnt="3">
        <dgm:presLayoutVars>
          <dgm:bulletEnabled val="1"/>
        </dgm:presLayoutVars>
      </dgm:prSet>
      <dgm:spPr/>
    </dgm:pt>
    <dgm:pt modelId="{89A16379-1010-4C5D-89F8-9350FA8128A5}" type="pres">
      <dgm:prSet presAssocID="{9EC9A6B3-DA0B-4164-A4C8-1D0EBCDA6B29}" presName="ThreeConn_1-2" presStyleLbl="fgAccFollowNode1" presStyleIdx="0" presStyleCnt="2">
        <dgm:presLayoutVars>
          <dgm:bulletEnabled val="1"/>
        </dgm:presLayoutVars>
      </dgm:prSet>
      <dgm:spPr/>
    </dgm:pt>
    <dgm:pt modelId="{BF161E76-698B-4B0A-A1C3-9A417509BE9B}" type="pres">
      <dgm:prSet presAssocID="{9EC9A6B3-DA0B-4164-A4C8-1D0EBCDA6B29}" presName="ThreeConn_2-3" presStyleLbl="fgAccFollowNode1" presStyleIdx="1" presStyleCnt="2">
        <dgm:presLayoutVars>
          <dgm:bulletEnabled val="1"/>
        </dgm:presLayoutVars>
      </dgm:prSet>
      <dgm:spPr/>
    </dgm:pt>
    <dgm:pt modelId="{8B90A94B-E272-47D4-B9B9-CC2AF416C251}" type="pres">
      <dgm:prSet presAssocID="{9EC9A6B3-DA0B-4164-A4C8-1D0EBCDA6B29}" presName="ThreeNodes_1_text" presStyleCnt="0">
        <dgm:presLayoutVars>
          <dgm:bulletEnabled val="1"/>
        </dgm:presLayoutVars>
      </dgm:prSet>
      <dgm:spPr/>
    </dgm:pt>
    <dgm:pt modelId="{23D5BC29-2D50-4BF6-958F-6A3A0136B211}" type="pres">
      <dgm:prSet presAssocID="{9EC9A6B3-DA0B-4164-A4C8-1D0EBCDA6B29}" presName="ThreeNodes_2_text" presStyleCnt="0">
        <dgm:presLayoutVars>
          <dgm:bulletEnabled val="1"/>
        </dgm:presLayoutVars>
      </dgm:prSet>
      <dgm:spPr/>
    </dgm:pt>
    <dgm:pt modelId="{8F78CDEB-622B-42CB-BEA7-1ECFCF746D2B}" type="pres">
      <dgm:prSet presAssocID="{9EC9A6B3-DA0B-4164-A4C8-1D0EBCDA6B29}" presName="ThreeNodes_3_text" presStyleCnt="0">
        <dgm:presLayoutVars>
          <dgm:bulletEnabled val="1"/>
        </dgm:presLayoutVars>
      </dgm:prSet>
      <dgm:spPr/>
    </dgm:pt>
  </dgm:ptLst>
  <dgm:cxnLst>
    <dgm:cxn modelId="{26B394CD-6E6E-4701-9767-069A94DB9E19}" srcId="{9EC9A6B3-DA0B-4164-A4C8-1D0EBCDA6B29}" destId="{1CE22AF5-7E99-4B38-AF45-AC00B6762D52}" srcOrd="0" destOrd="0" parTransId="{8303E64B-360D-4131-8C38-128EEA6981CD}" sibTransId="{A4E549F7-A88F-40D9-8093-3DF7C9E775D1}"/>
    <dgm:cxn modelId="{99E7B862-0BC8-48B5-9EBE-0A2374DB3A36}" srcId="{9EC9A6B3-DA0B-4164-A4C8-1D0EBCDA6B29}" destId="{D91D3FE1-2D50-4322-83BD-7123BBA9F060}" srcOrd="1" destOrd="0" parTransId="{822669D3-60F8-4D53-8C94-03BFD26165DD}" sibTransId="{537E1B13-479F-4824-BB5C-3A9D405855F1}"/>
    <dgm:cxn modelId="{849CBE35-E9E7-458F-833B-63EE589E3316}" srcId="{9EC9A6B3-DA0B-4164-A4C8-1D0EBCDA6B29}" destId="{092CE520-1A24-4B7E-B563-45F22F3DAFA3}" srcOrd="2" destOrd="0" parTransId="{53EDAD9B-8331-4F96-93FC-656CE863D96F}" sibTransId="{8B3F8949-6EBB-44CA-A289-2E557D611D97}"/>
    <dgm:cxn modelId="{40AE5EC9-78C7-4EE8-BD38-2427D4BBF8A3}" type="presOf" srcId="{9EC9A6B3-DA0B-4164-A4C8-1D0EBCDA6B29}" destId="{11CD5D41-BC8B-400C-ACE6-311527204E9D}" srcOrd="0" destOrd="0" presId="urn:microsoft.com/office/officeart/2005/8/layout/vProcess5"/>
    <dgm:cxn modelId="{96B7359B-EF17-4806-9ECC-7F4392E01E77}" type="presParOf" srcId="{11CD5D41-BC8B-400C-ACE6-311527204E9D}" destId="{6E059B56-B2F1-4518-A085-C631FF356D06}" srcOrd="0" destOrd="0" presId="urn:microsoft.com/office/officeart/2005/8/layout/vProcess5"/>
    <dgm:cxn modelId="{17473A40-0A7B-4B24-AF20-92E56CFC0D15}" type="presParOf" srcId="{11CD5D41-BC8B-400C-ACE6-311527204E9D}" destId="{181A083C-D52F-4FF1-AE60-16D3F7504705}" srcOrd="1" destOrd="0" presId="urn:microsoft.com/office/officeart/2005/8/layout/vProcess5"/>
    <dgm:cxn modelId="{673B60D8-79C8-49AD-9555-9AA413E63C5A}" type="presOf" srcId="{1CE22AF5-7E99-4B38-AF45-AC00B6762D52}" destId="{181A083C-D52F-4FF1-AE60-16D3F7504705}" srcOrd="0" destOrd="0" presId="urn:microsoft.com/office/officeart/2005/8/layout/vProcess5"/>
    <dgm:cxn modelId="{231C944F-532F-463E-AEE9-76543814BFD6}" type="presParOf" srcId="{11CD5D41-BC8B-400C-ACE6-311527204E9D}" destId="{AC309CB6-546B-4806-B4EB-D6AB9AFB6D53}" srcOrd="2" destOrd="0" presId="urn:microsoft.com/office/officeart/2005/8/layout/vProcess5"/>
    <dgm:cxn modelId="{764A8FE0-1D27-43A7-8AFB-85D162B42F43}" type="presOf" srcId="{D91D3FE1-2D50-4322-83BD-7123BBA9F060}" destId="{AC309CB6-546B-4806-B4EB-D6AB9AFB6D53}" srcOrd="0" destOrd="0" presId="urn:microsoft.com/office/officeart/2005/8/layout/vProcess5"/>
    <dgm:cxn modelId="{C877B2D5-5DC6-426D-8A02-B51D17339115}" type="presParOf" srcId="{11CD5D41-BC8B-400C-ACE6-311527204E9D}" destId="{C0D04DDC-D4EA-4F0E-ACA6-5ED82CE8B532}" srcOrd="3" destOrd="0" presId="urn:microsoft.com/office/officeart/2005/8/layout/vProcess5"/>
    <dgm:cxn modelId="{F4AE87D6-0D8B-49CB-8C52-0C212E85BD72}" type="presOf" srcId="{092CE520-1A24-4B7E-B563-45F22F3DAFA3}" destId="{C0D04DDC-D4EA-4F0E-ACA6-5ED82CE8B532}" srcOrd="0" destOrd="0" presId="urn:microsoft.com/office/officeart/2005/8/layout/vProcess5"/>
    <dgm:cxn modelId="{9D48FFDF-581E-4E14-9002-D4357A1ECF84}" type="presParOf" srcId="{11CD5D41-BC8B-400C-ACE6-311527204E9D}" destId="{89A16379-1010-4C5D-89F8-9350FA8128A5}" srcOrd="4" destOrd="0" presId="urn:microsoft.com/office/officeart/2005/8/layout/vProcess5"/>
    <dgm:cxn modelId="{493C2BFC-6426-4DFD-9758-CDA2B98D4CCB}" type="presOf" srcId="{A4E549F7-A88F-40D9-8093-3DF7C9E775D1}" destId="{89A16379-1010-4C5D-89F8-9350FA8128A5}" srcOrd="0" destOrd="0" presId="urn:microsoft.com/office/officeart/2005/8/layout/vProcess5"/>
    <dgm:cxn modelId="{31EEED1A-2B5F-4A81-89ED-E612FAE12CAD}" type="presParOf" srcId="{11CD5D41-BC8B-400C-ACE6-311527204E9D}" destId="{BF161E76-698B-4B0A-A1C3-9A417509BE9B}" srcOrd="5" destOrd="0" presId="urn:microsoft.com/office/officeart/2005/8/layout/vProcess5"/>
    <dgm:cxn modelId="{BD6AEFCF-883A-4E4B-B8F3-BBA8687A16B0}" type="presOf" srcId="{537E1B13-479F-4824-BB5C-3A9D405855F1}" destId="{BF161E76-698B-4B0A-A1C3-9A417509BE9B}" srcOrd="0" destOrd="0" presId="urn:microsoft.com/office/officeart/2005/8/layout/vProcess5"/>
    <dgm:cxn modelId="{1817E26B-E752-4407-9F81-211A42847687}" type="presParOf" srcId="{11CD5D41-BC8B-400C-ACE6-311527204E9D}" destId="{8B90A94B-E272-47D4-B9B9-CC2AF416C251}" srcOrd="6" destOrd="0" presId="urn:microsoft.com/office/officeart/2005/8/layout/vProcess5"/>
    <dgm:cxn modelId="{7F281124-B4CE-4F35-9EDE-9B5BC7554870}" type="presOf" srcId="{1CE22AF5-7E99-4B38-AF45-AC00B6762D52}" destId="{8B90A94B-E272-47D4-B9B9-CC2AF416C251}" srcOrd="1" destOrd="0" presId="urn:microsoft.com/office/officeart/2005/8/layout/vProcess5"/>
    <dgm:cxn modelId="{68EB923B-DA7E-4A32-A87B-55EDCF128FE0}" type="presParOf" srcId="{11CD5D41-BC8B-400C-ACE6-311527204E9D}" destId="{23D5BC29-2D50-4BF6-958F-6A3A0136B211}" srcOrd="7" destOrd="0" presId="urn:microsoft.com/office/officeart/2005/8/layout/vProcess5"/>
    <dgm:cxn modelId="{8F0998E1-A670-45CE-88BF-1705ECFD6BED}" type="presOf" srcId="{D91D3FE1-2D50-4322-83BD-7123BBA9F060}" destId="{23D5BC29-2D50-4BF6-958F-6A3A0136B211}" srcOrd="1" destOrd="0" presId="urn:microsoft.com/office/officeart/2005/8/layout/vProcess5"/>
    <dgm:cxn modelId="{346C1E0F-9B0C-436F-9665-FB565F947166}" type="presParOf" srcId="{11CD5D41-BC8B-400C-ACE6-311527204E9D}" destId="{8F78CDEB-622B-42CB-BEA7-1ECFCF746D2B}" srcOrd="8" destOrd="0" presId="urn:microsoft.com/office/officeart/2005/8/layout/vProcess5"/>
    <dgm:cxn modelId="{C5D2DA28-C159-49A4-A0F4-8F8A78BCB857}" type="presOf" srcId="{092CE520-1A24-4B7E-B563-45F22F3DAFA3}" destId="{8F78CDEB-622B-42CB-BEA7-1ECFCF746D2B}" srcOrd="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 xmlns:r="http://schemas.openxmlformats.org/officeDocument/2006/relationships">
  <dsp:spTree>
    <dsp:nvGrpSpPr>
      <dsp:cNvPr id="2" name="Group 1"/>
      <dsp:cNvGrpSpPr/>
    </dsp:nvGrpSpPr>
    <dsp:grpSpPr>
      <a:xfrm>
        <a:off x="0" y="0"/>
        <a:ext cx="11705521" cy="5150818"/>
        <a:chOff x="0" y="0"/>
        <a:chExt cx="11705521" cy="5150818"/>
      </a:xfrm>
    </dsp:grpSpPr>
    <dsp:sp modelId="{181A083C-D52F-4FF1-AE60-16D3F7504705}">
      <dsp:nvSpPr>
        <dsp:cNvPr id="3" name="Rounded Rectangle 2"/>
        <dsp:cNvSpPr/>
      </dsp:nvSpPr>
      <dsp:spPr bwMode="white">
        <a:xfrm>
          <a:off x="0" y="0"/>
          <a:ext cx="9949693" cy="1545245"/>
        </a:xfrm>
        <a:prstGeom prst="roundRect">
          <a:avLst>
            <a:gd name="adj" fmla="val 10000"/>
          </a:avLst>
        </a:prstGeom>
        <a:sp3d prstMaterial="plastic">
          <a:bevelT w="127000" h="25400" prst="relaxedInset"/>
        </a:sp3d>
      </dsp:spPr>
      <dsp:style>
        <a:lnRef idx="0">
          <a:schemeClr val="lt1"/>
        </a:lnRef>
        <a:fillRef idx="3">
          <a:schemeClr val="accent5">
            <a:hueOff val="0"/>
            <a:satOff val="0"/>
            <a:lumOff val="0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80010" tIns="80010" rIns="80010" bIns="80010" anchor="ctr"/>
        <a:lstStyle>
          <a:lvl1pPr algn="l">
            <a:defRPr sz="2100"/>
          </a:lvl1pPr>
          <a:lvl2pPr marL="171450" indent="-171450" algn="l">
            <a:defRPr sz="1600"/>
          </a:lvl2pPr>
          <a:lvl3pPr marL="342900" indent="-171450" algn="l">
            <a:defRPr sz="1600"/>
          </a:lvl3pPr>
          <a:lvl4pPr marL="514350" indent="-171450" algn="l">
            <a:defRPr sz="1600"/>
          </a:lvl4pPr>
          <a:lvl5pPr marL="685800" indent="-171450" algn="l">
            <a:defRPr sz="1600"/>
          </a:lvl5pPr>
          <a:lvl6pPr marL="857250" indent="-171450" algn="l">
            <a:defRPr sz="1600"/>
          </a:lvl6pPr>
          <a:lvl7pPr marL="1028700" indent="-171450" algn="l">
            <a:defRPr sz="1600"/>
          </a:lvl7pPr>
          <a:lvl8pPr marL="1200150" indent="-171450" algn="l">
            <a:defRPr sz="1600"/>
          </a:lvl8pPr>
          <a:lvl9pPr marL="1371600" indent="-171450" algn="l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Ethics is a science of human choice concerned with the basic guidelines for how one ought to live one’s life. It answers the question, “How should I live?” (Machan &amp; </a:t>
          </a:r>
          <a:r>
            <a:rPr lang="en-US" dirty="0" err="1"/>
            <a:t>Chesher</a:t>
          </a:r>
          <a:r>
            <a:rPr lang="en-US" dirty="0"/>
            <a:t>, xiii.)</a:t>
          </a:r>
        </a:p>
      </dsp:txBody>
      <dsp:txXfrm>
        <a:off x="0" y="0"/>
        <a:ext cx="9949693" cy="1545245"/>
      </dsp:txXfrm>
    </dsp:sp>
    <dsp:sp modelId="{AC309CB6-546B-4806-B4EB-D6AB9AFB6D53}">
      <dsp:nvSpPr>
        <dsp:cNvPr id="4" name="Rounded Rectangle 3"/>
        <dsp:cNvSpPr/>
      </dsp:nvSpPr>
      <dsp:spPr bwMode="white">
        <a:xfrm>
          <a:off x="877914" y="1802786"/>
          <a:ext cx="9949693" cy="1545245"/>
        </a:xfrm>
        <a:prstGeom prst="roundRect">
          <a:avLst>
            <a:gd name="adj" fmla="val 10000"/>
          </a:avLst>
        </a:prstGeom>
        <a:sp3d prstMaterial="plastic">
          <a:bevelT w="127000" h="25400" prst="relaxedInset"/>
        </a:sp3d>
      </dsp:spPr>
      <dsp:style>
        <a:lnRef idx="0">
          <a:schemeClr val="lt1"/>
        </a:lnRef>
        <a:fillRef idx="3">
          <a:schemeClr val="accent5">
            <a:hueOff val="-3390000"/>
            <a:satOff val="-8626"/>
            <a:lumOff val="-5881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lIns="80010" tIns="80010" rIns="80010" bIns="80010" anchor="ctr"/>
        <a:lstStyle>
          <a:lvl1pPr algn="l">
            <a:defRPr sz="2100"/>
          </a:lvl1pPr>
          <a:lvl2pPr marL="171450" indent="-171450" algn="l">
            <a:defRPr sz="1600"/>
          </a:lvl2pPr>
          <a:lvl3pPr marL="342900" indent="-171450" algn="l">
            <a:defRPr sz="1600"/>
          </a:lvl3pPr>
          <a:lvl4pPr marL="514350" indent="-171450" algn="l">
            <a:defRPr sz="1600"/>
          </a:lvl4pPr>
          <a:lvl5pPr marL="685800" indent="-171450" algn="l">
            <a:defRPr sz="1600"/>
          </a:lvl5pPr>
          <a:lvl6pPr marL="857250" indent="-171450" algn="l">
            <a:defRPr sz="1600"/>
          </a:lvl6pPr>
          <a:lvl7pPr marL="1028700" indent="-171450" algn="l">
            <a:defRPr sz="1600"/>
          </a:lvl7pPr>
          <a:lvl8pPr marL="1200150" indent="-171450" algn="l">
            <a:defRPr sz="1600"/>
          </a:lvl8pPr>
          <a:lvl9pPr marL="1371600" indent="-171450" algn="l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dirty="0"/>
            <a:t>Ferrell, Fraedrich and Ferrell (2015: 8) define ethics as the study and philosophy of human conduct with an emphasis on determining right and wrong. </a:t>
          </a:r>
        </a:p>
      </dsp:txBody>
      <dsp:txXfrm>
        <a:off x="877914" y="1802786"/>
        <a:ext cx="9949693" cy="1545245"/>
      </dsp:txXfrm>
    </dsp:sp>
    <dsp:sp modelId="{C0D04DDC-D4EA-4F0E-ACA6-5ED82CE8B532}">
      <dsp:nvSpPr>
        <dsp:cNvPr id="5" name="Rounded Rectangle 4"/>
        <dsp:cNvSpPr/>
      </dsp:nvSpPr>
      <dsp:spPr bwMode="white">
        <a:xfrm>
          <a:off x="1755828" y="3605573"/>
          <a:ext cx="9949693" cy="1545245"/>
        </a:xfrm>
        <a:prstGeom prst="roundRect">
          <a:avLst>
            <a:gd name="adj" fmla="val 10000"/>
          </a:avLst>
        </a:prstGeom>
        <a:sp3d prstMaterial="plastic">
          <a:bevelT w="127000" h="25400" prst="relaxedInset"/>
        </a:sp3d>
      </dsp:spPr>
      <dsp:style>
        <a:lnRef idx="0">
          <a:schemeClr val="lt1"/>
        </a:lnRef>
        <a:fillRef idx="3">
          <a:schemeClr val="accent5">
            <a:hueOff val="-6780000"/>
            <a:satOff val="-17254"/>
            <a:lumOff val="-11764"/>
            <a:alpha val="100000"/>
          </a:schemeClr>
        </a:fillRef>
        <a:effectRef idx="2">
          <a:scrgbClr r="0" g="0" b="0"/>
        </a:effectRef>
        <a:fontRef idx="minor">
          <a:schemeClr val="lt1"/>
        </a:fontRef>
      </dsp:style>
      <dsp:txBody>
        <a:bodyPr vert="horz" wrap="square" lIns="80010" tIns="80010" rIns="80010" bIns="80010" anchor="ctr"/>
        <a:lstStyle>
          <a:lvl1pPr algn="l">
            <a:defRPr sz="2100"/>
          </a:lvl1pPr>
          <a:lvl2pPr marL="171450" indent="-171450" algn="l">
            <a:defRPr sz="1600"/>
          </a:lvl2pPr>
          <a:lvl3pPr marL="342900" indent="-171450" algn="l">
            <a:defRPr sz="1600"/>
          </a:lvl3pPr>
          <a:lvl4pPr marL="514350" indent="-171450" algn="l">
            <a:defRPr sz="1600"/>
          </a:lvl4pPr>
          <a:lvl5pPr marL="685800" indent="-171450" algn="l">
            <a:defRPr sz="1600"/>
          </a:lvl5pPr>
          <a:lvl6pPr marL="857250" indent="-171450" algn="l">
            <a:defRPr sz="1600"/>
          </a:lvl6pPr>
          <a:lvl7pPr marL="1028700" indent="-171450" algn="l">
            <a:defRPr sz="1600"/>
          </a:lvl7pPr>
          <a:lvl8pPr marL="1200150" indent="-171450" algn="l">
            <a:defRPr sz="1600"/>
          </a:lvl8pPr>
          <a:lvl9pPr marL="1371600" indent="-171450" algn="l">
            <a:defRPr sz="16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r>
            <a:rPr lang="en-US" altLang="en-US"/>
            <a:t>Ethics is not simply a personal view of what is right or wrong. It is a systematic way of examining</a:t>
          </a:r>
          <a:r>
            <a:rPr lang="en-US" altLang="en-US">
              <a:highlight>
                <a:srgbClr val="800000"/>
              </a:highlight>
            </a:rPr>
            <a:t> who is affected, what values and responsibilities are in conflict, and what principles can justify a decision.</a:t>
          </a:r>
          <a:endParaRPr lang="en-US" altLang="en-US">
            <a:highlight>
              <a:srgbClr val="800000"/>
            </a:highlight>
          </a:endParaRPr>
        </a:p>
      </dsp:txBody>
      <dsp:txXfrm>
        <a:off x="1755828" y="3605573"/>
        <a:ext cx="9949693" cy="1545245"/>
      </dsp:txXfrm>
    </dsp:sp>
    <dsp:sp modelId="{89A16379-1010-4C5D-89F8-9350FA8128A5}">
      <dsp:nvSpPr>
        <dsp:cNvPr id="6" name="Down Arrow 5"/>
        <dsp:cNvSpPr/>
      </dsp:nvSpPr>
      <dsp:spPr bwMode="white">
        <a:xfrm>
          <a:off x="8945283" y="1171811"/>
          <a:ext cx="1004410" cy="1004410"/>
        </a:xfrm>
        <a:prstGeom prst="downArrow">
          <a:avLst>
            <a:gd name="adj1" fmla="val 55000"/>
            <a:gd name="adj2" fmla="val 45000"/>
          </a:avLst>
        </a:prstGeom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hemeClr val="accent5">
            <a:tint val="40000"/>
            <a:alpha val="90000"/>
            <a:hueOff val="0"/>
            <a:satOff val="0"/>
            <a:lumOff val="0"/>
            <a:alpha val="90196"/>
          </a:schemeClr>
        </a:lnRef>
        <a:fillRef idx="1">
          <a:schemeClr val="accent5">
            <a:tint val="40000"/>
            <a:alpha val="90000"/>
            <a:hueOff val="0"/>
            <a:satOff val="0"/>
            <a:lumOff val="0"/>
            <a:alpha val="90196"/>
          </a:schemeClr>
        </a:fillRef>
        <a:effectRef idx="0">
          <a:scrgbClr r="0" g="0" b="0"/>
        </a:effectRef>
        <a:fontRef idx="minor"/>
      </dsp:style>
      <dsp:txBody>
        <a:bodyPr lIns="53340" tIns="53340" rIns="53340" bIns="53340" anchor="ctr"/>
        <a:lstStyle>
          <a:lvl1pPr algn="ctr">
            <a:defRPr sz="4200"/>
          </a:lvl1pPr>
          <a:lvl2pPr marL="285750" indent="-285750" algn="ctr">
            <a:defRPr sz="3300"/>
          </a:lvl2pPr>
          <a:lvl3pPr marL="571500" indent="-285750" algn="ctr">
            <a:defRPr sz="3300"/>
          </a:lvl3pPr>
          <a:lvl4pPr marL="857250" indent="-285750" algn="ctr">
            <a:defRPr sz="3300"/>
          </a:lvl4pPr>
          <a:lvl5pPr marL="1143000" indent="-285750" algn="ctr">
            <a:defRPr sz="3300"/>
          </a:lvl5pPr>
          <a:lvl6pPr marL="1428750" indent="-285750" algn="ctr">
            <a:defRPr sz="3300"/>
          </a:lvl6pPr>
          <a:lvl7pPr marL="1714500" indent="-285750" algn="ctr">
            <a:defRPr sz="3300"/>
          </a:lvl7pPr>
          <a:lvl8pPr marL="2000250" indent="-285750" algn="ctr">
            <a:defRPr sz="3300"/>
          </a:lvl8pPr>
          <a:lvl9pPr marL="2286000" indent="-285750" algn="ctr">
            <a:defRPr sz="3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>
            <a:solidFill>
              <a:schemeClr val="dk1"/>
            </a:solidFill>
          </a:endParaRPr>
        </a:p>
      </dsp:txBody>
      <dsp:txXfrm>
        <a:off x="8945283" y="1171811"/>
        <a:ext cx="1004410" cy="1004410"/>
      </dsp:txXfrm>
    </dsp:sp>
    <dsp:sp modelId="{BF161E76-698B-4B0A-A1C3-9A417509BE9B}">
      <dsp:nvSpPr>
        <dsp:cNvPr id="7" name="Down Arrow 6"/>
        <dsp:cNvSpPr/>
      </dsp:nvSpPr>
      <dsp:spPr bwMode="white">
        <a:xfrm>
          <a:off x="9823197" y="2964296"/>
          <a:ext cx="1004410" cy="1004410"/>
        </a:xfrm>
        <a:prstGeom prst="downArrow">
          <a:avLst>
            <a:gd name="adj1" fmla="val 55000"/>
            <a:gd name="adj2" fmla="val 45000"/>
          </a:avLst>
        </a:prstGeom>
        <a:sp3d z="152400" extrusionH="63500" prstMaterial="dkEdge">
          <a:bevelT w="125400" h="36350" prst="relaxedInset"/>
          <a:contourClr>
            <a:schemeClr val="bg1"/>
          </a:contourClr>
        </a:sp3d>
      </dsp:spPr>
      <dsp:style>
        <a:lnRef idx="1">
          <a:schemeClr val="accent5">
            <a:tint val="40000"/>
            <a:alpha val="90000"/>
            <a:hueOff val="0"/>
            <a:satOff val="0"/>
            <a:lumOff val="0"/>
            <a:alpha val="90196"/>
          </a:schemeClr>
        </a:lnRef>
        <a:fillRef idx="1">
          <a:schemeClr val="accent5">
            <a:tint val="40000"/>
            <a:alpha val="90000"/>
            <a:hueOff val="-6780000"/>
            <a:satOff val="-21175"/>
            <a:lumOff val="-3136"/>
            <a:alpha val="90196"/>
          </a:schemeClr>
        </a:fillRef>
        <a:effectRef idx="0">
          <a:scrgbClr r="0" g="0" b="0"/>
        </a:effectRef>
        <a:fontRef idx="minor"/>
      </dsp:style>
      <dsp:txBody>
        <a:bodyPr lIns="53340" tIns="53340" rIns="53340" bIns="53340" anchor="ctr"/>
        <a:lstStyle>
          <a:lvl1pPr algn="ctr">
            <a:defRPr sz="4200"/>
          </a:lvl1pPr>
          <a:lvl2pPr marL="285750" indent="-285750" algn="ctr">
            <a:defRPr sz="3300"/>
          </a:lvl2pPr>
          <a:lvl3pPr marL="571500" indent="-285750" algn="ctr">
            <a:defRPr sz="3300"/>
          </a:lvl3pPr>
          <a:lvl4pPr marL="857250" indent="-285750" algn="ctr">
            <a:defRPr sz="3300"/>
          </a:lvl4pPr>
          <a:lvl5pPr marL="1143000" indent="-285750" algn="ctr">
            <a:defRPr sz="3300"/>
          </a:lvl5pPr>
          <a:lvl6pPr marL="1428750" indent="-285750" algn="ctr">
            <a:defRPr sz="3300"/>
          </a:lvl6pPr>
          <a:lvl7pPr marL="1714500" indent="-285750" algn="ctr">
            <a:defRPr sz="3300"/>
          </a:lvl7pPr>
          <a:lvl8pPr marL="2000250" indent="-285750" algn="ctr">
            <a:defRPr sz="3300"/>
          </a:lvl8pPr>
          <a:lvl9pPr marL="2286000" indent="-285750" algn="ctr">
            <a:defRPr sz="3300"/>
          </a:lvl9pPr>
        </a:lstStyle>
        <a:p>
          <a:pPr lvl="0">
            <a:lnSpc>
              <a:spcPct val="100000"/>
            </a:lnSpc>
            <a:spcBef>
              <a:spcPct val="0"/>
            </a:spcBef>
            <a:spcAft>
              <a:spcPct val="35000"/>
            </a:spcAft>
          </a:pPr>
          <a:endParaRPr lang="en-US">
            <a:solidFill>
              <a:schemeClr val="dk1"/>
            </a:solidFill>
          </a:endParaRPr>
        </a:p>
      </dsp:txBody>
      <dsp:txXfrm>
        <a:off x="9823197" y="2964296"/>
        <a:ext cx="1004410" cy="100441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>
          <dgm:prSet qsTypeId="urn:microsoft.com/office/officeart/2005/8/quickstyle/simple5"/>
        </dgm:pt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  <a:endParaRPr lang="en-US"/>
          </a:p>
          <a:p>
            <a:pPr lvl="1"/>
            <a:r>
              <a:rPr lang="en-US"/>
              <a:t>Second level</a:t>
            </a:r>
            <a:endParaRPr lang="en-US"/>
          </a:p>
          <a:p>
            <a:pPr lvl="2"/>
            <a:r>
              <a:rPr lang="en-US"/>
              <a:t>Third level</a:t>
            </a:r>
            <a:endParaRPr lang="en-US"/>
          </a:p>
          <a:p>
            <a:pPr lvl="3"/>
            <a:r>
              <a:rPr lang="en-US"/>
              <a:t>Fourth level</a:t>
            </a:r>
            <a:endParaRPr lang="en-US"/>
          </a:p>
          <a:p>
            <a:pPr lvl="4"/>
            <a:r>
              <a:rPr lang="en-US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5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6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7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3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19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0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2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3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4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29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0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6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7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8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39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0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notesMaster" Target="../notesMasters/notesMaster1.xml"/><Relationship Id="rId1" Type="http://schemas.openxmlformats.org/officeDocument/2006/relationships/slide" Target="../slides/slide42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 students. Keep this opening warm and simple. Do not overload them with theory yet.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Invite students to briefly introduce themselves. Explain that the module is discussion-based.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Give them 5 minutes. Collect 3-4 examples on the board.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Make this concise. Students will understand it better after the trolley activity.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 students to vote physically or via hands. Tell them they must give reasons, not only answers.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Write reasons on the board: save more lives, killing is wrong, responsibility, intention.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the crucial slide. The goal is to show that outcomes are not the only factor.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Connect students’ own reasons to future theories: utilitarianism, deontology, rights, virtue, stakeholder thinking.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is a conceptual bridge: business ethics is a multi-stakeholder version of moral conflict.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Important: do not present McDonald’s as simply good or bad. Present it as an ethical dilemma.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Read this slide slowly. The teaching value is that the case is not one-sided.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Ask students to add any missing stakeholders. Then ask: who has power? who is vulnerable?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previews several weeks of the module. Keep it light.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Give groups 8 minutes. Ask them to produce one Assessment 1-style question.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sets up later sessions on culture, human rights, sustainability and technology.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is the spine of the whole module. Refer back to it throughout the semester.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Use this to reassure students that the course has a clear journey.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sets standards from the first class.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Do not over-explain assessment details here. Emphasise the difference between the two tasks.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This slide sets standards from the first class.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Invite students to identify which takeaway matters most to them.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End the class by encouraging students to bring news, companies, or cases they care about.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5.xml"/><Relationship Id="rId5" Type="http://schemas.openxmlformats.org/officeDocument/2006/relationships/tags" Target="../tags/tag4.xml"/><Relationship Id="rId4" Type="http://schemas.openxmlformats.org/officeDocument/2006/relationships/tags" Target="../tags/tag3.xml"/><Relationship Id="rId3" Type="http://schemas.openxmlformats.org/officeDocument/2006/relationships/tags" Target="../tags/tag2.xml"/><Relationship Id="rId2" Type="http://schemas.openxmlformats.org/officeDocument/2006/relationships/tags" Target="../tags/tag1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4" Type="http://schemas.openxmlformats.org/officeDocument/2006/relationships/tags" Target="../tags/tag8.xml"/><Relationship Id="rId3" Type="http://schemas.openxmlformats.org/officeDocument/2006/relationships/tags" Target="../tags/tag7.xml"/><Relationship Id="rId2" Type="http://schemas.openxmlformats.org/officeDocument/2006/relationships/tags" Target="../tags/tag6.xm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368" y="608400"/>
            <a:ext cx="10968629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68" y="1490400"/>
            <a:ext cx="10968629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1968" y="6314400"/>
            <a:ext cx="2699859" cy="316800"/>
          </a:xfrm>
        </p:spPr>
        <p:txBody>
          <a:bodyPr/>
          <a:lstStyle/>
          <a:p>
            <a:fld id="{760FBDFE-C587-4B4C-A407-44438C67B59E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5786" y="6314400"/>
            <a:ext cx="3959794" cy="316800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138" y="6314400"/>
            <a:ext cx="2699859" cy="316800"/>
          </a:xfrm>
        </p:spPr>
        <p:txBody>
          <a:bodyPr/>
          <a:lstStyle/>
          <a:p>
            <a:fld id="{49AE70B2-8BF9-45C0-BB95-33D1B9D3A854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left and multi-chart card right_1 it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FDE934FF-F4E1-47C5-9CA5-30A81DDE2BE4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3561BA9-CDCF-4958-B8AB-66F3BF063E13}" type="slidenum">
              <a:rPr lang="en-US" smtClean="0"/>
            </a:fld>
            <a:endParaRPr lang="en-US"/>
          </a:p>
        </p:txBody>
      </p:sp>
      <p:sp>
        <p:nvSpPr>
          <p:cNvPr id="6" name="Title 5"/>
          <p:cNvSpPr>
            <a:spLocks noGrp="1"/>
          </p:cNvSpPr>
          <p:nvPr>
            <p:ph type="ctrTitle" idx="16385" hasCustomPrompt="1"/>
            <p:custDataLst>
              <p:tags r:id="rId2"/>
            </p:custDataLst>
          </p:nvPr>
        </p:nvSpPr>
        <p:spPr>
          <a:xfrm>
            <a:off x="609568" y="533400"/>
            <a:ext cx="10972229" cy="609600"/>
          </a:xfrm>
          <a:prstGeom prst="rect">
            <a:avLst/>
          </a:prstGeom>
          <a:noFill/>
        </p:spPr>
        <p:txBody>
          <a:bodyPr lIns="0" tIns="0" rIns="0" bIns="0" anchor="t">
            <a:normAutofit/>
          </a:bodyPr>
          <a:lstStyle>
            <a:lvl1pPr marL="0" indent="0" algn="l">
              <a:lnSpc>
                <a:spcPct val="111000"/>
              </a:lnSpc>
              <a:spcBef>
                <a:spcPct val="0"/>
              </a:spcBef>
              <a:spcAft>
                <a:spcPct val="0"/>
              </a:spcAft>
              <a:buNone/>
              <a:defRPr sz="3600" b="0" spc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add title</a:t>
            </a:r>
            <a:endParaRPr lang="en-US"/>
          </a:p>
        </p:txBody>
      </p:sp>
      <p:sp>
        <p:nvSpPr>
          <p:cNvPr id="7" name="Content Placeholder 6"/>
          <p:cNvSpPr>
            <a:spLocks noGrp="1"/>
          </p:cNvSpPr>
          <p:nvPr>
            <p:ph idx="16387" hasCustomPrompt="1"/>
            <p:custDataLst>
              <p:tags r:id="rId3"/>
            </p:custDataLst>
          </p:nvPr>
        </p:nvSpPr>
        <p:spPr>
          <a:xfrm>
            <a:off x="6095683" y="1524000"/>
            <a:ext cx="5486114" cy="4724400"/>
          </a:xfrm>
          <a:custGeom>
            <a:avLst/>
            <a:gdLst>
              <a:gd name="connisteX0" fmla="*/ 0 w 5486400"/>
              <a:gd name="connsiteY0" fmla="*/ 203200 h 4724400"/>
              <a:gd name="connisteX1" fmla="*/ 203200 w 5486400"/>
              <a:gd name="connsiteY1" fmla="*/ 0 h 4724400"/>
              <a:gd name="connisteX2" fmla="*/ 5283200 w 5486400"/>
              <a:gd name="connsiteY2" fmla="*/ 0 h 4724400"/>
              <a:gd name="connisteX3" fmla="*/ 5486400 w 5486400"/>
              <a:gd name="connsiteY3" fmla="*/ 203200 h 4724400"/>
              <a:gd name="connisteX4" fmla="*/ 5486400 w 5486400"/>
              <a:gd name="connsiteY4" fmla="*/ 4521200 h 4724400"/>
              <a:gd name="connisteX5" fmla="*/ 5283200 w 5486400"/>
              <a:gd name="connsiteY5" fmla="*/ 4724400 h 4724400"/>
              <a:gd name="connisteX6" fmla="*/ 203200 w 5486400"/>
              <a:gd name="connsiteY6" fmla="*/ 4724400 h 4724400"/>
              <a:gd name="connisteX7" fmla="*/ 0 w 5486400"/>
              <a:gd name="connsiteY7" fmla="*/ 4521200 h 4724400"/>
              <a:gd name="connisteX8" fmla="*/ 0 w 5486400"/>
              <a:gd name="connsiteY8" fmla="*/ 203200 h 472440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</a:cxnLst>
            <a:pathLst>
              <a:path w="5486400" h="4724400">
                <a:moveTo>
                  <a:pt x="0" y="203200"/>
                </a:moveTo>
                <a:cubicBezTo>
                  <a:pt x="0" y="90976"/>
                  <a:pt x="90976" y="0"/>
                  <a:pt x="203200" y="0"/>
                </a:cubicBezTo>
                <a:lnTo>
                  <a:pt x="5283200" y="0"/>
                </a:lnTo>
                <a:cubicBezTo>
                  <a:pt x="5395424" y="0"/>
                  <a:pt x="5486400" y="90976"/>
                  <a:pt x="5486400" y="203200"/>
                </a:cubicBezTo>
                <a:lnTo>
                  <a:pt x="5486400" y="4521200"/>
                </a:lnTo>
                <a:cubicBezTo>
                  <a:pt x="5486400" y="4633424"/>
                  <a:pt x="5395424" y="4724400"/>
                  <a:pt x="5283200" y="4724400"/>
                </a:cubicBezTo>
                <a:lnTo>
                  <a:pt x="203200" y="4724400"/>
                </a:lnTo>
                <a:cubicBezTo>
                  <a:pt x="90976" y="4724400"/>
                  <a:pt x="0" y="4633424"/>
                  <a:pt x="0" y="4521200"/>
                </a:cubicBezTo>
                <a:lnTo>
                  <a:pt x="0" y="203200"/>
                </a:lnTo>
                <a:close/>
              </a:path>
            </a:pathLst>
          </a:custGeom>
          <a:solidFill>
            <a:srgbClr val="DDDDDD"/>
          </a:solidFill>
          <a:ln>
            <a:noFill/>
          </a:ln>
        </p:spPr>
        <p:txBody>
          <a:bodyPr>
            <a:normAutofit/>
          </a:bodyPr>
          <a:lstStyle>
            <a:lvl1pPr>
              <a:buNone/>
              <a:defRPr/>
            </a:lvl1pPr>
            <a:lvl2pPr>
              <a:buNone/>
              <a:defRPr/>
            </a:lvl2pPr>
            <a:lvl3pPr>
              <a:buNone/>
              <a:defRPr/>
            </a:lvl3pPr>
            <a:lvl4pPr>
              <a:buNone/>
              <a:defRPr/>
            </a:lvl4pPr>
            <a:lvl5pPr>
              <a:buNone/>
              <a:defRPr/>
            </a:lvl5pPr>
          </a:lstStyle>
          <a:p>
            <a:pPr lvl="0"/>
            <a:r>
              <a:rPr lang="en-US" smtClean="0"/>
              <a:t> </a:t>
            </a:r>
            <a:endParaRPr lang="en-US" smtClean="0"/>
          </a:p>
        </p:txBody>
      </p:sp>
      <p:sp>
        <p:nvSpPr>
          <p:cNvPr id="8" name="Text Placeholder 7"/>
          <p:cNvSpPr>
            <a:spLocks noGrp="1"/>
          </p:cNvSpPr>
          <p:nvPr>
            <p:ph type="body" idx="16386" hasCustomPrompt="1"/>
            <p:custDataLst>
              <p:tags r:id="rId4"/>
            </p:custDataLst>
          </p:nvPr>
        </p:nvSpPr>
        <p:spPr>
          <a:xfrm>
            <a:off x="609568" y="1524000"/>
            <a:ext cx="5028938" cy="4724400"/>
          </a:xfrm>
          <a:prstGeom prst="rect">
            <a:avLst/>
          </a:prstGeom>
          <a:noFill/>
        </p:spPr>
        <p:txBody>
          <a:bodyPr lIns="0" tIns="0" rIns="0" bIns="0" anchor="ctr">
            <a:normAutofit/>
          </a:bodyPr>
          <a:lstStyle>
            <a:lvl1pPr marL="0" indent="0" algn="l">
              <a:lnSpc>
                <a:spcPct val="125000"/>
              </a:lnSpc>
              <a:spcBef>
                <a:spcPct val="0"/>
              </a:spcBef>
              <a:spcAft>
                <a:spcPct val="0"/>
              </a:spcAft>
              <a:buNone/>
              <a:defRPr sz="1600" b="0" spc="0">
                <a:solidFill>
                  <a:schemeClr val="tx1"/>
                </a:solidFill>
              </a:defRPr>
            </a:lvl1pPr>
          </a:lstStyle>
          <a:p>
            <a:pPr lvl="0"/>
            <a:r>
              <a:rPr lang="en-US" smtClean="0"/>
              <a:t>Click to add text</a:t>
            </a:r>
            <a:endParaRPr lang="en-US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4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5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2.xml"/><Relationship Id="rId4" Type="http://schemas.openxmlformats.org/officeDocument/2006/relationships/tags" Target="../tags/tag11.xml"/><Relationship Id="rId3" Type="http://schemas.openxmlformats.org/officeDocument/2006/relationships/image" Target="../media/image3.png"/><Relationship Id="rId2" Type="http://schemas.openxmlformats.org/officeDocument/2006/relationships/tags" Target="../tags/tag10.xml"/><Relationship Id="rId1" Type="http://schemas.openxmlformats.org/officeDocument/2006/relationships/tags" Target="../tags/tag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7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image" Target="../media/image4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5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6.png"/><Relationship Id="rId2" Type="http://schemas.openxmlformats.org/officeDocument/2006/relationships/tags" Target="../tags/tag13.xml"/><Relationship Id="rId1" Type="http://schemas.openxmlformats.org/officeDocument/2006/relationships/tags" Target="../tags/tag12.xml"/></Relationships>
</file>

<file path=ppt/slides/_rels/slide1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7.png"/><Relationship Id="rId2" Type="http://schemas.openxmlformats.org/officeDocument/2006/relationships/tags" Target="../tags/tag15.xml"/><Relationship Id="rId1" Type="http://schemas.openxmlformats.org/officeDocument/2006/relationships/tags" Target="../tags/tag14.xml"/></Relationships>
</file>

<file path=ppt/slides/_rels/slide1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8.png"/><Relationship Id="rId2" Type="http://schemas.openxmlformats.org/officeDocument/2006/relationships/tags" Target="../tags/tag17.xml"/><Relationship Id="rId1" Type="http://schemas.openxmlformats.org/officeDocument/2006/relationships/tags" Target="../tags/tag16.xml"/></Relationships>
</file>

<file path=ppt/slides/_rels/slide17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9.png"/><Relationship Id="rId2" Type="http://schemas.openxmlformats.org/officeDocument/2006/relationships/tags" Target="../tags/tag19.xml"/><Relationship Id="rId1" Type="http://schemas.openxmlformats.org/officeDocument/2006/relationships/tags" Target="../tags/tag18.xml"/></Relationships>
</file>

<file path=ppt/slides/_rels/slide1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0.png"/><Relationship Id="rId2" Type="http://schemas.openxmlformats.org/officeDocument/2006/relationships/tags" Target="../tags/tag21.xml"/><Relationship Id="rId1" Type="http://schemas.openxmlformats.org/officeDocument/2006/relationships/tags" Target="../tags/tag20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0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1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.png"/></Relationships>
</file>

<file path=ppt/slides/_rels/slide25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2.xml"/><Relationship Id="rId3" Type="http://schemas.openxmlformats.org/officeDocument/2006/relationships/image" Target="../media/image12.png"/><Relationship Id="rId2" Type="http://schemas.openxmlformats.org/officeDocument/2006/relationships/tags" Target="../tags/tag23.xml"/><Relationship Id="rId1" Type="http://schemas.openxmlformats.org/officeDocument/2006/relationships/tags" Target="../tags/tag2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3.xml"/><Relationship Id="rId1" Type="http://schemas.openxmlformats.org/officeDocument/2006/relationships/tags" Target="../tags/tag2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8.xml"/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3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.xml"/><Relationship Id="rId1" Type="http://schemas.openxmlformats.org/officeDocument/2006/relationships/image" Target="../media/image14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mnt/data/wide_cinematic_conceptual_illustration_of_global.png"/>
          <p:cNvPicPr>
            <a:picLocks noChangeAspect="1"/>
          </p:cNvPicPr>
          <p:nvPr/>
        </p:nvPicPr>
        <p:blipFill>
          <a:blip r:embed="rId1"/>
          <a:srcRect l="25171" r="25171"/>
          <a:stretch>
            <a:fillRect/>
          </a:stretch>
        </p:blipFill>
        <p:spPr>
          <a:xfrm>
            <a:off x="6812280" y="502920"/>
            <a:ext cx="4800600" cy="544068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85800" y="731520"/>
            <a:ext cx="292608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F8C537"/>
                </a:solidFill>
              </a:rPr>
              <a:t>BMBM6008</a:t>
            </a:r>
            <a:endParaRPr lang="en-US" sz="1500" dirty="0"/>
          </a:p>
        </p:txBody>
      </p:sp>
      <p:sp>
        <p:nvSpPr>
          <p:cNvPr id="4" name="Text 1"/>
          <p:cNvSpPr/>
          <p:nvPr/>
        </p:nvSpPr>
        <p:spPr>
          <a:xfrm>
            <a:off x="594360" y="1492885"/>
            <a:ext cx="5669280" cy="6400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4400" b="1" dirty="0">
                <a:solidFill>
                  <a:srgbClr val="102A43"/>
                </a:solidFill>
              </a:rPr>
              <a:t>Global Ethics </a:t>
            </a:r>
            <a:endParaRPr lang="en-US" sz="4400" b="1" dirty="0">
              <a:solidFill>
                <a:srgbClr val="102A43"/>
              </a:solidFill>
            </a:endParaRPr>
          </a:p>
          <a:p>
            <a:pPr marL="0" indent="0">
              <a:buNone/>
              <a:defRPr/>
            </a:pPr>
            <a:r>
              <a:rPr lang="en-US" sz="2000" i="1" dirty="0"/>
              <a:t>Maggie (Lan) Zhang</a:t>
            </a:r>
            <a:endParaRPr lang="en-US" sz="2000" i="1" dirty="0"/>
          </a:p>
          <a:p>
            <a:pPr marL="0" indent="0">
              <a:buNone/>
              <a:defRPr/>
            </a:pPr>
            <a:r>
              <a:rPr lang="en-US" sz="2000" i="1" dirty="0"/>
              <a:t>l.zhang@uwtsd.ac.uk</a:t>
            </a:r>
            <a:endParaRPr lang="en-US" sz="2000" i="1" dirty="0"/>
          </a:p>
          <a:p>
            <a:pPr marL="0" indent="0">
              <a:buNone/>
              <a:defRPr/>
            </a:pPr>
            <a:endParaRPr lang="en-US" sz="2000" i="1" dirty="0"/>
          </a:p>
        </p:txBody>
      </p:sp>
      <p:sp>
        <p:nvSpPr>
          <p:cNvPr id="5" name="Text 2"/>
          <p:cNvSpPr/>
          <p:nvPr/>
        </p:nvSpPr>
        <p:spPr>
          <a:xfrm>
            <a:off x="548640" y="2917190"/>
            <a:ext cx="5577840" cy="548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Week 1: What is ethics, and why does it matter in business?</a:t>
            </a:r>
            <a:endParaRPr lang="en-US" sz="1800" dirty="0"/>
          </a:p>
        </p:txBody>
      </p:sp>
      <p:sp>
        <p:nvSpPr>
          <p:cNvPr id="6" name="Shape 3"/>
          <p:cNvSpPr/>
          <p:nvPr/>
        </p:nvSpPr>
        <p:spPr>
          <a:xfrm>
            <a:off x="685800" y="3703320"/>
            <a:ext cx="5440680" cy="1051560"/>
          </a:xfrm>
          <a:prstGeom prst="roundRect">
            <a:avLst>
              <a:gd name="adj" fmla="val 6957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7" name="Text 4"/>
          <p:cNvSpPr/>
          <p:nvPr/>
        </p:nvSpPr>
        <p:spPr>
          <a:xfrm>
            <a:off x="850392" y="3822192"/>
            <a:ext cx="5111496" cy="81381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Today we move from a simple moral dilemma to the complex world of organisations, stakeholders and global responsibility.</a:t>
            </a:r>
            <a:endParaRPr lang="en-US" sz="1700" dirty="0"/>
          </a:p>
        </p:txBody>
      </p:sp>
      <p:sp>
        <p:nvSpPr>
          <p:cNvPr id="8" name="Text 5"/>
          <p:cNvSpPr/>
          <p:nvPr/>
        </p:nvSpPr>
        <p:spPr>
          <a:xfrm>
            <a:off x="685800" y="6263640"/>
            <a:ext cx="5486400" cy="2286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solidFill>
                  <a:srgbClr val="7B8794"/>
                </a:solidFill>
              </a:rPr>
              <a:t>Maggie Zhang  |  UWTSD  |  Autumn 2026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Today: from a simple dilemma to global business ethics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548640" y="777240"/>
            <a:ext cx="1060704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7B8794"/>
                </a:solidFill>
              </a:rPr>
              <a:t>This session introduces the module, the assessments and the way we will think.</a:t>
            </a:r>
            <a:endParaRPr lang="en-US" sz="1300" dirty="0"/>
          </a:p>
        </p:txBody>
      </p:sp>
      <p:sp>
        <p:nvSpPr>
          <p:cNvPr id="4" name="Shape 2"/>
          <p:cNvSpPr/>
          <p:nvPr/>
        </p:nvSpPr>
        <p:spPr>
          <a:xfrm>
            <a:off x="685800" y="2057400"/>
            <a:ext cx="1691640" cy="1005840"/>
          </a:xfrm>
          <a:prstGeom prst="roundRect">
            <a:avLst>
              <a:gd name="adj" fmla="val 7273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5" name="Text 3"/>
          <p:cNvSpPr/>
          <p:nvPr/>
        </p:nvSpPr>
        <p:spPr>
          <a:xfrm>
            <a:off x="850392" y="2176272"/>
            <a:ext cx="1362456" cy="7680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Meet</a:t>
            </a:r>
            <a:endParaRPr lang="en-US" sz="15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each other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2441448" y="2331720"/>
            <a:ext cx="320040" cy="411480"/>
          </a:xfrm>
          <a:prstGeom prst="chevron">
            <a:avLst/>
          </a:prstGeom>
          <a:solidFill>
            <a:srgbClr val="D5DEE7"/>
          </a:solidFill>
          <a:ln w="12700">
            <a:solidFill>
              <a:srgbClr val="D5DEE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7" name="Shape 5"/>
          <p:cNvSpPr/>
          <p:nvPr/>
        </p:nvSpPr>
        <p:spPr>
          <a:xfrm>
            <a:off x="2926080" y="2057400"/>
            <a:ext cx="1691640" cy="1005840"/>
          </a:xfrm>
          <a:prstGeom prst="roundRect">
            <a:avLst>
              <a:gd name="adj" fmla="val 7273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8" name="Text 6"/>
          <p:cNvSpPr/>
          <p:nvPr/>
        </p:nvSpPr>
        <p:spPr>
          <a:xfrm>
            <a:off x="3090672" y="2176272"/>
            <a:ext cx="1362456" cy="7680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Trolley</a:t>
            </a:r>
            <a:endParaRPr lang="en-US" sz="15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dilemma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4681728" y="2331720"/>
            <a:ext cx="320040" cy="411480"/>
          </a:xfrm>
          <a:prstGeom prst="chevron">
            <a:avLst/>
          </a:prstGeom>
          <a:solidFill>
            <a:srgbClr val="D5DEE7"/>
          </a:solidFill>
          <a:ln w="12700">
            <a:solidFill>
              <a:srgbClr val="D5DEE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0" name="Shape 8"/>
          <p:cNvSpPr/>
          <p:nvPr/>
        </p:nvSpPr>
        <p:spPr>
          <a:xfrm>
            <a:off x="5166360" y="2057400"/>
            <a:ext cx="1691640" cy="1005840"/>
          </a:xfrm>
          <a:prstGeom prst="roundRect">
            <a:avLst>
              <a:gd name="adj" fmla="val 7273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1" name="Text 9"/>
          <p:cNvSpPr/>
          <p:nvPr/>
        </p:nvSpPr>
        <p:spPr>
          <a:xfrm>
            <a:off x="5330952" y="2176272"/>
            <a:ext cx="1362456" cy="7680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What is</a:t>
            </a:r>
            <a:endParaRPr lang="en-US" sz="15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ethics?</a:t>
            </a:r>
            <a:endParaRPr lang="en-US" sz="1500" dirty="0"/>
          </a:p>
        </p:txBody>
      </p:sp>
      <p:sp>
        <p:nvSpPr>
          <p:cNvPr id="12" name="Shape 10"/>
          <p:cNvSpPr/>
          <p:nvPr/>
        </p:nvSpPr>
        <p:spPr>
          <a:xfrm>
            <a:off x="6922008" y="2331720"/>
            <a:ext cx="320040" cy="411480"/>
          </a:xfrm>
          <a:prstGeom prst="chevron">
            <a:avLst/>
          </a:prstGeom>
          <a:solidFill>
            <a:srgbClr val="D5DEE7"/>
          </a:solidFill>
          <a:ln w="12700">
            <a:solidFill>
              <a:srgbClr val="D5DEE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3" name="Shape 11"/>
          <p:cNvSpPr/>
          <p:nvPr/>
        </p:nvSpPr>
        <p:spPr>
          <a:xfrm>
            <a:off x="7406640" y="2057400"/>
            <a:ext cx="1691640" cy="1005840"/>
          </a:xfrm>
          <a:prstGeom prst="roundRect">
            <a:avLst>
              <a:gd name="adj" fmla="val 7273"/>
            </a:avLst>
          </a:prstGeom>
          <a:solidFill>
            <a:srgbClr val="FDEDEC"/>
          </a:solidFill>
          <a:ln w="12700">
            <a:solidFill>
              <a:srgbClr val="E6B0AA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4" name="Text 12"/>
          <p:cNvSpPr/>
          <p:nvPr/>
        </p:nvSpPr>
        <p:spPr>
          <a:xfrm>
            <a:off x="7571232" y="2176272"/>
            <a:ext cx="1362456" cy="7680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Business</a:t>
            </a:r>
            <a:endParaRPr lang="en-US" sz="15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case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9162288" y="2331720"/>
            <a:ext cx="320040" cy="411480"/>
          </a:xfrm>
          <a:prstGeom prst="chevron">
            <a:avLst/>
          </a:prstGeom>
          <a:solidFill>
            <a:srgbClr val="D5DEE7"/>
          </a:solidFill>
          <a:ln w="12700">
            <a:solidFill>
              <a:srgbClr val="D5DEE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6" name="Shape 14"/>
          <p:cNvSpPr/>
          <p:nvPr/>
        </p:nvSpPr>
        <p:spPr>
          <a:xfrm>
            <a:off x="9646920" y="2057400"/>
            <a:ext cx="1691640" cy="1005840"/>
          </a:xfrm>
          <a:prstGeom prst="roundRect">
            <a:avLst>
              <a:gd name="adj" fmla="val 7273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7" name="Text 15"/>
          <p:cNvSpPr/>
          <p:nvPr/>
        </p:nvSpPr>
        <p:spPr>
          <a:xfrm>
            <a:off x="9811512" y="2176272"/>
            <a:ext cx="1362456" cy="7680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Assessment</a:t>
            </a:r>
            <a:endParaRPr lang="en-US" sz="15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roadmap</a:t>
            </a:r>
            <a:endParaRPr lang="en-US" sz="1500" dirty="0"/>
          </a:p>
        </p:txBody>
      </p:sp>
      <p:sp>
        <p:nvSpPr>
          <p:cNvPr id="18" name="Shape 16"/>
          <p:cNvSpPr/>
          <p:nvPr/>
        </p:nvSpPr>
        <p:spPr>
          <a:xfrm>
            <a:off x="1097280" y="4160520"/>
            <a:ext cx="9966960" cy="960120"/>
          </a:xfrm>
          <a:prstGeom prst="roundRect">
            <a:avLst>
              <a:gd name="adj" fmla="val 7619"/>
            </a:avLst>
          </a:prstGeom>
          <a:solidFill>
            <a:srgbClr val="F3F5F7"/>
          </a:solidFill>
          <a:ln w="12700">
            <a:solidFill>
              <a:srgbClr val="D5DEE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9" name="Text 17"/>
          <p:cNvSpPr/>
          <p:nvPr/>
        </p:nvSpPr>
        <p:spPr>
          <a:xfrm>
            <a:off x="1261872" y="4279392"/>
            <a:ext cx="9637776" cy="72237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Key message: ethics is not about memorising definitions; it is about making defensible decisions when values and interests conflict.</a:t>
            </a:r>
            <a:endParaRPr lang="en-US" sz="1700" dirty="0"/>
          </a:p>
        </p:txBody>
      </p:sp>
      <p:sp>
        <p:nvSpPr>
          <p:cNvPr id="20" name="Text 18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</a:t>
            </a:r>
            <a:endParaRPr lang="en-US" sz="75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First: getting to know the room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685800" y="1371600"/>
            <a:ext cx="1508760" cy="256032"/>
          </a:xfrm>
          <a:prstGeom prst="rect">
            <a:avLst/>
          </a:prstGeom>
          <a:solidFill>
            <a:srgbClr val="F8C537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758952" y="1421892"/>
            <a:ext cx="1362456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F2933"/>
                </a:solidFill>
              </a:rPr>
              <a:t>PAIR DISCUSSION</a:t>
            </a:r>
            <a:endParaRPr lang="en-US" sz="850" dirty="0"/>
          </a:p>
        </p:txBody>
      </p:sp>
      <p:sp>
        <p:nvSpPr>
          <p:cNvPr id="7" name="Shape 5"/>
          <p:cNvSpPr/>
          <p:nvPr/>
        </p:nvSpPr>
        <p:spPr>
          <a:xfrm>
            <a:off x="758825" y="2061210"/>
            <a:ext cx="9567545" cy="4796155"/>
          </a:xfrm>
          <a:prstGeom prst="roundRect">
            <a:avLst>
              <a:gd name="adj" fmla="val 3404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  <a:r>
              <a:rPr lang="en-US" altLang="en-US" sz="2400" b="1"/>
              <a:t>Activity 1: Group Formation &amp; Introductions 15 mins</a:t>
            </a:r>
            <a:endParaRPr lang="en-US" altLang="en-US" sz="2400" b="1"/>
          </a:p>
          <a:p>
            <a:pPr>
              <a:defRPr/>
            </a:pPr>
            <a:endParaRPr lang="en-US" altLang="en-US"/>
          </a:p>
          <a:p>
            <a:pPr>
              <a:defRPr/>
            </a:pPr>
            <a:r>
              <a:rPr lang="en-US" altLang="en-US" b="1"/>
              <a:t>Step 1: Form your groups</a:t>
            </a:r>
            <a:endParaRPr lang="en-US" altLang="en-US" b="1"/>
          </a:p>
          <a:p>
            <a:pPr>
              <a:defRPr/>
            </a:pPr>
            <a:r>
              <a:rPr lang="en-US" altLang="en-US"/>
              <a:t>Please join your assigned group. You will work with this group for the presentation task.</a:t>
            </a: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r>
              <a:rPr lang="en-US" altLang="en-US" b="1"/>
              <a:t>Step 2: Introduce yourselves</a:t>
            </a:r>
            <a:endParaRPr lang="en-US" altLang="en-US" b="1"/>
          </a:p>
          <a:p>
            <a:pPr>
              <a:defRPr/>
            </a:pPr>
            <a:r>
              <a:rPr lang="en-US" altLang="en-US"/>
              <a:t>In your group, please briefly introduce:</a:t>
            </a:r>
            <a:endParaRPr lang="en-US" altLang="en-US"/>
          </a:p>
          <a:p>
            <a:pPr>
              <a:defRPr/>
            </a:pPr>
            <a:r>
              <a:rPr lang="en-US" altLang="en-US"/>
              <a:t>- Your name</a:t>
            </a:r>
            <a:endParaRPr lang="en-US" altLang="en-US"/>
          </a:p>
          <a:p>
            <a:pPr>
              <a:defRPr/>
            </a:pPr>
            <a:r>
              <a:rPr lang="en-US" altLang="en-US"/>
              <a:t>- Your course/background</a:t>
            </a:r>
            <a:endParaRPr lang="en-US" altLang="en-US"/>
          </a:p>
          <a:p>
            <a:pPr>
              <a:defRPr/>
            </a:pPr>
            <a:r>
              <a:rPr lang="en-US" altLang="en-US"/>
              <a:t>- One strength you can bring to the group</a:t>
            </a:r>
            <a:endParaRPr lang="en-US" altLang="en-US"/>
          </a:p>
          <a:p>
            <a:pPr>
              <a:defRPr/>
            </a:pPr>
            <a:r>
              <a:rPr lang="en-US" altLang="en-US"/>
              <a:t>- One expectation for this module or presentation task</a:t>
            </a: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  <a:r>
              <a:rPr lang="en-US" altLang="en-US" b="1"/>
              <a:t>Step 3: Elect a Group Leader</a:t>
            </a:r>
            <a:endParaRPr lang="en-US" altLang="en-US" b="1"/>
          </a:p>
          <a:p>
            <a:pPr>
              <a:defRPr/>
            </a:pPr>
            <a:r>
              <a:rPr lang="en-US" altLang="en-US"/>
              <a:t>Each group should elect one group leader to coordinate the group work and presentation</a:t>
            </a:r>
            <a:endParaRPr lang="en-US" altLang="en-US"/>
          </a:p>
          <a:p>
            <a:pPr>
              <a:defRPr/>
            </a:pPr>
            <a:endParaRPr lang="en-US" altLang="en-US"/>
          </a:p>
          <a:p>
            <a:pPr>
              <a:defRPr/>
            </a:pPr>
          </a:p>
          <a:p>
            <a:pPr>
              <a:defRPr/>
            </a:pPr>
          </a:p>
        </p:txBody>
      </p:sp>
      <p:sp>
        <p:nvSpPr>
          <p:cNvPr id="9" name="Text 7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2</a:t>
            </a:r>
            <a:endParaRPr lang="en-US" sz="7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is ethics?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777240" y="1417320"/>
            <a:ext cx="9695180" cy="914400"/>
          </a:xfrm>
          <a:prstGeom prst="rect">
            <a:avLst/>
          </a:prstGeom>
          <a:noFill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400" b="1" dirty="0">
                <a:solidFill>
                  <a:srgbClr val="102A43"/>
                </a:solidFill>
              </a:rPr>
              <a:t>Ethics is the systematic examination of what we ought to do — and why.</a:t>
            </a:r>
            <a:endParaRPr lang="en-US" sz="2400" dirty="0"/>
          </a:p>
        </p:txBody>
      </p:sp>
      <p:sp>
        <p:nvSpPr>
          <p:cNvPr id="4" name="Shape 2"/>
          <p:cNvSpPr/>
          <p:nvPr/>
        </p:nvSpPr>
        <p:spPr>
          <a:xfrm>
            <a:off x="868680" y="2788920"/>
            <a:ext cx="5029200" cy="2011680"/>
          </a:xfrm>
          <a:prstGeom prst="roundRect">
            <a:avLst>
              <a:gd name="adj" fmla="val 3636"/>
            </a:avLst>
          </a:prstGeom>
          <a:solidFill>
            <a:srgbClr val="F3F5F7"/>
          </a:solidFill>
          <a:ln w="12700">
            <a:solidFill>
              <a:srgbClr val="D5DEE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5" name="Text 3"/>
          <p:cNvSpPr/>
          <p:nvPr/>
        </p:nvSpPr>
        <p:spPr>
          <a:xfrm>
            <a:off x="1033272" y="2907792"/>
            <a:ext cx="4700016" cy="177393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It is not just:</a:t>
            </a:r>
            <a:endParaRPr lang="en-US" sz="17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• personal opinion</a:t>
            </a:r>
            <a:endParaRPr lang="en-US" sz="17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• what is legal</a:t>
            </a:r>
            <a:endParaRPr lang="en-US" sz="17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• what creates profit</a:t>
            </a:r>
            <a:endParaRPr lang="en-US" sz="17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• what most people happen to do</a:t>
            </a:r>
            <a:endParaRPr lang="en-US" sz="1700" dirty="0"/>
          </a:p>
        </p:txBody>
      </p:sp>
      <p:sp>
        <p:nvSpPr>
          <p:cNvPr id="6" name="Shape 4"/>
          <p:cNvSpPr/>
          <p:nvPr/>
        </p:nvSpPr>
        <p:spPr>
          <a:xfrm>
            <a:off x="6355080" y="2788920"/>
            <a:ext cx="5029200" cy="2011680"/>
          </a:xfrm>
          <a:prstGeom prst="roundRect">
            <a:avLst>
              <a:gd name="adj" fmla="val 3636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7" name="Text 5"/>
          <p:cNvSpPr/>
          <p:nvPr/>
        </p:nvSpPr>
        <p:spPr>
          <a:xfrm>
            <a:off x="6519672" y="2907792"/>
            <a:ext cx="4700016" cy="177393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It asks for reasons:</a:t>
            </a:r>
            <a:endParaRPr lang="en-US" sz="17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• Who is affected?</a:t>
            </a:r>
            <a:endParaRPr lang="en-US" sz="17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• What values conflict?</a:t>
            </a:r>
            <a:endParaRPr lang="en-US" sz="17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• What consequences follow?</a:t>
            </a:r>
            <a:endParaRPr lang="en-US" sz="17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• What decision can be justified?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5</a:t>
            </a:r>
            <a:endParaRPr lang="en-US" sz="7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Activity: the trolley problem</a:t>
            </a:r>
            <a:r>
              <a:rPr lang="zh-CN" alt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SimSun" panose="02010600030101010101" pitchFamily="2" charset="-122"/>
                <a:cs typeface="Calibri" panose="020F0502020204030204" pitchFamily="34" charset="-120"/>
              </a:rPr>
              <a:t>：</a:t>
            </a:r>
            <a:endParaRPr lang="zh-CN" altLang="en-US" sz="2800" b="1" dirty="0">
              <a:solidFill>
                <a:srgbClr val="102A43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-120"/>
            </a:endParaRPr>
          </a:p>
        </p:txBody>
      </p:sp>
      <p:pic>
        <p:nvPicPr>
          <p:cNvPr id="3" name="Image 0" descr="/mnt/data/wide_minimalist_black_and_white_line_drawing_illus.png"/>
          <p:cNvPicPr>
            <a:picLocks noChangeAspect="1"/>
          </p:cNvPicPr>
          <p:nvPr/>
        </p:nvPicPr>
        <p:blipFill>
          <a:blip r:embed="rId1"/>
          <a:srcRect t="18666" b="18666"/>
          <a:stretch>
            <a:fillRect/>
          </a:stretch>
        </p:blipFill>
        <p:spPr>
          <a:xfrm>
            <a:off x="594360" y="1143000"/>
            <a:ext cx="11018520" cy="3886200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1005840" y="4406265"/>
            <a:ext cx="6162675" cy="1674495"/>
          </a:xfrm>
          <a:prstGeom prst="roundRect">
            <a:avLst>
              <a:gd name="adj" fmla="val 12308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6" name="Text 3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6</a:t>
            </a:r>
            <a:endParaRPr lang="en-US" sz="750" dirty="0"/>
          </a:p>
        </p:txBody>
      </p:sp>
      <p:sp>
        <p:nvSpPr>
          <p:cNvPr id="7" name="Text Box 6"/>
          <p:cNvSpPr txBox="1"/>
          <p:nvPr/>
        </p:nvSpPr>
        <p:spPr>
          <a:xfrm>
            <a:off x="1082675" y="4644390"/>
            <a:ext cx="6096000" cy="1198880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pPr marL="0" indent="0">
              <a:buNone/>
              <a:defRPr/>
            </a:pPr>
            <a:r>
              <a:rPr lang="en-US" sz="2400" b="1" dirty="0">
                <a:solidFill>
                  <a:srgbClr val="102A43"/>
                </a:solidFill>
                <a:sym typeface="+mn-ea"/>
              </a:rPr>
              <a:t>A runaway tram will kill five people. You can pull a lever and divert it, but one person will die instead. Do you pull the lever?</a:t>
            </a:r>
            <a:endParaRPr lang="en-US" sz="2400" b="1" dirty="0">
              <a:solidFill>
                <a:srgbClr val="102A43"/>
              </a:solidFill>
              <a:sym typeface="+mn-ea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Round 1: five people or one person?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822960" y="1234440"/>
            <a:ext cx="685800" cy="256032"/>
          </a:xfrm>
          <a:prstGeom prst="rect">
            <a:avLst/>
          </a:prstGeom>
          <a:solidFill>
            <a:srgbClr val="F8C537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895985" y="1234440"/>
            <a:ext cx="626745" cy="21463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F2933"/>
                </a:solidFill>
              </a:rPr>
              <a:t>VOTE</a:t>
            </a:r>
            <a:endParaRPr lang="en-US" sz="850" dirty="0"/>
          </a:p>
        </p:txBody>
      </p:sp>
      <p:sp>
        <p:nvSpPr>
          <p:cNvPr id="6" name="Shape 4"/>
          <p:cNvSpPr/>
          <p:nvPr/>
        </p:nvSpPr>
        <p:spPr>
          <a:xfrm>
            <a:off x="822960" y="2679065"/>
            <a:ext cx="4389120" cy="1143000"/>
          </a:xfrm>
          <a:prstGeom prst="roundRect">
            <a:avLst>
              <a:gd name="adj" fmla="val 6400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7" name="Text 5"/>
          <p:cNvSpPr/>
          <p:nvPr/>
        </p:nvSpPr>
        <p:spPr>
          <a:xfrm>
            <a:off x="1143127" y="2797937"/>
            <a:ext cx="4059936" cy="90525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200" dirty="0">
                <a:solidFill>
                  <a:srgbClr val="1F2933"/>
                </a:solidFill>
              </a:rPr>
              <a:t>A. Pull the lever</a:t>
            </a:r>
            <a:endParaRPr lang="en-US" sz="2200" dirty="0"/>
          </a:p>
          <a:p>
            <a:pPr marL="0" indent="0">
              <a:buNone/>
              <a:defRPr/>
            </a:pPr>
            <a:r>
              <a:rPr lang="en-US" sz="2200" dirty="0">
                <a:solidFill>
                  <a:srgbClr val="1F2933"/>
                </a:solidFill>
              </a:rPr>
              <a:t>B. Do nothing</a:t>
            </a:r>
            <a:endParaRPr lang="en-US" sz="2200" dirty="0"/>
          </a:p>
          <a:p>
            <a:pPr marL="0" indent="0">
              <a:buNone/>
              <a:defRPr/>
            </a:pPr>
            <a:r>
              <a:rPr lang="en-US" sz="2200" dirty="0">
                <a:solidFill>
                  <a:srgbClr val="1F2933"/>
                </a:solidFill>
              </a:rPr>
              <a:t>C. Not sure</a:t>
            </a:r>
            <a:endParaRPr lang="en-US" sz="2200" dirty="0"/>
          </a:p>
        </p:txBody>
      </p:sp>
      <p:sp>
        <p:nvSpPr>
          <p:cNvPr id="8" name="Shape 6"/>
          <p:cNvSpPr/>
          <p:nvPr/>
        </p:nvSpPr>
        <p:spPr>
          <a:xfrm>
            <a:off x="5902325" y="2679065"/>
            <a:ext cx="4480560" cy="1143000"/>
          </a:xfrm>
          <a:prstGeom prst="roundRect">
            <a:avLst>
              <a:gd name="adj" fmla="val 6400"/>
            </a:avLst>
          </a:prstGeom>
          <a:solidFill>
            <a:srgbClr val="F3F5F7"/>
          </a:solidFill>
          <a:ln w="12700">
            <a:solidFill>
              <a:srgbClr val="D5DEE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9" name="Text 7"/>
          <p:cNvSpPr/>
          <p:nvPr/>
        </p:nvSpPr>
        <p:spPr>
          <a:xfrm>
            <a:off x="6066917" y="2797937"/>
            <a:ext cx="4151376" cy="90525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100" dirty="0">
                <a:solidFill>
                  <a:srgbClr val="1F2933"/>
                </a:solidFill>
              </a:rPr>
              <a:t>What is the reason behind your answer?</a:t>
            </a:r>
            <a:endParaRPr lang="en-US" sz="2100" dirty="0"/>
          </a:p>
        </p:txBody>
      </p:sp>
      <p:sp>
        <p:nvSpPr>
          <p:cNvPr id="10" name="Text 8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7</a:t>
            </a:r>
            <a:endParaRPr lang="en-US" sz="75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Round 2: what changes your answer?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822960" y="1508760"/>
            <a:ext cx="4846320" cy="1051560"/>
          </a:xfrm>
          <a:prstGeom prst="roundRect">
            <a:avLst>
              <a:gd name="adj" fmla="val 6957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987552" y="1627632"/>
            <a:ext cx="4517136" cy="81381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What if the one person is your close family member?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822960" y="3291840"/>
            <a:ext cx="4846320" cy="1051560"/>
          </a:xfrm>
          <a:prstGeom prst="roundRect">
            <a:avLst>
              <a:gd name="adj" fmla="val 6957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6" name="Text 4"/>
          <p:cNvSpPr/>
          <p:nvPr/>
        </p:nvSpPr>
        <p:spPr>
          <a:xfrm>
            <a:off x="987552" y="3410712"/>
            <a:ext cx="4517136" cy="81381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What if you must push someone, not pull a lever?</a:t>
            </a:r>
            <a:endParaRPr lang="en-US" sz="1800" dirty="0"/>
          </a:p>
        </p:txBody>
      </p:sp>
      <p:sp>
        <p:nvSpPr>
          <p:cNvPr id="7" name="Shape 5"/>
          <p:cNvSpPr/>
          <p:nvPr/>
        </p:nvSpPr>
        <p:spPr>
          <a:xfrm>
            <a:off x="6172200" y="1508760"/>
            <a:ext cx="4846320" cy="1051560"/>
          </a:xfrm>
          <a:prstGeom prst="roundRect">
            <a:avLst>
              <a:gd name="adj" fmla="val 6957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8" name="Text 6"/>
          <p:cNvSpPr/>
          <p:nvPr/>
        </p:nvSpPr>
        <p:spPr>
          <a:xfrm>
            <a:off x="6336792" y="1627632"/>
            <a:ext cx="4517136" cy="81381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What if the five people ignored warning signs?</a:t>
            </a:r>
            <a:endParaRPr lang="en-US" sz="1800" dirty="0"/>
          </a:p>
        </p:txBody>
      </p:sp>
      <p:sp>
        <p:nvSpPr>
          <p:cNvPr id="9" name="Shape 7"/>
          <p:cNvSpPr/>
          <p:nvPr/>
        </p:nvSpPr>
        <p:spPr>
          <a:xfrm>
            <a:off x="6172200" y="3291840"/>
            <a:ext cx="4846320" cy="1051560"/>
          </a:xfrm>
          <a:prstGeom prst="roundRect">
            <a:avLst>
              <a:gd name="adj" fmla="val 6957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0" name="Text 8"/>
          <p:cNvSpPr/>
          <p:nvPr/>
        </p:nvSpPr>
        <p:spPr>
          <a:xfrm>
            <a:off x="6336792" y="3410712"/>
            <a:ext cx="4517136" cy="81381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What if one person volunteered to sacrifice themselves?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3063240" y="5257800"/>
            <a:ext cx="6217920" cy="640080"/>
          </a:xfrm>
          <a:prstGeom prst="rect">
            <a:avLst/>
          </a:prstGeom>
          <a:noFill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400" b="1" dirty="0">
                <a:solidFill>
                  <a:srgbClr val="102A43"/>
                </a:solidFill>
              </a:rPr>
              <a:t>Why did your judgement change?</a:t>
            </a:r>
            <a:endParaRPr lang="en-US" sz="2400" dirty="0"/>
          </a:p>
        </p:txBody>
      </p:sp>
      <p:sp>
        <p:nvSpPr>
          <p:cNvPr id="12" name="Text 10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8</a:t>
            </a:r>
            <a:endParaRPr lang="en-US" sz="75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/>
          </a:bodyPr>
          <a:p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Round 3: </a:t>
            </a:r>
            <a:endParaRPr lang="en-US" sz="2800" b="1" dirty="0">
              <a:solidFill>
                <a:srgbClr val="102A43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</p:txBody>
      </p:sp>
      <p:pic>
        <p:nvPicPr>
          <p:cNvPr id="6" name="Content Placeholder 5"/>
          <p:cNvPicPr>
            <a:picLocks noChangeAspect="1"/>
          </p:cNvPicPr>
          <p:nvPr>
            <p:ph idx="1"/>
            <p:custDataLst>
              <p:tags r:id="rId2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473075" y="1163955"/>
            <a:ext cx="6142990" cy="4442460"/>
          </a:xfrm>
          <a:prstGeom prst="rect">
            <a:avLst/>
          </a:prstGeom>
        </p:spPr>
      </p:pic>
      <p:sp>
        <p:nvSpPr>
          <p:cNvPr id="3" name="Text Box 2"/>
          <p:cNvSpPr txBox="1"/>
          <p:nvPr/>
        </p:nvSpPr>
        <p:spPr>
          <a:xfrm>
            <a:off x="6238240" y="1567180"/>
            <a:ext cx="5080000" cy="3930650"/>
          </a:xfrm>
          <a:prstGeom prst="rect">
            <a:avLst/>
          </a:prstGeom>
        </p:spPr>
        <p:txBody>
          <a:bodyPr>
            <a:noAutofit/>
          </a:bodyPr>
          <a:p>
            <a:r>
              <a:rPr lang="en-US" altLang="zh-CN" sz="2000"/>
              <a:t>You are standing on a bridge above the track.</a:t>
            </a:r>
            <a:endParaRPr lang="en-US" altLang="zh-CN" sz="2000"/>
          </a:p>
          <a:p>
            <a:r>
              <a:rPr lang="en-US" altLang="zh-CN" sz="2000"/>
              <a:t>A trolley is heading towards five people.</a:t>
            </a:r>
            <a:endParaRPr lang="en-US" altLang="zh-CN" sz="2000"/>
          </a:p>
          <a:p>
            <a:endParaRPr lang="en-US" altLang="zh-CN" sz="2000"/>
          </a:p>
          <a:p>
            <a:r>
              <a:rPr lang="en-US" altLang="zh-CN" sz="2000"/>
              <a:t>Next to you is a large man.</a:t>
            </a:r>
            <a:endParaRPr lang="en-US" altLang="zh-CN" sz="2000"/>
          </a:p>
          <a:p>
            <a:endParaRPr lang="en-US" altLang="zh-CN" sz="2000"/>
          </a:p>
          <a:p>
            <a:r>
              <a:rPr lang="en-US" altLang="zh-CN" sz="2000"/>
              <a:t>If you push him off the bridge onto the track, his body will stop the trolley.</a:t>
            </a:r>
            <a:endParaRPr lang="en-US" altLang="zh-CN" sz="2000"/>
          </a:p>
          <a:p>
            <a:endParaRPr lang="en-US" altLang="zh-CN" sz="2000"/>
          </a:p>
          <a:p>
            <a:r>
              <a:rPr lang="en-US" altLang="zh-CN" sz="2000"/>
              <a:t>The five people will survive, but the man will die.</a:t>
            </a:r>
            <a:endParaRPr lang="en-US" altLang="zh-CN" sz="2000"/>
          </a:p>
          <a:p>
            <a:endParaRPr lang="en-US" altLang="zh-CN" sz="2000"/>
          </a:p>
          <a:p>
            <a:r>
              <a:rPr lang="en-US" altLang="zh-CN" sz="2000"/>
              <a:t>Would you push him? Why or why not?</a:t>
            </a:r>
            <a:endParaRPr lang="en-US" altLang="zh-CN" sz="2000"/>
          </a:p>
        </p:txBody>
      </p:sp>
    </p:spTree>
    <p:custDataLst>
      <p:tags r:id="rId4"/>
    </p:custData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818515" y="1463040"/>
            <a:ext cx="9629140" cy="95313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p>
            <a:r>
              <a:rPr lang="en-US" sz="2800" dirty="0">
                <a:solidFill>
                  <a:srgbClr val="1F2933"/>
                </a:solidFill>
                <a:sym typeface="+mn-ea"/>
              </a:rPr>
              <a:t>No “correct answer” yet. Your task is to notice how and why your judgement changes.</a:t>
            </a:r>
            <a:endParaRPr lang="en-US" sz="2800" dirty="0">
              <a:solidFill>
                <a:srgbClr val="1F2933"/>
              </a:solidFill>
              <a:sym typeface="+mn-ea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13"/>
          <p:cNvPicPr>
            <a:picLocks noChangeAspect="1"/>
          </p:cNvPicPr>
          <p:nvPr/>
        </p:nvPicPr>
        <p:blipFill rotWithShape="1">
          <a:blip r:embed="rId1">
            <a:alphaModFix amt="35000"/>
          </a:blip>
          <a:srcRect t="15760" r="1" b="1"/>
          <a:stretch>
            <a:fillRect/>
          </a:stretch>
        </p:blipFill>
        <p:spPr>
          <a:xfrm>
            <a:off x="-4243" y="189"/>
            <a:ext cx="12195608" cy="6857633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33" y="321896"/>
            <a:ext cx="10904498" cy="1135678"/>
          </a:xfrm>
        </p:spPr>
        <p:txBody>
          <a:bodyPr>
            <a:normAutofit/>
          </a:bodyPr>
          <a:lstStyle/>
          <a:p>
            <a:r>
              <a:rPr lang="en-US" sz="5400" dirty="0"/>
              <a:t>Definitions of Ethics</a:t>
            </a:r>
            <a:endParaRPr lang="en-US" sz="5400" dirty="0"/>
          </a:p>
        </p:txBody>
      </p:sp>
      <p:graphicFrame>
        <p:nvGraphicFramePr>
          <p:cNvPr id="5" name="Content Placeholder 2"/>
          <p:cNvGraphicFramePr>
            <a:graphicFrameLocks noGrp="1"/>
          </p:cNvGraphicFramePr>
          <p:nvPr>
            <p:ph idx="1"/>
          </p:nvPr>
        </p:nvGraphicFramePr>
        <p:xfrm>
          <a:off x="407385" y="1385286"/>
          <a:ext cx="11705521" cy="51508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6E259BC-EF48-4133-9E75-2B0F631B150D}" type="slidenum">
              <a:rPr lang="en-GB" smtClean="0"/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81A083C-D52F-4FF1-AE60-16D3F7504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graphicEl>
                                              <a:dgm id="{181A083C-D52F-4FF1-AE60-16D3F7504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graphicEl>
                                              <a:dgm id="{181A083C-D52F-4FF1-AE60-16D3F750470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9A16379-1010-4C5D-89F8-9350FA8128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89A16379-1010-4C5D-89F8-9350FA8128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89A16379-1010-4C5D-89F8-9350FA8128A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C309CB6-546B-4806-B4EB-D6AB9AFB6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>
                                            <p:graphicEl>
                                              <a:dgm id="{AC309CB6-546B-4806-B4EB-D6AB9AFB6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>
                                            <p:graphicEl>
                                              <a:dgm id="{AC309CB6-546B-4806-B4EB-D6AB9AFB6D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F161E76-698B-4B0A-A1C3-9A417509BE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BF161E76-698B-4B0A-A1C3-9A417509BE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BF161E76-698B-4B0A-A1C3-9A417509BE9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0D04DDC-D4EA-4F0E-ACA6-5ED82CE8B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graphicEl>
                                              <a:dgm id="{C0D04DDC-D4EA-4F0E-ACA6-5ED82CE8B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graphicEl>
                                              <a:dgm id="{C0D04DDC-D4EA-4F0E-ACA6-5ED82CE8B5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the trolley problem teaches us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868680" y="1234440"/>
            <a:ext cx="219456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Consequences</a:t>
            </a:r>
            <a:endParaRPr lang="en-US" sz="1550" dirty="0"/>
          </a:p>
        </p:txBody>
      </p:sp>
      <p:sp>
        <p:nvSpPr>
          <p:cNvPr id="4" name="Text 2"/>
          <p:cNvSpPr/>
          <p:nvPr/>
        </p:nvSpPr>
        <p:spPr>
          <a:xfrm>
            <a:off x="3108960" y="1234440"/>
            <a:ext cx="795528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How many people are helped or harmed?</a:t>
            </a:r>
            <a:endParaRPr lang="en-US" sz="1550" dirty="0"/>
          </a:p>
        </p:txBody>
      </p:sp>
      <p:sp>
        <p:nvSpPr>
          <p:cNvPr id="5" name="Text 3"/>
          <p:cNvSpPr/>
          <p:nvPr/>
        </p:nvSpPr>
        <p:spPr>
          <a:xfrm>
            <a:off x="868680" y="2011680"/>
            <a:ext cx="219456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Duties</a:t>
            </a:r>
            <a:endParaRPr lang="en-US" sz="1550" dirty="0"/>
          </a:p>
        </p:txBody>
      </p:sp>
      <p:sp>
        <p:nvSpPr>
          <p:cNvPr id="6" name="Text 4"/>
          <p:cNvSpPr/>
          <p:nvPr/>
        </p:nvSpPr>
        <p:spPr>
          <a:xfrm>
            <a:off x="3108960" y="2011680"/>
            <a:ext cx="795528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Are some actions wrong even if outcomes are better?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868680" y="2788920"/>
            <a:ext cx="219456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Rights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3108960" y="2788920"/>
            <a:ext cx="795528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Can one person be used as a means to an end?</a:t>
            </a:r>
            <a:endParaRPr lang="en-US" sz="1550" dirty="0"/>
          </a:p>
        </p:txBody>
      </p:sp>
      <p:sp>
        <p:nvSpPr>
          <p:cNvPr id="9" name="Text 7"/>
          <p:cNvSpPr/>
          <p:nvPr/>
        </p:nvSpPr>
        <p:spPr>
          <a:xfrm>
            <a:off x="868680" y="3566160"/>
            <a:ext cx="219456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Responsibility</a:t>
            </a:r>
            <a:endParaRPr lang="en-US" sz="1550" dirty="0"/>
          </a:p>
        </p:txBody>
      </p:sp>
      <p:sp>
        <p:nvSpPr>
          <p:cNvPr id="10" name="Text 8"/>
          <p:cNvSpPr/>
          <p:nvPr/>
        </p:nvSpPr>
        <p:spPr>
          <a:xfrm>
            <a:off x="3108960" y="3566160"/>
            <a:ext cx="795528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Does action differ from inaction?</a:t>
            </a:r>
            <a:endParaRPr lang="en-US" sz="1550" dirty="0"/>
          </a:p>
        </p:txBody>
      </p:sp>
      <p:sp>
        <p:nvSpPr>
          <p:cNvPr id="11" name="Text 9"/>
          <p:cNvSpPr/>
          <p:nvPr/>
        </p:nvSpPr>
        <p:spPr>
          <a:xfrm>
            <a:off x="868680" y="4343400"/>
            <a:ext cx="219456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Relationships</a:t>
            </a:r>
            <a:endParaRPr lang="en-US" sz="1550" dirty="0"/>
          </a:p>
        </p:txBody>
      </p:sp>
      <p:sp>
        <p:nvSpPr>
          <p:cNvPr id="12" name="Text 10"/>
          <p:cNvSpPr/>
          <p:nvPr/>
        </p:nvSpPr>
        <p:spPr>
          <a:xfrm>
            <a:off x="3108960" y="4343400"/>
            <a:ext cx="795528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Do personal ties change moral judgement?</a:t>
            </a:r>
            <a:endParaRPr lang="en-US" sz="1550" dirty="0"/>
          </a:p>
        </p:txBody>
      </p:sp>
      <p:sp>
        <p:nvSpPr>
          <p:cNvPr id="13" name="Shape 11"/>
          <p:cNvSpPr/>
          <p:nvPr/>
        </p:nvSpPr>
        <p:spPr>
          <a:xfrm>
            <a:off x="1188720" y="5486400"/>
            <a:ext cx="9601200" cy="640080"/>
          </a:xfrm>
          <a:prstGeom prst="roundRect">
            <a:avLst>
              <a:gd name="adj" fmla="val 11429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4" name="Text 12"/>
          <p:cNvSpPr/>
          <p:nvPr/>
        </p:nvSpPr>
        <p:spPr>
          <a:xfrm>
            <a:off x="1353312" y="5605272"/>
            <a:ext cx="9272016" cy="40233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Ethics becomes difficult when more than one value matters at the same time.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9</a:t>
            </a:r>
            <a:endParaRPr lang="en-US" sz="7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 descr="Ethical Decision-Making Framework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75" y="0"/>
            <a:ext cx="12185015" cy="6858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From trolley problem to business ethics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822960" y="1143000"/>
            <a:ext cx="5029200" cy="777240"/>
          </a:xfrm>
          <a:prstGeom prst="roundRect">
            <a:avLst>
              <a:gd name="adj" fmla="val 9412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987552" y="1261872"/>
            <a:ext cx="4700016" cy="5394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A business decision is rarely one track and two options.</a:t>
            </a:r>
            <a:endParaRPr lang="en-US" sz="2000" dirty="0"/>
          </a:p>
        </p:txBody>
      </p:sp>
      <p:sp>
        <p:nvSpPr>
          <p:cNvPr id="5" name="Shape 3"/>
          <p:cNvSpPr/>
          <p:nvPr/>
        </p:nvSpPr>
        <p:spPr>
          <a:xfrm>
            <a:off x="6309360" y="1143000"/>
            <a:ext cx="5029200" cy="777240"/>
          </a:xfrm>
          <a:prstGeom prst="roundRect">
            <a:avLst>
              <a:gd name="adj" fmla="val 9412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6" name="Text 4"/>
          <p:cNvSpPr/>
          <p:nvPr/>
        </p:nvSpPr>
        <p:spPr>
          <a:xfrm>
            <a:off x="6473952" y="1261872"/>
            <a:ext cx="4700016" cy="5394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Business ethics asks: Good for whom? Responsible to whom? At what cost?</a:t>
            </a:r>
            <a:endParaRPr lang="en-US" sz="2000" dirty="0"/>
          </a:p>
        </p:txBody>
      </p:sp>
      <p:sp>
        <p:nvSpPr>
          <p:cNvPr id="7" name="Shape 5"/>
          <p:cNvSpPr/>
          <p:nvPr/>
        </p:nvSpPr>
        <p:spPr>
          <a:xfrm>
            <a:off x="4160520" y="2788920"/>
            <a:ext cx="3931920" cy="960120"/>
          </a:xfrm>
          <a:prstGeom prst="roundRect">
            <a:avLst>
              <a:gd name="adj" fmla="val 5714"/>
            </a:avLst>
          </a:prstGeom>
          <a:solidFill>
            <a:srgbClr val="102A43"/>
          </a:solidFill>
          <a:ln w="12700">
            <a:solidFill>
              <a:srgbClr val="102A43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8" name="Text 6"/>
          <p:cNvSpPr/>
          <p:nvPr/>
        </p:nvSpPr>
        <p:spPr>
          <a:xfrm>
            <a:off x="4434840" y="3090672"/>
            <a:ext cx="338328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  <a:defRPr/>
            </a:pPr>
            <a:r>
              <a:rPr lang="en-US" sz="2100" b="1" dirty="0">
                <a:solidFill>
                  <a:srgbClr val="FFFFFF"/>
                </a:solidFill>
              </a:rPr>
              <a:t>One organisational decision</a:t>
            </a:r>
            <a:endParaRPr lang="en-US" sz="2100" dirty="0"/>
          </a:p>
        </p:txBody>
      </p:sp>
      <p:sp>
        <p:nvSpPr>
          <p:cNvPr id="9" name="Shape 7"/>
          <p:cNvSpPr/>
          <p:nvPr/>
        </p:nvSpPr>
        <p:spPr>
          <a:xfrm>
            <a:off x="914400" y="2423160"/>
            <a:ext cx="2423160" cy="384048"/>
          </a:xfrm>
          <a:prstGeom prst="roundRect">
            <a:avLst>
              <a:gd name="adj" fmla="val 19048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0" name="Text 8"/>
          <p:cNvSpPr/>
          <p:nvPr/>
        </p:nvSpPr>
        <p:spPr>
          <a:xfrm>
            <a:off x="1078992" y="2542032"/>
            <a:ext cx="2093976" cy="146304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Customers</a:t>
            </a:r>
            <a:endParaRPr lang="en-US" sz="1250" dirty="0"/>
          </a:p>
        </p:txBody>
      </p:sp>
      <p:sp>
        <p:nvSpPr>
          <p:cNvPr id="11" name="Shape 9"/>
          <p:cNvSpPr/>
          <p:nvPr/>
        </p:nvSpPr>
        <p:spPr>
          <a:xfrm>
            <a:off x="914400" y="3108960"/>
            <a:ext cx="2423160" cy="384048"/>
          </a:xfrm>
          <a:prstGeom prst="roundRect">
            <a:avLst>
              <a:gd name="adj" fmla="val 19048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2" name="Text 10"/>
          <p:cNvSpPr/>
          <p:nvPr/>
        </p:nvSpPr>
        <p:spPr>
          <a:xfrm>
            <a:off x="1078992" y="3227832"/>
            <a:ext cx="2093976" cy="146304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Employees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914400" y="3794760"/>
            <a:ext cx="2423160" cy="384048"/>
          </a:xfrm>
          <a:prstGeom prst="roundRect">
            <a:avLst>
              <a:gd name="adj" fmla="val 19048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4" name="Text 12"/>
          <p:cNvSpPr/>
          <p:nvPr/>
        </p:nvSpPr>
        <p:spPr>
          <a:xfrm>
            <a:off x="1078992" y="3913632"/>
            <a:ext cx="2093976" cy="146304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Shareholders</a:t>
            </a:r>
            <a:endParaRPr lang="en-US" sz="1250" dirty="0"/>
          </a:p>
        </p:txBody>
      </p:sp>
      <p:sp>
        <p:nvSpPr>
          <p:cNvPr id="15" name="Shape 13"/>
          <p:cNvSpPr/>
          <p:nvPr/>
        </p:nvSpPr>
        <p:spPr>
          <a:xfrm>
            <a:off x="914400" y="4480560"/>
            <a:ext cx="2423160" cy="384048"/>
          </a:xfrm>
          <a:prstGeom prst="roundRect">
            <a:avLst>
              <a:gd name="adj" fmla="val 19048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6" name="Text 14"/>
          <p:cNvSpPr/>
          <p:nvPr/>
        </p:nvSpPr>
        <p:spPr>
          <a:xfrm>
            <a:off x="1078992" y="4599432"/>
            <a:ext cx="2093976" cy="146304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Suppliers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8869680" y="2423160"/>
            <a:ext cx="2423160" cy="384048"/>
          </a:xfrm>
          <a:prstGeom prst="roundRect">
            <a:avLst>
              <a:gd name="adj" fmla="val 19048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8" name="Text 16"/>
          <p:cNvSpPr/>
          <p:nvPr/>
        </p:nvSpPr>
        <p:spPr>
          <a:xfrm>
            <a:off x="9034272" y="2542032"/>
            <a:ext cx="2093976" cy="146304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Communities</a:t>
            </a:r>
            <a:endParaRPr lang="en-US" sz="1250" dirty="0"/>
          </a:p>
        </p:txBody>
      </p:sp>
      <p:sp>
        <p:nvSpPr>
          <p:cNvPr id="19" name="Shape 17"/>
          <p:cNvSpPr/>
          <p:nvPr/>
        </p:nvSpPr>
        <p:spPr>
          <a:xfrm>
            <a:off x="8869680" y="3108960"/>
            <a:ext cx="2423160" cy="384048"/>
          </a:xfrm>
          <a:prstGeom prst="roundRect">
            <a:avLst>
              <a:gd name="adj" fmla="val 19048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20" name="Text 18"/>
          <p:cNvSpPr/>
          <p:nvPr/>
        </p:nvSpPr>
        <p:spPr>
          <a:xfrm>
            <a:off x="9034272" y="3227832"/>
            <a:ext cx="2093976" cy="146304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Government</a:t>
            </a:r>
            <a:endParaRPr lang="en-US" sz="1250" dirty="0"/>
          </a:p>
        </p:txBody>
      </p:sp>
      <p:sp>
        <p:nvSpPr>
          <p:cNvPr id="21" name="Shape 19"/>
          <p:cNvSpPr/>
          <p:nvPr/>
        </p:nvSpPr>
        <p:spPr>
          <a:xfrm>
            <a:off x="8869680" y="3794760"/>
            <a:ext cx="2423160" cy="384048"/>
          </a:xfrm>
          <a:prstGeom prst="roundRect">
            <a:avLst>
              <a:gd name="adj" fmla="val 19048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22" name="Text 20"/>
          <p:cNvSpPr/>
          <p:nvPr/>
        </p:nvSpPr>
        <p:spPr>
          <a:xfrm>
            <a:off x="9034272" y="3913632"/>
            <a:ext cx="2093976" cy="146304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Environment</a:t>
            </a:r>
            <a:endParaRPr lang="en-US" sz="1250" dirty="0"/>
          </a:p>
        </p:txBody>
      </p:sp>
      <p:sp>
        <p:nvSpPr>
          <p:cNvPr id="23" name="Shape 21"/>
          <p:cNvSpPr/>
          <p:nvPr/>
        </p:nvSpPr>
        <p:spPr>
          <a:xfrm>
            <a:off x="8869680" y="4480560"/>
            <a:ext cx="2423160" cy="384048"/>
          </a:xfrm>
          <a:prstGeom prst="roundRect">
            <a:avLst>
              <a:gd name="adj" fmla="val 19048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24" name="Text 22"/>
          <p:cNvSpPr/>
          <p:nvPr/>
        </p:nvSpPr>
        <p:spPr>
          <a:xfrm>
            <a:off x="9034272" y="4599432"/>
            <a:ext cx="2093976" cy="146304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Future generations</a:t>
            </a:r>
            <a:endParaRPr lang="en-US" sz="1250" dirty="0"/>
          </a:p>
        </p:txBody>
      </p:sp>
      <p:sp>
        <p:nvSpPr>
          <p:cNvPr id="25" name="Shape 23"/>
          <p:cNvSpPr/>
          <p:nvPr/>
        </p:nvSpPr>
        <p:spPr>
          <a:xfrm>
            <a:off x="1325880" y="5532120"/>
            <a:ext cx="9509760" cy="548640"/>
          </a:xfrm>
          <a:prstGeom prst="roundRect">
            <a:avLst>
              <a:gd name="adj" fmla="val 13333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26" name="Text 24"/>
          <p:cNvSpPr/>
          <p:nvPr/>
        </p:nvSpPr>
        <p:spPr>
          <a:xfrm>
            <a:off x="1490472" y="5650992"/>
            <a:ext cx="9180576" cy="3108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Business ethics is often not “good vs bad” — it is conflicting responsibilities.</a:t>
            </a:r>
            <a:endParaRPr lang="en-US" sz="1800" dirty="0"/>
          </a:p>
        </p:txBody>
      </p:sp>
      <p:sp>
        <p:nvSpPr>
          <p:cNvPr id="27" name="Text 25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10</a:t>
            </a:r>
            <a:endParaRPr lang="en-US" sz="75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 sz="2000" b="1">
                <a:sym typeface="+mn-ea"/>
              </a:rPr>
              <a:t>Case 1: Honesty and Deception</a:t>
            </a:r>
            <a:endParaRPr 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4" name="Picture 3" descr="ChatGPT Image Oct 2, 2026, 06_23_32 AM-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" y="1303655"/>
            <a:ext cx="11103610" cy="5554345"/>
          </a:xfrm>
          <a:prstGeom prst="rect">
            <a:avLst/>
          </a:prstGeo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 sz="2000" b="1">
                <a:sym typeface="+mn-ea"/>
              </a:rPr>
              <a:t>Case 2: </a:t>
            </a:r>
            <a:r>
              <a:rPr lang="en-US" altLang="en-US" sz="2000" b="1"/>
              <a:t>Pressure, Incentives and Responsibility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4" name="Picture 3" descr="ChatGPT Image Oct 2, 2026, 06_23_33 AM-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" y="1303655"/>
            <a:ext cx="12185015" cy="555434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 sz="2000" b="1">
                <a:sym typeface="+mn-ea"/>
              </a:rPr>
              <a:t>Case 3: </a:t>
            </a:r>
            <a:r>
              <a:rPr lang="en-US" altLang="en-US" sz="2000" b="1"/>
              <a:t>Safety vs Commercial Pressure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4" name="Picture 3" descr="ChatGPT Image Oct 2, 2026, 06_23_35 AM-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" y="1313815"/>
            <a:ext cx="12185015" cy="554418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 sz="2000" b="1">
                <a:sym typeface="+mn-ea"/>
              </a:rPr>
              <a:t>Case 4: </a:t>
            </a:r>
            <a:r>
              <a:rPr lang="en-US" altLang="en-US" sz="2000" b="1"/>
              <a:t>Privacy and Consent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4" name="Picture 3" descr="ChatGPT Image Oct 2, 2026, 06_23_36 AM-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" y="1314450"/>
            <a:ext cx="12185015" cy="5543550"/>
          </a:xfrm>
          <a:prstGeom prst="rect">
            <a:avLst/>
          </a:prstGeom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/>
          </a:bodyPr>
          <a:p>
            <a:r>
              <a:rPr lang="en-US" altLang="en-US" sz="3555" b="1">
                <a:sym typeface="+mn-ea"/>
              </a:rPr>
              <a:t>Case 5: </a:t>
            </a:r>
            <a:r>
              <a:rPr lang="en-US" altLang="en-US" sz="3555" b="1"/>
              <a:t>Consumer Choice and Corporate Responsibility</a:t>
            </a:r>
            <a:endParaRPr lang="en-US" altLang="en-US" sz="3555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4" name="Picture 3" descr="ChatGPT Image Oct 2, 2026, 06_23_37 AM-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" y="1313815"/>
            <a:ext cx="12185015" cy="5544185"/>
          </a:xfrm>
          <a:prstGeom prst="rect">
            <a:avLst/>
          </a:prstGeom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Business case: McDonald’s, children and responsibility</a:t>
            </a:r>
            <a:endParaRPr lang="en-US" sz="2800" dirty="0"/>
          </a:p>
        </p:txBody>
      </p:sp>
      <p:pic>
        <p:nvPicPr>
          <p:cNvPr id="3" name="Image 0" descr="/mnt/data/a_bright_cheerful_fast_food_restaurant_interior_s.png"/>
          <p:cNvPicPr>
            <a:picLocks noChangeAspect="1"/>
          </p:cNvPicPr>
          <p:nvPr/>
        </p:nvPicPr>
        <p:blipFill>
          <a:blip r:embed="rId1"/>
          <a:srcRect l="17028" r="17028"/>
          <a:stretch>
            <a:fillRect/>
          </a:stretch>
        </p:blipFill>
        <p:spPr>
          <a:xfrm>
            <a:off x="640080" y="1143000"/>
            <a:ext cx="5303520" cy="4526280"/>
          </a:xfrm>
          <a:prstGeom prst="rect">
            <a:avLst/>
          </a:prstGeom>
        </p:spPr>
      </p:pic>
      <p:sp>
        <p:nvSpPr>
          <p:cNvPr id="4" name="Shape 1"/>
          <p:cNvSpPr/>
          <p:nvPr/>
        </p:nvSpPr>
        <p:spPr>
          <a:xfrm>
            <a:off x="6400800" y="1325880"/>
            <a:ext cx="1280160" cy="256032"/>
          </a:xfrm>
          <a:prstGeom prst="rect">
            <a:avLst/>
          </a:prstGeom>
          <a:solidFill>
            <a:srgbClr val="F8C537"/>
          </a:solidFill>
          <a:ln w="12700">
            <a:solidFill>
              <a:srgbClr val="F8C537"/>
            </a:solidFill>
            <a:prstDash val="solid"/>
          </a:ln>
        </p:spPr>
        <p:txBody>
          <a:bodyPr/>
          <a:p/>
        </p:txBody>
      </p:sp>
      <p:sp>
        <p:nvSpPr>
          <p:cNvPr id="5" name="Text 2"/>
          <p:cNvSpPr/>
          <p:nvPr/>
        </p:nvSpPr>
        <p:spPr>
          <a:xfrm>
            <a:off x="6473952" y="1376172"/>
            <a:ext cx="1133856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1F2933"/>
                </a:solidFill>
              </a:rPr>
              <a:t>CASE QUESTION</a:t>
            </a:r>
            <a:endParaRPr lang="en-US" sz="850" dirty="0"/>
          </a:p>
        </p:txBody>
      </p:sp>
      <p:sp>
        <p:nvSpPr>
          <p:cNvPr id="6" name="Text 3"/>
          <p:cNvSpPr/>
          <p:nvPr/>
        </p:nvSpPr>
        <p:spPr>
          <a:xfrm>
            <a:off x="6400800" y="1828800"/>
            <a:ext cx="4846320" cy="1280160"/>
          </a:xfrm>
          <a:prstGeom prst="rect">
            <a:avLst/>
          </a:prstGeom>
          <a:noFill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</a:pPr>
            <a:r>
              <a:rPr lang="en-US" sz="2400" b="1" dirty="0">
                <a:solidFill>
                  <a:srgbClr val="102A43"/>
                </a:solidFill>
              </a:rPr>
              <a:t>If customers choose freely, how much responsibility does a food company still have?</a:t>
            </a:r>
            <a:endParaRPr lang="en-US" sz="2400" dirty="0"/>
          </a:p>
        </p:txBody>
      </p:sp>
      <p:sp>
        <p:nvSpPr>
          <p:cNvPr id="7" name="Shape 4"/>
          <p:cNvSpPr/>
          <p:nvPr/>
        </p:nvSpPr>
        <p:spPr>
          <a:xfrm>
            <a:off x="6446520" y="3977640"/>
            <a:ext cx="4800600" cy="1143000"/>
          </a:xfrm>
          <a:prstGeom prst="roundRect">
            <a:avLst>
              <a:gd name="adj" fmla="val 6400"/>
            </a:avLst>
          </a:prstGeom>
          <a:solidFill>
            <a:srgbClr val="F3F5F7"/>
          </a:solidFill>
          <a:ln w="12700">
            <a:solidFill>
              <a:srgbClr val="D5DEE7"/>
            </a:solidFill>
            <a:prstDash val="solid"/>
          </a:ln>
        </p:spPr>
        <p:txBody>
          <a:bodyPr/>
          <a:p/>
        </p:txBody>
      </p:sp>
      <p:sp>
        <p:nvSpPr>
          <p:cNvPr id="8" name="Text 5"/>
          <p:cNvSpPr/>
          <p:nvPr/>
        </p:nvSpPr>
        <p:spPr>
          <a:xfrm>
            <a:off x="6611112" y="4096512"/>
            <a:ext cx="4471416" cy="90525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2000" dirty="0">
                <a:solidFill>
                  <a:srgbClr val="1F2933"/>
                </a:solidFill>
              </a:rPr>
              <a:t>We use McDonald’s because it is familiar, global, and rich in stakeholders: children, parents, consumers, franchisees, shareholders, regulators and public health bodies.</a:t>
            </a:r>
            <a:endParaRPr lang="en-US" sz="1450" dirty="0"/>
          </a:p>
        </p:txBody>
      </p:sp>
      <p:sp>
        <p:nvSpPr>
          <p:cNvPr id="9" name="Text 6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11</a:t>
            </a:r>
            <a:endParaRPr lang="en-US" sz="7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case: more than one side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777240" y="1234440"/>
            <a:ext cx="5257800" cy="2057400"/>
          </a:xfrm>
          <a:prstGeom prst="roundRect">
            <a:avLst>
              <a:gd name="adj" fmla="val 3556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941832" y="1353312"/>
            <a:ext cx="4928616" cy="181965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Company-side evidence</a:t>
            </a:r>
            <a:endParaRPr lang="en-US" sz="155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McDonald’s UK says it has reduced salt in a typical Happy Meal by 50% since 2003 and offers swaps such as fruit bags or carrot sticks, organic milk and water.</a:t>
            </a:r>
            <a:endParaRPr lang="en-US" sz="1550" dirty="0"/>
          </a:p>
        </p:txBody>
      </p:sp>
      <p:sp>
        <p:nvSpPr>
          <p:cNvPr id="5" name="Shape 3"/>
          <p:cNvSpPr/>
          <p:nvPr/>
        </p:nvSpPr>
        <p:spPr>
          <a:xfrm>
            <a:off x="6217920" y="1234440"/>
            <a:ext cx="5257800" cy="2057400"/>
          </a:xfrm>
          <a:prstGeom prst="roundRect">
            <a:avLst>
              <a:gd name="adj" fmla="val 3556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6" name="Text 4"/>
          <p:cNvSpPr/>
          <p:nvPr/>
        </p:nvSpPr>
        <p:spPr>
          <a:xfrm>
            <a:off x="6382512" y="1353312"/>
            <a:ext cx="4928616" cy="181965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Public-health concern</a:t>
            </a:r>
            <a:endParaRPr lang="en-US" sz="155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WHO says food marketing can negatively affect children’s food choices, intended choices and dietary intake, and recommends stronger protections.</a:t>
            </a:r>
            <a:endParaRPr lang="en-US" sz="1550" dirty="0"/>
          </a:p>
        </p:txBody>
      </p:sp>
      <p:sp>
        <p:nvSpPr>
          <p:cNvPr id="7" name="Shape 5"/>
          <p:cNvSpPr/>
          <p:nvPr/>
        </p:nvSpPr>
        <p:spPr>
          <a:xfrm>
            <a:off x="1325880" y="3977640"/>
            <a:ext cx="9509760" cy="1051560"/>
          </a:xfrm>
          <a:prstGeom prst="roundRect">
            <a:avLst>
              <a:gd name="adj" fmla="val 6957"/>
            </a:avLst>
          </a:prstGeom>
          <a:solidFill>
            <a:srgbClr val="F3F5F7"/>
          </a:solidFill>
          <a:ln w="12700">
            <a:solidFill>
              <a:srgbClr val="D5DEE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8" name="Text 6"/>
          <p:cNvSpPr/>
          <p:nvPr/>
        </p:nvSpPr>
        <p:spPr>
          <a:xfrm>
            <a:off x="1490472" y="4096512"/>
            <a:ext cx="9180576" cy="81381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Ethical tension</a:t>
            </a:r>
            <a:endParaRPr lang="en-US" sz="18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Consumer choice is real — but children are not fully autonomous consumers. Marketing, convenience and family pressure complicate the picture.</a:t>
            </a:r>
            <a:endParaRPr lang="en-US" sz="1800" dirty="0"/>
          </a:p>
        </p:txBody>
      </p:sp>
      <p:sp>
        <p:nvSpPr>
          <p:cNvPr id="9" name="Text 7"/>
          <p:cNvSpPr/>
          <p:nvPr/>
        </p:nvSpPr>
        <p:spPr>
          <a:xfrm>
            <a:off x="868680" y="5989320"/>
            <a:ext cx="10515600" cy="2286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7B8794"/>
                </a:solidFill>
              </a:rPr>
              <a:t>Sources: McDonald’s UK Happy Meal information page; WHO guideline/news release on food marketing to children (2023).</a:t>
            </a:r>
            <a:endParaRPr lang="en-US" sz="850" dirty="0"/>
          </a:p>
        </p:txBody>
      </p:sp>
      <p:sp>
        <p:nvSpPr>
          <p:cNvPr id="10" name="Text 8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12</a:t>
            </a:r>
            <a:endParaRPr lang="en-US" sz="75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Stakeholders: whose interests matter?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777240" y="1234440"/>
            <a:ext cx="493776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941832" y="1353312"/>
            <a:ext cx="4608576" cy="63093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Children</a:t>
            </a:r>
            <a:endParaRPr lang="en-US" sz="15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taste, fun, vulnerability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777240" y="2514600"/>
            <a:ext cx="493776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6" name="Text 4"/>
          <p:cNvSpPr/>
          <p:nvPr/>
        </p:nvSpPr>
        <p:spPr>
          <a:xfrm>
            <a:off x="941832" y="2633472"/>
            <a:ext cx="4608576" cy="63093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Parents</a:t>
            </a:r>
            <a:endParaRPr lang="en-US" sz="15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price, convenience, responsibility</a:t>
            </a:r>
            <a:endParaRPr lang="en-US" sz="1500" dirty="0"/>
          </a:p>
        </p:txBody>
      </p:sp>
      <p:sp>
        <p:nvSpPr>
          <p:cNvPr id="7" name="Shape 5"/>
          <p:cNvSpPr/>
          <p:nvPr/>
        </p:nvSpPr>
        <p:spPr>
          <a:xfrm>
            <a:off x="777240" y="3794760"/>
            <a:ext cx="493776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8" name="Text 6"/>
          <p:cNvSpPr/>
          <p:nvPr/>
        </p:nvSpPr>
        <p:spPr>
          <a:xfrm>
            <a:off x="941832" y="3913632"/>
            <a:ext cx="4608576" cy="63093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Company</a:t>
            </a:r>
            <a:endParaRPr lang="en-US" sz="15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profit, brand, reputation</a:t>
            </a:r>
            <a:endParaRPr lang="en-US" sz="1500" dirty="0"/>
          </a:p>
        </p:txBody>
      </p:sp>
      <p:sp>
        <p:nvSpPr>
          <p:cNvPr id="9" name="Shape 7"/>
          <p:cNvSpPr/>
          <p:nvPr/>
        </p:nvSpPr>
        <p:spPr>
          <a:xfrm>
            <a:off x="6446520" y="1234440"/>
            <a:ext cx="4937760" cy="868680"/>
          </a:xfrm>
          <a:prstGeom prst="roundRect">
            <a:avLst>
              <a:gd name="adj" fmla="val 8421"/>
            </a:avLst>
          </a:prstGeom>
          <a:solidFill>
            <a:srgbClr val="F3F5F7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0" name="Text 8"/>
          <p:cNvSpPr/>
          <p:nvPr/>
        </p:nvSpPr>
        <p:spPr>
          <a:xfrm>
            <a:off x="6611112" y="1353312"/>
            <a:ext cx="4608576" cy="63093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Franchisees</a:t>
            </a:r>
            <a:endParaRPr lang="en-US" sz="15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sales, local operations</a:t>
            </a:r>
            <a:endParaRPr lang="en-US" sz="1500" dirty="0"/>
          </a:p>
        </p:txBody>
      </p:sp>
      <p:sp>
        <p:nvSpPr>
          <p:cNvPr id="11" name="Shape 9"/>
          <p:cNvSpPr/>
          <p:nvPr/>
        </p:nvSpPr>
        <p:spPr>
          <a:xfrm>
            <a:off x="6446520" y="2514600"/>
            <a:ext cx="4937760" cy="868680"/>
          </a:xfrm>
          <a:prstGeom prst="roundRect">
            <a:avLst>
              <a:gd name="adj" fmla="val 8421"/>
            </a:avLst>
          </a:prstGeom>
          <a:solidFill>
            <a:srgbClr val="F3F5F7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2" name="Text 10"/>
          <p:cNvSpPr/>
          <p:nvPr/>
        </p:nvSpPr>
        <p:spPr>
          <a:xfrm>
            <a:off x="6611112" y="2633472"/>
            <a:ext cx="4608576" cy="63093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Public health</a:t>
            </a:r>
            <a:endParaRPr lang="en-US" sz="15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long-term health impact</a:t>
            </a:r>
            <a:endParaRPr lang="en-US" sz="1500" dirty="0"/>
          </a:p>
        </p:txBody>
      </p:sp>
      <p:sp>
        <p:nvSpPr>
          <p:cNvPr id="13" name="Shape 11"/>
          <p:cNvSpPr/>
          <p:nvPr/>
        </p:nvSpPr>
        <p:spPr>
          <a:xfrm>
            <a:off x="6446520" y="3794760"/>
            <a:ext cx="4937760" cy="868680"/>
          </a:xfrm>
          <a:prstGeom prst="roundRect">
            <a:avLst>
              <a:gd name="adj" fmla="val 8421"/>
            </a:avLst>
          </a:prstGeom>
          <a:solidFill>
            <a:srgbClr val="F3F5F7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4" name="Text 12"/>
          <p:cNvSpPr/>
          <p:nvPr/>
        </p:nvSpPr>
        <p:spPr>
          <a:xfrm>
            <a:off x="6611112" y="3913632"/>
            <a:ext cx="4608576" cy="63093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Regulators</a:t>
            </a:r>
            <a:endParaRPr lang="en-US" sz="15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consumer protection, children’s rights</a:t>
            </a:r>
            <a:endParaRPr lang="en-US" sz="1500" dirty="0"/>
          </a:p>
        </p:txBody>
      </p:sp>
      <p:sp>
        <p:nvSpPr>
          <p:cNvPr id="15" name="Shape 13"/>
          <p:cNvSpPr/>
          <p:nvPr/>
        </p:nvSpPr>
        <p:spPr>
          <a:xfrm>
            <a:off x="1325880" y="5532120"/>
            <a:ext cx="9509760" cy="548640"/>
          </a:xfrm>
          <a:prstGeom prst="roundRect">
            <a:avLst>
              <a:gd name="adj" fmla="val 13333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6" name="Text 14"/>
          <p:cNvSpPr/>
          <p:nvPr/>
        </p:nvSpPr>
        <p:spPr>
          <a:xfrm>
            <a:off x="1490472" y="5650992"/>
            <a:ext cx="9180576" cy="3108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Business ethics is often not “good vs bad” — it is conflicting responsibilities.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13</a:t>
            </a:r>
            <a:endParaRPr lang="en-US" sz="750" dirty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The same case through different ethical lenses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777240" y="1188720"/>
            <a:ext cx="2743200" cy="658368"/>
          </a:xfrm>
          <a:prstGeom prst="roundRect">
            <a:avLst>
              <a:gd name="adj" fmla="val 6944"/>
            </a:avLst>
          </a:prstGeom>
          <a:solidFill>
            <a:srgbClr val="102A43"/>
          </a:solidFill>
          <a:ln w="12700">
            <a:solidFill>
              <a:srgbClr val="102A43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960120" y="1371600"/>
            <a:ext cx="2377440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  <a:defRPr/>
            </a:pPr>
            <a:r>
              <a:rPr lang="en-US" sz="2000" b="1" dirty="0">
                <a:solidFill>
                  <a:srgbClr val="FFFFFF"/>
                </a:solidFill>
              </a:rPr>
              <a:t>Utilitarianism</a:t>
            </a:r>
            <a:endParaRPr lang="en-US" sz="1500" dirty="0"/>
          </a:p>
        </p:txBody>
      </p:sp>
      <p:sp>
        <p:nvSpPr>
          <p:cNvPr id="5" name="Text 3"/>
          <p:cNvSpPr/>
          <p:nvPr/>
        </p:nvSpPr>
        <p:spPr>
          <a:xfrm>
            <a:off x="3840480" y="1353312"/>
            <a:ext cx="7132320" cy="3108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Which policy creates the greatest overall wellbeing?</a:t>
            </a:r>
            <a:endParaRPr lang="en-US" sz="1600" dirty="0"/>
          </a:p>
        </p:txBody>
      </p:sp>
      <p:sp>
        <p:nvSpPr>
          <p:cNvPr id="6" name="Shape 4"/>
          <p:cNvSpPr/>
          <p:nvPr/>
        </p:nvSpPr>
        <p:spPr>
          <a:xfrm>
            <a:off x="777240" y="2286000"/>
            <a:ext cx="2743200" cy="658368"/>
          </a:xfrm>
          <a:prstGeom prst="roundRect">
            <a:avLst>
              <a:gd name="adj" fmla="val 6944"/>
            </a:avLst>
          </a:prstGeom>
          <a:solidFill>
            <a:srgbClr val="102A43"/>
          </a:solidFill>
          <a:ln w="12700">
            <a:solidFill>
              <a:srgbClr val="102A43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7" name="Text 5"/>
          <p:cNvSpPr/>
          <p:nvPr/>
        </p:nvSpPr>
        <p:spPr>
          <a:xfrm>
            <a:off x="960120" y="2468880"/>
            <a:ext cx="2377440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  <a:defRPr/>
            </a:pPr>
            <a:r>
              <a:rPr lang="en-US" sz="2000" b="1" dirty="0">
                <a:solidFill>
                  <a:srgbClr val="FFFFFF"/>
                </a:solidFill>
              </a:rPr>
              <a:t>Rights / autonomy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3840480" y="2450592"/>
            <a:ext cx="7132320" cy="3108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Are children and parents able to make informed choices?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777240" y="3383280"/>
            <a:ext cx="2743200" cy="658368"/>
          </a:xfrm>
          <a:prstGeom prst="roundRect">
            <a:avLst>
              <a:gd name="adj" fmla="val 6944"/>
            </a:avLst>
          </a:prstGeom>
          <a:solidFill>
            <a:srgbClr val="102A43"/>
          </a:solidFill>
          <a:ln w="12700">
            <a:solidFill>
              <a:srgbClr val="102A43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0" name="Text 8"/>
          <p:cNvSpPr/>
          <p:nvPr/>
        </p:nvSpPr>
        <p:spPr>
          <a:xfrm>
            <a:off x="960120" y="3566160"/>
            <a:ext cx="2377440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  <a:defRPr/>
            </a:pPr>
            <a:r>
              <a:rPr lang="en-US" sz="2000" b="1" dirty="0">
                <a:solidFill>
                  <a:srgbClr val="FFFFFF"/>
                </a:solidFill>
              </a:rPr>
              <a:t>Virtue / integrity</a:t>
            </a:r>
            <a:endParaRPr lang="en-US" sz="1500" dirty="0"/>
          </a:p>
        </p:txBody>
      </p:sp>
      <p:sp>
        <p:nvSpPr>
          <p:cNvPr id="11" name="Text 9"/>
          <p:cNvSpPr/>
          <p:nvPr/>
        </p:nvSpPr>
        <p:spPr>
          <a:xfrm>
            <a:off x="3840480" y="3547872"/>
            <a:ext cx="7132320" cy="3108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What would a responsible company with integrity do?</a:t>
            </a:r>
            <a:endParaRPr lang="en-US" sz="1600" dirty="0"/>
          </a:p>
        </p:txBody>
      </p:sp>
      <p:sp>
        <p:nvSpPr>
          <p:cNvPr id="12" name="Shape 10"/>
          <p:cNvSpPr/>
          <p:nvPr/>
        </p:nvSpPr>
        <p:spPr>
          <a:xfrm>
            <a:off x="777240" y="4480560"/>
            <a:ext cx="2743200" cy="658368"/>
          </a:xfrm>
          <a:prstGeom prst="roundRect">
            <a:avLst>
              <a:gd name="adj" fmla="val 6944"/>
            </a:avLst>
          </a:prstGeom>
          <a:solidFill>
            <a:srgbClr val="102A43"/>
          </a:solidFill>
          <a:ln w="12700">
            <a:solidFill>
              <a:srgbClr val="102A43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3" name="Text 11"/>
          <p:cNvSpPr/>
          <p:nvPr/>
        </p:nvSpPr>
        <p:spPr>
          <a:xfrm>
            <a:off x="960120" y="4663440"/>
            <a:ext cx="2377440" cy="20116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 algn="ctr">
              <a:buNone/>
              <a:defRPr/>
            </a:pPr>
            <a:r>
              <a:rPr lang="en-US" sz="2000" b="1" dirty="0">
                <a:solidFill>
                  <a:srgbClr val="FFFFFF"/>
                </a:solidFill>
              </a:rPr>
              <a:t>Stakeholder theory</a:t>
            </a:r>
            <a:endParaRPr lang="en-US" sz="1500" dirty="0"/>
          </a:p>
        </p:txBody>
      </p:sp>
      <p:sp>
        <p:nvSpPr>
          <p:cNvPr id="14" name="Text 12"/>
          <p:cNvSpPr/>
          <p:nvPr/>
        </p:nvSpPr>
        <p:spPr>
          <a:xfrm>
            <a:off x="3840480" y="4645152"/>
            <a:ext cx="7132320" cy="310896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How should competing stakeholder interests be balanced?</a:t>
            </a:r>
            <a:endParaRPr lang="en-US" sz="1600" dirty="0"/>
          </a:p>
        </p:txBody>
      </p:sp>
      <p:sp>
        <p:nvSpPr>
          <p:cNvPr id="15" name="Shape 13"/>
          <p:cNvSpPr/>
          <p:nvPr/>
        </p:nvSpPr>
        <p:spPr>
          <a:xfrm>
            <a:off x="1554480" y="5577840"/>
            <a:ext cx="8961120" cy="548640"/>
          </a:xfrm>
          <a:prstGeom prst="roundRect">
            <a:avLst>
              <a:gd name="adj" fmla="val 13333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6" name="Text 14"/>
          <p:cNvSpPr/>
          <p:nvPr/>
        </p:nvSpPr>
        <p:spPr>
          <a:xfrm>
            <a:off x="1719072" y="5696712"/>
            <a:ext cx="8631936" cy="3108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The point of theory is not to memorise. It is to see what each lens makes visible.</a:t>
            </a:r>
            <a:endParaRPr lang="en-US" sz="1800" dirty="0"/>
          </a:p>
        </p:txBody>
      </p:sp>
      <p:sp>
        <p:nvSpPr>
          <p:cNvPr id="17" name="Text 15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14</a:t>
            </a:r>
            <a:endParaRPr lang="en-US" sz="750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Mini activity: turn a case into an ethical question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777240" y="1234440"/>
            <a:ext cx="1097280" cy="256032"/>
          </a:xfrm>
          <a:prstGeom prst="rect">
            <a:avLst/>
          </a:prstGeom>
          <a:solidFill>
            <a:srgbClr val="F8C537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850392" y="1284732"/>
            <a:ext cx="950976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F2933"/>
                </a:solidFill>
              </a:rPr>
              <a:t>GROUP TASK</a:t>
            </a:r>
            <a:endParaRPr lang="en-US" sz="850" dirty="0"/>
          </a:p>
        </p:txBody>
      </p:sp>
      <p:sp>
        <p:nvSpPr>
          <p:cNvPr id="5" name="Shape 3"/>
          <p:cNvSpPr/>
          <p:nvPr/>
        </p:nvSpPr>
        <p:spPr>
          <a:xfrm>
            <a:off x="868680" y="1783080"/>
            <a:ext cx="3337560" cy="914400"/>
          </a:xfrm>
          <a:prstGeom prst="roundRect">
            <a:avLst>
              <a:gd name="adj" fmla="val 8000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6" name="Text 4"/>
          <p:cNvSpPr/>
          <p:nvPr/>
        </p:nvSpPr>
        <p:spPr>
          <a:xfrm>
            <a:off x="1033272" y="1901952"/>
            <a:ext cx="3008376" cy="67665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Choose one familiar company or industry.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4434840" y="1783080"/>
            <a:ext cx="3337560" cy="914400"/>
          </a:xfrm>
          <a:prstGeom prst="roundRect">
            <a:avLst>
              <a:gd name="adj" fmla="val 8000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8" name="Text 6"/>
          <p:cNvSpPr/>
          <p:nvPr/>
        </p:nvSpPr>
        <p:spPr>
          <a:xfrm>
            <a:off x="4599432" y="1901952"/>
            <a:ext cx="3008376" cy="67665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Identify one ethical dilemma.</a:t>
            </a:r>
            <a:endParaRPr lang="en-US" sz="1600" dirty="0"/>
          </a:p>
        </p:txBody>
      </p:sp>
      <p:sp>
        <p:nvSpPr>
          <p:cNvPr id="9" name="Shape 7"/>
          <p:cNvSpPr/>
          <p:nvPr/>
        </p:nvSpPr>
        <p:spPr>
          <a:xfrm>
            <a:off x="8001000" y="1783080"/>
            <a:ext cx="3337560" cy="914400"/>
          </a:xfrm>
          <a:prstGeom prst="roundRect">
            <a:avLst>
              <a:gd name="adj" fmla="val 8000"/>
            </a:avLst>
          </a:prstGeom>
          <a:solidFill>
            <a:srgbClr val="F3F5F7"/>
          </a:solidFill>
          <a:ln w="12700">
            <a:solidFill>
              <a:srgbClr val="D5DEE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0" name="Text 8"/>
          <p:cNvSpPr/>
          <p:nvPr/>
        </p:nvSpPr>
        <p:spPr>
          <a:xfrm>
            <a:off x="8165592" y="1901952"/>
            <a:ext cx="3008376" cy="67665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Write one “Should the organisation…?” question.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1097280" y="3703320"/>
            <a:ext cx="9966960" cy="868680"/>
          </a:xfrm>
          <a:prstGeom prst="roundRect">
            <a:avLst>
              <a:gd name="adj" fmla="val 8421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2" name="Text 10"/>
          <p:cNvSpPr/>
          <p:nvPr/>
        </p:nvSpPr>
        <p:spPr>
          <a:xfrm>
            <a:off x="1261872" y="3822192"/>
            <a:ext cx="9637776" cy="63093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Example: Should a fast-food company restrict child-focused marketing if the product is legal and customers choose freely?</a:t>
            </a: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2926080" y="5349240"/>
            <a:ext cx="6583680" cy="457200"/>
          </a:xfrm>
          <a:prstGeom prst="rect">
            <a:avLst/>
          </a:prstGeom>
          <a:noFill/>
        </p:spPr>
        <p:txBody>
          <a:bodyPr wrap="square" lIns="635" tIns="635" rIns="635" bIns="635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400" b="1" dirty="0">
                <a:solidFill>
                  <a:srgbClr val="102A43"/>
                </a:solidFill>
              </a:rPr>
              <a:t>Share one question with the class.</a:t>
            </a:r>
            <a:endParaRPr lang="en-US" sz="2400" dirty="0"/>
          </a:p>
        </p:txBody>
      </p:sp>
      <p:sp>
        <p:nvSpPr>
          <p:cNvPr id="14" name="Text 12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16</a:t>
            </a:r>
            <a:endParaRPr lang="en-US" sz="750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makes it “global” ethics?</a:t>
            </a:r>
            <a:endParaRPr lang="en-US" sz="2800" dirty="0"/>
          </a:p>
        </p:txBody>
      </p:sp>
      <p:pic>
        <p:nvPicPr>
          <p:cNvPr id="3" name="Image 0" descr="/mnt/data/wide_cinematic_conceptual_illustration_of_global.png"/>
          <p:cNvPicPr>
            <a:picLocks noChangeAspect="1"/>
          </p:cNvPicPr>
          <p:nvPr/>
        </p:nvPicPr>
        <p:blipFill>
          <a:blip r:embed="rId1"/>
          <a:srcRect l="14825" r="14825"/>
          <a:stretch>
            <a:fillRect/>
          </a:stretch>
        </p:blipFill>
        <p:spPr>
          <a:xfrm>
            <a:off x="548640" y="1097280"/>
            <a:ext cx="5486400" cy="4389120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6446520" y="1325880"/>
            <a:ext cx="4800600" cy="3246120"/>
          </a:xfrm>
          <a:prstGeom prst="rect">
            <a:avLst/>
          </a:prstGeom>
          <a:noFill/>
        </p:spPr>
        <p:txBody>
          <a:bodyPr wrap="square" lIns="635" tIns="635" rIns="635" bIns="635" rtlCol="0" anchor="ctr">
            <a:normAutofit/>
          </a:bodyPr>
          <a:lstStyle/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The same company operates across different countries</a:t>
            </a:r>
            <a:endParaRPr lang="en-US" sz="165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Regulation and enforcement differ by location</a:t>
            </a:r>
            <a:endParaRPr lang="en-US" sz="165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Cultural expectations and consumer norms differ</a:t>
            </a:r>
            <a:endParaRPr lang="en-US" sz="165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Supply chains make responsibility harder to trace</a:t>
            </a:r>
            <a:endParaRPr lang="en-US" sz="165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A decision can affect people far away from the point of sale</a:t>
            </a:r>
            <a:endParaRPr lang="en-US" sz="1650" dirty="0"/>
          </a:p>
        </p:txBody>
      </p:sp>
      <p:sp>
        <p:nvSpPr>
          <p:cNvPr id="5" name="Shape 2"/>
          <p:cNvSpPr/>
          <p:nvPr/>
        </p:nvSpPr>
        <p:spPr>
          <a:xfrm>
            <a:off x="6446520" y="5074920"/>
            <a:ext cx="4754880" cy="822960"/>
          </a:xfrm>
          <a:prstGeom prst="roundRect">
            <a:avLst>
              <a:gd name="adj" fmla="val 8889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6" name="Text 3"/>
          <p:cNvSpPr/>
          <p:nvPr/>
        </p:nvSpPr>
        <p:spPr>
          <a:xfrm>
            <a:off x="6611112" y="5193792"/>
            <a:ext cx="4425696" cy="58521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Global question: should a company follow local law only, or maintain the same ethical standard everywhere?</a:t>
            </a:r>
            <a:endParaRPr lang="en-US" sz="1600" dirty="0"/>
          </a:p>
        </p:txBody>
      </p:sp>
      <p:sp>
        <p:nvSpPr>
          <p:cNvPr id="7" name="Text 4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15</a:t>
            </a:r>
            <a:endParaRPr lang="en-US" sz="75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itle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>
            <a:normAutofit fontScale="90000"/>
          </a:bodyPr>
          <a:p>
            <a:r>
              <a:rPr lang="en-US" altLang="en-US" sz="2000" b="1">
                <a:sym typeface="+mn-ea"/>
              </a:rPr>
              <a:t>Case 6: </a:t>
            </a:r>
            <a:r>
              <a:rPr lang="en-US" altLang="en-US" sz="2000" b="1"/>
              <a:t>Responsibility Beyond the Firm</a:t>
            </a:r>
            <a:endParaRPr lang="en-US" altLang="en-US" b="1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p>
            <a:endParaRPr lang="en-US"/>
          </a:p>
        </p:txBody>
      </p:sp>
      <p:pic>
        <p:nvPicPr>
          <p:cNvPr id="4" name="Picture 3" descr="ChatGPT Image Oct 2, 2026, 06_23_39 AM-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5" y="1272540"/>
            <a:ext cx="12185015" cy="5585460"/>
          </a:xfrm>
          <a:prstGeom prst="rect">
            <a:avLst/>
          </a:prstGeom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155680" cy="594360"/>
          </a:xfrm>
          <a:prstGeom prst="rect">
            <a:avLst/>
          </a:prstGeom>
          <a:noFill/>
        </p:spPr>
        <p:txBody>
          <a:bodyPr wrap="none" lIns="109728" rIns="109728" anchor="t">
            <a:spAutoFit/>
          </a:bodyPr>
          <a:lstStyle/>
          <a:p>
            <a:pPr algn="l"/>
            <a:r>
              <a:rPr sz="3400" b="1">
                <a:solidFill>
                  <a:srgbClr val="051637"/>
                </a:solidFill>
                <a:latin typeface="Calibri" panose="020F0502020204030204"/>
              </a:rPr>
              <a:t>Global version of a Nike-type case</a:t>
            </a:r>
            <a:endParaRPr sz="34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02920" y="868680"/>
            <a:ext cx="11155680" cy="18288"/>
          </a:xfrm>
          <a:prstGeom prst="rect">
            <a:avLst/>
          </a:prstGeom>
          <a:solidFill>
            <a:srgbClr val="0052A5"/>
          </a:solidFill>
          <a:ln>
            <a:solidFill>
              <a:srgbClr val="0052A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960120"/>
            <a:ext cx="10972800" cy="411480"/>
          </a:xfrm>
          <a:prstGeom prst="rect">
            <a:avLst/>
          </a:prstGeom>
          <a:noFill/>
        </p:spPr>
        <p:txBody>
          <a:bodyPr wrap="none" lIns="109728" rIns="109728" anchor="t">
            <a:spAutoFit/>
          </a:bodyPr>
          <a:lstStyle/>
          <a:p>
            <a:pPr algn="l"/>
            <a:r>
              <a:rPr sz="2200" b="1">
                <a:solidFill>
                  <a:srgbClr val="0052A5"/>
                </a:solidFill>
                <a:latin typeface="Calibri" panose="020F0502020204030204"/>
              </a:rPr>
              <a:t>Same company, different legal and cultural contexts</a:t>
            </a:r>
            <a:endParaRPr sz="2200" b="1">
              <a:solidFill>
                <a:srgbClr val="0052A5"/>
              </a:solidFill>
              <a:latin typeface="Calibri" panose="020F0502020204030204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85800" y="1325880"/>
            <a:ext cx="10972800" cy="384048"/>
          </a:xfrm>
          <a:prstGeom prst="rect">
            <a:avLst/>
          </a:prstGeom>
          <a:noFill/>
        </p:spPr>
        <p:txBody>
          <a:bodyPr wrap="none" lIns="109728" rIns="109728" anchor="t">
            <a:spAutoFit/>
          </a:bodyPr>
          <a:lstStyle/>
          <a:p>
            <a:pPr algn="l"/>
            <a:r>
              <a:rPr sz="2400" b="1">
                <a:solidFill>
                  <a:srgbClr val="0A162D"/>
                </a:solidFill>
                <a:latin typeface="Calibri" panose="020F0502020204030204"/>
              </a:rPr>
              <a:t>Nike works with suppliers in two countries.</a:t>
            </a:r>
            <a:endParaRPr sz="2400" b="1">
              <a:solidFill>
                <a:srgbClr val="0A162D"/>
              </a:solidFill>
              <a:latin typeface="Calibri" panose="020F0502020204030204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685800" y="1920240"/>
            <a:ext cx="5303520" cy="2423160"/>
          </a:xfrm>
          <a:prstGeom prst="roundRect">
            <a:avLst/>
          </a:prstGeom>
          <a:solidFill>
            <a:srgbClr val="EFF8FF"/>
          </a:solidFill>
          <a:ln>
            <a:solidFill>
              <a:srgbClr val="D2E1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09728" rIns="109728" rtlCol="0" anchor="ctr"/>
          <a:lstStyle/>
          <a:p>
            <a:pPr algn="ctr"/>
            <a:r>
              <a:rPr sz="2200" b="1">
                <a:solidFill>
                  <a:srgbClr val="0052A5"/>
                </a:solidFill>
                <a:latin typeface="Calibri" panose="020F0502020204030204"/>
              </a:rPr>
              <a:t>In Country A</a:t>
            </a:r>
            <a:endParaRPr sz="2200" b="1">
              <a:solidFill>
                <a:srgbClr val="0052A5"/>
              </a:solidFill>
              <a:latin typeface="Calibri" panose="020F0502020204030204"/>
            </a:endParaRP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Labour laws are strict.</a:t>
            </a: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Wages are higher.</a:t>
            </a: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Working hours are tightly regulated.</a:t>
            </a: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Worker protection is stronger.</a:t>
            </a:r>
          </a:p>
        </p:txBody>
      </p:sp>
      <p:sp>
        <p:nvSpPr>
          <p:cNvPr id="7" name="Rounded Rectangle 6"/>
          <p:cNvSpPr/>
          <p:nvPr/>
        </p:nvSpPr>
        <p:spPr>
          <a:xfrm>
            <a:off x="6263640" y="1920240"/>
            <a:ext cx="5303520" cy="2423160"/>
          </a:xfrm>
          <a:prstGeom prst="roundRect">
            <a:avLst/>
          </a:prstGeom>
          <a:solidFill>
            <a:srgbClr val="FFFAE8"/>
          </a:solidFill>
          <a:ln>
            <a:solidFill>
              <a:srgbClr val="D2E1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09728" rIns="109728" rtlCol="0" anchor="ctr"/>
          <a:lstStyle/>
          <a:p>
            <a:pPr algn="ctr"/>
            <a:r>
              <a:rPr sz="2200" b="1">
                <a:solidFill>
                  <a:srgbClr val="B47800"/>
                </a:solidFill>
                <a:latin typeface="Calibri" panose="020F0502020204030204"/>
              </a:rPr>
              <a:t>In Country B</a:t>
            </a:r>
            <a:endParaRPr sz="2200" b="1">
              <a:solidFill>
                <a:srgbClr val="B47800"/>
              </a:solidFill>
              <a:latin typeface="Calibri" panose="020F0502020204030204"/>
            </a:endParaRP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Wages are much lower.</a:t>
            </a: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Longer working hours are legal.</a:t>
            </a: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Worker protection is weaker.</a:t>
            </a: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The company still follows the law.</a:t>
            </a:r>
          </a:p>
        </p:txBody>
      </p:sp>
      <p:sp>
        <p:nvSpPr>
          <p:cNvPr id="8" name="Rounded Rectangle 7"/>
          <p:cNvSpPr/>
          <p:nvPr/>
        </p:nvSpPr>
        <p:spPr>
          <a:xfrm>
            <a:off x="685800" y="4800600"/>
            <a:ext cx="10881360" cy="548640"/>
          </a:xfrm>
          <a:prstGeom prst="roundRect">
            <a:avLst/>
          </a:prstGeom>
          <a:solidFill>
            <a:srgbClr val="FFF2B4"/>
          </a:solidFill>
          <a:ln>
            <a:solidFill>
              <a:srgbClr val="FFF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rIns="109728" rtlCol="0" anchor="t"/>
          <a:lstStyle/>
          <a:p>
            <a:pPr algn="l"/>
            <a:r>
              <a:rPr sz="2400" b="1">
                <a:solidFill>
                  <a:srgbClr val="051637"/>
                </a:solidFill>
                <a:latin typeface="Calibri" panose="020F0502020204030204"/>
              </a:rPr>
              <a:t>Key issue: legality is not always the same as ethical responsibility.</a:t>
            </a:r>
            <a:endParaRPr sz="24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685800" y="5623560"/>
            <a:ext cx="10881360" cy="685800"/>
          </a:xfrm>
          <a:prstGeom prst="roundRect">
            <a:avLst/>
          </a:prstGeom>
          <a:solidFill>
            <a:srgbClr val="DEEEFD"/>
          </a:solidFill>
          <a:ln>
            <a:solidFill>
              <a:srgbClr val="DEEEF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91440" rIns="164592" rtlCol="0" anchor="ctr"/>
          <a:lstStyle/>
          <a:p>
            <a:pPr algn="ctr"/>
            <a:r>
              <a:rPr sz="2200" b="1">
                <a:solidFill>
                  <a:srgbClr val="0052A5"/>
                </a:solidFill>
                <a:latin typeface="Calibri" panose="020F0502020204030204"/>
              </a:rPr>
              <a:t>Discussion question: </a:t>
            </a:r>
            <a:r>
              <a:rPr sz="2200" b="0">
                <a:solidFill>
                  <a:srgbClr val="0A162D"/>
                </a:solidFill>
                <a:latin typeface="Calibri" panose="020F0502020204030204"/>
              </a:rPr>
              <a:t>Should a global company apply one ethical standard everywhere?</a:t>
            </a:r>
            <a:endParaRPr sz="2200" b="0">
              <a:solidFill>
                <a:srgbClr val="0A162D"/>
              </a:solidFill>
              <a:latin typeface="Calibri" panose="020F0502020204030204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28600" y="6565392"/>
            <a:ext cx="5943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787878"/>
                </a:solidFill>
                <a:latin typeface="Calibri" panose="020F0502020204030204"/>
              </a:rPr>
              <a:t>BMBM6008 Global Ethics  |  Week 1  |  16</a:t>
            </a:r>
            <a:endParaRPr sz="80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155680" cy="594360"/>
          </a:xfrm>
          <a:prstGeom prst="rect">
            <a:avLst/>
          </a:prstGeom>
          <a:noFill/>
        </p:spPr>
        <p:txBody>
          <a:bodyPr wrap="none" lIns="109728" tIns="36576" rIns="109728" bIns="36576" anchor="t">
            <a:spAutoFit/>
          </a:bodyPr>
          <a:lstStyle/>
          <a:p>
            <a:pPr algn="l"/>
            <a:r>
              <a:rPr sz="3400" b="1">
                <a:solidFill>
                  <a:srgbClr val="051637"/>
                </a:solidFill>
                <a:latin typeface="Calibri" panose="020F0502020204030204"/>
              </a:rPr>
              <a:t>What should a global company do?</a:t>
            </a:r>
            <a:endParaRPr sz="34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02920" y="868680"/>
            <a:ext cx="11155680" cy="18288"/>
          </a:xfrm>
          <a:prstGeom prst="rect">
            <a:avLst/>
          </a:prstGeom>
          <a:solidFill>
            <a:srgbClr val="0052A5"/>
          </a:solidFill>
          <a:ln>
            <a:solidFill>
              <a:srgbClr val="0052A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TextBox 3"/>
          <p:cNvSpPr txBox="1"/>
          <p:nvPr/>
        </p:nvSpPr>
        <p:spPr>
          <a:xfrm>
            <a:off x="594360" y="978408"/>
            <a:ext cx="10972800" cy="365760"/>
          </a:xfrm>
          <a:prstGeom prst="rect">
            <a:avLst/>
          </a:prstGeom>
          <a:noFill/>
        </p:spPr>
        <p:txBody>
          <a:bodyPr wrap="none" lIns="109728" tIns="36576" rIns="109728" bIns="36576" anchor="t">
            <a:spAutoFit/>
          </a:bodyPr>
          <a:lstStyle/>
          <a:p>
            <a:pPr algn="l"/>
            <a:r>
              <a:rPr sz="2200" b="1">
                <a:solidFill>
                  <a:srgbClr val="0052A5"/>
                </a:solidFill>
                <a:latin typeface="Calibri" panose="020F0502020204030204"/>
              </a:rPr>
              <a:t>Different values may point in different directions</a:t>
            </a:r>
            <a:endParaRPr sz="2200" b="1">
              <a:solidFill>
                <a:srgbClr val="0052A5"/>
              </a:solidFill>
              <a:latin typeface="Calibri" panose="020F0502020204030204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685800" y="1417320"/>
            <a:ext cx="10881360" cy="1051560"/>
          </a:xfrm>
          <a:prstGeom prst="roundRect">
            <a:avLst/>
          </a:prstGeom>
          <a:solidFill>
            <a:srgbClr val="DEEEFD"/>
          </a:solidFill>
          <a:ln>
            <a:solidFill>
              <a:srgbClr val="DEEEF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82880" tIns="109728" rIns="182880" rtlCol="0" anchor="ctr"/>
          <a:lstStyle/>
          <a:p>
            <a:pPr algn="ctr"/>
            <a:r>
              <a:rPr sz="2200" b="1">
                <a:solidFill>
                  <a:srgbClr val="0052A5"/>
                </a:solidFill>
                <a:latin typeface="Calibri" panose="020F0502020204030204"/>
              </a:rPr>
              <a:t>Discussion question: </a:t>
            </a:r>
            <a:r>
              <a:rPr sz="2200">
                <a:solidFill>
                  <a:srgbClr val="0A162D"/>
                </a:solidFill>
                <a:latin typeface="Calibri" panose="020F0502020204030204"/>
              </a:rPr>
              <a:t>Should Nike apply the same labour and ethical standards everywhere, even if this increases costs or reduces jobs in poorer countries?</a:t>
            </a:r>
            <a:endParaRPr sz="2200">
              <a:solidFill>
                <a:srgbClr val="0A162D"/>
              </a:solidFill>
              <a:latin typeface="Calibri" panose="020F0502020204030204"/>
            </a:endParaRPr>
          </a:p>
        </p:txBody>
      </p:sp>
      <p:sp>
        <p:nvSpPr>
          <p:cNvPr id="6" name="Rounded Rectangle 5"/>
          <p:cNvSpPr/>
          <p:nvPr/>
        </p:nvSpPr>
        <p:spPr>
          <a:xfrm>
            <a:off x="685800" y="2880360"/>
            <a:ext cx="1097280" cy="502920"/>
          </a:xfrm>
          <a:prstGeom prst="roundRect">
            <a:avLst/>
          </a:prstGeom>
          <a:solidFill>
            <a:srgbClr val="EDF7FF"/>
          </a:solidFill>
          <a:ln>
            <a:solidFill>
              <a:srgbClr val="CDE1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tIns="36576" rIns="109728" bIns="36576" rtlCol="0" anchor="t"/>
          <a:lstStyle/>
          <a:p>
            <a:pPr algn="ctr"/>
            <a:r>
              <a:rPr sz="2000" b="1">
                <a:solidFill>
                  <a:srgbClr val="051637"/>
                </a:solidFill>
                <a:latin typeface="Calibri" panose="020F0502020204030204"/>
              </a:rPr>
              <a:t>law</a:t>
            </a:r>
            <a:endParaRPr sz="20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2011680" y="2880360"/>
            <a:ext cx="1554480" cy="502920"/>
          </a:xfrm>
          <a:prstGeom prst="roundRect">
            <a:avLst/>
          </a:prstGeom>
          <a:solidFill>
            <a:srgbClr val="EDF7FF"/>
          </a:solidFill>
          <a:ln>
            <a:solidFill>
              <a:srgbClr val="CDE1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tIns="36576" rIns="109728" bIns="36576" rtlCol="0" anchor="t"/>
          <a:lstStyle/>
          <a:p>
            <a:pPr algn="ctr"/>
            <a:r>
              <a:rPr sz="2000" b="1">
                <a:solidFill>
                  <a:srgbClr val="051637"/>
                </a:solidFill>
                <a:latin typeface="Calibri" panose="020F0502020204030204"/>
              </a:rPr>
              <a:t>culture</a:t>
            </a:r>
            <a:endParaRPr sz="20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3794760" y="2880360"/>
            <a:ext cx="2926080" cy="502920"/>
          </a:xfrm>
          <a:prstGeom prst="roundRect">
            <a:avLst/>
          </a:prstGeom>
          <a:solidFill>
            <a:srgbClr val="EDF7FF"/>
          </a:solidFill>
          <a:ln>
            <a:solidFill>
              <a:srgbClr val="CDE1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tIns="36576" rIns="109728" bIns="36576" rtlCol="0" anchor="t"/>
          <a:lstStyle/>
          <a:p>
            <a:pPr algn="ctr"/>
            <a:r>
              <a:rPr sz="2000" b="1">
                <a:solidFill>
                  <a:srgbClr val="051637"/>
                </a:solidFill>
                <a:latin typeface="Calibri" panose="020F0502020204030204"/>
              </a:rPr>
              <a:t>economic development</a:t>
            </a:r>
            <a:endParaRPr sz="20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9" name="Rounded Rectangle 8"/>
          <p:cNvSpPr/>
          <p:nvPr/>
        </p:nvSpPr>
        <p:spPr>
          <a:xfrm>
            <a:off x="6949440" y="2880360"/>
            <a:ext cx="2011680" cy="502920"/>
          </a:xfrm>
          <a:prstGeom prst="roundRect">
            <a:avLst/>
          </a:prstGeom>
          <a:solidFill>
            <a:srgbClr val="EDF7FF"/>
          </a:solidFill>
          <a:ln>
            <a:solidFill>
              <a:srgbClr val="CDE1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tIns="36576" rIns="109728" bIns="36576" rtlCol="0" anchor="t"/>
          <a:lstStyle/>
          <a:p>
            <a:pPr algn="ctr"/>
            <a:r>
              <a:rPr sz="2000" b="1">
                <a:solidFill>
                  <a:srgbClr val="051637"/>
                </a:solidFill>
                <a:latin typeface="Calibri" panose="020F0502020204030204"/>
              </a:rPr>
              <a:t>labour rights</a:t>
            </a:r>
            <a:endParaRPr sz="20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685800" y="3520440"/>
            <a:ext cx="1737360" cy="502920"/>
          </a:xfrm>
          <a:prstGeom prst="roundRect">
            <a:avLst/>
          </a:prstGeom>
          <a:solidFill>
            <a:srgbClr val="EDF7FF"/>
          </a:solidFill>
          <a:ln>
            <a:solidFill>
              <a:srgbClr val="CDE1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tIns="36576" rIns="109728" bIns="36576" rtlCol="0" anchor="t"/>
          <a:lstStyle/>
          <a:p>
            <a:pPr algn="ctr"/>
            <a:r>
              <a:rPr sz="2000" b="1">
                <a:solidFill>
                  <a:srgbClr val="051637"/>
                </a:solidFill>
                <a:latin typeface="Calibri" panose="020F0502020204030204"/>
              </a:rPr>
              <a:t>local jobs</a:t>
            </a:r>
            <a:endParaRPr sz="20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11" name="Rounded Rectangle 10"/>
          <p:cNvSpPr/>
          <p:nvPr/>
        </p:nvSpPr>
        <p:spPr>
          <a:xfrm>
            <a:off x="2697480" y="3520440"/>
            <a:ext cx="2560320" cy="502920"/>
          </a:xfrm>
          <a:prstGeom prst="roundRect">
            <a:avLst/>
          </a:prstGeom>
          <a:solidFill>
            <a:srgbClr val="EDF7FF"/>
          </a:solidFill>
          <a:ln>
            <a:solidFill>
              <a:srgbClr val="CDE1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tIns="36576" rIns="109728" bIns="36576" rtlCol="0" anchor="t"/>
          <a:lstStyle/>
          <a:p>
            <a:pPr algn="ctr"/>
            <a:r>
              <a:rPr sz="2000" b="1">
                <a:solidFill>
                  <a:srgbClr val="051637"/>
                </a:solidFill>
                <a:latin typeface="Calibri" panose="020F0502020204030204"/>
              </a:rPr>
              <a:t>global inequality</a:t>
            </a:r>
            <a:endParaRPr sz="20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12" name="Rounded Rectangle 11"/>
          <p:cNvSpPr/>
          <p:nvPr/>
        </p:nvSpPr>
        <p:spPr>
          <a:xfrm>
            <a:off x="5577840" y="3520440"/>
            <a:ext cx="3474720" cy="502920"/>
          </a:xfrm>
          <a:prstGeom prst="roundRect">
            <a:avLst/>
          </a:prstGeom>
          <a:solidFill>
            <a:srgbClr val="EDF7FF"/>
          </a:solidFill>
          <a:ln>
            <a:solidFill>
              <a:srgbClr val="CDE1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tIns="36576" rIns="109728" bIns="36576" rtlCol="0" anchor="t"/>
          <a:lstStyle/>
          <a:p>
            <a:pPr algn="ctr"/>
            <a:r>
              <a:rPr sz="2000" b="1">
                <a:solidFill>
                  <a:srgbClr val="051637"/>
                </a:solidFill>
                <a:latin typeface="Calibri" panose="020F0502020204030204"/>
              </a:rPr>
              <a:t>multinational responsibility</a:t>
            </a:r>
            <a:endParaRPr sz="20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13" name="Rounded Rectangle 12"/>
          <p:cNvSpPr/>
          <p:nvPr/>
        </p:nvSpPr>
        <p:spPr>
          <a:xfrm>
            <a:off x="685800" y="4892040"/>
            <a:ext cx="10881360" cy="777240"/>
          </a:xfrm>
          <a:prstGeom prst="roundRect">
            <a:avLst/>
          </a:prstGeom>
          <a:solidFill>
            <a:srgbClr val="F5F7FA"/>
          </a:solidFill>
          <a:ln>
            <a:solidFill>
              <a:srgbClr val="F5F7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tIns="36576" rIns="109728" bIns="36576" rtlCol="0" anchor="t"/>
          <a:lstStyle/>
          <a:p>
            <a:pPr algn="l"/>
            <a:r>
              <a:rPr sz="2400" b="0">
                <a:solidFill>
                  <a:srgbClr val="0A162D"/>
                </a:solidFill>
                <a:latin typeface="Calibri" panose="020F0502020204030204"/>
              </a:rPr>
              <a:t>Global ethics asks us to think beyond one company decision and consider wider systems, cultures and consequences.</a:t>
            </a:r>
            <a:endParaRPr sz="2400" b="0">
              <a:solidFill>
                <a:srgbClr val="0A162D"/>
              </a:solidFill>
              <a:latin typeface="Calibri" panose="020F0502020204030204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228600" y="6565392"/>
            <a:ext cx="5943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787878"/>
                </a:solidFill>
                <a:latin typeface="Calibri" panose="020F0502020204030204"/>
              </a:rPr>
              <a:t>BMBM6008 Global Ethics  |  Week 1  |  17</a:t>
            </a:r>
            <a:endParaRPr sz="800">
              <a:solidFill>
                <a:srgbClr val="787878"/>
              </a:solidFill>
              <a:latin typeface="Calibri" panose="020F0502020204030204"/>
            </a:endParaRPr>
          </a:p>
        </p:txBody>
      </p:sp>
    </p:spTree>
    <p:custDataLst>
      <p:tags r:id="rId1"/>
    </p:custData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Box 1"/>
          <p:cNvSpPr txBox="1"/>
          <p:nvPr/>
        </p:nvSpPr>
        <p:spPr>
          <a:xfrm>
            <a:off x="502920" y="320040"/>
            <a:ext cx="11155680" cy="594360"/>
          </a:xfrm>
          <a:prstGeom prst="rect">
            <a:avLst/>
          </a:prstGeom>
          <a:noFill/>
        </p:spPr>
        <p:txBody>
          <a:bodyPr wrap="none" lIns="109728" rIns="109728" anchor="t">
            <a:spAutoFit/>
          </a:bodyPr>
          <a:lstStyle/>
          <a:p>
            <a:pPr algn="l"/>
            <a:r>
              <a:rPr sz="3400" b="1">
                <a:solidFill>
                  <a:srgbClr val="051637"/>
                </a:solidFill>
                <a:latin typeface="Calibri" panose="020F0502020204030204"/>
              </a:rPr>
              <a:t>From Business Ethics to Global Ethics</a:t>
            </a:r>
            <a:endParaRPr sz="34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02920" y="868680"/>
            <a:ext cx="11155680" cy="18288"/>
          </a:xfrm>
          <a:prstGeom prst="rect">
            <a:avLst/>
          </a:prstGeom>
          <a:solidFill>
            <a:srgbClr val="0052A5"/>
          </a:solidFill>
          <a:ln>
            <a:solidFill>
              <a:srgbClr val="0052A5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</a:p>
        </p:txBody>
      </p:sp>
      <p:sp>
        <p:nvSpPr>
          <p:cNvPr id="4" name="Rounded Rectangle 3"/>
          <p:cNvSpPr/>
          <p:nvPr/>
        </p:nvSpPr>
        <p:spPr>
          <a:xfrm>
            <a:off x="685800" y="1417320"/>
            <a:ext cx="5212080" cy="2971800"/>
          </a:xfrm>
          <a:prstGeom prst="roundRect">
            <a:avLst/>
          </a:prstGeom>
          <a:solidFill>
            <a:srgbClr val="EDF7FF"/>
          </a:solidFill>
          <a:ln>
            <a:solidFill>
              <a:srgbClr val="D2E1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09728" rIns="109728" rtlCol="0" anchor="ctr"/>
          <a:lstStyle/>
          <a:p>
            <a:pPr algn="ctr"/>
            <a:r>
              <a:rPr sz="2200" b="1">
                <a:solidFill>
                  <a:srgbClr val="0052A5"/>
                </a:solidFill>
                <a:latin typeface="Calibri" panose="020F0502020204030204"/>
              </a:rPr>
              <a:t>Business ethics</a:t>
            </a:r>
            <a:endParaRPr sz="2200" b="1">
              <a:solidFill>
                <a:srgbClr val="0052A5"/>
              </a:solidFill>
              <a:latin typeface="Calibri" panose="020F0502020204030204"/>
            </a:endParaRP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What should this organisation do?</a:t>
            </a: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Who is affected by this decision?</a:t>
            </a: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What responsibilities does the company have?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63640" y="1417320"/>
            <a:ext cx="5212080" cy="2971800"/>
          </a:xfrm>
          <a:prstGeom prst="roundRect">
            <a:avLst/>
          </a:prstGeom>
          <a:solidFill>
            <a:srgbClr val="FFFAE8"/>
          </a:solidFill>
          <a:ln>
            <a:solidFill>
              <a:srgbClr val="D2E1F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64592" tIns="109728" rIns="109728" rtlCol="0" anchor="ctr"/>
          <a:lstStyle/>
          <a:p>
            <a:pPr algn="ctr"/>
            <a:r>
              <a:rPr sz="2200" b="1">
                <a:solidFill>
                  <a:srgbClr val="B47800"/>
                </a:solidFill>
                <a:latin typeface="Calibri" panose="020F0502020204030204"/>
              </a:rPr>
              <a:t>Global ethics</a:t>
            </a:r>
            <a:endParaRPr sz="2200" b="1">
              <a:solidFill>
                <a:srgbClr val="B47800"/>
              </a:solidFill>
              <a:latin typeface="Calibri" panose="020F0502020204030204"/>
            </a:endParaRP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What changes across countries?</a:t>
            </a: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How do law, culture and power shape the issue?</a:t>
            </a:r>
          </a:p>
          <a:p>
            <a:pPr>
              <a:defRPr sz="2000">
                <a:solidFill>
                  <a:srgbClr val="0A162D"/>
                </a:solidFill>
                <a:latin typeface="Calibri" panose="020F0502020204030204"/>
              </a:defRPr>
            </a:pPr>
            <a:r>
              <a:t>Should standards change across borders?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685800" y="4892040"/>
            <a:ext cx="10881360" cy="502920"/>
          </a:xfrm>
          <a:prstGeom prst="roundRect">
            <a:avLst/>
          </a:prstGeom>
          <a:solidFill>
            <a:srgbClr val="FFF2B4"/>
          </a:solidFill>
          <a:ln>
            <a:solidFill>
              <a:srgbClr val="FFF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rIns="109728" rtlCol="0" anchor="t"/>
          <a:lstStyle/>
          <a:p>
            <a:pPr algn="l"/>
            <a:r>
              <a:rPr sz="2600" b="1">
                <a:solidFill>
                  <a:srgbClr val="051637"/>
                </a:solidFill>
                <a:latin typeface="Calibri" panose="020F0502020204030204"/>
              </a:rPr>
              <a:t>This is the shift from Assessment 1 to Assessment 2.</a:t>
            </a:r>
            <a:endParaRPr sz="2600" b="1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7" name="Rounded Rectangle 6"/>
          <p:cNvSpPr/>
          <p:nvPr/>
        </p:nvSpPr>
        <p:spPr>
          <a:xfrm>
            <a:off x="685800" y="5577840"/>
            <a:ext cx="10881360" cy="777240"/>
          </a:xfrm>
          <a:prstGeom prst="roundRect">
            <a:avLst/>
          </a:prstGeom>
          <a:solidFill>
            <a:srgbClr val="F5F7FA"/>
          </a:solidFill>
          <a:ln>
            <a:solidFill>
              <a:srgbClr val="F5F7FA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rIns="109728" rtlCol="0" anchor="t"/>
          <a:lstStyle/>
          <a:p>
            <a:pPr algn="l"/>
            <a:r>
              <a:rPr sz="2200" b="0">
                <a:solidFill>
                  <a:srgbClr val="0A162D"/>
                </a:solidFill>
                <a:latin typeface="Calibri" panose="020F0502020204030204"/>
              </a:rPr>
              <a:t>Assessment 1: make a defensible decision in one organisational dilemma.
Assessment 2: investigate a broader ethical issue in a global context.</a:t>
            </a:r>
            <a:endParaRPr sz="2200" b="0">
              <a:solidFill>
                <a:srgbClr val="0A162D"/>
              </a:solidFill>
              <a:latin typeface="Calibri" panose="020F0502020204030204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28600" y="6565392"/>
            <a:ext cx="5943600" cy="20116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800">
                <a:solidFill>
                  <a:srgbClr val="787878"/>
                </a:solidFill>
                <a:latin typeface="Calibri" panose="020F0502020204030204"/>
              </a:rPr>
              <a:t>BMBM6008 Global Ethics  |  Week 1  |  18</a:t>
            </a:r>
            <a:endParaRPr sz="800">
              <a:solidFill>
                <a:srgbClr val="787878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chemeClr val="tx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The big story of this module</a:t>
            </a:r>
            <a:endParaRPr lang="en-US" sz="2800" b="1" dirty="0">
              <a:solidFill>
                <a:schemeClr val="tx1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85800" y="1234440"/>
            <a:ext cx="10881360" cy="960120"/>
          </a:xfrm>
          <a:prstGeom prst="roundRect">
            <a:avLst>
              <a:gd name="adj" fmla="val 7619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850392" y="1353312"/>
            <a:ext cx="10552176" cy="72237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Global Ethics is about how individuals and organisations make defensible decisions when values, stakeholders, interests and responsibilities conflict across social, cultural and global contexts.</a:t>
            </a: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731520" y="2788920"/>
            <a:ext cx="2487168" cy="2011680"/>
          </a:xfrm>
          <a:prstGeom prst="roundRect">
            <a:avLst>
              <a:gd name="adj" fmla="val 3636"/>
            </a:avLst>
          </a:prstGeom>
          <a:solidFill>
            <a:srgbClr val="FFFFFF"/>
          </a:solidFill>
          <a:ln w="12700">
            <a:solidFill>
              <a:srgbClr val="CED6E0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6" name="Text 4"/>
          <p:cNvSpPr/>
          <p:nvPr/>
        </p:nvSpPr>
        <p:spPr>
          <a:xfrm>
            <a:off x="896112" y="2907792"/>
            <a:ext cx="411480" cy="3200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F8C537"/>
                </a:solidFill>
              </a:rPr>
              <a:t>1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896112" y="3401568"/>
            <a:ext cx="205740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Ethical thinking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896112" y="3886200"/>
            <a:ext cx="2057400" cy="6858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How do we decide what is right?</a:t>
            </a:r>
            <a:endParaRPr lang="en-US" sz="1250" dirty="0"/>
          </a:p>
        </p:txBody>
      </p:sp>
      <p:sp>
        <p:nvSpPr>
          <p:cNvPr id="9" name="Shape 7"/>
          <p:cNvSpPr/>
          <p:nvPr/>
        </p:nvSpPr>
        <p:spPr>
          <a:xfrm>
            <a:off x="3566160" y="2788920"/>
            <a:ext cx="2487168" cy="2011680"/>
          </a:xfrm>
          <a:prstGeom prst="roundRect">
            <a:avLst>
              <a:gd name="adj" fmla="val 3636"/>
            </a:avLst>
          </a:prstGeom>
          <a:solidFill>
            <a:srgbClr val="FFFFFF"/>
          </a:solidFill>
          <a:ln w="12700">
            <a:solidFill>
              <a:srgbClr val="CED6E0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0" name="Text 8"/>
          <p:cNvSpPr/>
          <p:nvPr/>
        </p:nvSpPr>
        <p:spPr>
          <a:xfrm>
            <a:off x="3730752" y="2907792"/>
            <a:ext cx="411480" cy="3200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F8C537"/>
                </a:solidFill>
              </a:rPr>
              <a:t>2</a:t>
            </a:r>
            <a:endParaRPr lang="en-US" sz="1800" dirty="0"/>
          </a:p>
        </p:txBody>
      </p:sp>
      <p:sp>
        <p:nvSpPr>
          <p:cNvPr id="11" name="Text 9"/>
          <p:cNvSpPr/>
          <p:nvPr/>
        </p:nvSpPr>
        <p:spPr>
          <a:xfrm>
            <a:off x="3730752" y="3401568"/>
            <a:ext cx="205740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Organisations</a:t>
            </a:r>
            <a:endParaRPr lang="en-US" sz="1600" dirty="0"/>
          </a:p>
        </p:txBody>
      </p:sp>
      <p:sp>
        <p:nvSpPr>
          <p:cNvPr id="12" name="Text 10"/>
          <p:cNvSpPr/>
          <p:nvPr/>
        </p:nvSpPr>
        <p:spPr>
          <a:xfrm>
            <a:off x="3730752" y="3886200"/>
            <a:ext cx="2057400" cy="6858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Who is responsible when companies act?</a:t>
            </a:r>
            <a:endParaRPr lang="en-US" sz="1250" dirty="0"/>
          </a:p>
        </p:txBody>
      </p:sp>
      <p:sp>
        <p:nvSpPr>
          <p:cNvPr id="13" name="Shape 11"/>
          <p:cNvSpPr/>
          <p:nvPr/>
        </p:nvSpPr>
        <p:spPr>
          <a:xfrm>
            <a:off x="6400800" y="2788920"/>
            <a:ext cx="2487168" cy="2011680"/>
          </a:xfrm>
          <a:prstGeom prst="roundRect">
            <a:avLst>
              <a:gd name="adj" fmla="val 3636"/>
            </a:avLst>
          </a:prstGeom>
          <a:solidFill>
            <a:srgbClr val="FFFFFF"/>
          </a:solidFill>
          <a:ln w="12700">
            <a:solidFill>
              <a:srgbClr val="CED6E0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4" name="Text 12"/>
          <p:cNvSpPr/>
          <p:nvPr/>
        </p:nvSpPr>
        <p:spPr>
          <a:xfrm>
            <a:off x="6565392" y="2907792"/>
            <a:ext cx="411480" cy="3200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F8C537"/>
                </a:solidFill>
              </a:rPr>
              <a:t>3</a:t>
            </a:r>
            <a:endParaRPr lang="en-US" sz="1800" dirty="0"/>
          </a:p>
        </p:txBody>
      </p:sp>
      <p:sp>
        <p:nvSpPr>
          <p:cNvPr id="15" name="Text 13"/>
          <p:cNvSpPr/>
          <p:nvPr/>
        </p:nvSpPr>
        <p:spPr>
          <a:xfrm>
            <a:off x="6565392" y="3401568"/>
            <a:ext cx="205740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Global contexts</a:t>
            </a:r>
            <a:endParaRPr lang="en-US" sz="1600" dirty="0"/>
          </a:p>
        </p:txBody>
      </p:sp>
      <p:sp>
        <p:nvSpPr>
          <p:cNvPr id="16" name="Text 14"/>
          <p:cNvSpPr/>
          <p:nvPr/>
        </p:nvSpPr>
        <p:spPr>
          <a:xfrm>
            <a:off x="6565392" y="3886200"/>
            <a:ext cx="2057400" cy="6858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What changes across cultures, laws and countries?</a:t>
            </a:r>
            <a:endParaRPr lang="en-US" sz="1250" dirty="0"/>
          </a:p>
        </p:txBody>
      </p:sp>
      <p:sp>
        <p:nvSpPr>
          <p:cNvPr id="17" name="Shape 15"/>
          <p:cNvSpPr/>
          <p:nvPr/>
        </p:nvSpPr>
        <p:spPr>
          <a:xfrm>
            <a:off x="9235440" y="2788920"/>
            <a:ext cx="2487168" cy="2011680"/>
          </a:xfrm>
          <a:prstGeom prst="roundRect">
            <a:avLst>
              <a:gd name="adj" fmla="val 3636"/>
            </a:avLst>
          </a:prstGeom>
          <a:solidFill>
            <a:srgbClr val="FFFFFF"/>
          </a:solidFill>
          <a:ln w="12700">
            <a:solidFill>
              <a:srgbClr val="CED6E0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8" name="Text 16"/>
          <p:cNvSpPr/>
          <p:nvPr/>
        </p:nvSpPr>
        <p:spPr>
          <a:xfrm>
            <a:off x="9400032" y="2907792"/>
            <a:ext cx="411480" cy="3200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F8C537"/>
                </a:solidFill>
              </a:rPr>
              <a:t>4</a:t>
            </a:r>
            <a:endParaRPr lang="en-US" sz="1800" dirty="0"/>
          </a:p>
        </p:txBody>
      </p:sp>
      <p:sp>
        <p:nvSpPr>
          <p:cNvPr id="19" name="Text 17"/>
          <p:cNvSpPr/>
          <p:nvPr/>
        </p:nvSpPr>
        <p:spPr>
          <a:xfrm>
            <a:off x="9400032" y="3401568"/>
            <a:ext cx="2057400" cy="34747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Defensible action</a:t>
            </a:r>
            <a:endParaRPr lang="en-US" sz="1600" dirty="0"/>
          </a:p>
        </p:txBody>
      </p:sp>
      <p:sp>
        <p:nvSpPr>
          <p:cNvPr id="20" name="Text 18"/>
          <p:cNvSpPr/>
          <p:nvPr/>
        </p:nvSpPr>
        <p:spPr>
          <a:xfrm>
            <a:off x="9400032" y="3886200"/>
            <a:ext cx="2057400" cy="6858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What should the organisation do, and why?</a:t>
            </a:r>
            <a:endParaRPr lang="en-US" sz="1250" dirty="0"/>
          </a:p>
        </p:txBody>
      </p:sp>
      <p:sp>
        <p:nvSpPr>
          <p:cNvPr id="21" name="Text 19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3</a:t>
            </a:r>
            <a:endParaRPr lang="en-US" sz="750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Module roadmap: where we go next (Details in Handbook)</a:t>
            </a:r>
            <a:endParaRPr lang="zh-CN" altLang="en-US" sz="2800" b="1" dirty="0">
              <a:solidFill>
                <a:srgbClr val="102A43"/>
              </a:solidFill>
              <a:latin typeface="Calibri" panose="020F0502020204030204" pitchFamily="34" charset="0"/>
              <a:ea typeface="SimSun" panose="02010600030101010101" pitchFamily="2" charset="-122"/>
              <a:cs typeface="Calibri" panose="020F0502020204030204" pitchFamily="34" charset="-120"/>
            </a:endParaRPr>
          </a:p>
        </p:txBody>
      </p:sp>
      <p:sp>
        <p:nvSpPr>
          <p:cNvPr id="3" name="Shape 1"/>
          <p:cNvSpPr/>
          <p:nvPr/>
        </p:nvSpPr>
        <p:spPr>
          <a:xfrm>
            <a:off x="548640" y="1325880"/>
            <a:ext cx="1627632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658368" y="1435608"/>
            <a:ext cx="1371600" cy="182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7B8794"/>
                </a:solidFill>
              </a:rPr>
              <a:t>Week 1</a:t>
            </a:r>
            <a:endParaRPr lang="en-US" sz="1000" dirty="0"/>
          </a:p>
        </p:txBody>
      </p:sp>
      <p:sp>
        <p:nvSpPr>
          <p:cNvPr id="5" name="Text 3"/>
          <p:cNvSpPr/>
          <p:nvPr/>
        </p:nvSpPr>
        <p:spPr>
          <a:xfrm>
            <a:off x="658368" y="1719072"/>
            <a:ext cx="137160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Intro to ethics</a:t>
            </a:r>
            <a:endParaRPr lang="en-US" sz="1350" dirty="0"/>
          </a:p>
        </p:txBody>
      </p:sp>
      <p:sp>
        <p:nvSpPr>
          <p:cNvPr id="6" name="Shape 4"/>
          <p:cNvSpPr/>
          <p:nvPr/>
        </p:nvSpPr>
        <p:spPr>
          <a:xfrm>
            <a:off x="2468880" y="1325880"/>
            <a:ext cx="1627632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7" name="Text 5"/>
          <p:cNvSpPr/>
          <p:nvPr/>
        </p:nvSpPr>
        <p:spPr>
          <a:xfrm>
            <a:off x="2578608" y="1435608"/>
            <a:ext cx="1371600" cy="182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7B8794"/>
                </a:solidFill>
              </a:rPr>
              <a:t>Week 2</a:t>
            </a:r>
            <a:endParaRPr lang="en-US" sz="1000" dirty="0"/>
          </a:p>
        </p:txBody>
      </p:sp>
      <p:sp>
        <p:nvSpPr>
          <p:cNvPr id="8" name="Text 6"/>
          <p:cNvSpPr/>
          <p:nvPr/>
        </p:nvSpPr>
        <p:spPr>
          <a:xfrm>
            <a:off x="2578608" y="1719072"/>
            <a:ext cx="137160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Ethical lenses</a:t>
            </a:r>
            <a:endParaRPr lang="en-US" sz="1350" dirty="0"/>
          </a:p>
        </p:txBody>
      </p:sp>
      <p:sp>
        <p:nvSpPr>
          <p:cNvPr id="9" name="Shape 7"/>
          <p:cNvSpPr/>
          <p:nvPr/>
        </p:nvSpPr>
        <p:spPr>
          <a:xfrm>
            <a:off x="4389120" y="1325880"/>
            <a:ext cx="1627632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0" name="Text 8"/>
          <p:cNvSpPr/>
          <p:nvPr/>
        </p:nvSpPr>
        <p:spPr>
          <a:xfrm>
            <a:off x="4498848" y="1435608"/>
            <a:ext cx="1371600" cy="182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7B8794"/>
                </a:solidFill>
              </a:rPr>
              <a:t>Week 3</a:t>
            </a:r>
            <a:endParaRPr lang="en-US" sz="1000" dirty="0"/>
          </a:p>
        </p:txBody>
      </p:sp>
      <p:sp>
        <p:nvSpPr>
          <p:cNvPr id="11" name="Text 9"/>
          <p:cNvSpPr/>
          <p:nvPr/>
        </p:nvSpPr>
        <p:spPr>
          <a:xfrm>
            <a:off x="4516628" y="1828927"/>
            <a:ext cx="137160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Integrity &amp; responsibility</a:t>
            </a:r>
            <a:endParaRPr lang="en-US" sz="1350" dirty="0"/>
          </a:p>
        </p:txBody>
      </p:sp>
      <p:sp>
        <p:nvSpPr>
          <p:cNvPr id="12" name="Shape 10"/>
          <p:cNvSpPr/>
          <p:nvPr/>
        </p:nvSpPr>
        <p:spPr>
          <a:xfrm>
            <a:off x="6309360" y="1325880"/>
            <a:ext cx="1627632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3" name="Text 11"/>
          <p:cNvSpPr/>
          <p:nvPr/>
        </p:nvSpPr>
        <p:spPr>
          <a:xfrm>
            <a:off x="6419088" y="1435608"/>
            <a:ext cx="1371600" cy="182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7B8794"/>
                </a:solidFill>
              </a:rPr>
              <a:t>Week 4</a:t>
            </a:r>
            <a:endParaRPr lang="en-US" sz="1000" dirty="0"/>
          </a:p>
        </p:txBody>
      </p:sp>
      <p:sp>
        <p:nvSpPr>
          <p:cNvPr id="14" name="Text 12"/>
          <p:cNvSpPr/>
          <p:nvPr/>
        </p:nvSpPr>
        <p:spPr>
          <a:xfrm>
            <a:off x="6419088" y="1719072"/>
            <a:ext cx="137160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Trust &amp; pressure</a:t>
            </a:r>
            <a:endParaRPr lang="en-US" sz="1350" dirty="0"/>
          </a:p>
        </p:txBody>
      </p:sp>
      <p:sp>
        <p:nvSpPr>
          <p:cNvPr id="15" name="Shape 13"/>
          <p:cNvSpPr/>
          <p:nvPr/>
        </p:nvSpPr>
        <p:spPr>
          <a:xfrm>
            <a:off x="8229600" y="1325880"/>
            <a:ext cx="1627632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6" name="Text 14"/>
          <p:cNvSpPr/>
          <p:nvPr/>
        </p:nvSpPr>
        <p:spPr>
          <a:xfrm>
            <a:off x="8339328" y="1435608"/>
            <a:ext cx="1371600" cy="182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7B8794"/>
                </a:solidFill>
              </a:rPr>
              <a:t>Week 5</a:t>
            </a:r>
            <a:endParaRPr lang="en-US" sz="1000" dirty="0"/>
          </a:p>
        </p:txBody>
      </p:sp>
      <p:sp>
        <p:nvSpPr>
          <p:cNvPr id="17" name="Text 15"/>
          <p:cNvSpPr/>
          <p:nvPr/>
        </p:nvSpPr>
        <p:spPr>
          <a:xfrm>
            <a:off x="8339328" y="1719072"/>
            <a:ext cx="137160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Decision workshop</a:t>
            </a:r>
            <a:endParaRPr lang="en-US" sz="1350" dirty="0"/>
          </a:p>
        </p:txBody>
      </p:sp>
      <p:sp>
        <p:nvSpPr>
          <p:cNvPr id="18" name="Shape 16"/>
          <p:cNvSpPr/>
          <p:nvPr/>
        </p:nvSpPr>
        <p:spPr>
          <a:xfrm>
            <a:off x="10149840" y="1325880"/>
            <a:ext cx="1627632" cy="1005840"/>
          </a:xfrm>
          <a:prstGeom prst="roundRect">
            <a:avLst>
              <a:gd name="adj" fmla="val 5455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9" name="Text 17"/>
          <p:cNvSpPr/>
          <p:nvPr/>
        </p:nvSpPr>
        <p:spPr>
          <a:xfrm>
            <a:off x="10259568" y="1435608"/>
            <a:ext cx="1371600" cy="182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7B8794"/>
                </a:solidFill>
              </a:rPr>
              <a:t>Week 6</a:t>
            </a:r>
            <a:endParaRPr lang="en-US" sz="1000" dirty="0"/>
          </a:p>
        </p:txBody>
      </p:sp>
      <p:sp>
        <p:nvSpPr>
          <p:cNvPr id="20" name="Text 18"/>
          <p:cNvSpPr/>
          <p:nvPr/>
        </p:nvSpPr>
        <p:spPr>
          <a:xfrm>
            <a:off x="10259695" y="1718945"/>
            <a:ext cx="1494155" cy="3841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Presentations</a:t>
            </a:r>
            <a:endParaRPr lang="en-US" sz="1350" dirty="0"/>
          </a:p>
        </p:txBody>
      </p:sp>
      <p:sp>
        <p:nvSpPr>
          <p:cNvPr id="21" name="Shape 19"/>
          <p:cNvSpPr/>
          <p:nvPr/>
        </p:nvSpPr>
        <p:spPr>
          <a:xfrm>
            <a:off x="548640" y="3520440"/>
            <a:ext cx="1627632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22" name="Text 20"/>
          <p:cNvSpPr/>
          <p:nvPr/>
        </p:nvSpPr>
        <p:spPr>
          <a:xfrm>
            <a:off x="658368" y="3630168"/>
            <a:ext cx="1371600" cy="182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7B8794"/>
                </a:solidFill>
              </a:rPr>
              <a:t>Week 7</a:t>
            </a:r>
            <a:endParaRPr lang="en-US" sz="1000" dirty="0"/>
          </a:p>
        </p:txBody>
      </p:sp>
      <p:sp>
        <p:nvSpPr>
          <p:cNvPr id="23" name="Text 21"/>
          <p:cNvSpPr/>
          <p:nvPr/>
        </p:nvSpPr>
        <p:spPr>
          <a:xfrm>
            <a:off x="658368" y="3913632"/>
            <a:ext cx="137160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Culture &amp; rights</a:t>
            </a:r>
            <a:endParaRPr lang="en-US" sz="1350" dirty="0"/>
          </a:p>
        </p:txBody>
      </p:sp>
      <p:sp>
        <p:nvSpPr>
          <p:cNvPr id="24" name="Shape 22"/>
          <p:cNvSpPr/>
          <p:nvPr/>
        </p:nvSpPr>
        <p:spPr>
          <a:xfrm>
            <a:off x="2468880" y="3520440"/>
            <a:ext cx="1627632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25" name="Text 23"/>
          <p:cNvSpPr/>
          <p:nvPr/>
        </p:nvSpPr>
        <p:spPr>
          <a:xfrm>
            <a:off x="2578608" y="3630168"/>
            <a:ext cx="1371600" cy="182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7B8794"/>
                </a:solidFill>
              </a:rPr>
              <a:t>Week 8</a:t>
            </a:r>
            <a:endParaRPr lang="en-US" sz="1000" dirty="0"/>
          </a:p>
        </p:txBody>
      </p:sp>
      <p:sp>
        <p:nvSpPr>
          <p:cNvPr id="26" name="Text 24"/>
          <p:cNvSpPr/>
          <p:nvPr/>
        </p:nvSpPr>
        <p:spPr>
          <a:xfrm>
            <a:off x="2578608" y="3913632"/>
            <a:ext cx="137160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AI &amp; technology</a:t>
            </a:r>
            <a:endParaRPr lang="en-US" sz="1350" dirty="0"/>
          </a:p>
        </p:txBody>
      </p:sp>
      <p:sp>
        <p:nvSpPr>
          <p:cNvPr id="27" name="Shape 25"/>
          <p:cNvSpPr/>
          <p:nvPr/>
        </p:nvSpPr>
        <p:spPr>
          <a:xfrm>
            <a:off x="4389120" y="3520440"/>
            <a:ext cx="1627632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28" name="Text 26"/>
          <p:cNvSpPr/>
          <p:nvPr/>
        </p:nvSpPr>
        <p:spPr>
          <a:xfrm>
            <a:off x="4498848" y="3630168"/>
            <a:ext cx="1371600" cy="182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7B8794"/>
                </a:solidFill>
              </a:rPr>
              <a:t>Week 9</a:t>
            </a:r>
            <a:endParaRPr lang="en-US" sz="1000" dirty="0"/>
          </a:p>
        </p:txBody>
      </p:sp>
      <p:sp>
        <p:nvSpPr>
          <p:cNvPr id="29" name="Text 27"/>
          <p:cNvSpPr/>
          <p:nvPr/>
        </p:nvSpPr>
        <p:spPr>
          <a:xfrm>
            <a:off x="4498848" y="3913632"/>
            <a:ext cx="137160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Consumers &amp; marketing</a:t>
            </a:r>
            <a:endParaRPr lang="en-US" sz="1350" dirty="0"/>
          </a:p>
        </p:txBody>
      </p:sp>
      <p:sp>
        <p:nvSpPr>
          <p:cNvPr id="30" name="Shape 28"/>
          <p:cNvSpPr/>
          <p:nvPr/>
        </p:nvSpPr>
        <p:spPr>
          <a:xfrm>
            <a:off x="6309360" y="3520440"/>
            <a:ext cx="1627632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31" name="Text 29"/>
          <p:cNvSpPr/>
          <p:nvPr/>
        </p:nvSpPr>
        <p:spPr>
          <a:xfrm>
            <a:off x="6419088" y="3630168"/>
            <a:ext cx="1371600" cy="182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7B8794"/>
                </a:solidFill>
              </a:rPr>
              <a:t>Week 10</a:t>
            </a:r>
            <a:endParaRPr lang="en-US" sz="1000" dirty="0"/>
          </a:p>
        </p:txBody>
      </p:sp>
      <p:sp>
        <p:nvSpPr>
          <p:cNvPr id="32" name="Text 30"/>
          <p:cNvSpPr/>
          <p:nvPr/>
        </p:nvSpPr>
        <p:spPr>
          <a:xfrm>
            <a:off x="6419088" y="3913632"/>
            <a:ext cx="137160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Sustainability</a:t>
            </a:r>
            <a:endParaRPr lang="en-US" sz="1350" dirty="0"/>
          </a:p>
        </p:txBody>
      </p:sp>
      <p:sp>
        <p:nvSpPr>
          <p:cNvPr id="33" name="Shape 31"/>
          <p:cNvSpPr/>
          <p:nvPr/>
        </p:nvSpPr>
        <p:spPr>
          <a:xfrm>
            <a:off x="8193405" y="3465830"/>
            <a:ext cx="1627632" cy="1005840"/>
          </a:xfrm>
          <a:prstGeom prst="roundRect">
            <a:avLst>
              <a:gd name="adj" fmla="val 5455"/>
            </a:avLst>
          </a:prstGeom>
          <a:solidFill>
            <a:srgbClr val="FFFFFF"/>
          </a:solidFill>
          <a:ln w="12700">
            <a:solidFill>
              <a:srgbClr val="CDD5DF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34" name="Text 32"/>
          <p:cNvSpPr/>
          <p:nvPr/>
        </p:nvSpPr>
        <p:spPr>
          <a:xfrm>
            <a:off x="8339328" y="3630168"/>
            <a:ext cx="1371600" cy="182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7B8794"/>
                </a:solidFill>
              </a:rPr>
              <a:t>Week 11</a:t>
            </a:r>
            <a:endParaRPr lang="en-US" sz="1000" dirty="0"/>
          </a:p>
        </p:txBody>
      </p:sp>
      <p:sp>
        <p:nvSpPr>
          <p:cNvPr id="35" name="Text 33"/>
          <p:cNvSpPr/>
          <p:nvPr/>
        </p:nvSpPr>
        <p:spPr>
          <a:xfrm>
            <a:off x="8339328" y="3913632"/>
            <a:ext cx="1371600" cy="384048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b="1" dirty="0"/>
              <a:t>TBC</a:t>
            </a:r>
            <a:endParaRPr lang="en-US" sz="2000" b="1" dirty="0"/>
          </a:p>
        </p:txBody>
      </p:sp>
      <p:sp>
        <p:nvSpPr>
          <p:cNvPr id="36" name="Shape 34"/>
          <p:cNvSpPr/>
          <p:nvPr/>
        </p:nvSpPr>
        <p:spPr>
          <a:xfrm>
            <a:off x="1097280" y="5715000"/>
            <a:ext cx="9966960" cy="502920"/>
          </a:xfrm>
          <a:prstGeom prst="roundRect">
            <a:avLst>
              <a:gd name="adj" fmla="val 14545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37" name="Text 35"/>
          <p:cNvSpPr/>
          <p:nvPr/>
        </p:nvSpPr>
        <p:spPr>
          <a:xfrm>
            <a:off x="1261872" y="5833872"/>
            <a:ext cx="9637776" cy="26517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The module moves from ethical reasoning → organisational responsibility → global issues → assessment practice.</a:t>
            </a:r>
            <a:endParaRPr lang="en-US" sz="1550" dirty="0"/>
          </a:p>
        </p:txBody>
      </p:sp>
      <p:sp>
        <p:nvSpPr>
          <p:cNvPr id="38" name="Text 36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17</a:t>
            </a:r>
            <a:endParaRPr lang="en-US" sz="750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dirty="0"/>
              <a:t>Assessment 1 &amp; 2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532130" y="1371600"/>
            <a:ext cx="10349230" cy="2926080"/>
          </a:xfrm>
          <a:prstGeom prst="rect">
            <a:avLst/>
          </a:prstGeom>
          <a:noFill/>
        </p:spPr>
        <p:txBody>
          <a:bodyPr wrap="square" lIns="635" tIns="635" rIns="635" bIns="635" rtlCol="0" anchor="ctr">
            <a:normAutofit/>
          </a:bodyPr>
          <a:lstStyle/>
          <a:p>
            <a:pPr>
              <a:defRPr/>
            </a:pPr>
            <a:endParaRPr lang="en-US" sz="2000" dirty="0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18</a:t>
            </a:r>
            <a:endParaRPr lang="en-US" sz="750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09265" y="563880"/>
            <a:ext cx="6172200" cy="5957570"/>
          </a:xfrm>
          <a:prstGeom prst="rect">
            <a:avLst/>
          </a:prstGeom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791845" y="414655"/>
            <a:ext cx="9829800" cy="4363720"/>
          </a:xfrm>
          <a:prstGeom prst="rect">
            <a:avLst/>
          </a:prstGeom>
        </p:spPr>
        <p:txBody>
          <a:bodyPr wrap="square">
            <a:noAutofit/>
          </a:bodyPr>
          <a:p>
            <a:pPr defTabSz="2667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2000" b="1">
                <a:latin typeface="Calibri" panose="020F0502020204030204"/>
                <a:ea typeface="Arial" panose="020B0604020202020204"/>
              </a:rPr>
              <a:t>TASK ONE – ETHICAL DILEMMA CASE PRESENTATION</a:t>
            </a:r>
            <a:endParaRPr lang="en-US" altLang="zh-CN" sz="1700" b="1">
              <a:latin typeface="Calibri" panose="020F0502020204030204"/>
              <a:ea typeface="Arial" panose="020B0604020202020204"/>
            </a:endParaRPr>
          </a:p>
          <a:p>
            <a:pPr defTabSz="266700">
              <a:lnSpc>
                <a:spcPct val="105000"/>
              </a:lnSpc>
              <a:spcAft>
                <a:spcPts val="5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You are required to select </a:t>
            </a:r>
            <a:r>
              <a:rPr lang="en-US" altLang="zh-CN" sz="2000">
                <a:highlight>
                  <a:srgbClr val="FFFF00"/>
                </a:highlight>
                <a:latin typeface="Calibri" panose="020F0502020204030204"/>
                <a:ea typeface="Arial" panose="020B0604020202020204"/>
              </a:rPr>
              <a:t>a real-world ethical dilemma</a:t>
            </a:r>
            <a:r>
              <a:rPr lang="en-US" altLang="zh-CN" sz="2000">
                <a:latin typeface="Calibri" panose="020F0502020204030204"/>
                <a:ea typeface="Arial" panose="020B0604020202020204"/>
              </a:rPr>
              <a:t> involving a business or organisation.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defTabSz="266700">
              <a:lnSpc>
                <a:spcPct val="105000"/>
              </a:lnSpc>
              <a:spcAft>
                <a:spcPts val="5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Your presentation should focus on</a:t>
            </a:r>
            <a:r>
              <a:rPr lang="en-US" altLang="zh-CN" sz="2000">
                <a:highlight>
                  <a:srgbClr val="FFFF00"/>
                </a:highlight>
                <a:latin typeface="Calibri" panose="020F0502020204030204"/>
                <a:ea typeface="Arial" panose="020B0604020202020204"/>
              </a:rPr>
              <a:t> one specific decision faced by the organisation</a:t>
            </a:r>
            <a:r>
              <a:rPr lang="en-US" altLang="zh-CN" sz="2000">
                <a:latin typeface="Calibri" panose="020F0502020204030204"/>
                <a:ea typeface="Arial" panose="020B0604020202020204"/>
              </a:rPr>
              <a:t> and answer the question:</a:t>
            </a:r>
            <a:r>
              <a:rPr lang="en-US" altLang="zh-CN" sz="2000">
                <a:highlight>
                  <a:srgbClr val="FFFF00"/>
                </a:highlight>
                <a:latin typeface="Calibri" panose="020F0502020204030204"/>
                <a:ea typeface="Arial" panose="020B0604020202020204"/>
              </a:rPr>
              <a:t> What should the organisation do in this situation, and why?</a:t>
            </a:r>
            <a:endParaRPr lang="en-US" altLang="zh-CN" sz="1600">
              <a:highlight>
                <a:srgbClr val="FFFF00"/>
              </a:highlight>
              <a:latin typeface="Calibri" panose="020F0502020204030204"/>
              <a:ea typeface="Arial" panose="020B0604020202020204"/>
            </a:endParaRPr>
          </a:p>
          <a:p>
            <a:pPr defTabSz="266700">
              <a:lnSpc>
                <a:spcPct val="105000"/>
              </a:lnSpc>
              <a:spcAft>
                <a:spcPts val="300"/>
              </a:spcAft>
            </a:pPr>
            <a:r>
              <a:rPr lang="en-US" altLang="zh-CN" sz="2000" b="1">
                <a:latin typeface="Calibri" panose="020F0502020204030204"/>
                <a:ea typeface="Arial" panose="020B0604020202020204"/>
              </a:rPr>
              <a:t>Your presentation must include:</a:t>
            </a:r>
            <a:endParaRPr lang="en-US" altLang="zh-CN" sz="1600" b="1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</a:t>
            </a:r>
            <a:r>
              <a:rPr lang="en-US" altLang="zh-CN" sz="2000" b="1">
                <a:latin typeface="Calibri" panose="020F0502020204030204"/>
                <a:ea typeface="Arial" panose="020B0604020202020204"/>
              </a:rPr>
              <a:t>A brief introduction </a:t>
            </a:r>
            <a:r>
              <a:rPr lang="en-US" altLang="zh-CN" sz="2000">
                <a:latin typeface="Calibri" panose="020F0502020204030204"/>
                <a:ea typeface="Arial" panose="020B0604020202020204"/>
              </a:rPr>
              <a:t>to the organisation and sufficient background to the case.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</a:t>
            </a:r>
            <a:r>
              <a:rPr lang="en-US" altLang="zh-CN" sz="2000" b="1">
                <a:latin typeface="Calibri" panose="020F0502020204030204"/>
                <a:ea typeface="Arial" panose="020B0604020202020204"/>
              </a:rPr>
              <a:t>A clear explanation </a:t>
            </a:r>
            <a:r>
              <a:rPr lang="en-US" altLang="zh-CN" sz="2000">
                <a:latin typeface="Calibri" panose="020F0502020204030204"/>
                <a:ea typeface="Arial" panose="020B0604020202020204"/>
              </a:rPr>
              <a:t>of the specific ethical dilemma or decision.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Identification of the </a:t>
            </a:r>
            <a:r>
              <a:rPr lang="en-US" altLang="zh-CN" sz="2000" b="1">
                <a:latin typeface="Calibri" panose="020F0502020204030204"/>
                <a:ea typeface="Arial" panose="020B0604020202020204"/>
              </a:rPr>
              <a:t>main stakeholders and the key conflicts of interest, values or responsibilities.</a:t>
            </a:r>
            <a:endParaRPr lang="en-US" altLang="zh-CN" sz="1600" b="1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Application of </a:t>
            </a:r>
            <a:r>
              <a:rPr lang="en-US" altLang="zh-CN" sz="2000" b="1">
                <a:latin typeface="Calibri" panose="020F0502020204030204"/>
                <a:ea typeface="Arial" panose="020B0604020202020204"/>
              </a:rPr>
              <a:t>at least two relevant ethical theories or approaches to </a:t>
            </a:r>
            <a:r>
              <a:rPr lang="en-US" altLang="zh-CN" sz="2000">
                <a:latin typeface="Calibri" panose="020F0502020204030204"/>
                <a:ea typeface="Arial" panose="020B0604020202020204"/>
              </a:rPr>
              <a:t>analyse the dilemma.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</a:t>
            </a:r>
            <a:r>
              <a:rPr lang="en-US" altLang="zh-CN" sz="2000" b="1">
                <a:latin typeface="Calibri" panose="020F0502020204030204"/>
                <a:ea typeface="Arial" panose="020B0604020202020204"/>
              </a:rPr>
              <a:t>Comparison of the different ethical perspectives, </a:t>
            </a:r>
            <a:r>
              <a:rPr lang="en-US" altLang="zh-CN" sz="2000">
                <a:latin typeface="Calibri" panose="020F0502020204030204"/>
                <a:ea typeface="Arial" panose="020B0604020202020204"/>
              </a:rPr>
              <a:t>including how they may lead to different interpretations or possible courses of action.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</a:t>
            </a:r>
            <a:r>
              <a:rPr lang="en-US" altLang="zh-CN" sz="2000" b="1">
                <a:latin typeface="Calibri" panose="020F0502020204030204"/>
                <a:ea typeface="Arial" panose="020B0604020202020204"/>
              </a:rPr>
              <a:t> A clear and justified recommendation </a:t>
            </a:r>
            <a:r>
              <a:rPr lang="en-US" altLang="zh-CN" sz="2000">
                <a:latin typeface="Calibri" panose="020F0502020204030204"/>
                <a:ea typeface="Arial" panose="020B0604020202020204"/>
              </a:rPr>
              <a:t>on what the organisation should do.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Appropriate</a:t>
            </a:r>
            <a:r>
              <a:rPr lang="en-US" altLang="zh-CN" sz="2000" b="1">
                <a:latin typeface="Calibri" panose="020F0502020204030204"/>
                <a:ea typeface="Arial" panose="020B0604020202020204"/>
              </a:rPr>
              <a:t> academic literature and reliable evidence </a:t>
            </a:r>
            <a:r>
              <a:rPr lang="en-US" altLang="zh-CN" sz="2000">
                <a:latin typeface="Calibri" panose="020F0502020204030204"/>
                <a:ea typeface="Arial" panose="020B0604020202020204"/>
              </a:rPr>
              <a:t>relating to the selected case, with references included in the presentation.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defTabSz="266700">
              <a:lnSpc>
                <a:spcPct val="150000"/>
              </a:lnSpc>
              <a:spcBef>
                <a:spcPts val="800"/>
              </a:spcBef>
              <a:spcAft>
                <a:spcPts val="500"/>
              </a:spcAft>
            </a:pPr>
            <a:r>
              <a:rPr lang="en-US" altLang="zh-CN" sz="2000" b="1">
                <a:latin typeface="Calibri" panose="020F0502020204030204"/>
                <a:ea typeface="Arial" panose="020B0604020202020204"/>
              </a:rPr>
              <a:t>Purpose of the assessment</a:t>
            </a:r>
            <a:endParaRPr lang="en-US" altLang="zh-CN" sz="1600" b="1">
              <a:latin typeface="Calibri" panose="020F0502020204030204"/>
              <a:ea typeface="Arial" panose="020B0604020202020204"/>
            </a:endParaRPr>
          </a:p>
          <a:p>
            <a:pPr defTabSz="266700">
              <a:lnSpc>
                <a:spcPct val="105000"/>
              </a:lnSpc>
              <a:spcAft>
                <a:spcPts val="5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To demonstrate your ability to apply ethical theories and approaches to a specific real-world business dilemma, critically evaluate alternative courses of action, and justify an ethical decision clearly and professionally.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Picture 1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69235" y="624840"/>
            <a:ext cx="6652260" cy="6155055"/>
          </a:xfrm>
          <a:prstGeom prst="rect">
            <a:avLst/>
          </a:prstGeom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567690" y="0"/>
            <a:ext cx="11005820" cy="3594100"/>
          </a:xfrm>
          <a:prstGeom prst="rect">
            <a:avLst/>
          </a:prstGeom>
        </p:spPr>
        <p:txBody>
          <a:bodyPr wrap="square">
            <a:noAutofit/>
          </a:bodyPr>
          <a:p>
            <a:pPr defTabSz="26670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zh-CN" sz="2000" b="1">
                <a:latin typeface="Calibri" panose="020F0502020204030204"/>
                <a:ea typeface="Arial" panose="020B0604020202020204"/>
              </a:rPr>
              <a:t>TASK TWO – GLOBAL ETHICS CRITICAL REPORT</a:t>
            </a:r>
            <a:endParaRPr lang="en-US" altLang="zh-CN" sz="1700" b="1">
              <a:latin typeface="Calibri" panose="020F0502020204030204"/>
              <a:ea typeface="Arial" panose="020B0604020202020204"/>
            </a:endParaRPr>
          </a:p>
          <a:p>
            <a:pPr defTabSz="266700">
              <a:lnSpc>
                <a:spcPct val="105000"/>
              </a:lnSpc>
              <a:spcAft>
                <a:spcPts val="5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You will write a 2,500-word critical report examining</a:t>
            </a:r>
            <a:r>
              <a:rPr lang="en-US" altLang="zh-CN" sz="2000">
                <a:highlight>
                  <a:srgbClr val="FFFF00"/>
                </a:highlight>
                <a:latin typeface="Calibri" panose="020F0502020204030204"/>
                <a:ea typeface="Arial" panose="020B0604020202020204"/>
              </a:rPr>
              <a:t> a significant ethical issue affecting contemporary business in a global context.</a:t>
            </a:r>
            <a:endParaRPr lang="en-US" altLang="zh-CN" sz="1600">
              <a:highlight>
                <a:srgbClr val="FFFF00"/>
              </a:highlight>
              <a:latin typeface="Calibri" panose="020F0502020204030204"/>
              <a:ea typeface="Arial" panose="020B0604020202020204"/>
            </a:endParaRPr>
          </a:p>
          <a:p>
            <a:pPr defTabSz="266700">
              <a:lnSpc>
                <a:spcPct val="105000"/>
              </a:lnSpc>
              <a:spcAft>
                <a:spcPts val="500"/>
              </a:spcAft>
            </a:pPr>
            <a:r>
              <a:rPr lang="en-US" altLang="zh-CN" sz="2000">
                <a:highlight>
                  <a:srgbClr val="FFFF00"/>
                </a:highlight>
                <a:latin typeface="Calibri" panose="020F0502020204030204"/>
                <a:ea typeface="Arial" panose="020B0604020202020204"/>
              </a:rPr>
              <a:t>Unlike Task One, which focuses on one specific organisational decision, Task Two requires a broader, research-based investigation of a global ethical issue.</a:t>
            </a:r>
            <a:endParaRPr lang="en-US" altLang="zh-CN" sz="1600">
              <a:highlight>
                <a:srgbClr val="FFFF00"/>
              </a:highlight>
              <a:latin typeface="Calibri" panose="020F0502020204030204"/>
              <a:ea typeface="Arial" panose="020B0604020202020204"/>
            </a:endParaRPr>
          </a:p>
          <a:p>
            <a:pPr defTabSz="266700">
              <a:lnSpc>
                <a:spcPct val="105000"/>
              </a:lnSpc>
              <a:spcAft>
                <a:spcPts val="300"/>
              </a:spcAft>
            </a:pPr>
            <a:r>
              <a:rPr lang="en-US" altLang="zh-CN" sz="2000" b="1">
                <a:latin typeface="Calibri" panose="020F0502020204030204"/>
                <a:ea typeface="Arial" panose="020B0604020202020204"/>
              </a:rPr>
              <a:t>Your report must include:</a:t>
            </a:r>
            <a:endParaRPr lang="en-US" altLang="zh-CN" sz="1600" b="1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A clear introduction and definition of the selected global ethical issue.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An explanation of why the issue is significant for contemporary business and society.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Critical engagement with appropriate academic literature to establish what is already known about the issue.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Analysis using relevant ethical theories, concepts and approaches.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Consideration of how the issue affects different stakeholders.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Critical examination of how the issue is shaped by differences in national, cultural, social, political and/or regulatory environments.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Appropriate examples from different organisations, industries or countries where relevant.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Critical evaluation of how organisations currently respond, or could respond, to the ethical challenge.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•  Evidence-based recommendations for responsible management practice and a clear conclusion based on the analysis.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marL="228600" indent="-137160" defTabSz="266700">
              <a:lnSpc>
                <a:spcPct val="150000"/>
              </a:lnSpc>
              <a:spcAft>
                <a:spcPts val="200"/>
              </a:spcAft>
            </a:pPr>
            <a:endParaRPr lang="en-US" altLang="zh-CN" sz="1600">
              <a:latin typeface="Calibri" panose="020F0502020204030204"/>
              <a:ea typeface="Arial" panose="020B0604020202020204"/>
            </a:endParaRPr>
          </a:p>
          <a:p>
            <a:pPr defTabSz="266700">
              <a:lnSpc>
                <a:spcPct val="105000"/>
              </a:lnSpc>
              <a:spcAft>
                <a:spcPts val="500"/>
              </a:spcAft>
            </a:pPr>
            <a:r>
              <a:rPr lang="en-US" altLang="zh-CN" sz="2000">
                <a:latin typeface="Calibri" panose="020F0502020204030204"/>
                <a:ea typeface="Arial" panose="020B0604020202020204"/>
              </a:rPr>
              <a:t>Possible areas may include: Corporate Social Responsibility; artificial intelligence and responsible technology; global supply chains and labour conditions; consumer responsibility; ethical marketing; environmental sustainability; greenwashing; human rights; multinational corporations and differing regulatory standards; global inequality; or another appropriate global business ethics issue.</a:t>
            </a:r>
            <a:endParaRPr lang="en-US" altLang="zh-CN" sz="1600">
              <a:latin typeface="Calibri" panose="020F0502020204030204"/>
              <a:ea typeface="Arial" panose="020B0604020202020204"/>
            </a:endParaRP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Text Box 1"/>
          <p:cNvSpPr txBox="1"/>
          <p:nvPr/>
        </p:nvSpPr>
        <p:spPr>
          <a:xfrm>
            <a:off x="697230" y="1433830"/>
            <a:ext cx="10347325" cy="2497455"/>
          </a:xfrm>
          <a:prstGeom prst="rect">
            <a:avLst/>
          </a:prstGeom>
        </p:spPr>
        <p:txBody>
          <a:bodyPr wrap="square">
            <a:noAutofit/>
            <a:extLst>
              <a:ext uri="{4A0BC546-FE56-4ADE-93B0-CB8AF2F6F144}">
                <wpsdc:textFrameExt xmlns:wpsdc="http://www.wps.cn/officeDocument/2022/drawingmlCustomData" type="text"/>
              </a:ext>
            </a:extLst>
          </a:bodyPr>
          <a:p>
            <a:pPr algn="l"/>
            <a:r>
              <a:rPr lang="en-US" sz="2000">
                <a:latin typeface="Arial" panose="020B0604020202020204" pitchFamily="34" charset="0"/>
                <a:ea typeface="Microsoft YaHei" panose="020B0503020204020204" charset="-122"/>
              </a:rPr>
              <a:t>A</a:t>
            </a:r>
            <a:r>
              <a:rPr lang="en-US" sz="2000">
                <a:latin typeface="Arial" panose="020B0604020202020204" pitchFamily="34" charset="0"/>
                <a:ea typeface="Microsoft YaHei" panose="020B0503020204020204" charset="-122"/>
              </a:rPr>
              <a:t>ssessment 1: Business Ethics </a:t>
            </a:r>
            <a:endParaRPr lang="en-US" sz="1800">
              <a:latin typeface="Arial" panose="020B0604020202020204" pitchFamily="34" charset="0"/>
              <a:ea typeface="Microsoft YaHei" panose="020B0503020204020204" charset="-122"/>
            </a:endParaRPr>
          </a:p>
          <a:p>
            <a:pPr algn="l"/>
            <a:endParaRPr lang="en-US" sz="1800">
              <a:latin typeface="Arial" panose="020B0604020202020204" pitchFamily="34" charset="0"/>
              <a:ea typeface="Microsoft YaHei" panose="020B0503020204020204" charset="-122"/>
            </a:endParaRPr>
          </a:p>
          <a:p>
            <a:pPr algn="l"/>
            <a:r>
              <a:rPr lang="en-US" sz="2000">
                <a:latin typeface="Arial" panose="020B0604020202020204" pitchFamily="34" charset="0"/>
                <a:ea typeface="Microsoft YaHei" panose="020B0503020204020204" charset="-122"/>
              </a:rPr>
              <a:t>Assessment 2: Global Ethics</a:t>
            </a:r>
            <a:endParaRPr lang="en-US" sz="1800">
              <a:latin typeface="Arial" panose="020B0604020202020204" pitchFamily="34" charset="0"/>
              <a:ea typeface="Microsoft YaHei" panose="020B0503020204020204" charset="-122"/>
            </a:endParaRPr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Two assessments: two different skills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777240" y="1234440"/>
            <a:ext cx="5212080" cy="1463040"/>
          </a:xfrm>
          <a:prstGeom prst="roundRect">
            <a:avLst>
              <a:gd name="adj" fmla="val 5000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941832" y="1353312"/>
            <a:ext cx="4882896" cy="12252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Assessment 1: Ethical Dilemma Case Presentation</a:t>
            </a:r>
            <a:endParaRPr lang="en-US" sz="17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What should this organisation do in this specific situation, and why?</a:t>
            </a:r>
            <a:endParaRPr lang="en-US" sz="1700" dirty="0"/>
          </a:p>
        </p:txBody>
      </p:sp>
      <p:sp>
        <p:nvSpPr>
          <p:cNvPr id="5" name="Shape 3"/>
          <p:cNvSpPr/>
          <p:nvPr/>
        </p:nvSpPr>
        <p:spPr>
          <a:xfrm>
            <a:off x="6217920" y="1234440"/>
            <a:ext cx="5212080" cy="1463040"/>
          </a:xfrm>
          <a:prstGeom prst="roundRect">
            <a:avLst>
              <a:gd name="adj" fmla="val 5000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6" name="Text 4"/>
          <p:cNvSpPr/>
          <p:nvPr/>
        </p:nvSpPr>
        <p:spPr>
          <a:xfrm>
            <a:off x="6382512" y="1353312"/>
            <a:ext cx="4882896" cy="122529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Assessment 2: Global Ethics Critical Report</a:t>
            </a:r>
            <a:endParaRPr lang="en-US" sz="1700" dirty="0"/>
          </a:p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How should we understand and respond to a broader ethical issue in a global context?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22960" y="3063240"/>
            <a:ext cx="502920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Task 1 is decision-focused</a:t>
            </a:r>
            <a:endParaRPr lang="en-US" sz="1800" dirty="0"/>
          </a:p>
        </p:txBody>
      </p:sp>
      <p:sp>
        <p:nvSpPr>
          <p:cNvPr id="8" name="Text 6"/>
          <p:cNvSpPr/>
          <p:nvPr/>
        </p:nvSpPr>
        <p:spPr>
          <a:xfrm>
            <a:off x="1005840" y="3520440"/>
            <a:ext cx="4754880" cy="1463040"/>
          </a:xfrm>
          <a:prstGeom prst="rect">
            <a:avLst/>
          </a:prstGeom>
          <a:noFill/>
        </p:spPr>
        <p:txBody>
          <a:bodyPr wrap="square" lIns="635" tIns="635" rIns="635" bIns="635" rtlCol="0" anchor="ctr">
            <a:normAutofit/>
          </a:bodyPr>
          <a:lstStyle/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One specific organisation</a:t>
            </a:r>
            <a:endParaRPr lang="en-US" sz="145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One specific ethical dilemma</a:t>
            </a:r>
            <a:endParaRPr lang="en-US" sz="145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Compare at least two ethical lenses</a:t>
            </a:r>
            <a:endParaRPr lang="en-US" sz="145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Finish with a justified recommendation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6263640" y="3063240"/>
            <a:ext cx="5029200" cy="2743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000" b="1" dirty="0">
                <a:solidFill>
                  <a:srgbClr val="102A43"/>
                </a:solidFill>
              </a:rPr>
              <a:t>Task 2 is issue-focused</a:t>
            </a:r>
            <a:endParaRPr lang="en-US" sz="1800" dirty="0"/>
          </a:p>
        </p:txBody>
      </p:sp>
      <p:sp>
        <p:nvSpPr>
          <p:cNvPr id="10" name="Text 8"/>
          <p:cNvSpPr/>
          <p:nvPr/>
        </p:nvSpPr>
        <p:spPr>
          <a:xfrm>
            <a:off x="6446520" y="3520440"/>
            <a:ext cx="4754880" cy="1463040"/>
          </a:xfrm>
          <a:prstGeom prst="rect">
            <a:avLst/>
          </a:prstGeom>
          <a:noFill/>
        </p:spPr>
        <p:txBody>
          <a:bodyPr wrap="square" lIns="635" tIns="635" rIns="635" bIns="635" rtlCol="0" anchor="ctr">
            <a:normAutofit/>
          </a:bodyPr>
          <a:lstStyle/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One broader global ethical issue</a:t>
            </a:r>
            <a:endParaRPr lang="en-US" sz="145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Critical use of literature</a:t>
            </a:r>
            <a:endParaRPr lang="en-US" sz="145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Consider different contexts and stakeholders</a:t>
            </a:r>
            <a:endParaRPr lang="en-US" sz="145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Develop evidence-based management responses</a:t>
            </a:r>
            <a:endParaRPr lang="en-US" sz="1450" dirty="0"/>
          </a:p>
        </p:txBody>
      </p:sp>
      <p:sp>
        <p:nvSpPr>
          <p:cNvPr id="11" name="Text 9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4</a:t>
            </a:r>
            <a:endParaRPr lang="en-US" sz="750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How to succeed in this module</a:t>
            </a:r>
            <a:endParaRPr lang="en-US" sz="2800" dirty="0"/>
          </a:p>
        </p:txBody>
      </p:sp>
      <p:sp>
        <p:nvSpPr>
          <p:cNvPr id="3" name="Text 1"/>
          <p:cNvSpPr/>
          <p:nvPr/>
        </p:nvSpPr>
        <p:spPr>
          <a:xfrm>
            <a:off x="1005840" y="1371600"/>
            <a:ext cx="9875520" cy="2926080"/>
          </a:xfrm>
          <a:prstGeom prst="rect">
            <a:avLst/>
          </a:prstGeom>
          <a:noFill/>
        </p:spPr>
        <p:txBody>
          <a:bodyPr wrap="square" lIns="635" tIns="635" rIns="635" bIns="635" rtlCol="0" anchor="ctr">
            <a:normAutofit/>
          </a:bodyPr>
          <a:lstStyle/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Do not only describe what happened — analyse why it matters.</a:t>
            </a:r>
            <a:endParaRPr lang="en-US" sz="2000" dirty="0">
              <a:solidFill>
                <a:srgbClr val="1F2933"/>
              </a:solidFill>
            </a:endParaRPr>
          </a:p>
          <a:p>
            <a:pPr>
              <a:defRPr/>
            </a:pPr>
            <a:endParaRPr lang="en-US" sz="200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Always ask: who benefits, who is harmed, and who has power?</a:t>
            </a:r>
            <a:endParaRPr lang="en-US" sz="2000" dirty="0">
              <a:solidFill>
                <a:srgbClr val="1F2933"/>
              </a:solidFill>
            </a:endParaRPr>
          </a:p>
          <a:p>
            <a:pPr>
              <a:defRPr/>
            </a:pPr>
            <a:endParaRPr lang="en-US" sz="200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Use theory as a lens, not as decoration.</a:t>
            </a:r>
            <a:endParaRPr lang="en-US" sz="2000" dirty="0">
              <a:solidFill>
                <a:srgbClr val="1F2933"/>
              </a:solidFill>
            </a:endParaRPr>
          </a:p>
          <a:p>
            <a:pPr>
              <a:defRPr/>
            </a:pPr>
            <a:endParaRPr lang="en-US" sz="200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Compare different perspectives before making a recommendation.</a:t>
            </a:r>
            <a:endParaRPr lang="en-US" sz="2000" dirty="0">
              <a:solidFill>
                <a:srgbClr val="1F2933"/>
              </a:solidFill>
            </a:endParaRPr>
          </a:p>
          <a:p>
            <a:pPr>
              <a:defRPr/>
            </a:pPr>
            <a:endParaRPr lang="en-US" sz="200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Use credible evidence and reference it properly.</a:t>
            </a:r>
            <a:endParaRPr lang="en-US" sz="2000" dirty="0"/>
          </a:p>
        </p:txBody>
      </p:sp>
      <p:sp>
        <p:nvSpPr>
          <p:cNvPr id="4" name="Shape 2"/>
          <p:cNvSpPr/>
          <p:nvPr/>
        </p:nvSpPr>
        <p:spPr>
          <a:xfrm>
            <a:off x="1280160" y="5120640"/>
            <a:ext cx="9418320" cy="685800"/>
          </a:xfrm>
          <a:prstGeom prst="roundRect">
            <a:avLst>
              <a:gd name="adj" fmla="val 10667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5" name="Text 3"/>
          <p:cNvSpPr/>
          <p:nvPr/>
        </p:nvSpPr>
        <p:spPr>
          <a:xfrm>
            <a:off x="1444752" y="5239512"/>
            <a:ext cx="9089136" cy="44805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Strong work is not “I think this is unethical.” Strong work explains why a judgement can be defended.</a:t>
            </a:r>
            <a:endParaRPr lang="en-US" sz="1800" dirty="0"/>
          </a:p>
        </p:txBody>
      </p:sp>
      <p:sp>
        <p:nvSpPr>
          <p:cNvPr id="6" name="Text 4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18</a:t>
            </a:r>
            <a:endParaRPr lang="en-US" sz="750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Four takeaways from Week 1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1051560" y="1280160"/>
            <a:ext cx="9966960" cy="594360"/>
          </a:xfrm>
          <a:prstGeom prst="roundRect">
            <a:avLst>
              <a:gd name="adj" fmla="val 12308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1216152" y="1399032"/>
            <a:ext cx="9637776" cy="35661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Ethical problems rarely have one obvious answer.</a:t>
            </a:r>
            <a:endParaRPr lang="en-US" sz="1750" dirty="0"/>
          </a:p>
        </p:txBody>
      </p:sp>
      <p:sp>
        <p:nvSpPr>
          <p:cNvPr id="5" name="Shape 3"/>
          <p:cNvSpPr/>
          <p:nvPr/>
        </p:nvSpPr>
        <p:spPr>
          <a:xfrm>
            <a:off x="1051560" y="2331720"/>
            <a:ext cx="9966960" cy="594360"/>
          </a:xfrm>
          <a:prstGeom prst="roundRect">
            <a:avLst>
              <a:gd name="adj" fmla="val 12308"/>
            </a:avLst>
          </a:prstGeom>
          <a:solidFill>
            <a:srgbClr val="F3F5F7"/>
          </a:solidFill>
          <a:ln w="12700">
            <a:solidFill>
              <a:srgbClr val="D5DEE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6" name="Text 4"/>
          <p:cNvSpPr/>
          <p:nvPr/>
        </p:nvSpPr>
        <p:spPr>
          <a:xfrm>
            <a:off x="1216152" y="2450592"/>
            <a:ext cx="9637776" cy="35661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Different ethical perspectives may produce different answers.</a:t>
            </a:r>
            <a:endParaRPr lang="en-US" sz="1750" dirty="0"/>
          </a:p>
        </p:txBody>
      </p:sp>
      <p:sp>
        <p:nvSpPr>
          <p:cNvPr id="7" name="Shape 5"/>
          <p:cNvSpPr/>
          <p:nvPr/>
        </p:nvSpPr>
        <p:spPr>
          <a:xfrm>
            <a:off x="1051560" y="3383280"/>
            <a:ext cx="9966960" cy="594360"/>
          </a:xfrm>
          <a:prstGeom prst="roundRect">
            <a:avLst>
              <a:gd name="adj" fmla="val 12308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8" name="Text 6"/>
          <p:cNvSpPr/>
          <p:nvPr/>
        </p:nvSpPr>
        <p:spPr>
          <a:xfrm>
            <a:off x="1216152" y="3502152"/>
            <a:ext cx="9637776" cy="35661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Business decisions affect multiple stakeholders.</a:t>
            </a:r>
            <a:endParaRPr lang="en-US" sz="1750" dirty="0"/>
          </a:p>
        </p:txBody>
      </p:sp>
      <p:sp>
        <p:nvSpPr>
          <p:cNvPr id="9" name="Shape 7"/>
          <p:cNvSpPr/>
          <p:nvPr/>
        </p:nvSpPr>
        <p:spPr>
          <a:xfrm>
            <a:off x="1051560" y="4434840"/>
            <a:ext cx="9966960" cy="594360"/>
          </a:xfrm>
          <a:prstGeom prst="roundRect">
            <a:avLst>
              <a:gd name="adj" fmla="val 12308"/>
            </a:avLst>
          </a:prstGeom>
          <a:solidFill>
            <a:srgbClr val="F3F5F7"/>
          </a:solidFill>
          <a:ln w="12700">
            <a:solidFill>
              <a:srgbClr val="D5DEE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10" name="Text 8"/>
          <p:cNvSpPr/>
          <p:nvPr/>
        </p:nvSpPr>
        <p:spPr>
          <a:xfrm>
            <a:off x="1216152" y="4553712"/>
            <a:ext cx="9637776" cy="35661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Global business makes ethical decisions even more complex.</a:t>
            </a:r>
            <a:endParaRPr lang="en-US" sz="1750" dirty="0"/>
          </a:p>
        </p:txBody>
      </p:sp>
      <p:sp>
        <p:nvSpPr>
          <p:cNvPr id="11" name="Text 9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19</a:t>
            </a:r>
            <a:endParaRPr lang="en-US" sz="750" dirty="0"/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894" y="228767"/>
            <a:ext cx="5303244" cy="2285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A55B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</a:t>
            </a:r>
            <a:endParaRPr lang="en-US" sz="1300" dirty="0"/>
          </a:p>
        </p:txBody>
      </p:sp>
      <p:sp>
        <p:nvSpPr>
          <p:cNvPr id="3" name="Shape 1"/>
          <p:cNvSpPr/>
          <p:nvPr/>
        </p:nvSpPr>
        <p:spPr>
          <a:xfrm>
            <a:off x="5668985" y="347632"/>
            <a:ext cx="5989008" cy="0"/>
          </a:xfrm>
          <a:prstGeom prst="line">
            <a:avLst/>
          </a:prstGeom>
          <a:noFill/>
          <a:ln w="15240">
            <a:solidFill>
              <a:srgbClr val="0A55B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894" y="685943"/>
            <a:ext cx="11155099" cy="50289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Recommended Reading: Organisational Ethics</a:t>
            </a:r>
            <a:endParaRPr lang="en-US" sz="3400" dirty="0"/>
          </a:p>
        </p:txBody>
      </p:sp>
      <p:sp>
        <p:nvSpPr>
          <p:cNvPr id="5" name="Text 3"/>
          <p:cNvSpPr/>
          <p:nvPr/>
        </p:nvSpPr>
        <p:spPr>
          <a:xfrm>
            <a:off x="530324" y="1188837"/>
            <a:ext cx="11155099" cy="310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dirty="0">
                <a:solidFill>
                  <a:srgbClr val="3D4657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These readings help students understand why ethical failure is often organisational, not only individual.</a:t>
            </a:r>
            <a:endParaRPr lang="en-US" sz="2100" dirty="0"/>
          </a:p>
        </p:txBody>
      </p:sp>
      <p:sp>
        <p:nvSpPr>
          <p:cNvPr id="6" name="Shape 4"/>
          <p:cNvSpPr/>
          <p:nvPr/>
        </p:nvSpPr>
        <p:spPr>
          <a:xfrm>
            <a:off x="594329" y="1828883"/>
            <a:ext cx="10972229" cy="1234376"/>
          </a:xfrm>
          <a:prstGeom prst="roundRect">
            <a:avLst>
              <a:gd name="adj" fmla="val 5926"/>
            </a:avLst>
          </a:prstGeom>
          <a:solidFill>
            <a:srgbClr val="FFFFFF">
              <a:alpha val="0"/>
            </a:srgbClr>
          </a:solidFill>
          <a:ln w="15240">
            <a:solidFill>
              <a:srgbClr val="CFE5F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00" y="2030041"/>
            <a:ext cx="530324" cy="530324"/>
          </a:xfrm>
          <a:prstGeom prst="rect">
            <a:avLst/>
          </a:prstGeom>
          <a:solidFill>
            <a:srgbClr val="0A55B5"/>
          </a:solidFill>
          <a:ln>
            <a:solidFill>
              <a:srgbClr val="0A55B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1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462964" y="2011754"/>
            <a:ext cx="9920723" cy="32916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How to Design an Ethical Organization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1462964" y="2423212"/>
            <a:ext cx="9920723" cy="27430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0A55B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HBR, Nicholas Epley &amp; Amit Kumar, 2019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462964" y="2724949"/>
            <a:ext cx="9920723" cy="34745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/>
          <a:p>
            <a:pPr marL="0" indent="0">
              <a:buNone/>
            </a:pPr>
            <a:r>
              <a:rPr lang="en-US" sz="1850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Use for Assessment 1: shows how organisational design, incentives, norms and daily practices shape ethical behaviour.</a:t>
            </a:r>
            <a:endParaRPr lang="en-US" sz="1850" dirty="0"/>
          </a:p>
        </p:txBody>
      </p:sp>
      <p:sp>
        <p:nvSpPr>
          <p:cNvPr id="11" name="Shape 9"/>
          <p:cNvSpPr/>
          <p:nvPr/>
        </p:nvSpPr>
        <p:spPr>
          <a:xfrm>
            <a:off x="594329" y="3200412"/>
            <a:ext cx="10972229" cy="1234376"/>
          </a:xfrm>
          <a:prstGeom prst="roundRect">
            <a:avLst>
              <a:gd name="adj" fmla="val 5926"/>
            </a:avLst>
          </a:prstGeom>
          <a:solidFill>
            <a:srgbClr val="FFFFFF">
              <a:alpha val="0"/>
            </a:srgbClr>
          </a:solidFill>
          <a:ln w="15240">
            <a:solidFill>
              <a:srgbClr val="CFE5F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77200" y="3401569"/>
            <a:ext cx="530324" cy="530324"/>
          </a:xfrm>
          <a:prstGeom prst="rect">
            <a:avLst/>
          </a:prstGeom>
          <a:solidFill>
            <a:srgbClr val="0A55B5"/>
          </a:solidFill>
          <a:ln>
            <a:solidFill>
              <a:srgbClr val="0A55B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2</a:t>
            </a: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1462964" y="3383282"/>
            <a:ext cx="9920723" cy="32916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The Leadership Blind Spots at Wells Fargo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1462964" y="3794741"/>
            <a:ext cx="9920723" cy="27430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0A55B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HBR, Susan M. Ochs, 2016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1462964" y="4096477"/>
            <a:ext cx="9920723" cy="34745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/>
          <a:p>
            <a:pPr marL="0" indent="0">
              <a:buNone/>
            </a:pPr>
            <a:r>
              <a:rPr lang="en-US" sz="1850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Use for Assessment 1: useful for sales pressure, leadership failure, whistleblowing and organisational responsibility.</a:t>
            </a:r>
            <a:endParaRPr lang="en-US" sz="1850" dirty="0"/>
          </a:p>
        </p:txBody>
      </p:sp>
      <p:sp>
        <p:nvSpPr>
          <p:cNvPr id="16" name="Shape 14"/>
          <p:cNvSpPr/>
          <p:nvPr/>
        </p:nvSpPr>
        <p:spPr>
          <a:xfrm>
            <a:off x="594329" y="4571940"/>
            <a:ext cx="10972229" cy="1234376"/>
          </a:xfrm>
          <a:prstGeom prst="roundRect">
            <a:avLst>
              <a:gd name="adj" fmla="val 5926"/>
            </a:avLst>
          </a:prstGeom>
          <a:solidFill>
            <a:srgbClr val="FFFFFF">
              <a:alpha val="0"/>
            </a:srgbClr>
          </a:solidFill>
          <a:ln w="15240">
            <a:solidFill>
              <a:srgbClr val="CFE5FF"/>
            </a:solidFill>
            <a:prstDash val="solid"/>
          </a:ln>
        </p:spPr>
      </p:sp>
      <p:sp>
        <p:nvSpPr>
          <p:cNvPr id="17" name="Text 15"/>
          <p:cNvSpPr/>
          <p:nvPr/>
        </p:nvSpPr>
        <p:spPr>
          <a:xfrm>
            <a:off x="777200" y="4773098"/>
            <a:ext cx="530324" cy="530324"/>
          </a:xfrm>
          <a:prstGeom prst="rect">
            <a:avLst/>
          </a:prstGeom>
          <a:solidFill>
            <a:srgbClr val="0A55B5"/>
          </a:solidFill>
          <a:ln>
            <a:solidFill>
              <a:srgbClr val="0A55B5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3</a:t>
            </a:r>
            <a:endParaRPr lang="en-US" dirty="0"/>
          </a:p>
        </p:txBody>
      </p:sp>
      <p:sp>
        <p:nvSpPr>
          <p:cNvPr id="18" name="Text 16"/>
          <p:cNvSpPr/>
          <p:nvPr/>
        </p:nvSpPr>
        <p:spPr>
          <a:xfrm>
            <a:off x="1462964" y="4754811"/>
            <a:ext cx="9920723" cy="32916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5 Signs Your Organization Might Be Headed for an Ethics Scandal</a:t>
            </a:r>
            <a:endParaRPr lang="en-US" sz="2200" dirty="0"/>
          </a:p>
        </p:txBody>
      </p:sp>
      <p:sp>
        <p:nvSpPr>
          <p:cNvPr id="19" name="Text 17"/>
          <p:cNvSpPr/>
          <p:nvPr/>
        </p:nvSpPr>
        <p:spPr>
          <a:xfrm>
            <a:off x="1462964" y="5166270"/>
            <a:ext cx="9920723" cy="27430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0A55B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HBR, Alison Taylor, 2017</a:t>
            </a:r>
            <a:endParaRPr lang="en-US" sz="2000" dirty="0"/>
          </a:p>
        </p:txBody>
      </p:sp>
      <p:sp>
        <p:nvSpPr>
          <p:cNvPr id="20" name="Text 18"/>
          <p:cNvSpPr/>
          <p:nvPr/>
        </p:nvSpPr>
        <p:spPr>
          <a:xfrm>
            <a:off x="1462964" y="5468006"/>
            <a:ext cx="9920723" cy="34745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/>
          <a:p>
            <a:pPr marL="0" indent="0">
              <a:buNone/>
            </a:pPr>
            <a:r>
              <a:rPr lang="en-US" sz="1850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Use for Assessment 1: helps students identify warning signs such as toxic incentives, weak culture and willful blindness.</a:t>
            </a:r>
            <a:endParaRPr lang="en-US" sz="1850" dirty="0"/>
          </a:p>
        </p:txBody>
      </p:sp>
      <p:sp>
        <p:nvSpPr>
          <p:cNvPr id="21" name="Text 19"/>
          <p:cNvSpPr/>
          <p:nvPr/>
        </p:nvSpPr>
        <p:spPr>
          <a:xfrm>
            <a:off x="658334" y="6108052"/>
            <a:ext cx="10880793" cy="29259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900" dirty="0"/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02894" y="228767"/>
            <a:ext cx="5303244" cy="228588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0A55B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</a:t>
            </a:r>
            <a:endParaRPr lang="en-US" sz="1300" dirty="0"/>
          </a:p>
        </p:txBody>
      </p:sp>
      <p:sp>
        <p:nvSpPr>
          <p:cNvPr id="3" name="Shape 1"/>
          <p:cNvSpPr/>
          <p:nvPr/>
        </p:nvSpPr>
        <p:spPr>
          <a:xfrm>
            <a:off x="5668985" y="347632"/>
            <a:ext cx="5989008" cy="0"/>
          </a:xfrm>
          <a:prstGeom prst="line">
            <a:avLst/>
          </a:prstGeom>
          <a:noFill/>
          <a:ln w="15240">
            <a:solidFill>
              <a:srgbClr val="0A55B5"/>
            </a:solidFill>
            <a:prstDash val="solid"/>
          </a:ln>
        </p:spPr>
      </p:sp>
      <p:sp>
        <p:nvSpPr>
          <p:cNvPr id="4" name="Text 2"/>
          <p:cNvSpPr/>
          <p:nvPr/>
        </p:nvSpPr>
        <p:spPr>
          <a:xfrm>
            <a:off x="502894" y="685943"/>
            <a:ext cx="11155099" cy="50289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Recommended Reading: Global Ethics</a:t>
            </a:r>
            <a:endParaRPr lang="en-US" sz="3400" dirty="0"/>
          </a:p>
        </p:txBody>
      </p:sp>
      <p:sp>
        <p:nvSpPr>
          <p:cNvPr id="5" name="Text 3"/>
          <p:cNvSpPr/>
          <p:nvPr/>
        </p:nvSpPr>
        <p:spPr>
          <a:xfrm>
            <a:off x="530324" y="1188837"/>
            <a:ext cx="11155099" cy="3108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dirty="0">
                <a:solidFill>
                  <a:srgbClr val="3D4657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These readings move the discussion from one organisation to cross-border ethical responsibility.</a:t>
            </a:r>
            <a:endParaRPr lang="en-US" sz="2100" dirty="0"/>
          </a:p>
        </p:txBody>
      </p:sp>
      <p:sp>
        <p:nvSpPr>
          <p:cNvPr id="6" name="Shape 4"/>
          <p:cNvSpPr/>
          <p:nvPr/>
        </p:nvSpPr>
        <p:spPr>
          <a:xfrm>
            <a:off x="594329" y="1874601"/>
            <a:ext cx="10972229" cy="1554399"/>
          </a:xfrm>
          <a:prstGeom prst="roundRect">
            <a:avLst>
              <a:gd name="adj" fmla="val 4706"/>
            </a:avLst>
          </a:prstGeom>
          <a:solidFill>
            <a:srgbClr val="FFFFFF">
              <a:alpha val="0"/>
            </a:srgbClr>
          </a:solidFill>
          <a:ln w="15240">
            <a:solidFill>
              <a:srgbClr val="CFE5FF"/>
            </a:solidFill>
            <a:prstDash val="solid"/>
          </a:ln>
        </p:spPr>
      </p:sp>
      <p:sp>
        <p:nvSpPr>
          <p:cNvPr id="7" name="Text 5"/>
          <p:cNvSpPr/>
          <p:nvPr/>
        </p:nvSpPr>
        <p:spPr>
          <a:xfrm>
            <a:off x="777200" y="2075758"/>
            <a:ext cx="530324" cy="530324"/>
          </a:xfrm>
          <a:prstGeom prst="rect">
            <a:avLst/>
          </a:prstGeom>
          <a:solidFill>
            <a:srgbClr val="285A8E"/>
          </a:solidFill>
          <a:ln>
            <a:solidFill>
              <a:srgbClr val="285A8E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4</a:t>
            </a:r>
            <a:endParaRPr lang="en-US" dirty="0"/>
          </a:p>
        </p:txBody>
      </p:sp>
      <p:sp>
        <p:nvSpPr>
          <p:cNvPr id="8" name="Text 6"/>
          <p:cNvSpPr/>
          <p:nvPr/>
        </p:nvSpPr>
        <p:spPr>
          <a:xfrm>
            <a:off x="1462964" y="2057471"/>
            <a:ext cx="9920723" cy="32916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Values in Tension: Ethics Away from Home</a:t>
            </a:r>
            <a:endParaRPr lang="en-US" sz="2200" dirty="0"/>
          </a:p>
        </p:txBody>
      </p:sp>
      <p:sp>
        <p:nvSpPr>
          <p:cNvPr id="9" name="Text 7"/>
          <p:cNvSpPr/>
          <p:nvPr/>
        </p:nvSpPr>
        <p:spPr>
          <a:xfrm>
            <a:off x="1462964" y="2468930"/>
            <a:ext cx="9920723" cy="27430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0A55B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HBR, Thomas Donaldson, 1996</a:t>
            </a:r>
            <a:endParaRPr lang="en-US" sz="2000" dirty="0"/>
          </a:p>
        </p:txBody>
      </p:sp>
      <p:sp>
        <p:nvSpPr>
          <p:cNvPr id="10" name="Text 8"/>
          <p:cNvSpPr/>
          <p:nvPr/>
        </p:nvSpPr>
        <p:spPr>
          <a:xfrm>
            <a:off x="1462964" y="2770666"/>
            <a:ext cx="9920723" cy="34745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60000"/>
          </a:bodyPr>
          <a:lstStyle/>
          <a:p>
            <a:pPr marL="0" indent="0">
              <a:buNone/>
            </a:pPr>
            <a:r>
              <a:rPr lang="en-US" sz="1850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Use for Assessment 2: explains why ethical judgement becomes harder when companies operate across different laws, cultures and social expectations.</a:t>
            </a:r>
            <a:endParaRPr lang="en-US" sz="1850" dirty="0"/>
          </a:p>
        </p:txBody>
      </p:sp>
      <p:sp>
        <p:nvSpPr>
          <p:cNvPr id="11" name="Shape 9"/>
          <p:cNvSpPr/>
          <p:nvPr/>
        </p:nvSpPr>
        <p:spPr>
          <a:xfrm>
            <a:off x="594329" y="3657588"/>
            <a:ext cx="10972229" cy="1554399"/>
          </a:xfrm>
          <a:prstGeom prst="roundRect">
            <a:avLst>
              <a:gd name="adj" fmla="val 4706"/>
            </a:avLst>
          </a:prstGeom>
          <a:solidFill>
            <a:srgbClr val="FFFFFF">
              <a:alpha val="0"/>
            </a:srgbClr>
          </a:solidFill>
          <a:ln w="15240">
            <a:solidFill>
              <a:srgbClr val="CFE5FF"/>
            </a:solidFill>
            <a:prstDash val="solid"/>
          </a:ln>
        </p:spPr>
      </p:sp>
      <p:sp>
        <p:nvSpPr>
          <p:cNvPr id="12" name="Text 10"/>
          <p:cNvSpPr/>
          <p:nvPr/>
        </p:nvSpPr>
        <p:spPr>
          <a:xfrm>
            <a:off x="777200" y="3858746"/>
            <a:ext cx="530324" cy="530324"/>
          </a:xfrm>
          <a:prstGeom prst="rect">
            <a:avLst/>
          </a:prstGeom>
          <a:solidFill>
            <a:srgbClr val="285A8E"/>
          </a:solidFill>
          <a:ln>
            <a:solidFill>
              <a:srgbClr val="285A8E"/>
            </a:solidFill>
          </a:ln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5</a:t>
            </a:r>
            <a:endParaRPr lang="en-US" dirty="0"/>
          </a:p>
        </p:txBody>
      </p:sp>
      <p:sp>
        <p:nvSpPr>
          <p:cNvPr id="13" name="Text 11"/>
          <p:cNvSpPr/>
          <p:nvPr/>
        </p:nvSpPr>
        <p:spPr>
          <a:xfrm>
            <a:off x="1462964" y="3840459"/>
            <a:ext cx="9920723" cy="32916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200" b="1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The New Tools of Trade</a:t>
            </a:r>
            <a:endParaRPr lang="en-US" sz="2200" dirty="0"/>
          </a:p>
        </p:txBody>
      </p:sp>
      <p:sp>
        <p:nvSpPr>
          <p:cNvPr id="14" name="Text 12"/>
          <p:cNvSpPr/>
          <p:nvPr/>
        </p:nvSpPr>
        <p:spPr>
          <a:xfrm>
            <a:off x="1462964" y="4251917"/>
            <a:ext cx="9920723" cy="27430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i="1" dirty="0">
                <a:solidFill>
                  <a:srgbClr val="0A55B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HBR, Regina M. Abrami &amp; Leonard Bierman, 2005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1462964" y="4553653"/>
            <a:ext cx="9920723" cy="34745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70000"/>
          </a:bodyPr>
          <a:lstStyle/>
          <a:p>
            <a:pPr marL="0" indent="0">
              <a:buNone/>
            </a:pPr>
            <a:r>
              <a:rPr lang="en-US" sz="1850" dirty="0">
                <a:solidFill>
                  <a:srgbClr val="061A3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Use for Assessment 2: connects directly to global supply chains, supplier codes, labour monitoring and the limits of company responsibility.</a:t>
            </a:r>
            <a:endParaRPr lang="en-US" sz="1850" dirty="0"/>
          </a:p>
        </p:txBody>
      </p:sp>
      <p:sp>
        <p:nvSpPr>
          <p:cNvPr id="17" name="Text 15"/>
          <p:cNvSpPr/>
          <p:nvPr/>
        </p:nvSpPr>
        <p:spPr>
          <a:xfrm>
            <a:off x="822917" y="5614302"/>
            <a:ext cx="10515052" cy="29259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2100" dirty="0"/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320040"/>
            <a:ext cx="11155680" cy="411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  <a:defRPr/>
            </a:pPr>
            <a:r>
              <a:rPr lang="en-US" sz="2800" b="1" dirty="0">
                <a:solidFill>
                  <a:srgbClr val="102A43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Before next week</a:t>
            </a:r>
            <a:endParaRPr lang="en-US" sz="2800" dirty="0"/>
          </a:p>
        </p:txBody>
      </p:sp>
      <p:sp>
        <p:nvSpPr>
          <p:cNvPr id="3" name="Shape 1"/>
          <p:cNvSpPr/>
          <p:nvPr/>
        </p:nvSpPr>
        <p:spPr>
          <a:xfrm>
            <a:off x="868680" y="1371600"/>
            <a:ext cx="5029200" cy="960120"/>
          </a:xfrm>
          <a:prstGeom prst="roundRect">
            <a:avLst>
              <a:gd name="adj" fmla="val 7619"/>
            </a:avLst>
          </a:prstGeom>
          <a:solidFill>
            <a:srgbClr val="FFF6D9"/>
          </a:solidFill>
          <a:ln w="12700">
            <a:solidFill>
              <a:srgbClr val="F8C537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4" name="Text 2"/>
          <p:cNvSpPr/>
          <p:nvPr/>
        </p:nvSpPr>
        <p:spPr>
          <a:xfrm>
            <a:off x="1033272" y="1490472"/>
            <a:ext cx="4700016" cy="72237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Think about one organisation that could be used for Assessment 1.</a:t>
            </a:r>
            <a:endParaRPr lang="en-US" sz="1800" dirty="0"/>
          </a:p>
        </p:txBody>
      </p:sp>
      <p:sp>
        <p:nvSpPr>
          <p:cNvPr id="5" name="Shape 3"/>
          <p:cNvSpPr/>
          <p:nvPr/>
        </p:nvSpPr>
        <p:spPr>
          <a:xfrm>
            <a:off x="6309360" y="1371600"/>
            <a:ext cx="5029200" cy="960120"/>
          </a:xfrm>
          <a:prstGeom prst="roundRect">
            <a:avLst>
              <a:gd name="adj" fmla="val 7619"/>
            </a:avLst>
          </a:prstGeom>
          <a:solidFill>
            <a:srgbClr val="EAF4FB"/>
          </a:solidFill>
          <a:ln w="12700">
            <a:solidFill>
              <a:srgbClr val="BCD7E6"/>
            </a:solidFill>
            <a:prstDash val="solid"/>
          </a:ln>
        </p:spPr>
        <p:txBody>
          <a:bodyPr/>
          <a:p>
            <a:pPr>
              <a:defRPr/>
            </a:pPr>
          </a:p>
        </p:txBody>
      </p:sp>
      <p:sp>
        <p:nvSpPr>
          <p:cNvPr id="6" name="Text 4"/>
          <p:cNvSpPr/>
          <p:nvPr/>
        </p:nvSpPr>
        <p:spPr>
          <a:xfrm>
            <a:off x="6473952" y="1490472"/>
            <a:ext cx="4700016" cy="722376"/>
          </a:xfrm>
          <a:prstGeom prst="rect">
            <a:avLst/>
          </a:prstGeom>
          <a:noFill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  <a:defRPr/>
            </a:pPr>
            <a:r>
              <a:rPr lang="en-US" sz="2000" dirty="0">
                <a:solidFill>
                  <a:srgbClr val="1F2933"/>
                </a:solidFill>
              </a:rPr>
              <a:t>Bring one real ethical dilemma involving that organisation.</a:t>
            </a:r>
            <a:endParaRPr lang="en-US" sz="1800" dirty="0"/>
          </a:p>
        </p:txBody>
      </p:sp>
      <p:sp>
        <p:nvSpPr>
          <p:cNvPr id="7" name="Text 5"/>
          <p:cNvSpPr/>
          <p:nvPr/>
        </p:nvSpPr>
        <p:spPr>
          <a:xfrm>
            <a:off x="1143000" y="2620010"/>
            <a:ext cx="9875520" cy="3063240"/>
          </a:xfrm>
          <a:prstGeom prst="rect">
            <a:avLst/>
          </a:prstGeom>
          <a:noFill/>
        </p:spPr>
        <p:txBody>
          <a:bodyPr wrap="square" lIns="635" tIns="635" rIns="635" bIns="635" rtlCol="0" anchor="ctr">
            <a:normAutofit/>
          </a:bodyPr>
          <a:lstStyle/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What happened?</a:t>
            </a:r>
            <a:endParaRPr lang="en-US" sz="200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Who is affected?</a:t>
            </a:r>
            <a:endParaRPr lang="en-US" sz="200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What decision does the organisation face?</a:t>
            </a:r>
            <a:endParaRPr lang="en-US" sz="200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What are the possible choices?</a:t>
            </a:r>
            <a:endParaRPr lang="en-US" sz="2000" dirty="0"/>
          </a:p>
          <a:p>
            <a:pPr>
              <a:defRPr/>
            </a:pPr>
            <a:r>
              <a:rPr lang="en-US" sz="2000" dirty="0">
                <a:solidFill>
                  <a:srgbClr val="1F2933"/>
                </a:solidFill>
              </a:rPr>
              <a:t>Why is it not simple?</a:t>
            </a:r>
            <a:endParaRPr lang="en-US" sz="2000" dirty="0"/>
          </a:p>
        </p:txBody>
      </p:sp>
      <p:sp>
        <p:nvSpPr>
          <p:cNvPr id="8" name="Text 6"/>
          <p:cNvSpPr/>
          <p:nvPr/>
        </p:nvSpPr>
        <p:spPr>
          <a:xfrm>
            <a:off x="502920" y="6537960"/>
            <a:ext cx="11155680" cy="16459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750" dirty="0">
                <a:solidFill>
                  <a:srgbClr val="8898A6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BMBM6008 Global Ethics  |  Week 1  |  20</a:t>
            </a:r>
            <a:endParaRPr lang="en-US" sz="750" dirty="0"/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809875" y="2357120"/>
            <a:ext cx="5812790" cy="1260475"/>
          </a:xfrm>
          <a:prstGeom prst="rect">
            <a:avLst/>
          </a:prstGeom>
          <a:noFill/>
        </p:spPr>
        <p:txBody>
          <a:bodyPr wrap="square" lIns="109728" rIns="109728" anchor="t">
            <a:spAutoFit/>
          </a:bodyPr>
          <a:lstStyle/>
          <a:p>
            <a:pPr algn="ctr"/>
            <a:r>
              <a:rPr sz="4800" b="1">
                <a:solidFill>
                  <a:srgbClr val="051637"/>
                </a:solidFill>
                <a:latin typeface="Calibri" panose="020F0502020204030204"/>
              </a:rPr>
              <a:t>Thank you</a:t>
            </a:r>
            <a:endParaRPr sz="4800" b="1">
              <a:solidFill>
                <a:srgbClr val="051637"/>
              </a:solidFill>
              <a:latin typeface="Calibri" panose="020F0502020204030204"/>
            </a:endParaRPr>
          </a:p>
          <a:p>
            <a:pPr algn="ctr"/>
            <a:r>
              <a:rPr lang="en-US" sz="2800">
                <a:solidFill>
                  <a:srgbClr val="051637"/>
                </a:solidFill>
                <a:latin typeface="Calibri" panose="020F0502020204030204"/>
              </a:rPr>
              <a:t>l.zhang@uwtsd.ac.uk</a:t>
            </a:r>
            <a:endParaRPr lang="en-US" sz="2800">
              <a:solidFill>
                <a:srgbClr val="051637"/>
              </a:solidFill>
              <a:latin typeface="Calibri" panose="020F0502020204030204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21310" y="1442720"/>
            <a:ext cx="10789920" cy="594360"/>
          </a:xfrm>
          <a:prstGeom prst="rect">
            <a:avLst/>
          </a:prstGeom>
          <a:noFill/>
        </p:spPr>
        <p:txBody>
          <a:bodyPr wrap="none" lIns="109728" rIns="109728" anchor="t">
            <a:spAutoFit/>
          </a:bodyPr>
          <a:lstStyle/>
          <a:p>
            <a:pPr algn="ctr"/>
            <a:r>
              <a:rPr sz="3400" b="1">
                <a:solidFill>
                  <a:srgbClr val="0052A5"/>
                </a:solidFill>
                <a:latin typeface="Calibri" panose="020F0502020204030204"/>
              </a:rPr>
              <a:t>Any questions?</a:t>
            </a:r>
            <a:endParaRPr sz="3400" b="1">
              <a:solidFill>
                <a:srgbClr val="0052A5"/>
              </a:solidFill>
              <a:latin typeface="Calibri" panose="020F0502020204030204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31520" y="3977639"/>
            <a:ext cx="10789920" cy="365760"/>
          </a:xfrm>
          <a:prstGeom prst="rect">
            <a:avLst/>
          </a:prstGeom>
          <a:noFill/>
        </p:spPr>
        <p:txBody>
          <a:bodyPr wrap="none" lIns="109728" rIns="109728" anchor="t">
            <a:spAutoFit/>
          </a:bodyPr>
          <a:lstStyle/>
          <a:p>
            <a:pPr algn="ctr"/>
            <a:r>
              <a:rPr sz="2200" b="0">
                <a:solidFill>
                  <a:srgbClr val="0A162D"/>
                </a:solidFill>
                <a:latin typeface="Calibri" panose="020F0502020204030204"/>
              </a:rPr>
              <a:t>BMBM6008 Global Ethics  |  Week 1</a:t>
            </a:r>
            <a:endParaRPr sz="2200" b="0">
              <a:solidFill>
                <a:srgbClr val="0A162D"/>
              </a:solidFill>
              <a:latin typeface="Calibri" panose="020F0502020204030204"/>
            </a:endParaRPr>
          </a:p>
        </p:txBody>
      </p:sp>
      <p:sp>
        <p:nvSpPr>
          <p:cNvPr id="5" name="Rounded Rectangle 4"/>
          <p:cNvSpPr/>
          <p:nvPr/>
        </p:nvSpPr>
        <p:spPr>
          <a:xfrm>
            <a:off x="1280160" y="4892040"/>
            <a:ext cx="9692640" cy="594360"/>
          </a:xfrm>
          <a:prstGeom prst="roundRect">
            <a:avLst/>
          </a:prstGeom>
          <a:solidFill>
            <a:srgbClr val="FFF2B4"/>
          </a:solidFill>
          <a:ln>
            <a:solidFill>
              <a:srgbClr val="FFF2B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lIns="109728" rIns="109728" rtlCol="0" anchor="t"/>
          <a:lstStyle/>
          <a:p>
            <a:pPr algn="ctr"/>
            <a:r>
              <a:rPr sz="2400" b="0">
                <a:solidFill>
                  <a:srgbClr val="0A162D"/>
                </a:solidFill>
                <a:latin typeface="Calibri" panose="020F0502020204030204"/>
              </a:rPr>
              <a:t>Please bring one real organisational ethical dilemma for next week.</a:t>
            </a:r>
            <a:endParaRPr sz="2400" b="0">
              <a:solidFill>
                <a:srgbClr val="0A162D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tags/tag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6.xml><?xml version="1.0" encoding="utf-8"?>
<p:tagLst xmlns:p="http://schemas.openxmlformats.org/presentationml/2006/main">
  <p:tag name="KSO_WM_BEAUTIFY_FLAG" val="#fgm#"/>
  <p:tag name="KSO_WM_FIGMA_FLAG" val="#fgm#"/>
  <p:tag name="KSO_WM_UNIT_INDEX" val="1"/>
  <p:tag name="KSO_WM_UNIT_TYPE" val="a"/>
  <p:tag name="KSO_WM_LAYOUT_CHECK_HASH" val="c7da3e84a8e88fde4b1fd3eded4cd2f457b14e78"/>
  <p:tag name="KSO_WM_NEWLAYOUT_ID" val="slide_62e9a827c1ca94a6"/>
</p:tagLst>
</file>

<file path=ppt/tags/tag7.xml><?xml version="1.0" encoding="utf-8"?>
<p:tagLst xmlns:p="http://schemas.openxmlformats.org/presentationml/2006/main">
  <p:tag name="KSO_WM_BEAUTIFY_FLAG" val="#fgm#"/>
  <p:tag name="KSO_WM_FIGMA_FLAG" val="#fgm#"/>
  <p:tag name="KSO_WM_UNIT_INDEX" val="1"/>
  <p:tag name="KSO_WM_UNIT_TYPE" val="d"/>
</p:tagLst>
</file>

<file path=ppt/tags/tag8.xml><?xml version="1.0" encoding="utf-8"?>
<p:tagLst xmlns:p="http://schemas.openxmlformats.org/presentationml/2006/main">
  <p:tag name="KSO_WM_BEAUTIFY_FLAG" val="#fgm#"/>
  <p:tag name="KSO_WM_FIGMA_FLAG" val="#fgm#"/>
  <p:tag name="KSO_WM_UNIT_INDEX" val="1"/>
  <p:tag name="KSO_WM_UNIT_TYPE" val="f"/>
</p:tagLst>
</file>

<file path=ppt/tags/tag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1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24.xml><?xml version="1.0" encoding="utf-8"?>
<p:tagLst xmlns:p="http://schemas.openxmlformats.org/presentationml/2006/main">
  <p:tag name="KSO_WM_SLIDE_CONTENT_ORIENTATION" val=""/>
  <p:tag name="KSO_WM_SLIDE_HAS_MASK" val="0"/>
  <p:tag name="KSO_WM_SLIDE_ITEM_CNT" val="1"/>
  <p:tag name="KSO_WM_SLIDE_TYPE" val="text"/>
  <p:tag name="KSO_WM_TEMPLATE_SUBCATEGORY" val="29"/>
  <p:tag name="KSO_WM_BEAUTIFY_FLAG" val="#wm#"/>
  <p:tag name="KSO_WM_TEMPLATE_SLIDE_ID" val="slide_62e9a827c1ca94a6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14978</Words>
  <Application>WPS Presentation</Application>
  <PresentationFormat>On-screen Show (16:9)</PresentationFormat>
  <Paragraphs>605</Paragraphs>
  <Slides>42</Slides>
  <Notes>22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42</vt:i4>
      </vt:variant>
    </vt:vector>
  </HeadingPairs>
  <TitlesOfParts>
    <vt:vector size="53" baseType="lpstr">
      <vt:lpstr>Arial</vt:lpstr>
      <vt:lpstr>SimSun</vt:lpstr>
      <vt:lpstr>Wingdings</vt:lpstr>
      <vt:lpstr>Calibri</vt:lpstr>
      <vt:lpstr>Calibri</vt:lpstr>
      <vt:lpstr>Calibri</vt:lpstr>
      <vt:lpstr>Microsoft YaHei</vt:lpstr>
      <vt:lpstr>Arial Unicode MS</vt:lpstr>
      <vt:lpstr>Calibri</vt:lpstr>
      <vt:lpstr>Arial</vt:lpstr>
      <vt:lpstr>Office Theme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Round 3: </vt:lpstr>
      <vt:lpstr>PowerPoint 演示文稿</vt:lpstr>
      <vt:lpstr>Definitions of Ethics</vt:lpstr>
      <vt:lpstr>PowerPoint 演示文稿</vt:lpstr>
      <vt:lpstr>PowerPoint 演示文稿</vt:lpstr>
      <vt:lpstr>PowerPoint 演示文稿</vt:lpstr>
      <vt:lpstr>Case 1: Honesty and Deception</vt:lpstr>
      <vt:lpstr>Case 2: Pressure, Incentives and Responsibility</vt:lpstr>
      <vt:lpstr>Case 3: Safety vs Commercial Pressure</vt:lpstr>
      <vt:lpstr>Case 4: Privacy and Consent</vt:lpstr>
      <vt:lpstr>Case 5: Consumer Choice and Corporate Responsibility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Case 6: Responsibility Beyond the Firm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Company>UWTSD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BMBM6008 Week 1: Introduction to Global Ethics</dc:title>
  <dc:creator>Maggie Zhang</dc:creator>
  <dc:subject>BMBM6008 Global Ethics Week 1</dc:subject>
  <cp:lastModifiedBy>Maggie</cp:lastModifiedBy>
  <cp:revision>36</cp:revision>
  <dcterms:created xsi:type="dcterms:W3CDTF">2026-10-01T18:40:00Z</dcterms:created>
  <dcterms:modified xsi:type="dcterms:W3CDTF">2026-10-02T07:18:17Z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A352C873919B4D018180DEB50EA693FC_13</vt:lpwstr>
  </property>
  <property fmtid="{D5CDD505-2E9C-101B-9397-08002B2CF9AE}" pid="3" name="KSOProductBuildVer">
    <vt:lpwstr>1033-12.1.0.28485</vt:lpwstr>
  </property>
</Properties>
</file>