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6"/>
  </p:notesMasterIdLst>
  <p:sldIdLst>
    <p:sldId id="267" r:id="rId5"/>
    <p:sldId id="268" r:id="rId6"/>
    <p:sldId id="269" r:id="rId7"/>
    <p:sldId id="280" r:id="rId8"/>
    <p:sldId id="302" r:id="rId9"/>
    <p:sldId id="300" r:id="rId10"/>
    <p:sldId id="301" r:id="rId11"/>
    <p:sldId id="287" r:id="rId12"/>
    <p:sldId id="289" r:id="rId13"/>
    <p:sldId id="296" r:id="rId14"/>
    <p:sldId id="293" r:id="rId15"/>
    <p:sldId id="295" r:id="rId16"/>
    <p:sldId id="292" r:id="rId17"/>
    <p:sldId id="294" r:id="rId18"/>
    <p:sldId id="277" r:id="rId19"/>
    <p:sldId id="298" r:id="rId20"/>
    <p:sldId id="271" r:id="rId21"/>
    <p:sldId id="291" r:id="rId22"/>
    <p:sldId id="284" r:id="rId23"/>
    <p:sldId id="275" r:id="rId24"/>
    <p:sldId id="272"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698B449-155B-E76E-84D7-E30F958F055D}" name="Shazia Begum (2117727)" initials="SB" userId="S::2117727@student.uwtsd.ac.uk::977955b9-8b41-426a-a9e4-5ccd56d8b63e"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832DBB-0282-42D9-B9CF-C7AD7CDA6C87}" v="1541" dt="2024-02-15T21:32:47.231"/>
    <p1510:client id="{B4270FA7-F103-DEE6-E8B1-E46F442C7B00}" v="277" dt="2024-02-15T18:27:08.5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10" autoAdjust="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F896A5-2561-452E-A619-8E490F6F2C94}"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F5BBBBED-EA3C-40EA-8A8E-3B5546E24322}">
      <dgm:prSet phldrT="[Text]" custT="1"/>
      <dgm:spPr/>
      <dgm:t>
        <a:bodyPr/>
        <a:lstStyle/>
        <a:p>
          <a:r>
            <a:rPr lang="en-GB" sz="1600" dirty="0">
              <a:latin typeface="Arial" panose="020B0604020202020204" pitchFamily="34" charset="0"/>
              <a:cs typeface="Arial" panose="020B0604020202020204" pitchFamily="34" charset="0"/>
            </a:rPr>
            <a:t>Benefits Of Staying At Home</a:t>
          </a:r>
        </a:p>
      </dgm:t>
    </dgm:pt>
    <dgm:pt modelId="{9993922A-75E3-4E74-87F5-1E3E8D4B9191}" type="parTrans" cxnId="{C4C8E40E-EC79-4E69-B6B8-32235A313F3E}">
      <dgm:prSet/>
      <dgm:spPr/>
      <dgm:t>
        <a:bodyPr/>
        <a:lstStyle/>
        <a:p>
          <a:endParaRPr lang="en-GB"/>
        </a:p>
      </dgm:t>
    </dgm:pt>
    <dgm:pt modelId="{95947242-C7D3-44A1-9583-B9D1082FE1EF}" type="sibTrans" cxnId="{C4C8E40E-EC79-4E69-B6B8-32235A313F3E}">
      <dgm:prSet/>
      <dgm:spPr/>
      <dgm:t>
        <a:bodyPr/>
        <a:lstStyle/>
        <a:p>
          <a:endParaRPr lang="en-GB"/>
        </a:p>
      </dgm:t>
    </dgm:pt>
    <dgm:pt modelId="{5DDDE1F3-EEF7-4E84-959F-F48CF141BE84}">
      <dgm:prSet phldrT="[Text]" custT="1"/>
      <dgm:spPr/>
      <dgm:t>
        <a:bodyPr/>
        <a:lstStyle/>
        <a:p>
          <a:r>
            <a:rPr lang="en-US" sz="1400" dirty="0">
              <a:latin typeface="Arial" panose="020B0604020202020204" pitchFamily="34" charset="0"/>
              <a:cs typeface="Arial" panose="020B0604020202020204" pitchFamily="34" charset="0"/>
            </a:rPr>
            <a:t>Person-centered care plans.</a:t>
          </a:r>
          <a:endParaRPr lang="en-GB" sz="1400" dirty="0">
            <a:latin typeface="Arial" panose="020B0604020202020204" pitchFamily="34" charset="0"/>
            <a:cs typeface="Arial" panose="020B0604020202020204" pitchFamily="34" charset="0"/>
          </a:endParaRPr>
        </a:p>
      </dgm:t>
    </dgm:pt>
    <dgm:pt modelId="{B32F0EFE-E8E0-4F7D-9D0D-D98BFC81C981}" type="parTrans" cxnId="{EDC55CF1-17B6-4AAB-808B-C2AB44A104D4}">
      <dgm:prSet/>
      <dgm:spPr/>
      <dgm:t>
        <a:bodyPr/>
        <a:lstStyle/>
        <a:p>
          <a:endParaRPr lang="en-GB"/>
        </a:p>
      </dgm:t>
    </dgm:pt>
    <dgm:pt modelId="{2487CD8E-694B-4E3B-9D63-10848DEAE612}" type="sibTrans" cxnId="{EDC55CF1-17B6-4AAB-808B-C2AB44A104D4}">
      <dgm:prSet/>
      <dgm:spPr/>
      <dgm:t>
        <a:bodyPr/>
        <a:lstStyle/>
        <a:p>
          <a:endParaRPr lang="en-GB"/>
        </a:p>
      </dgm:t>
    </dgm:pt>
    <dgm:pt modelId="{91642B5B-DF76-4045-AA64-30204DB65C14}">
      <dgm:prSet phldrT="[Text]" custT="1"/>
      <dgm:spPr/>
      <dgm:t>
        <a:bodyPr/>
        <a:lstStyle/>
        <a:p>
          <a:r>
            <a:rPr lang="en-GB" sz="1600" dirty="0">
              <a:latin typeface="Arial" panose="020B0604020202020204" pitchFamily="34" charset="0"/>
              <a:cs typeface="Arial" panose="020B0604020202020204" pitchFamily="34" charset="0"/>
            </a:rPr>
            <a:t>Benefits Of Staying in Residential Care</a:t>
          </a:r>
        </a:p>
      </dgm:t>
    </dgm:pt>
    <dgm:pt modelId="{90B21F66-945B-45A5-B0A0-EBB224ED972A}" type="parTrans" cxnId="{CFAEC599-3509-4F03-AC3F-15ABBF0AAB30}">
      <dgm:prSet/>
      <dgm:spPr/>
      <dgm:t>
        <a:bodyPr/>
        <a:lstStyle/>
        <a:p>
          <a:endParaRPr lang="en-GB"/>
        </a:p>
      </dgm:t>
    </dgm:pt>
    <dgm:pt modelId="{F6A7DE48-23BF-4D15-ACA4-169DA09BE87D}" type="sibTrans" cxnId="{CFAEC599-3509-4F03-AC3F-15ABBF0AAB30}">
      <dgm:prSet/>
      <dgm:spPr/>
      <dgm:t>
        <a:bodyPr/>
        <a:lstStyle/>
        <a:p>
          <a:endParaRPr lang="en-GB"/>
        </a:p>
      </dgm:t>
    </dgm:pt>
    <dgm:pt modelId="{1774D1AF-7576-403B-8411-D764797729C4}">
      <dgm:prSet phldrT="[Text]" custT="1"/>
      <dgm:spPr/>
      <dgm:t>
        <a:bodyPr/>
        <a:lstStyle/>
        <a:p>
          <a:r>
            <a:rPr lang="en-US" sz="1400" dirty="0">
              <a:latin typeface="Arial"/>
              <a:cs typeface="Arial"/>
            </a:rPr>
            <a:t>Nutritious meals and safe environment to live in.</a:t>
          </a:r>
          <a:endParaRPr lang="en-GB" sz="1400" dirty="0"/>
        </a:p>
      </dgm:t>
    </dgm:pt>
    <dgm:pt modelId="{FDFD076D-481B-438D-84DB-9CDE9EB91EC0}" type="parTrans" cxnId="{9D736638-91AC-4263-AF81-BCF989387246}">
      <dgm:prSet/>
      <dgm:spPr/>
      <dgm:t>
        <a:bodyPr/>
        <a:lstStyle/>
        <a:p>
          <a:endParaRPr lang="en-GB"/>
        </a:p>
      </dgm:t>
    </dgm:pt>
    <dgm:pt modelId="{F390339C-6D3E-41AE-9FC6-38EA8BB84094}" type="sibTrans" cxnId="{9D736638-91AC-4263-AF81-BCF989387246}">
      <dgm:prSet/>
      <dgm:spPr/>
      <dgm:t>
        <a:bodyPr/>
        <a:lstStyle/>
        <a:p>
          <a:endParaRPr lang="en-GB"/>
        </a:p>
      </dgm:t>
    </dgm:pt>
    <dgm:pt modelId="{3CD0FD01-09C5-4C53-8BBE-42A0996C183E}">
      <dgm:prSet custT="1"/>
      <dgm:spPr/>
      <dgm:t>
        <a:bodyPr/>
        <a:lstStyle/>
        <a:p>
          <a:r>
            <a:rPr lang="en-US" sz="1400" dirty="0">
              <a:latin typeface="Arial" panose="020B0604020202020204" pitchFamily="34" charset="0"/>
              <a:cs typeface="Arial" panose="020B0604020202020204" pitchFamily="34" charset="0"/>
            </a:rPr>
            <a:t>Personal care. </a:t>
          </a:r>
        </a:p>
      </dgm:t>
    </dgm:pt>
    <dgm:pt modelId="{3F54A319-C134-40ED-BCB8-02BED277AD97}" type="parTrans" cxnId="{AD30B134-A3F5-437C-B58F-61353D8935B1}">
      <dgm:prSet/>
      <dgm:spPr/>
      <dgm:t>
        <a:bodyPr/>
        <a:lstStyle/>
        <a:p>
          <a:endParaRPr lang="en-GB"/>
        </a:p>
      </dgm:t>
    </dgm:pt>
    <dgm:pt modelId="{D471C00B-6128-4DC8-BDC5-559AFAF5B452}" type="sibTrans" cxnId="{AD30B134-A3F5-437C-B58F-61353D8935B1}">
      <dgm:prSet/>
      <dgm:spPr/>
      <dgm:t>
        <a:bodyPr/>
        <a:lstStyle/>
        <a:p>
          <a:endParaRPr lang="en-GB"/>
        </a:p>
      </dgm:t>
    </dgm:pt>
    <dgm:pt modelId="{210E6A5A-9D90-4E32-AE6A-9D1F3DC9EAED}">
      <dgm:prSet custT="1"/>
      <dgm:spPr/>
      <dgm:t>
        <a:bodyPr/>
        <a:lstStyle/>
        <a:p>
          <a:r>
            <a:rPr lang="en-US" sz="1400" dirty="0">
              <a:latin typeface="Arial" panose="020B0604020202020204" pitchFamily="34" charset="0"/>
              <a:cs typeface="Arial" panose="020B0604020202020204" pitchFamily="34" charset="0"/>
            </a:rPr>
            <a:t>Meal preparation. </a:t>
          </a:r>
        </a:p>
      </dgm:t>
    </dgm:pt>
    <dgm:pt modelId="{E2F79F1C-2CFA-4FF5-A006-14D7297D5103}" type="parTrans" cxnId="{30EF2886-3066-4B62-AB6A-11DB3432FA3F}">
      <dgm:prSet/>
      <dgm:spPr/>
      <dgm:t>
        <a:bodyPr/>
        <a:lstStyle/>
        <a:p>
          <a:endParaRPr lang="en-GB"/>
        </a:p>
      </dgm:t>
    </dgm:pt>
    <dgm:pt modelId="{DCC06CD5-7CC5-438D-BC09-0CDD086FD09B}" type="sibTrans" cxnId="{30EF2886-3066-4B62-AB6A-11DB3432FA3F}">
      <dgm:prSet/>
      <dgm:spPr/>
      <dgm:t>
        <a:bodyPr/>
        <a:lstStyle/>
        <a:p>
          <a:endParaRPr lang="en-GB"/>
        </a:p>
      </dgm:t>
    </dgm:pt>
    <dgm:pt modelId="{C2613D9C-DACE-43D5-A7DC-9ADE0BFE852A}">
      <dgm:prSet custT="1"/>
      <dgm:spPr/>
      <dgm:t>
        <a:bodyPr/>
        <a:lstStyle/>
        <a:p>
          <a:r>
            <a:rPr lang="en-US" sz="1400" dirty="0">
              <a:latin typeface="Arial" panose="020B0604020202020204" pitchFamily="34" charset="0"/>
              <a:cs typeface="Arial" panose="020B0604020202020204" pitchFamily="34" charset="0"/>
            </a:rPr>
            <a:t>Medication administered. </a:t>
          </a:r>
        </a:p>
      </dgm:t>
    </dgm:pt>
    <dgm:pt modelId="{DBC642EC-50E7-4210-907E-0E9A218D4603}" type="parTrans" cxnId="{908CDA62-71B9-4609-B631-C9102780C92F}">
      <dgm:prSet/>
      <dgm:spPr/>
      <dgm:t>
        <a:bodyPr/>
        <a:lstStyle/>
        <a:p>
          <a:endParaRPr lang="en-GB"/>
        </a:p>
      </dgm:t>
    </dgm:pt>
    <dgm:pt modelId="{C101163E-8567-4C8A-8B7A-2A414E9B1FA6}" type="sibTrans" cxnId="{908CDA62-71B9-4609-B631-C9102780C92F}">
      <dgm:prSet/>
      <dgm:spPr/>
      <dgm:t>
        <a:bodyPr/>
        <a:lstStyle/>
        <a:p>
          <a:endParaRPr lang="en-GB"/>
        </a:p>
      </dgm:t>
    </dgm:pt>
    <dgm:pt modelId="{F6A15237-3ACB-4369-A531-56E831A92B48}">
      <dgm:prSet custT="1"/>
      <dgm:spPr/>
      <dgm:t>
        <a:bodyPr/>
        <a:lstStyle/>
        <a:p>
          <a:r>
            <a:rPr lang="en-US" sz="1400" dirty="0">
              <a:latin typeface="Arial" panose="020B0604020202020204" pitchFamily="34" charset="0"/>
              <a:cs typeface="Arial" panose="020B0604020202020204" pitchFamily="34" charset="0"/>
            </a:rPr>
            <a:t>Mobility support. </a:t>
          </a:r>
        </a:p>
      </dgm:t>
    </dgm:pt>
    <dgm:pt modelId="{2FBE76B4-4688-4A02-B3B1-5BCB8392B6CF}" type="parTrans" cxnId="{E2097787-EE12-4708-BF7C-2360755401A6}">
      <dgm:prSet/>
      <dgm:spPr/>
      <dgm:t>
        <a:bodyPr/>
        <a:lstStyle/>
        <a:p>
          <a:endParaRPr lang="en-GB"/>
        </a:p>
      </dgm:t>
    </dgm:pt>
    <dgm:pt modelId="{9B098C82-9460-45BC-98E7-2D96BBF5FF11}" type="sibTrans" cxnId="{E2097787-EE12-4708-BF7C-2360755401A6}">
      <dgm:prSet/>
      <dgm:spPr/>
      <dgm:t>
        <a:bodyPr/>
        <a:lstStyle/>
        <a:p>
          <a:endParaRPr lang="en-GB"/>
        </a:p>
      </dgm:t>
    </dgm:pt>
    <dgm:pt modelId="{7C59EE6B-7E21-4E92-8BF3-C4A72D2795D2}">
      <dgm:prSet custT="1"/>
      <dgm:spPr/>
      <dgm:t>
        <a:bodyPr/>
        <a:lstStyle/>
        <a:p>
          <a:r>
            <a:rPr lang="en-US" sz="1400" dirty="0">
              <a:latin typeface="Arial" panose="020B0604020202020204" pitchFamily="34" charset="0"/>
              <a:cs typeface="Arial" panose="020B0604020202020204" pitchFamily="34" charset="0"/>
            </a:rPr>
            <a:t>Promotes independence/ Having control over their life. </a:t>
          </a:r>
        </a:p>
      </dgm:t>
    </dgm:pt>
    <dgm:pt modelId="{290BE09D-19E5-4510-8C31-D1F8EC5CA151}" type="parTrans" cxnId="{A262B4DA-76CD-4758-847E-A489E79BF589}">
      <dgm:prSet/>
      <dgm:spPr/>
      <dgm:t>
        <a:bodyPr/>
        <a:lstStyle/>
        <a:p>
          <a:endParaRPr lang="en-GB"/>
        </a:p>
      </dgm:t>
    </dgm:pt>
    <dgm:pt modelId="{E78A673A-C3FD-4293-82F8-0BC6A4025007}" type="sibTrans" cxnId="{A262B4DA-76CD-4758-847E-A489E79BF589}">
      <dgm:prSet/>
      <dgm:spPr/>
      <dgm:t>
        <a:bodyPr/>
        <a:lstStyle/>
        <a:p>
          <a:endParaRPr lang="en-GB"/>
        </a:p>
      </dgm:t>
    </dgm:pt>
    <dgm:pt modelId="{4AFCE3C7-C835-4BC1-9414-F0E7444FF93F}">
      <dgm:prSet custT="1"/>
      <dgm:spPr/>
      <dgm:t>
        <a:bodyPr/>
        <a:lstStyle/>
        <a:p>
          <a:r>
            <a:rPr lang="en-US" sz="1400" dirty="0">
              <a:latin typeface="Arial" panose="020B0604020202020204" pitchFamily="34" charset="0"/>
              <a:cs typeface="Arial" panose="020B0604020202020204" pitchFamily="34" charset="0"/>
            </a:rPr>
            <a:t>Feel safe and comfortable in a familiar environment.</a:t>
          </a:r>
        </a:p>
      </dgm:t>
    </dgm:pt>
    <dgm:pt modelId="{18B51141-BB54-4F21-B0F8-B50D85731144}" type="parTrans" cxnId="{2380CE40-32CA-43B0-B340-57DBD6DD02E1}">
      <dgm:prSet/>
      <dgm:spPr/>
      <dgm:t>
        <a:bodyPr/>
        <a:lstStyle/>
        <a:p>
          <a:endParaRPr lang="en-GB"/>
        </a:p>
      </dgm:t>
    </dgm:pt>
    <dgm:pt modelId="{D8125A9D-9FD1-4E5A-84A1-6D7EDDDC53E2}" type="sibTrans" cxnId="{2380CE40-32CA-43B0-B340-57DBD6DD02E1}">
      <dgm:prSet/>
      <dgm:spPr/>
      <dgm:t>
        <a:bodyPr/>
        <a:lstStyle/>
        <a:p>
          <a:endParaRPr lang="en-GB"/>
        </a:p>
      </dgm:t>
    </dgm:pt>
    <dgm:pt modelId="{E5477ACD-DEEE-4A1D-81AE-5C4E21E1A46C}">
      <dgm:prSet custT="1"/>
      <dgm:spPr/>
      <dgm:t>
        <a:bodyPr/>
        <a:lstStyle/>
        <a:p>
          <a:r>
            <a:rPr lang="en-US" sz="1400" dirty="0">
              <a:latin typeface="Arial"/>
              <a:cs typeface="Arial"/>
            </a:rPr>
            <a:t>Personal care: assistance with bathing, dressing, and grooming.</a:t>
          </a:r>
        </a:p>
      </dgm:t>
    </dgm:pt>
    <dgm:pt modelId="{2079B316-4600-447C-A3B9-1FB2B5D233A5}" type="parTrans" cxnId="{95811FDE-1F9B-40D9-9653-D9ADE72CFB33}">
      <dgm:prSet/>
      <dgm:spPr/>
      <dgm:t>
        <a:bodyPr/>
        <a:lstStyle/>
        <a:p>
          <a:endParaRPr lang="en-GB"/>
        </a:p>
      </dgm:t>
    </dgm:pt>
    <dgm:pt modelId="{5DD9CA07-D2FD-4DEB-8755-04FBB2851254}" type="sibTrans" cxnId="{95811FDE-1F9B-40D9-9653-D9ADE72CFB33}">
      <dgm:prSet/>
      <dgm:spPr/>
      <dgm:t>
        <a:bodyPr/>
        <a:lstStyle/>
        <a:p>
          <a:endParaRPr lang="en-GB"/>
        </a:p>
      </dgm:t>
    </dgm:pt>
    <dgm:pt modelId="{0B3B3C0C-A625-407C-B7A8-1B759E7E4EDC}">
      <dgm:prSet custT="1"/>
      <dgm:spPr/>
      <dgm:t>
        <a:bodyPr/>
        <a:lstStyle/>
        <a:p>
          <a:r>
            <a:rPr lang="en-US" sz="1400" dirty="0">
              <a:latin typeface="Arial"/>
              <a:cs typeface="Arial"/>
            </a:rPr>
            <a:t>Recreational activities, social and recreational programs.</a:t>
          </a:r>
        </a:p>
      </dgm:t>
    </dgm:pt>
    <dgm:pt modelId="{EBA15E9F-298B-4BFD-826F-F8CDA4EFA11D}" type="parTrans" cxnId="{48F238B6-A535-4C39-9856-58586C0BB940}">
      <dgm:prSet/>
      <dgm:spPr/>
      <dgm:t>
        <a:bodyPr/>
        <a:lstStyle/>
        <a:p>
          <a:endParaRPr lang="en-GB"/>
        </a:p>
      </dgm:t>
    </dgm:pt>
    <dgm:pt modelId="{7E4B35AB-BACC-4948-AF3B-F4135F19B2E9}" type="sibTrans" cxnId="{48F238B6-A535-4C39-9856-58586C0BB940}">
      <dgm:prSet/>
      <dgm:spPr/>
      <dgm:t>
        <a:bodyPr/>
        <a:lstStyle/>
        <a:p>
          <a:endParaRPr lang="en-GB"/>
        </a:p>
      </dgm:t>
    </dgm:pt>
    <dgm:pt modelId="{AEC1DE41-5120-4D31-B40C-C0DB2C3899ED}">
      <dgm:prSet custT="1"/>
      <dgm:spPr/>
      <dgm:t>
        <a:bodyPr/>
        <a:lstStyle/>
        <a:p>
          <a:r>
            <a:rPr lang="en-US" sz="1400" dirty="0">
              <a:latin typeface="Arial"/>
              <a:cs typeface="Arial"/>
            </a:rPr>
            <a:t>Providing interaction and social activities, which are important for emotional and mental wellness.</a:t>
          </a:r>
        </a:p>
      </dgm:t>
    </dgm:pt>
    <dgm:pt modelId="{15429A4E-3737-4716-B33B-0F30FA87D009}" type="parTrans" cxnId="{38474865-2638-40AE-BDD4-869AA26DA527}">
      <dgm:prSet/>
      <dgm:spPr/>
      <dgm:t>
        <a:bodyPr/>
        <a:lstStyle/>
        <a:p>
          <a:endParaRPr lang="en-GB"/>
        </a:p>
      </dgm:t>
    </dgm:pt>
    <dgm:pt modelId="{7E1279A7-72CB-41AC-B2D6-2EE817ED9FAB}" type="sibTrans" cxnId="{38474865-2638-40AE-BDD4-869AA26DA527}">
      <dgm:prSet/>
      <dgm:spPr/>
      <dgm:t>
        <a:bodyPr/>
        <a:lstStyle/>
        <a:p>
          <a:endParaRPr lang="en-GB"/>
        </a:p>
      </dgm:t>
    </dgm:pt>
    <dgm:pt modelId="{2748BCBA-B5F9-4992-BEBE-C27077FBA276}">
      <dgm:prSet custT="1"/>
      <dgm:spPr/>
      <dgm:t>
        <a:bodyPr/>
        <a:lstStyle/>
        <a:p>
          <a:r>
            <a:rPr lang="en-US" sz="1400" dirty="0">
              <a:latin typeface="Arial"/>
              <a:cs typeface="Arial"/>
            </a:rPr>
            <a:t>Staff available 24/7, ensuring prompt assistance in case of emergencies.</a:t>
          </a:r>
        </a:p>
      </dgm:t>
    </dgm:pt>
    <dgm:pt modelId="{DB0D1D8C-3EB3-46D6-90A8-D8931049CE27}" type="parTrans" cxnId="{003259FA-DAD9-4C19-9783-DF03DF63BA48}">
      <dgm:prSet/>
      <dgm:spPr/>
      <dgm:t>
        <a:bodyPr/>
        <a:lstStyle/>
        <a:p>
          <a:endParaRPr lang="en-GB"/>
        </a:p>
      </dgm:t>
    </dgm:pt>
    <dgm:pt modelId="{8F5178BB-C9AE-45D0-9CB3-8E317A7BA1B8}" type="sibTrans" cxnId="{003259FA-DAD9-4C19-9783-DF03DF63BA48}">
      <dgm:prSet/>
      <dgm:spPr/>
      <dgm:t>
        <a:bodyPr/>
        <a:lstStyle/>
        <a:p>
          <a:endParaRPr lang="en-GB"/>
        </a:p>
      </dgm:t>
    </dgm:pt>
    <dgm:pt modelId="{93340E00-E02E-4909-91FC-7AEBC2770ED9}">
      <dgm:prSet custT="1"/>
      <dgm:spPr/>
      <dgm:t>
        <a:bodyPr/>
        <a:lstStyle/>
        <a:p>
          <a:r>
            <a:rPr lang="en-US" sz="1400" dirty="0">
              <a:latin typeface="Arial"/>
              <a:cs typeface="Arial"/>
            </a:rPr>
            <a:t>Activities and events can enhance the quality of life.</a:t>
          </a:r>
        </a:p>
      </dgm:t>
    </dgm:pt>
    <dgm:pt modelId="{D4F773C5-0656-4CBA-8501-C3E055F916A5}" type="parTrans" cxnId="{125A0A94-0C66-4551-B7CD-CEE3677C8043}">
      <dgm:prSet/>
      <dgm:spPr/>
      <dgm:t>
        <a:bodyPr/>
        <a:lstStyle/>
        <a:p>
          <a:endParaRPr lang="en-GB"/>
        </a:p>
      </dgm:t>
    </dgm:pt>
    <dgm:pt modelId="{D7F87749-6E4D-4FFC-BCE4-258FFF9B6220}" type="sibTrans" cxnId="{125A0A94-0C66-4551-B7CD-CEE3677C8043}">
      <dgm:prSet/>
      <dgm:spPr/>
      <dgm:t>
        <a:bodyPr/>
        <a:lstStyle/>
        <a:p>
          <a:endParaRPr lang="en-GB"/>
        </a:p>
      </dgm:t>
    </dgm:pt>
    <dgm:pt modelId="{6A731E43-652C-408A-A298-AD54AA3BE50F}" type="pres">
      <dgm:prSet presAssocID="{92F896A5-2561-452E-A619-8E490F6F2C94}" presName="Name0" presStyleCnt="0">
        <dgm:presLayoutVars>
          <dgm:dir/>
          <dgm:animLvl val="lvl"/>
          <dgm:resizeHandles val="exact"/>
        </dgm:presLayoutVars>
      </dgm:prSet>
      <dgm:spPr/>
    </dgm:pt>
    <dgm:pt modelId="{4AA6964F-5746-4085-A2A9-C473C1609664}" type="pres">
      <dgm:prSet presAssocID="{F5BBBBED-EA3C-40EA-8A8E-3B5546E24322}" presName="linNode" presStyleCnt="0"/>
      <dgm:spPr/>
    </dgm:pt>
    <dgm:pt modelId="{E7F29F99-0C35-4D59-86DB-50ED738D19FA}" type="pres">
      <dgm:prSet presAssocID="{F5BBBBED-EA3C-40EA-8A8E-3B5546E24322}" presName="parTx" presStyleLbl="revTx" presStyleIdx="0" presStyleCnt="2" custScaleY="1242386">
        <dgm:presLayoutVars>
          <dgm:chMax val="1"/>
          <dgm:bulletEnabled val="1"/>
        </dgm:presLayoutVars>
      </dgm:prSet>
      <dgm:spPr/>
    </dgm:pt>
    <dgm:pt modelId="{6EFD7AA5-0D15-46C7-AC31-7388D0D40BD3}" type="pres">
      <dgm:prSet presAssocID="{F5BBBBED-EA3C-40EA-8A8E-3B5546E24322}" presName="bracket" presStyleLbl="parChTrans1D1" presStyleIdx="0" presStyleCnt="2"/>
      <dgm:spPr/>
    </dgm:pt>
    <dgm:pt modelId="{92535AF7-E3F3-41CB-BF89-126509C65848}" type="pres">
      <dgm:prSet presAssocID="{F5BBBBED-EA3C-40EA-8A8E-3B5546E24322}" presName="spH" presStyleCnt="0"/>
      <dgm:spPr/>
    </dgm:pt>
    <dgm:pt modelId="{73B9A766-A4B8-43B9-B46A-21B68FD3C7A9}" type="pres">
      <dgm:prSet presAssocID="{F5BBBBED-EA3C-40EA-8A8E-3B5546E24322}" presName="desTx" presStyleLbl="node1" presStyleIdx="0" presStyleCnt="2">
        <dgm:presLayoutVars>
          <dgm:bulletEnabled val="1"/>
        </dgm:presLayoutVars>
      </dgm:prSet>
      <dgm:spPr/>
    </dgm:pt>
    <dgm:pt modelId="{0A25EFC5-38DB-46B0-AE41-EA18CA37A82F}" type="pres">
      <dgm:prSet presAssocID="{95947242-C7D3-44A1-9583-B9D1082FE1EF}" presName="spV" presStyleCnt="0"/>
      <dgm:spPr/>
    </dgm:pt>
    <dgm:pt modelId="{6CF30022-440B-468F-A051-F0BDABAC8EE1}" type="pres">
      <dgm:prSet presAssocID="{91642B5B-DF76-4045-AA64-30204DB65C14}" presName="linNode" presStyleCnt="0"/>
      <dgm:spPr/>
    </dgm:pt>
    <dgm:pt modelId="{47C3E98E-676E-4A92-ABCF-CCADC99B0B35}" type="pres">
      <dgm:prSet presAssocID="{91642B5B-DF76-4045-AA64-30204DB65C14}" presName="parTx" presStyleLbl="revTx" presStyleIdx="1" presStyleCnt="2">
        <dgm:presLayoutVars>
          <dgm:chMax val="1"/>
          <dgm:bulletEnabled val="1"/>
        </dgm:presLayoutVars>
      </dgm:prSet>
      <dgm:spPr/>
    </dgm:pt>
    <dgm:pt modelId="{454EAD7C-0D47-42B4-B9B4-7AB616365DB2}" type="pres">
      <dgm:prSet presAssocID="{91642B5B-DF76-4045-AA64-30204DB65C14}" presName="bracket" presStyleLbl="parChTrans1D1" presStyleIdx="1" presStyleCnt="2"/>
      <dgm:spPr/>
    </dgm:pt>
    <dgm:pt modelId="{182A358A-130F-4EC0-A102-9D84367FB683}" type="pres">
      <dgm:prSet presAssocID="{91642B5B-DF76-4045-AA64-30204DB65C14}" presName="spH" presStyleCnt="0"/>
      <dgm:spPr/>
    </dgm:pt>
    <dgm:pt modelId="{DA7895E5-B6D7-40C2-AD79-7606AE4746FE}" type="pres">
      <dgm:prSet presAssocID="{91642B5B-DF76-4045-AA64-30204DB65C14}" presName="desTx" presStyleLbl="node1" presStyleIdx="1" presStyleCnt="2">
        <dgm:presLayoutVars>
          <dgm:bulletEnabled val="1"/>
        </dgm:presLayoutVars>
      </dgm:prSet>
      <dgm:spPr/>
    </dgm:pt>
  </dgm:ptLst>
  <dgm:cxnLst>
    <dgm:cxn modelId="{8A99E007-FB16-44A6-BE1F-762D5F7DA1F2}" type="presOf" srcId="{AEC1DE41-5120-4D31-B40C-C0DB2C3899ED}" destId="{DA7895E5-B6D7-40C2-AD79-7606AE4746FE}" srcOrd="0" destOrd="3" presId="urn:diagrams.loki3.com/BracketList"/>
    <dgm:cxn modelId="{89FCC109-5ED5-4E57-B05D-4FAEBCF63A11}" type="presOf" srcId="{C2613D9C-DACE-43D5-A7DC-9ADE0BFE852A}" destId="{73B9A766-A4B8-43B9-B46A-21B68FD3C7A9}" srcOrd="0" destOrd="3" presId="urn:diagrams.loki3.com/BracketList"/>
    <dgm:cxn modelId="{C4C8E40E-EC79-4E69-B6B8-32235A313F3E}" srcId="{92F896A5-2561-452E-A619-8E490F6F2C94}" destId="{F5BBBBED-EA3C-40EA-8A8E-3B5546E24322}" srcOrd="0" destOrd="0" parTransId="{9993922A-75E3-4E74-87F5-1E3E8D4B9191}" sibTransId="{95947242-C7D3-44A1-9583-B9D1082FE1EF}"/>
    <dgm:cxn modelId="{142FF51B-EF74-4EA0-9C18-79112BC5C73D}" type="presOf" srcId="{4AFCE3C7-C835-4BC1-9414-F0E7444FF93F}" destId="{73B9A766-A4B8-43B9-B46A-21B68FD3C7A9}" srcOrd="0" destOrd="6" presId="urn:diagrams.loki3.com/BracketList"/>
    <dgm:cxn modelId="{D6FC671E-46DE-45EC-8151-C8A4C14671C5}" type="presOf" srcId="{0B3B3C0C-A625-407C-B7A8-1B759E7E4EDC}" destId="{DA7895E5-B6D7-40C2-AD79-7606AE4746FE}" srcOrd="0" destOrd="2" presId="urn:diagrams.loki3.com/BracketList"/>
    <dgm:cxn modelId="{836BF427-B15F-467F-8ED4-B9C401EB70D6}" type="presOf" srcId="{210E6A5A-9D90-4E32-AE6A-9D1F3DC9EAED}" destId="{73B9A766-A4B8-43B9-B46A-21B68FD3C7A9}" srcOrd="0" destOrd="2" presId="urn:diagrams.loki3.com/BracketList"/>
    <dgm:cxn modelId="{AD30B134-A3F5-437C-B58F-61353D8935B1}" srcId="{F5BBBBED-EA3C-40EA-8A8E-3B5546E24322}" destId="{3CD0FD01-09C5-4C53-8BBE-42A0996C183E}" srcOrd="1" destOrd="0" parTransId="{3F54A319-C134-40ED-BCB8-02BED277AD97}" sibTransId="{D471C00B-6128-4DC8-BDC5-559AFAF5B452}"/>
    <dgm:cxn modelId="{9D736638-91AC-4263-AF81-BCF989387246}" srcId="{91642B5B-DF76-4045-AA64-30204DB65C14}" destId="{1774D1AF-7576-403B-8411-D764797729C4}" srcOrd="0" destOrd="0" parTransId="{FDFD076D-481B-438D-84DB-9CDE9EB91EC0}" sibTransId="{F390339C-6D3E-41AE-9FC6-38EA8BB84094}"/>
    <dgm:cxn modelId="{2380CE40-32CA-43B0-B340-57DBD6DD02E1}" srcId="{F5BBBBED-EA3C-40EA-8A8E-3B5546E24322}" destId="{4AFCE3C7-C835-4BC1-9414-F0E7444FF93F}" srcOrd="6" destOrd="0" parTransId="{18B51141-BB54-4F21-B0F8-B50D85731144}" sibTransId="{D8125A9D-9FD1-4E5A-84A1-6D7EDDDC53E2}"/>
    <dgm:cxn modelId="{908CDA62-71B9-4609-B631-C9102780C92F}" srcId="{F5BBBBED-EA3C-40EA-8A8E-3B5546E24322}" destId="{C2613D9C-DACE-43D5-A7DC-9ADE0BFE852A}" srcOrd="3" destOrd="0" parTransId="{DBC642EC-50E7-4210-907E-0E9A218D4603}" sibTransId="{C101163E-8567-4C8A-8B7A-2A414E9B1FA6}"/>
    <dgm:cxn modelId="{38474865-2638-40AE-BDD4-869AA26DA527}" srcId="{91642B5B-DF76-4045-AA64-30204DB65C14}" destId="{AEC1DE41-5120-4D31-B40C-C0DB2C3899ED}" srcOrd="3" destOrd="0" parTransId="{15429A4E-3737-4716-B33B-0F30FA87D009}" sibTransId="{7E1279A7-72CB-41AC-B2D6-2EE817ED9FAB}"/>
    <dgm:cxn modelId="{BF0D7548-7507-4D8F-BA70-38CD86B1773B}" type="presOf" srcId="{F6A15237-3ACB-4369-A531-56E831A92B48}" destId="{73B9A766-A4B8-43B9-B46A-21B68FD3C7A9}" srcOrd="0" destOrd="4" presId="urn:diagrams.loki3.com/BracketList"/>
    <dgm:cxn modelId="{0F234C72-649B-4826-8224-E1C9A45FD24D}" type="presOf" srcId="{1774D1AF-7576-403B-8411-D764797729C4}" destId="{DA7895E5-B6D7-40C2-AD79-7606AE4746FE}" srcOrd="0" destOrd="0" presId="urn:diagrams.loki3.com/BracketList"/>
    <dgm:cxn modelId="{24553C54-B590-4F2B-A150-8CB2943AEC7C}" type="presOf" srcId="{F5BBBBED-EA3C-40EA-8A8E-3B5546E24322}" destId="{E7F29F99-0C35-4D59-86DB-50ED738D19FA}" srcOrd="0" destOrd="0" presId="urn:diagrams.loki3.com/BracketList"/>
    <dgm:cxn modelId="{DF3D6875-005E-404A-A84C-EC20A48BCB3F}" type="presOf" srcId="{3CD0FD01-09C5-4C53-8BBE-42A0996C183E}" destId="{73B9A766-A4B8-43B9-B46A-21B68FD3C7A9}" srcOrd="0" destOrd="1" presId="urn:diagrams.loki3.com/BracketList"/>
    <dgm:cxn modelId="{2D477684-0FCF-425F-A689-A73321A44EE6}" type="presOf" srcId="{2748BCBA-B5F9-4992-BEBE-C27077FBA276}" destId="{DA7895E5-B6D7-40C2-AD79-7606AE4746FE}" srcOrd="0" destOrd="4" presId="urn:diagrams.loki3.com/BracketList"/>
    <dgm:cxn modelId="{30EF2886-3066-4B62-AB6A-11DB3432FA3F}" srcId="{F5BBBBED-EA3C-40EA-8A8E-3B5546E24322}" destId="{210E6A5A-9D90-4E32-AE6A-9D1F3DC9EAED}" srcOrd="2" destOrd="0" parTransId="{E2F79F1C-2CFA-4FF5-A006-14D7297D5103}" sibTransId="{DCC06CD5-7CC5-438D-BC09-0CDD086FD09B}"/>
    <dgm:cxn modelId="{E2097787-EE12-4708-BF7C-2360755401A6}" srcId="{F5BBBBED-EA3C-40EA-8A8E-3B5546E24322}" destId="{F6A15237-3ACB-4369-A531-56E831A92B48}" srcOrd="4" destOrd="0" parTransId="{2FBE76B4-4688-4A02-B3B1-5BCB8392B6CF}" sibTransId="{9B098C82-9460-45BC-98E7-2D96BBF5FF11}"/>
    <dgm:cxn modelId="{125A0A94-0C66-4551-B7CD-CEE3677C8043}" srcId="{91642B5B-DF76-4045-AA64-30204DB65C14}" destId="{93340E00-E02E-4909-91FC-7AEBC2770ED9}" srcOrd="5" destOrd="0" parTransId="{D4F773C5-0656-4CBA-8501-C3E055F916A5}" sibTransId="{D7F87749-6E4D-4FFC-BCE4-258FFF9B6220}"/>
    <dgm:cxn modelId="{C1CB9896-52F8-4D22-A127-2A294848BD94}" type="presOf" srcId="{E5477ACD-DEEE-4A1D-81AE-5C4E21E1A46C}" destId="{DA7895E5-B6D7-40C2-AD79-7606AE4746FE}" srcOrd="0" destOrd="1" presId="urn:diagrams.loki3.com/BracketList"/>
    <dgm:cxn modelId="{EFC2AB98-7A51-4CAD-BA63-C1C9D00CA6F1}" type="presOf" srcId="{93340E00-E02E-4909-91FC-7AEBC2770ED9}" destId="{DA7895E5-B6D7-40C2-AD79-7606AE4746FE}" srcOrd="0" destOrd="5" presId="urn:diagrams.loki3.com/BracketList"/>
    <dgm:cxn modelId="{CFAEC599-3509-4F03-AC3F-15ABBF0AAB30}" srcId="{92F896A5-2561-452E-A619-8E490F6F2C94}" destId="{91642B5B-DF76-4045-AA64-30204DB65C14}" srcOrd="1" destOrd="0" parTransId="{90B21F66-945B-45A5-B0A0-EBB224ED972A}" sibTransId="{F6A7DE48-23BF-4D15-ACA4-169DA09BE87D}"/>
    <dgm:cxn modelId="{EF0E029F-82A0-4737-875D-91FDFCF1FFE9}" type="presOf" srcId="{5DDDE1F3-EEF7-4E84-959F-F48CF141BE84}" destId="{73B9A766-A4B8-43B9-B46A-21B68FD3C7A9}" srcOrd="0" destOrd="0" presId="urn:diagrams.loki3.com/BracketList"/>
    <dgm:cxn modelId="{48F238B6-A535-4C39-9856-58586C0BB940}" srcId="{91642B5B-DF76-4045-AA64-30204DB65C14}" destId="{0B3B3C0C-A625-407C-B7A8-1B759E7E4EDC}" srcOrd="2" destOrd="0" parTransId="{EBA15E9F-298B-4BFD-826F-F8CDA4EFA11D}" sibTransId="{7E4B35AB-BACC-4948-AF3B-F4135F19B2E9}"/>
    <dgm:cxn modelId="{F43696C6-24D9-4E41-94BE-E6BC1E6800AF}" type="presOf" srcId="{92F896A5-2561-452E-A619-8E490F6F2C94}" destId="{6A731E43-652C-408A-A298-AD54AA3BE50F}" srcOrd="0" destOrd="0" presId="urn:diagrams.loki3.com/BracketList"/>
    <dgm:cxn modelId="{882210C7-2F7E-4902-962C-4A54F7E58CFE}" type="presOf" srcId="{91642B5B-DF76-4045-AA64-30204DB65C14}" destId="{47C3E98E-676E-4A92-ABCF-CCADC99B0B35}" srcOrd="0" destOrd="0" presId="urn:diagrams.loki3.com/BracketList"/>
    <dgm:cxn modelId="{09EE75D2-7971-4A81-9D6A-1C156F77C891}" type="presOf" srcId="{7C59EE6B-7E21-4E92-8BF3-C4A72D2795D2}" destId="{73B9A766-A4B8-43B9-B46A-21B68FD3C7A9}" srcOrd="0" destOrd="5" presId="urn:diagrams.loki3.com/BracketList"/>
    <dgm:cxn modelId="{A262B4DA-76CD-4758-847E-A489E79BF589}" srcId="{F5BBBBED-EA3C-40EA-8A8E-3B5546E24322}" destId="{7C59EE6B-7E21-4E92-8BF3-C4A72D2795D2}" srcOrd="5" destOrd="0" parTransId="{290BE09D-19E5-4510-8C31-D1F8EC5CA151}" sibTransId="{E78A673A-C3FD-4293-82F8-0BC6A4025007}"/>
    <dgm:cxn modelId="{95811FDE-1F9B-40D9-9653-D9ADE72CFB33}" srcId="{91642B5B-DF76-4045-AA64-30204DB65C14}" destId="{E5477ACD-DEEE-4A1D-81AE-5C4E21E1A46C}" srcOrd="1" destOrd="0" parTransId="{2079B316-4600-447C-A3B9-1FB2B5D233A5}" sibTransId="{5DD9CA07-D2FD-4DEB-8755-04FBB2851254}"/>
    <dgm:cxn modelId="{EDC55CF1-17B6-4AAB-808B-C2AB44A104D4}" srcId="{F5BBBBED-EA3C-40EA-8A8E-3B5546E24322}" destId="{5DDDE1F3-EEF7-4E84-959F-F48CF141BE84}" srcOrd="0" destOrd="0" parTransId="{B32F0EFE-E8E0-4F7D-9D0D-D98BFC81C981}" sibTransId="{2487CD8E-694B-4E3B-9D63-10848DEAE612}"/>
    <dgm:cxn modelId="{003259FA-DAD9-4C19-9783-DF03DF63BA48}" srcId="{91642B5B-DF76-4045-AA64-30204DB65C14}" destId="{2748BCBA-B5F9-4992-BEBE-C27077FBA276}" srcOrd="4" destOrd="0" parTransId="{DB0D1D8C-3EB3-46D6-90A8-D8931049CE27}" sibTransId="{8F5178BB-C9AE-45D0-9CB3-8E317A7BA1B8}"/>
    <dgm:cxn modelId="{51408E60-EA7A-4A6F-812E-637277C39737}" type="presParOf" srcId="{6A731E43-652C-408A-A298-AD54AA3BE50F}" destId="{4AA6964F-5746-4085-A2A9-C473C1609664}" srcOrd="0" destOrd="0" presId="urn:diagrams.loki3.com/BracketList"/>
    <dgm:cxn modelId="{E8962301-01CE-48CE-8C94-E90EEC95E3D0}" type="presParOf" srcId="{4AA6964F-5746-4085-A2A9-C473C1609664}" destId="{E7F29F99-0C35-4D59-86DB-50ED738D19FA}" srcOrd="0" destOrd="0" presId="urn:diagrams.loki3.com/BracketList"/>
    <dgm:cxn modelId="{9F0D1E1E-2446-49F3-9BC1-F638DFCF7886}" type="presParOf" srcId="{4AA6964F-5746-4085-A2A9-C473C1609664}" destId="{6EFD7AA5-0D15-46C7-AC31-7388D0D40BD3}" srcOrd="1" destOrd="0" presId="urn:diagrams.loki3.com/BracketList"/>
    <dgm:cxn modelId="{9DECD7FA-84D7-49F7-8A7C-ECD07A96B658}" type="presParOf" srcId="{4AA6964F-5746-4085-A2A9-C473C1609664}" destId="{92535AF7-E3F3-41CB-BF89-126509C65848}" srcOrd="2" destOrd="0" presId="urn:diagrams.loki3.com/BracketList"/>
    <dgm:cxn modelId="{C4D20754-F719-4777-AB97-163A0124F341}" type="presParOf" srcId="{4AA6964F-5746-4085-A2A9-C473C1609664}" destId="{73B9A766-A4B8-43B9-B46A-21B68FD3C7A9}" srcOrd="3" destOrd="0" presId="urn:diagrams.loki3.com/BracketList"/>
    <dgm:cxn modelId="{196E7A30-BEB0-4628-8AF5-00C463458E43}" type="presParOf" srcId="{6A731E43-652C-408A-A298-AD54AA3BE50F}" destId="{0A25EFC5-38DB-46B0-AE41-EA18CA37A82F}" srcOrd="1" destOrd="0" presId="urn:diagrams.loki3.com/BracketList"/>
    <dgm:cxn modelId="{86B28F17-6FC2-4612-8EF9-8846AEFA8420}" type="presParOf" srcId="{6A731E43-652C-408A-A298-AD54AA3BE50F}" destId="{6CF30022-440B-468F-A051-F0BDABAC8EE1}" srcOrd="2" destOrd="0" presId="urn:diagrams.loki3.com/BracketList"/>
    <dgm:cxn modelId="{82C6228C-BE91-42FF-AA69-C5601F944D9F}" type="presParOf" srcId="{6CF30022-440B-468F-A051-F0BDABAC8EE1}" destId="{47C3E98E-676E-4A92-ABCF-CCADC99B0B35}" srcOrd="0" destOrd="0" presId="urn:diagrams.loki3.com/BracketList"/>
    <dgm:cxn modelId="{D429AEF1-F73E-4FB7-AC57-3C7E3BDEA4D4}" type="presParOf" srcId="{6CF30022-440B-468F-A051-F0BDABAC8EE1}" destId="{454EAD7C-0D47-42B4-B9B4-7AB616365DB2}" srcOrd="1" destOrd="0" presId="urn:diagrams.loki3.com/BracketList"/>
    <dgm:cxn modelId="{5273652B-4791-4949-970E-BE1B29E9A94A}" type="presParOf" srcId="{6CF30022-440B-468F-A051-F0BDABAC8EE1}" destId="{182A358A-130F-4EC0-A102-9D84367FB683}" srcOrd="2" destOrd="0" presId="urn:diagrams.loki3.com/BracketList"/>
    <dgm:cxn modelId="{A3925485-702E-4CC7-918B-326896D5B1DF}" type="presParOf" srcId="{6CF30022-440B-468F-A051-F0BDABAC8EE1}" destId="{DA7895E5-B6D7-40C2-AD79-7606AE4746FE}"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237C35-E54E-4BAC-9B1A-A156FAD1A65E}"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D3989868-D81F-46BC-8E8F-46CAB0AFC22E}">
      <dgm:prSet phldrT="[Text]" custT="1"/>
      <dgm:spPr/>
      <dgm:t>
        <a:bodyPr/>
        <a:lstStyle/>
        <a:p>
          <a:r>
            <a:rPr lang="en-GB" sz="1800" dirty="0">
              <a:latin typeface="Arial" panose="020B0604020202020204" pitchFamily="34" charset="0"/>
              <a:cs typeface="Arial" panose="020B0604020202020204" pitchFamily="34" charset="0"/>
            </a:rPr>
            <a:t>Negative Points of Residential</a:t>
          </a:r>
        </a:p>
      </dgm:t>
    </dgm:pt>
    <dgm:pt modelId="{715903B1-0AD8-4BFB-AE03-4555C902BEB2}" type="parTrans" cxnId="{33F79F49-BBA3-43A0-A0A1-81B1A56B7C4B}">
      <dgm:prSet/>
      <dgm:spPr/>
      <dgm:t>
        <a:bodyPr/>
        <a:lstStyle/>
        <a:p>
          <a:endParaRPr lang="en-GB"/>
        </a:p>
      </dgm:t>
    </dgm:pt>
    <dgm:pt modelId="{6F0D9CBE-B152-4059-8AB7-D68B941BE756}" type="sibTrans" cxnId="{33F79F49-BBA3-43A0-A0A1-81B1A56B7C4B}">
      <dgm:prSet/>
      <dgm:spPr/>
      <dgm:t>
        <a:bodyPr/>
        <a:lstStyle/>
        <a:p>
          <a:endParaRPr lang="en-GB"/>
        </a:p>
      </dgm:t>
    </dgm:pt>
    <dgm:pt modelId="{C13A0CCC-8EB6-414A-9787-99339765E305}">
      <dgm:prSet phldrT="[Text]"/>
      <dgm:spPr/>
      <dgm:t>
        <a:bodyPr/>
        <a:lstStyle/>
        <a:p>
          <a:r>
            <a:rPr lang="en-US" dirty="0">
              <a:latin typeface="Arial"/>
              <a:cs typeface="Arial"/>
            </a:rPr>
            <a:t>Residents may have limited control over their daily routines.</a:t>
          </a:r>
          <a:endParaRPr lang="en-GB" dirty="0"/>
        </a:p>
      </dgm:t>
    </dgm:pt>
    <dgm:pt modelId="{9A0BFE68-3A3B-4120-9920-13580A96D200}" type="parTrans" cxnId="{52404B54-F0F0-4197-90C8-FA48D5AFE42C}">
      <dgm:prSet/>
      <dgm:spPr/>
      <dgm:t>
        <a:bodyPr/>
        <a:lstStyle/>
        <a:p>
          <a:endParaRPr lang="en-GB"/>
        </a:p>
      </dgm:t>
    </dgm:pt>
    <dgm:pt modelId="{0F5B382D-56BB-4DA7-8BAA-BFAEDCFE6DCD}" type="sibTrans" cxnId="{52404B54-F0F0-4197-90C8-FA48D5AFE42C}">
      <dgm:prSet/>
      <dgm:spPr/>
      <dgm:t>
        <a:bodyPr/>
        <a:lstStyle/>
        <a:p>
          <a:endParaRPr lang="en-GB"/>
        </a:p>
      </dgm:t>
    </dgm:pt>
    <dgm:pt modelId="{A56067F7-7BF3-4EC6-89DF-87DBC67FA1C8}">
      <dgm:prSet phldrT="[Text]" custT="1"/>
      <dgm:spPr/>
      <dgm:t>
        <a:bodyPr/>
        <a:lstStyle/>
        <a:p>
          <a:r>
            <a:rPr lang="en-GB" sz="1800" dirty="0">
              <a:latin typeface="Arial" panose="020B0604020202020204" pitchFamily="34" charset="0"/>
              <a:cs typeface="Arial" panose="020B0604020202020204" pitchFamily="34" charset="0"/>
            </a:rPr>
            <a:t>Negative of staying at Home Points </a:t>
          </a:r>
        </a:p>
      </dgm:t>
    </dgm:pt>
    <dgm:pt modelId="{BB46A670-71B8-41B5-94B1-5635E5956F5E}" type="parTrans" cxnId="{708405F1-545C-47E5-B32E-E29029803036}">
      <dgm:prSet/>
      <dgm:spPr/>
      <dgm:t>
        <a:bodyPr/>
        <a:lstStyle/>
        <a:p>
          <a:endParaRPr lang="en-GB"/>
        </a:p>
      </dgm:t>
    </dgm:pt>
    <dgm:pt modelId="{1CA31881-687F-4B1D-AEA6-85EEED7D798D}" type="sibTrans" cxnId="{708405F1-545C-47E5-B32E-E29029803036}">
      <dgm:prSet/>
      <dgm:spPr/>
      <dgm:t>
        <a:bodyPr/>
        <a:lstStyle/>
        <a:p>
          <a:endParaRPr lang="en-GB"/>
        </a:p>
      </dgm:t>
    </dgm:pt>
    <dgm:pt modelId="{257D3FD0-305A-4618-A338-E94148C18295}">
      <dgm:prSet phldrT="[Text]" custT="1"/>
      <dgm:spPr/>
      <dgm:t>
        <a:bodyPr/>
        <a:lstStyle/>
        <a:p>
          <a:pPr>
            <a:buFont typeface="Arial" panose="020B0604020202020204" pitchFamily="34" charset="0"/>
            <a:buChar char="•"/>
          </a:pPr>
          <a:r>
            <a:rPr lang="en-US" sz="1400" dirty="0">
              <a:latin typeface="Arial"/>
              <a:cs typeface="Arial"/>
            </a:rPr>
            <a:t>Domiciliary care can be challenging in your home</a:t>
          </a:r>
          <a:endParaRPr lang="en-GB" sz="1400" dirty="0"/>
        </a:p>
      </dgm:t>
    </dgm:pt>
    <dgm:pt modelId="{65A34178-6B80-4CDA-85AE-2DEC6456CA7D}" type="parTrans" cxnId="{C86E0142-80FE-4ACB-813B-F1FDDD8230B0}">
      <dgm:prSet/>
      <dgm:spPr/>
      <dgm:t>
        <a:bodyPr/>
        <a:lstStyle/>
        <a:p>
          <a:endParaRPr lang="en-GB"/>
        </a:p>
      </dgm:t>
    </dgm:pt>
    <dgm:pt modelId="{53EB9081-18F6-48C2-8E22-712CA3CEAE2A}" type="sibTrans" cxnId="{C86E0142-80FE-4ACB-813B-F1FDDD8230B0}">
      <dgm:prSet/>
      <dgm:spPr/>
      <dgm:t>
        <a:bodyPr/>
        <a:lstStyle/>
        <a:p>
          <a:endParaRPr lang="en-GB"/>
        </a:p>
      </dgm:t>
    </dgm:pt>
    <dgm:pt modelId="{7C75339C-930A-4206-9CB2-868F8C16D408}">
      <dgm:prSet custT="1"/>
      <dgm:spPr/>
      <dgm:t>
        <a:bodyPr/>
        <a:lstStyle/>
        <a:p>
          <a:r>
            <a:rPr lang="en-US" sz="1400" dirty="0">
              <a:latin typeface="Arial"/>
              <a:cs typeface="Arial"/>
            </a:rPr>
            <a:t>May experience isolation</a:t>
          </a:r>
          <a:endParaRPr lang="en-US" sz="1400" b="1" u="sng" dirty="0">
            <a:latin typeface="Arial"/>
            <a:cs typeface="Arial"/>
          </a:endParaRPr>
        </a:p>
      </dgm:t>
    </dgm:pt>
    <dgm:pt modelId="{AE504291-E676-4D0E-943B-FE98D487B77D}" type="parTrans" cxnId="{00B6A80A-253B-4C7E-A382-849410171219}">
      <dgm:prSet/>
      <dgm:spPr/>
      <dgm:t>
        <a:bodyPr/>
        <a:lstStyle/>
        <a:p>
          <a:endParaRPr lang="en-GB"/>
        </a:p>
      </dgm:t>
    </dgm:pt>
    <dgm:pt modelId="{D1C48990-5110-4C04-A9F4-47D9971A5232}" type="sibTrans" cxnId="{00B6A80A-253B-4C7E-A382-849410171219}">
      <dgm:prSet/>
      <dgm:spPr/>
      <dgm:t>
        <a:bodyPr/>
        <a:lstStyle/>
        <a:p>
          <a:endParaRPr lang="en-GB"/>
        </a:p>
      </dgm:t>
    </dgm:pt>
    <dgm:pt modelId="{110BDE61-A97E-4A98-8079-1524DF4202E8}">
      <dgm:prSet custT="1"/>
      <dgm:spPr/>
      <dgm:t>
        <a:bodyPr/>
        <a:lstStyle/>
        <a:p>
          <a:r>
            <a:rPr lang="en-US" sz="1400" dirty="0">
              <a:latin typeface="Arial"/>
              <a:cs typeface="Arial"/>
            </a:rPr>
            <a:t>Privacy concerns</a:t>
          </a:r>
        </a:p>
      </dgm:t>
    </dgm:pt>
    <dgm:pt modelId="{28C35B55-D4FC-475E-AAB9-DF4F323A1F4D}" type="parTrans" cxnId="{C9F32967-6E0B-4E66-9B64-7FB8F7DB9D77}">
      <dgm:prSet/>
      <dgm:spPr/>
      <dgm:t>
        <a:bodyPr/>
        <a:lstStyle/>
        <a:p>
          <a:endParaRPr lang="en-GB"/>
        </a:p>
      </dgm:t>
    </dgm:pt>
    <dgm:pt modelId="{70C3A59F-344C-4695-846E-70F36D150E39}" type="sibTrans" cxnId="{C9F32967-6E0B-4E66-9B64-7FB8F7DB9D77}">
      <dgm:prSet/>
      <dgm:spPr/>
      <dgm:t>
        <a:bodyPr/>
        <a:lstStyle/>
        <a:p>
          <a:endParaRPr lang="en-GB"/>
        </a:p>
      </dgm:t>
    </dgm:pt>
    <dgm:pt modelId="{FDA65CC1-43BE-452D-83B1-8AB83EFAD878}">
      <dgm:prSet custT="1"/>
      <dgm:spPr/>
      <dgm:t>
        <a:bodyPr/>
        <a:lstStyle/>
        <a:p>
          <a:r>
            <a:rPr lang="en-US" sz="1400" dirty="0">
              <a:latin typeface="Arial"/>
              <a:cs typeface="Arial"/>
            </a:rPr>
            <a:t>Limited time with caregivers</a:t>
          </a:r>
        </a:p>
      </dgm:t>
    </dgm:pt>
    <dgm:pt modelId="{746A4078-BD15-4BDE-AEA7-98A172A7897C}" type="parTrans" cxnId="{F00488B0-E09E-419C-B70A-ADEAE725AC3D}">
      <dgm:prSet/>
      <dgm:spPr/>
      <dgm:t>
        <a:bodyPr/>
        <a:lstStyle/>
        <a:p>
          <a:endParaRPr lang="en-GB"/>
        </a:p>
      </dgm:t>
    </dgm:pt>
    <dgm:pt modelId="{886ABA6D-DF54-446C-AAAA-21E86DDF447B}" type="sibTrans" cxnId="{F00488B0-E09E-419C-B70A-ADEAE725AC3D}">
      <dgm:prSet/>
      <dgm:spPr/>
      <dgm:t>
        <a:bodyPr/>
        <a:lstStyle/>
        <a:p>
          <a:endParaRPr lang="en-GB"/>
        </a:p>
      </dgm:t>
    </dgm:pt>
    <dgm:pt modelId="{62261F8A-136A-4A3A-97C2-A006B2D57FD7}">
      <dgm:prSet custT="1"/>
      <dgm:spPr/>
      <dgm:t>
        <a:bodyPr/>
        <a:lstStyle/>
        <a:p>
          <a:r>
            <a:rPr lang="en-US" sz="1400" dirty="0">
              <a:latin typeface="Arial"/>
              <a:cs typeface="Arial"/>
            </a:rPr>
            <a:t>Poor diet food</a:t>
          </a:r>
        </a:p>
      </dgm:t>
    </dgm:pt>
    <dgm:pt modelId="{3557857B-08A7-4B3B-BCC7-1B3CB8A50006}" type="parTrans" cxnId="{5BE008E2-ECED-411E-A570-BE890D616498}">
      <dgm:prSet/>
      <dgm:spPr/>
      <dgm:t>
        <a:bodyPr/>
        <a:lstStyle/>
        <a:p>
          <a:endParaRPr lang="en-GB"/>
        </a:p>
      </dgm:t>
    </dgm:pt>
    <dgm:pt modelId="{0484EA44-6F1A-4ABB-9DA5-A73D18BF8E42}" type="sibTrans" cxnId="{5BE008E2-ECED-411E-A570-BE890D616498}">
      <dgm:prSet/>
      <dgm:spPr/>
      <dgm:t>
        <a:bodyPr/>
        <a:lstStyle/>
        <a:p>
          <a:endParaRPr lang="en-GB"/>
        </a:p>
      </dgm:t>
    </dgm:pt>
    <dgm:pt modelId="{9A37E45F-FE83-4567-B69B-0433C7A8B758}">
      <dgm:prSet custT="1"/>
      <dgm:spPr/>
      <dgm:t>
        <a:bodyPr/>
        <a:lstStyle/>
        <a:p>
          <a:r>
            <a:rPr lang="en-US" sz="1400" dirty="0">
              <a:latin typeface="Arial"/>
              <a:cs typeface="Arial"/>
            </a:rPr>
            <a:t>Medication errors</a:t>
          </a:r>
        </a:p>
      </dgm:t>
    </dgm:pt>
    <dgm:pt modelId="{874E0CB6-1086-4696-82C3-C727FE701D74}" type="parTrans" cxnId="{10F9ED28-409E-43F9-BD24-04ABD2F99291}">
      <dgm:prSet/>
      <dgm:spPr/>
      <dgm:t>
        <a:bodyPr/>
        <a:lstStyle/>
        <a:p>
          <a:endParaRPr lang="en-GB"/>
        </a:p>
      </dgm:t>
    </dgm:pt>
    <dgm:pt modelId="{7721CD19-AE74-4775-8E7A-BA2224A4048B}" type="sibTrans" cxnId="{10F9ED28-409E-43F9-BD24-04ABD2F99291}">
      <dgm:prSet/>
      <dgm:spPr/>
      <dgm:t>
        <a:bodyPr/>
        <a:lstStyle/>
        <a:p>
          <a:endParaRPr lang="en-GB"/>
        </a:p>
      </dgm:t>
    </dgm:pt>
    <dgm:pt modelId="{CD3A53B9-4E16-4DA0-BE2E-E7503FE76658}">
      <dgm:prSet custT="1"/>
      <dgm:spPr/>
      <dgm:t>
        <a:bodyPr/>
        <a:lstStyle/>
        <a:p>
          <a:r>
            <a:rPr lang="en-US" sz="1400" dirty="0">
              <a:latin typeface="Arial"/>
              <a:cs typeface="Arial"/>
            </a:rPr>
            <a:t>Limited services provided</a:t>
          </a:r>
        </a:p>
      </dgm:t>
    </dgm:pt>
    <dgm:pt modelId="{2C9F55D4-8F21-497E-8640-1B8172C05A5C}" type="parTrans" cxnId="{1EBCBDE3-E9CC-42C8-BECE-DD83DF88C74E}">
      <dgm:prSet/>
      <dgm:spPr/>
      <dgm:t>
        <a:bodyPr/>
        <a:lstStyle/>
        <a:p>
          <a:endParaRPr lang="en-GB"/>
        </a:p>
      </dgm:t>
    </dgm:pt>
    <dgm:pt modelId="{7AF52231-F5B5-4F6C-92F0-46DAF8D59F1F}" type="sibTrans" cxnId="{1EBCBDE3-E9CC-42C8-BECE-DD83DF88C74E}">
      <dgm:prSet/>
      <dgm:spPr/>
      <dgm:t>
        <a:bodyPr/>
        <a:lstStyle/>
        <a:p>
          <a:endParaRPr lang="en-GB"/>
        </a:p>
      </dgm:t>
    </dgm:pt>
    <dgm:pt modelId="{8F10E920-7C2B-4104-991A-9B49F0FCA490}">
      <dgm:prSet custT="1"/>
      <dgm:spPr/>
      <dgm:t>
        <a:bodyPr/>
        <a:lstStyle/>
        <a:p>
          <a:r>
            <a:rPr lang="en-US" sz="1400" dirty="0">
              <a:latin typeface="Arial"/>
              <a:cs typeface="Arial"/>
            </a:rPr>
            <a:t>Different caregivers involved</a:t>
          </a:r>
        </a:p>
      </dgm:t>
    </dgm:pt>
    <dgm:pt modelId="{19409573-DCF2-439E-ACEF-41F87150B066}" type="parTrans" cxnId="{50F249FD-6949-4652-B980-809D777DB84A}">
      <dgm:prSet/>
      <dgm:spPr/>
      <dgm:t>
        <a:bodyPr/>
        <a:lstStyle/>
        <a:p>
          <a:endParaRPr lang="en-GB"/>
        </a:p>
      </dgm:t>
    </dgm:pt>
    <dgm:pt modelId="{2C239842-AB32-4336-A662-B5490632836C}" type="sibTrans" cxnId="{50F249FD-6949-4652-B980-809D777DB84A}">
      <dgm:prSet/>
      <dgm:spPr/>
      <dgm:t>
        <a:bodyPr/>
        <a:lstStyle/>
        <a:p>
          <a:endParaRPr lang="en-GB"/>
        </a:p>
      </dgm:t>
    </dgm:pt>
    <dgm:pt modelId="{F55F1FD6-4916-4731-80CB-544B07EBBD96}">
      <dgm:prSet custT="1"/>
      <dgm:spPr/>
      <dgm:t>
        <a:bodyPr/>
        <a:lstStyle/>
        <a:p>
          <a:r>
            <a:rPr lang="en-US" sz="1400" dirty="0">
              <a:latin typeface="Arial"/>
              <a:cs typeface="Arial"/>
            </a:rPr>
            <a:t>New environments can be hard to adjust in</a:t>
          </a:r>
          <a:r>
            <a:rPr lang="en-US" sz="1200" dirty="0">
              <a:latin typeface="Arial"/>
              <a:cs typeface="Arial"/>
            </a:rPr>
            <a:t>.</a:t>
          </a:r>
        </a:p>
      </dgm:t>
    </dgm:pt>
    <dgm:pt modelId="{05052908-331D-41BE-A8E7-5FD0B0372CD8}" type="parTrans" cxnId="{FF610E0C-6840-434F-B7D3-8CE573332CFE}">
      <dgm:prSet/>
      <dgm:spPr/>
      <dgm:t>
        <a:bodyPr/>
        <a:lstStyle/>
        <a:p>
          <a:endParaRPr lang="en-GB"/>
        </a:p>
      </dgm:t>
    </dgm:pt>
    <dgm:pt modelId="{44687068-79B6-43E4-8EF8-EFF5A37AA9D7}" type="sibTrans" cxnId="{FF610E0C-6840-434F-B7D3-8CE573332CFE}">
      <dgm:prSet/>
      <dgm:spPr/>
      <dgm:t>
        <a:bodyPr/>
        <a:lstStyle/>
        <a:p>
          <a:endParaRPr lang="en-GB"/>
        </a:p>
      </dgm:t>
    </dgm:pt>
    <dgm:pt modelId="{52C14022-9294-42F6-976C-4502673D60AA}">
      <dgm:prSet/>
      <dgm:spPr/>
      <dgm:t>
        <a:bodyPr/>
        <a:lstStyle/>
        <a:p>
          <a:r>
            <a:rPr lang="en-US" dirty="0">
              <a:latin typeface="Arial"/>
              <a:cs typeface="Arial"/>
            </a:rPr>
            <a:t>Loss of independence and choice.</a:t>
          </a:r>
        </a:p>
      </dgm:t>
    </dgm:pt>
    <dgm:pt modelId="{C13568CB-EC74-4D0B-8E64-8C5937367EDD}" type="parTrans" cxnId="{2CCCBC99-3906-4439-B9B2-879E1E5477AE}">
      <dgm:prSet/>
      <dgm:spPr/>
      <dgm:t>
        <a:bodyPr/>
        <a:lstStyle/>
        <a:p>
          <a:endParaRPr lang="en-GB"/>
        </a:p>
      </dgm:t>
    </dgm:pt>
    <dgm:pt modelId="{80A35ED2-C442-45A4-AEBE-EF289A1D058B}" type="sibTrans" cxnId="{2CCCBC99-3906-4439-B9B2-879E1E5477AE}">
      <dgm:prSet/>
      <dgm:spPr/>
      <dgm:t>
        <a:bodyPr/>
        <a:lstStyle/>
        <a:p>
          <a:endParaRPr lang="en-GB"/>
        </a:p>
      </dgm:t>
    </dgm:pt>
    <dgm:pt modelId="{27EC77EB-4523-4AAD-AFE1-A3747E46BA4F}">
      <dgm:prSet/>
      <dgm:spPr/>
      <dgm:t>
        <a:bodyPr/>
        <a:lstStyle/>
        <a:p>
          <a:r>
            <a:rPr lang="en-US" dirty="0">
              <a:latin typeface="Arial"/>
              <a:cs typeface="Arial"/>
            </a:rPr>
            <a:t>Transition into a new environment can be challenging.</a:t>
          </a:r>
        </a:p>
      </dgm:t>
    </dgm:pt>
    <dgm:pt modelId="{7FE24EFD-8DC7-482D-A613-01057AAACA45}" type="parTrans" cxnId="{2A2196DE-03CD-4CAE-B915-F44ACD9F624A}">
      <dgm:prSet/>
      <dgm:spPr/>
      <dgm:t>
        <a:bodyPr/>
        <a:lstStyle/>
        <a:p>
          <a:endParaRPr lang="en-GB"/>
        </a:p>
      </dgm:t>
    </dgm:pt>
    <dgm:pt modelId="{A17C3F78-A339-4EF0-97C7-B0D567B7B70E}" type="sibTrans" cxnId="{2A2196DE-03CD-4CAE-B915-F44ACD9F624A}">
      <dgm:prSet/>
      <dgm:spPr/>
      <dgm:t>
        <a:bodyPr/>
        <a:lstStyle/>
        <a:p>
          <a:endParaRPr lang="en-GB"/>
        </a:p>
      </dgm:t>
    </dgm:pt>
    <dgm:pt modelId="{20AEE74E-1CA3-4172-99C4-14E61846A47F}">
      <dgm:prSet/>
      <dgm:spPr/>
      <dgm:t>
        <a:bodyPr/>
        <a:lstStyle/>
        <a:p>
          <a:r>
            <a:rPr lang="en-US" dirty="0">
              <a:latin typeface="Arial"/>
              <a:cs typeface="Arial"/>
            </a:rPr>
            <a:t>Residential care can be costly, also depending on the facility and finances, the quality of care might differ greatly.</a:t>
          </a:r>
        </a:p>
      </dgm:t>
    </dgm:pt>
    <dgm:pt modelId="{ADC7924A-617D-4057-AEA7-F721A1DAD5D6}" type="parTrans" cxnId="{925BE9DE-87BB-4BEA-9BF9-FB71D1D5DC44}">
      <dgm:prSet/>
      <dgm:spPr/>
      <dgm:t>
        <a:bodyPr/>
        <a:lstStyle/>
        <a:p>
          <a:endParaRPr lang="en-GB"/>
        </a:p>
      </dgm:t>
    </dgm:pt>
    <dgm:pt modelId="{5506932A-E5A3-40C4-A321-8C79126B7712}" type="sibTrans" cxnId="{925BE9DE-87BB-4BEA-9BF9-FB71D1D5DC44}">
      <dgm:prSet/>
      <dgm:spPr/>
      <dgm:t>
        <a:bodyPr/>
        <a:lstStyle/>
        <a:p>
          <a:endParaRPr lang="en-GB"/>
        </a:p>
      </dgm:t>
    </dgm:pt>
    <dgm:pt modelId="{0486FC99-A86E-4B09-9429-77E0C63892DD}">
      <dgm:prSet/>
      <dgm:spPr/>
      <dgm:t>
        <a:bodyPr/>
        <a:lstStyle/>
        <a:p>
          <a:r>
            <a:rPr lang="en-US" dirty="0">
              <a:latin typeface="Arial"/>
              <a:cs typeface="Arial"/>
            </a:rPr>
            <a:t>They might not share any interests with other residents.</a:t>
          </a:r>
        </a:p>
      </dgm:t>
    </dgm:pt>
    <dgm:pt modelId="{93B7B427-1C6D-48DE-81E4-99877934BD41}" type="parTrans" cxnId="{377E759E-4AC0-4D12-8436-A52884477C9E}">
      <dgm:prSet/>
      <dgm:spPr/>
      <dgm:t>
        <a:bodyPr/>
        <a:lstStyle/>
        <a:p>
          <a:endParaRPr lang="en-GB"/>
        </a:p>
      </dgm:t>
    </dgm:pt>
    <dgm:pt modelId="{4CEF8654-ED9C-40A9-BE26-F33A82156EA2}" type="sibTrans" cxnId="{377E759E-4AC0-4D12-8436-A52884477C9E}">
      <dgm:prSet/>
      <dgm:spPr/>
      <dgm:t>
        <a:bodyPr/>
        <a:lstStyle/>
        <a:p>
          <a:endParaRPr lang="en-GB"/>
        </a:p>
      </dgm:t>
    </dgm:pt>
    <dgm:pt modelId="{504F6B2B-1A6B-49DC-95E3-39CA5B1F7EAA}" type="pres">
      <dgm:prSet presAssocID="{03237C35-E54E-4BAC-9B1A-A156FAD1A65E}" presName="Name0" presStyleCnt="0">
        <dgm:presLayoutVars>
          <dgm:dir/>
          <dgm:animLvl val="lvl"/>
          <dgm:resizeHandles val="exact"/>
        </dgm:presLayoutVars>
      </dgm:prSet>
      <dgm:spPr/>
    </dgm:pt>
    <dgm:pt modelId="{83954C67-3392-4886-BEF4-D9149F17CBFC}" type="pres">
      <dgm:prSet presAssocID="{D3989868-D81F-46BC-8E8F-46CAB0AFC22E}" presName="linNode" presStyleCnt="0"/>
      <dgm:spPr/>
    </dgm:pt>
    <dgm:pt modelId="{82D5F679-58E2-41FD-9837-71D3B8E3447C}" type="pres">
      <dgm:prSet presAssocID="{D3989868-D81F-46BC-8E8F-46CAB0AFC22E}" presName="parTx" presStyleLbl="revTx" presStyleIdx="0" presStyleCnt="2" custScaleY="222406">
        <dgm:presLayoutVars>
          <dgm:chMax val="1"/>
          <dgm:bulletEnabled val="1"/>
        </dgm:presLayoutVars>
      </dgm:prSet>
      <dgm:spPr/>
    </dgm:pt>
    <dgm:pt modelId="{9A4FDF69-C3CF-4890-B84C-251AC53E1861}" type="pres">
      <dgm:prSet presAssocID="{D3989868-D81F-46BC-8E8F-46CAB0AFC22E}" presName="bracket" presStyleLbl="parChTrans1D1" presStyleIdx="0" presStyleCnt="2"/>
      <dgm:spPr/>
    </dgm:pt>
    <dgm:pt modelId="{CBCAE811-B33A-40A0-BB92-3467E24E91D5}" type="pres">
      <dgm:prSet presAssocID="{D3989868-D81F-46BC-8E8F-46CAB0AFC22E}" presName="spH" presStyleCnt="0"/>
      <dgm:spPr/>
    </dgm:pt>
    <dgm:pt modelId="{B072D836-3F80-45B1-8C1D-E714E8EBC300}" type="pres">
      <dgm:prSet presAssocID="{D3989868-D81F-46BC-8E8F-46CAB0AFC22E}" presName="desTx" presStyleLbl="node1" presStyleIdx="0" presStyleCnt="2">
        <dgm:presLayoutVars>
          <dgm:bulletEnabled val="1"/>
        </dgm:presLayoutVars>
      </dgm:prSet>
      <dgm:spPr/>
    </dgm:pt>
    <dgm:pt modelId="{7B28A500-1051-438D-B0DE-5214CEF5CB65}" type="pres">
      <dgm:prSet presAssocID="{6F0D9CBE-B152-4059-8AB7-D68B941BE756}" presName="spV" presStyleCnt="0"/>
      <dgm:spPr/>
    </dgm:pt>
    <dgm:pt modelId="{8C61846B-D9D6-45E0-9D5B-748D242D2536}" type="pres">
      <dgm:prSet presAssocID="{A56067F7-7BF3-4EC6-89DF-87DBC67FA1C8}" presName="linNode" presStyleCnt="0"/>
      <dgm:spPr/>
    </dgm:pt>
    <dgm:pt modelId="{48FE44A0-41A4-46E4-88F7-BB9580C18D5A}" type="pres">
      <dgm:prSet presAssocID="{A56067F7-7BF3-4EC6-89DF-87DBC67FA1C8}" presName="parTx" presStyleLbl="revTx" presStyleIdx="1" presStyleCnt="2">
        <dgm:presLayoutVars>
          <dgm:chMax val="1"/>
          <dgm:bulletEnabled val="1"/>
        </dgm:presLayoutVars>
      </dgm:prSet>
      <dgm:spPr/>
    </dgm:pt>
    <dgm:pt modelId="{4D70E232-EAE8-402A-B3F8-551BBA24659C}" type="pres">
      <dgm:prSet presAssocID="{A56067F7-7BF3-4EC6-89DF-87DBC67FA1C8}" presName="bracket" presStyleLbl="parChTrans1D1" presStyleIdx="1" presStyleCnt="2"/>
      <dgm:spPr/>
    </dgm:pt>
    <dgm:pt modelId="{F229696F-3BC6-43FC-92EB-B8CB32409924}" type="pres">
      <dgm:prSet presAssocID="{A56067F7-7BF3-4EC6-89DF-87DBC67FA1C8}" presName="spH" presStyleCnt="0"/>
      <dgm:spPr/>
    </dgm:pt>
    <dgm:pt modelId="{E60161BA-58DB-4676-9356-766A689EC499}" type="pres">
      <dgm:prSet presAssocID="{A56067F7-7BF3-4EC6-89DF-87DBC67FA1C8}" presName="desTx" presStyleLbl="node1" presStyleIdx="1" presStyleCnt="2">
        <dgm:presLayoutVars>
          <dgm:bulletEnabled val="1"/>
        </dgm:presLayoutVars>
      </dgm:prSet>
      <dgm:spPr/>
    </dgm:pt>
  </dgm:ptLst>
  <dgm:cxnLst>
    <dgm:cxn modelId="{A2A8DD04-14CD-4315-A0F0-7AB55B1B64FE}" type="presOf" srcId="{52C14022-9294-42F6-976C-4502673D60AA}" destId="{B072D836-3F80-45B1-8C1D-E714E8EBC300}" srcOrd="0" destOrd="1" presId="urn:diagrams.loki3.com/BracketList"/>
    <dgm:cxn modelId="{00B6A80A-253B-4C7E-A382-849410171219}" srcId="{A56067F7-7BF3-4EC6-89DF-87DBC67FA1C8}" destId="{7C75339C-930A-4206-9CB2-868F8C16D408}" srcOrd="1" destOrd="0" parTransId="{AE504291-E676-4D0E-943B-FE98D487B77D}" sibTransId="{D1C48990-5110-4C04-A9F4-47D9971A5232}"/>
    <dgm:cxn modelId="{AD60B30B-C5C9-415A-A127-7FD9188CD533}" type="presOf" srcId="{62261F8A-136A-4A3A-97C2-A006B2D57FD7}" destId="{E60161BA-58DB-4676-9356-766A689EC499}" srcOrd="0" destOrd="4" presId="urn:diagrams.loki3.com/BracketList"/>
    <dgm:cxn modelId="{FF610E0C-6840-434F-B7D3-8CE573332CFE}" srcId="{7C75339C-930A-4206-9CB2-868F8C16D408}" destId="{F55F1FD6-4916-4731-80CB-544B07EBBD96}" srcOrd="6" destOrd="0" parTransId="{05052908-331D-41BE-A8E7-5FD0B0372CD8}" sibTransId="{44687068-79B6-43E4-8EF8-EFF5A37AA9D7}"/>
    <dgm:cxn modelId="{CEA0C522-89B0-4ECE-B101-8E5A3A50C830}" type="presOf" srcId="{20AEE74E-1CA3-4172-99C4-14E61846A47F}" destId="{B072D836-3F80-45B1-8C1D-E714E8EBC300}" srcOrd="0" destOrd="3" presId="urn:diagrams.loki3.com/BracketList"/>
    <dgm:cxn modelId="{10F9ED28-409E-43F9-BD24-04ABD2F99291}" srcId="{7C75339C-930A-4206-9CB2-868F8C16D408}" destId="{9A37E45F-FE83-4567-B69B-0433C7A8B758}" srcOrd="3" destOrd="0" parTransId="{874E0CB6-1086-4696-82C3-C727FE701D74}" sibTransId="{7721CD19-AE74-4775-8E7A-BA2224A4048B}"/>
    <dgm:cxn modelId="{3AE2065E-C0D6-4799-9159-91F4E6FDF832}" type="presOf" srcId="{110BDE61-A97E-4A98-8079-1524DF4202E8}" destId="{E60161BA-58DB-4676-9356-766A689EC499}" srcOrd="0" destOrd="2" presId="urn:diagrams.loki3.com/BracketList"/>
    <dgm:cxn modelId="{3A10785E-E362-45DA-9687-ED583062ECB0}" type="presOf" srcId="{0486FC99-A86E-4B09-9429-77E0C63892DD}" destId="{B072D836-3F80-45B1-8C1D-E714E8EBC300}" srcOrd="0" destOrd="4" presId="urn:diagrams.loki3.com/BracketList"/>
    <dgm:cxn modelId="{1702A75E-04DF-4EBC-B814-77A93AE2C01D}" type="presOf" srcId="{27EC77EB-4523-4AAD-AFE1-A3747E46BA4F}" destId="{B072D836-3F80-45B1-8C1D-E714E8EBC300}" srcOrd="0" destOrd="2" presId="urn:diagrams.loki3.com/BracketList"/>
    <dgm:cxn modelId="{C86E0142-80FE-4ACB-813B-F1FDDD8230B0}" srcId="{A56067F7-7BF3-4EC6-89DF-87DBC67FA1C8}" destId="{257D3FD0-305A-4618-A338-E94148C18295}" srcOrd="0" destOrd="0" parTransId="{65A34178-6B80-4CDA-85AE-2DEC6456CA7D}" sibTransId="{53EB9081-18F6-48C2-8E22-712CA3CEAE2A}"/>
    <dgm:cxn modelId="{285BB442-D150-40F1-BC37-544D74C12340}" type="presOf" srcId="{F55F1FD6-4916-4731-80CB-544B07EBBD96}" destId="{E60161BA-58DB-4676-9356-766A689EC499}" srcOrd="0" destOrd="8" presId="urn:diagrams.loki3.com/BracketList"/>
    <dgm:cxn modelId="{FEA9EA43-4E90-49D2-A10E-20F352A25FAD}" type="presOf" srcId="{FDA65CC1-43BE-452D-83B1-8AB83EFAD878}" destId="{E60161BA-58DB-4676-9356-766A689EC499}" srcOrd="0" destOrd="3" presId="urn:diagrams.loki3.com/BracketList"/>
    <dgm:cxn modelId="{4D3D5C45-04AF-40A4-9833-081A4EB55441}" type="presOf" srcId="{C13A0CCC-8EB6-414A-9787-99339765E305}" destId="{B072D836-3F80-45B1-8C1D-E714E8EBC300}" srcOrd="0" destOrd="0" presId="urn:diagrams.loki3.com/BracketList"/>
    <dgm:cxn modelId="{C9F32967-6E0B-4E66-9B64-7FB8F7DB9D77}" srcId="{7C75339C-930A-4206-9CB2-868F8C16D408}" destId="{110BDE61-A97E-4A98-8079-1524DF4202E8}" srcOrd="0" destOrd="0" parTransId="{28C35B55-D4FC-475E-AAB9-DF4F323A1F4D}" sibTransId="{70C3A59F-344C-4695-846E-70F36D150E39}"/>
    <dgm:cxn modelId="{33F79F49-BBA3-43A0-A0A1-81B1A56B7C4B}" srcId="{03237C35-E54E-4BAC-9B1A-A156FAD1A65E}" destId="{D3989868-D81F-46BC-8E8F-46CAB0AFC22E}" srcOrd="0" destOrd="0" parTransId="{715903B1-0AD8-4BFB-AE03-4555C902BEB2}" sibTransId="{6F0D9CBE-B152-4059-8AB7-D68B941BE756}"/>
    <dgm:cxn modelId="{6D65A049-A1FA-4BB0-8A4B-73AF30FB34BF}" type="presOf" srcId="{257D3FD0-305A-4618-A338-E94148C18295}" destId="{E60161BA-58DB-4676-9356-766A689EC499}" srcOrd="0" destOrd="0" presId="urn:diagrams.loki3.com/BracketList"/>
    <dgm:cxn modelId="{52404B54-F0F0-4197-90C8-FA48D5AFE42C}" srcId="{D3989868-D81F-46BC-8E8F-46CAB0AFC22E}" destId="{C13A0CCC-8EB6-414A-9787-99339765E305}" srcOrd="0" destOrd="0" parTransId="{9A0BFE68-3A3B-4120-9920-13580A96D200}" sibTransId="{0F5B382D-56BB-4DA7-8BAA-BFAEDCFE6DCD}"/>
    <dgm:cxn modelId="{80BE0081-754C-4929-8166-3C662A5D6F36}" type="presOf" srcId="{D3989868-D81F-46BC-8E8F-46CAB0AFC22E}" destId="{82D5F679-58E2-41FD-9837-71D3B8E3447C}" srcOrd="0" destOrd="0" presId="urn:diagrams.loki3.com/BracketList"/>
    <dgm:cxn modelId="{6C0A1684-17F5-4BF7-B14C-6EE0ACAE9479}" type="presOf" srcId="{A56067F7-7BF3-4EC6-89DF-87DBC67FA1C8}" destId="{48FE44A0-41A4-46E4-88F7-BB9580C18D5A}" srcOrd="0" destOrd="0" presId="urn:diagrams.loki3.com/BracketList"/>
    <dgm:cxn modelId="{B592AD89-B0ED-456A-85CC-2D6CBD0C1D63}" type="presOf" srcId="{9A37E45F-FE83-4567-B69B-0433C7A8B758}" destId="{E60161BA-58DB-4676-9356-766A689EC499}" srcOrd="0" destOrd="5" presId="urn:diagrams.loki3.com/BracketList"/>
    <dgm:cxn modelId="{4CAE1093-D27F-4884-944A-6949387D0BC9}" type="presOf" srcId="{8F10E920-7C2B-4104-991A-9B49F0FCA490}" destId="{E60161BA-58DB-4676-9356-766A689EC499}" srcOrd="0" destOrd="7" presId="urn:diagrams.loki3.com/BracketList"/>
    <dgm:cxn modelId="{2CCCBC99-3906-4439-B9B2-879E1E5477AE}" srcId="{D3989868-D81F-46BC-8E8F-46CAB0AFC22E}" destId="{52C14022-9294-42F6-976C-4502673D60AA}" srcOrd="1" destOrd="0" parTransId="{C13568CB-EC74-4D0B-8E64-8C5937367EDD}" sibTransId="{80A35ED2-C442-45A4-AEBE-EF289A1D058B}"/>
    <dgm:cxn modelId="{377E759E-4AC0-4D12-8436-A52884477C9E}" srcId="{D3989868-D81F-46BC-8E8F-46CAB0AFC22E}" destId="{0486FC99-A86E-4B09-9429-77E0C63892DD}" srcOrd="4" destOrd="0" parTransId="{93B7B427-1C6D-48DE-81E4-99877934BD41}" sibTransId="{4CEF8654-ED9C-40A9-BE26-F33A82156EA2}"/>
    <dgm:cxn modelId="{F00488B0-E09E-419C-B70A-ADEAE725AC3D}" srcId="{7C75339C-930A-4206-9CB2-868F8C16D408}" destId="{FDA65CC1-43BE-452D-83B1-8AB83EFAD878}" srcOrd="1" destOrd="0" parTransId="{746A4078-BD15-4BDE-AEA7-98A172A7897C}" sibTransId="{886ABA6D-DF54-446C-AAAA-21E86DDF447B}"/>
    <dgm:cxn modelId="{A96DEFC6-7C5E-4909-9D6E-EF5F35F766C9}" type="presOf" srcId="{CD3A53B9-4E16-4DA0-BE2E-E7503FE76658}" destId="{E60161BA-58DB-4676-9356-766A689EC499}" srcOrd="0" destOrd="6" presId="urn:diagrams.loki3.com/BracketList"/>
    <dgm:cxn modelId="{510119D8-9917-4E99-AF9A-F2058325A718}" type="presOf" srcId="{7C75339C-930A-4206-9CB2-868F8C16D408}" destId="{E60161BA-58DB-4676-9356-766A689EC499}" srcOrd="0" destOrd="1" presId="urn:diagrams.loki3.com/BracketList"/>
    <dgm:cxn modelId="{2A2196DE-03CD-4CAE-B915-F44ACD9F624A}" srcId="{D3989868-D81F-46BC-8E8F-46CAB0AFC22E}" destId="{27EC77EB-4523-4AAD-AFE1-A3747E46BA4F}" srcOrd="2" destOrd="0" parTransId="{7FE24EFD-8DC7-482D-A613-01057AAACA45}" sibTransId="{A17C3F78-A339-4EF0-97C7-B0D567B7B70E}"/>
    <dgm:cxn modelId="{925BE9DE-87BB-4BEA-9BF9-FB71D1D5DC44}" srcId="{D3989868-D81F-46BC-8E8F-46CAB0AFC22E}" destId="{20AEE74E-1CA3-4172-99C4-14E61846A47F}" srcOrd="3" destOrd="0" parTransId="{ADC7924A-617D-4057-AEA7-F721A1DAD5D6}" sibTransId="{5506932A-E5A3-40C4-A321-8C79126B7712}"/>
    <dgm:cxn modelId="{EE10F9E0-9B0D-4432-BF18-0CBE168B7223}" type="presOf" srcId="{03237C35-E54E-4BAC-9B1A-A156FAD1A65E}" destId="{504F6B2B-1A6B-49DC-95E3-39CA5B1F7EAA}" srcOrd="0" destOrd="0" presId="urn:diagrams.loki3.com/BracketList"/>
    <dgm:cxn modelId="{5BE008E2-ECED-411E-A570-BE890D616498}" srcId="{7C75339C-930A-4206-9CB2-868F8C16D408}" destId="{62261F8A-136A-4A3A-97C2-A006B2D57FD7}" srcOrd="2" destOrd="0" parTransId="{3557857B-08A7-4B3B-BCC7-1B3CB8A50006}" sibTransId="{0484EA44-6F1A-4ABB-9DA5-A73D18BF8E42}"/>
    <dgm:cxn modelId="{1EBCBDE3-E9CC-42C8-BECE-DD83DF88C74E}" srcId="{7C75339C-930A-4206-9CB2-868F8C16D408}" destId="{CD3A53B9-4E16-4DA0-BE2E-E7503FE76658}" srcOrd="4" destOrd="0" parTransId="{2C9F55D4-8F21-497E-8640-1B8172C05A5C}" sibTransId="{7AF52231-F5B5-4F6C-92F0-46DAF8D59F1F}"/>
    <dgm:cxn modelId="{708405F1-545C-47E5-B32E-E29029803036}" srcId="{03237C35-E54E-4BAC-9B1A-A156FAD1A65E}" destId="{A56067F7-7BF3-4EC6-89DF-87DBC67FA1C8}" srcOrd="1" destOrd="0" parTransId="{BB46A670-71B8-41B5-94B1-5635E5956F5E}" sibTransId="{1CA31881-687F-4B1D-AEA6-85EEED7D798D}"/>
    <dgm:cxn modelId="{50F249FD-6949-4652-B980-809D777DB84A}" srcId="{7C75339C-930A-4206-9CB2-868F8C16D408}" destId="{8F10E920-7C2B-4104-991A-9B49F0FCA490}" srcOrd="5" destOrd="0" parTransId="{19409573-DCF2-439E-ACEF-41F87150B066}" sibTransId="{2C239842-AB32-4336-A662-B5490632836C}"/>
    <dgm:cxn modelId="{F06AD46C-7F56-46C0-B79D-2ED12F9E3324}" type="presParOf" srcId="{504F6B2B-1A6B-49DC-95E3-39CA5B1F7EAA}" destId="{83954C67-3392-4886-BEF4-D9149F17CBFC}" srcOrd="0" destOrd="0" presId="urn:diagrams.loki3.com/BracketList"/>
    <dgm:cxn modelId="{7B42FE21-9C06-4703-ACF1-547E93DDE1C2}" type="presParOf" srcId="{83954C67-3392-4886-BEF4-D9149F17CBFC}" destId="{82D5F679-58E2-41FD-9837-71D3B8E3447C}" srcOrd="0" destOrd="0" presId="urn:diagrams.loki3.com/BracketList"/>
    <dgm:cxn modelId="{9A840DF4-937D-4399-A73E-9FDB13E0959C}" type="presParOf" srcId="{83954C67-3392-4886-BEF4-D9149F17CBFC}" destId="{9A4FDF69-C3CF-4890-B84C-251AC53E1861}" srcOrd="1" destOrd="0" presId="urn:diagrams.loki3.com/BracketList"/>
    <dgm:cxn modelId="{72A8CB22-2056-4302-B826-75D0FE909CB4}" type="presParOf" srcId="{83954C67-3392-4886-BEF4-D9149F17CBFC}" destId="{CBCAE811-B33A-40A0-BB92-3467E24E91D5}" srcOrd="2" destOrd="0" presId="urn:diagrams.loki3.com/BracketList"/>
    <dgm:cxn modelId="{612C22C5-E4EB-4EB4-B92F-7B7693781167}" type="presParOf" srcId="{83954C67-3392-4886-BEF4-D9149F17CBFC}" destId="{B072D836-3F80-45B1-8C1D-E714E8EBC300}" srcOrd="3" destOrd="0" presId="urn:diagrams.loki3.com/BracketList"/>
    <dgm:cxn modelId="{AE2C523C-B389-4E1D-A058-0992CF8B8F32}" type="presParOf" srcId="{504F6B2B-1A6B-49DC-95E3-39CA5B1F7EAA}" destId="{7B28A500-1051-438D-B0DE-5214CEF5CB65}" srcOrd="1" destOrd="0" presId="urn:diagrams.loki3.com/BracketList"/>
    <dgm:cxn modelId="{EA4AB3FF-8DC1-43D3-991C-165D70006186}" type="presParOf" srcId="{504F6B2B-1A6B-49DC-95E3-39CA5B1F7EAA}" destId="{8C61846B-D9D6-45E0-9D5B-748D242D2536}" srcOrd="2" destOrd="0" presId="urn:diagrams.loki3.com/BracketList"/>
    <dgm:cxn modelId="{3D5A33A2-8B88-4FCC-9977-6A9F964922EB}" type="presParOf" srcId="{8C61846B-D9D6-45E0-9D5B-748D242D2536}" destId="{48FE44A0-41A4-46E4-88F7-BB9580C18D5A}" srcOrd="0" destOrd="0" presId="urn:diagrams.loki3.com/BracketList"/>
    <dgm:cxn modelId="{C81ABAEF-2D19-4801-A87B-7EEB961C19CA}" type="presParOf" srcId="{8C61846B-D9D6-45E0-9D5B-748D242D2536}" destId="{4D70E232-EAE8-402A-B3F8-551BBA24659C}" srcOrd="1" destOrd="0" presId="urn:diagrams.loki3.com/BracketList"/>
    <dgm:cxn modelId="{74547A72-2026-4442-BAB3-B941CC33E1B6}" type="presParOf" srcId="{8C61846B-D9D6-45E0-9D5B-748D242D2536}" destId="{F229696F-3BC6-43FC-92EB-B8CB32409924}" srcOrd="2" destOrd="0" presId="urn:diagrams.loki3.com/BracketList"/>
    <dgm:cxn modelId="{4FF45C9F-CA42-45D4-B961-F647CE2F211D}" type="presParOf" srcId="{8C61846B-D9D6-45E0-9D5B-748D242D2536}" destId="{E60161BA-58DB-4676-9356-766A689EC499}" srcOrd="3" destOrd="0" presId="urn:diagrams.loki3.com/Bracket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87261D-A384-4453-95DD-3EB45E14E983}" type="doc">
      <dgm:prSet loTypeId="urn:microsoft.com/office/officeart/2005/8/layout/bProcess4" loCatId="process" qsTypeId="urn:microsoft.com/office/officeart/2005/8/quickstyle/simple1" qsCatId="simple" csTypeId="urn:microsoft.com/office/officeart/2005/8/colors/colorful5" csCatId="colorful"/>
      <dgm:spPr/>
      <dgm:t>
        <a:bodyPr/>
        <a:lstStyle/>
        <a:p>
          <a:endParaRPr lang="en-US"/>
        </a:p>
      </dgm:t>
    </dgm:pt>
    <dgm:pt modelId="{D1139FAB-BD5B-4B23-B7E5-FE455C2121D6}">
      <dgm:prSet custT="1"/>
      <dgm:spPr/>
      <dgm:t>
        <a:bodyPr/>
        <a:lstStyle/>
        <a:p>
          <a:r>
            <a:rPr lang="en-US" sz="1200" dirty="0">
              <a:latin typeface="Arial" panose="020B0604020202020204" pitchFamily="34" charset="0"/>
              <a:cs typeface="Arial" panose="020B0604020202020204" pitchFamily="34" charset="0"/>
            </a:rPr>
            <a:t>Human Rights Acts (1998) protects individuals staying at home, ensures rights and freedom are respected of individuals staying at home. SAM</a:t>
          </a:r>
        </a:p>
      </dgm:t>
    </dgm:pt>
    <dgm:pt modelId="{408FF4AC-BF1A-46F8-991E-1F908CEEBE57}" type="parTrans" cxnId="{CFB71711-9DFA-4B68-ADE5-EE2D2AE91E51}">
      <dgm:prSet/>
      <dgm:spPr/>
      <dgm:t>
        <a:bodyPr/>
        <a:lstStyle/>
        <a:p>
          <a:endParaRPr lang="en-US"/>
        </a:p>
      </dgm:t>
    </dgm:pt>
    <dgm:pt modelId="{7253F7A1-3EF5-40FE-9B3D-5376E1CB4498}" type="sibTrans" cxnId="{CFB71711-9DFA-4B68-ADE5-EE2D2AE91E51}">
      <dgm:prSet/>
      <dgm:spPr/>
      <dgm:t>
        <a:bodyPr/>
        <a:lstStyle/>
        <a:p>
          <a:endParaRPr lang="en-US"/>
        </a:p>
      </dgm:t>
    </dgm:pt>
    <dgm:pt modelId="{8B104F2E-7747-49C8-8032-72475263FFA2}">
      <dgm:prSet custT="1"/>
      <dgm:spPr/>
      <dgm:t>
        <a:bodyPr/>
        <a:lstStyle/>
        <a:p>
          <a:r>
            <a:rPr lang="en-US" sz="1200" dirty="0">
              <a:latin typeface="Arial" panose="020B0604020202020204" pitchFamily="34" charset="0"/>
              <a:cs typeface="Arial" panose="020B0604020202020204" pitchFamily="34" charset="0"/>
            </a:rPr>
            <a:t>The Human Rights Acts (1998) can make sure that people staying in residential care are protected by their basic rights as a human. </a:t>
          </a:r>
        </a:p>
      </dgm:t>
    </dgm:pt>
    <dgm:pt modelId="{4AC46CCE-6872-4C88-BB25-87E408309495}" type="parTrans" cxnId="{9BA68E52-847B-43E4-8262-9E0895026575}">
      <dgm:prSet/>
      <dgm:spPr/>
      <dgm:t>
        <a:bodyPr/>
        <a:lstStyle/>
        <a:p>
          <a:endParaRPr lang="en-US"/>
        </a:p>
      </dgm:t>
    </dgm:pt>
    <dgm:pt modelId="{B846D67A-1801-4A1C-B1B0-995503285951}" type="sibTrans" cxnId="{9BA68E52-847B-43E4-8262-9E0895026575}">
      <dgm:prSet/>
      <dgm:spPr/>
      <dgm:t>
        <a:bodyPr/>
        <a:lstStyle/>
        <a:p>
          <a:endParaRPr lang="en-US"/>
        </a:p>
      </dgm:t>
    </dgm:pt>
    <dgm:pt modelId="{2477D7E4-47F6-4C53-923A-8ACB1D50B71A}">
      <dgm:prSet custT="1"/>
      <dgm:spPr/>
      <dgm:t>
        <a:bodyPr/>
        <a:lstStyle/>
        <a:p>
          <a:r>
            <a:rPr lang="en-US" sz="1200" dirty="0">
              <a:latin typeface="Arial" panose="020B0604020202020204" pitchFamily="34" charset="0"/>
              <a:cs typeface="Arial" panose="020B0604020202020204" pitchFamily="34" charset="0"/>
            </a:rPr>
            <a:t>Equality Act (2010) prohibits age-related discrimination, promotes fair treatment and equal opportunities for older people who remain in their own homes. </a:t>
          </a:r>
        </a:p>
      </dgm:t>
    </dgm:pt>
    <dgm:pt modelId="{26C2D348-02FA-483B-B1AC-B471F05AD9A7}" type="parTrans" cxnId="{18FFF263-1B5F-4DF0-990F-6B02FAF793AD}">
      <dgm:prSet/>
      <dgm:spPr/>
      <dgm:t>
        <a:bodyPr/>
        <a:lstStyle/>
        <a:p>
          <a:endParaRPr lang="en-US"/>
        </a:p>
      </dgm:t>
    </dgm:pt>
    <dgm:pt modelId="{00FCDFC8-73DF-4E77-B8E0-74086AEA1883}" type="sibTrans" cxnId="{18FFF263-1B5F-4DF0-990F-6B02FAF793AD}">
      <dgm:prSet/>
      <dgm:spPr/>
      <dgm:t>
        <a:bodyPr/>
        <a:lstStyle/>
        <a:p>
          <a:endParaRPr lang="en-US"/>
        </a:p>
      </dgm:t>
    </dgm:pt>
    <dgm:pt modelId="{1A2EA865-E517-4A2C-B030-58749AFA28F9}">
      <dgm:prSet custT="1"/>
      <dgm:spPr/>
      <dgm:t>
        <a:bodyPr/>
        <a:lstStyle/>
        <a:p>
          <a:r>
            <a:rPr lang="en-US" sz="1100" dirty="0">
              <a:latin typeface="Arial" panose="020B0604020202020204" pitchFamily="34" charset="0"/>
              <a:cs typeface="Arial" panose="020B0604020202020204" pitchFamily="34" charset="0"/>
            </a:rPr>
            <a:t>The Equality Act (2010) will protect residential care individuals as it protects individuals from discrimination based on issues such as age disability the act promotes equality and aims to ensure fair treatment.</a:t>
          </a:r>
        </a:p>
      </dgm:t>
    </dgm:pt>
    <dgm:pt modelId="{754E2E42-D515-414B-8D41-1B48225ABC7A}" type="parTrans" cxnId="{9B548598-768B-44E4-99EA-3CA2DE5AF252}">
      <dgm:prSet/>
      <dgm:spPr/>
      <dgm:t>
        <a:bodyPr/>
        <a:lstStyle/>
        <a:p>
          <a:endParaRPr lang="en-US"/>
        </a:p>
      </dgm:t>
    </dgm:pt>
    <dgm:pt modelId="{D3DF7F2C-6EBE-4786-816D-9FAC694F6A43}" type="sibTrans" cxnId="{9B548598-768B-44E4-99EA-3CA2DE5AF252}">
      <dgm:prSet/>
      <dgm:spPr/>
      <dgm:t>
        <a:bodyPr/>
        <a:lstStyle/>
        <a:p>
          <a:endParaRPr lang="en-US"/>
        </a:p>
      </dgm:t>
    </dgm:pt>
    <dgm:pt modelId="{5263F9F8-38A8-47A2-8E3B-3BBB0733309A}">
      <dgm:prSet custT="1"/>
      <dgm:spPr/>
      <dgm:t>
        <a:bodyPr/>
        <a:lstStyle/>
        <a:p>
          <a:r>
            <a:rPr lang="en-US" sz="1000" dirty="0">
              <a:latin typeface="Arial" panose="020B0604020202020204" pitchFamily="34" charset="0"/>
              <a:cs typeface="Arial" panose="020B0604020202020204" pitchFamily="34" charset="0"/>
            </a:rPr>
            <a:t>The Care Act (2014) </a:t>
          </a:r>
          <a:r>
            <a:rPr lang="en-US" sz="1000" dirty="0" err="1">
              <a:latin typeface="Arial" panose="020B0604020202020204" pitchFamily="34" charset="0"/>
              <a:cs typeface="Arial" panose="020B0604020202020204" pitchFamily="34" charset="0"/>
            </a:rPr>
            <a:t>emphasises</a:t>
          </a:r>
          <a:r>
            <a:rPr lang="en-US" sz="1000" dirty="0">
              <a:latin typeface="Arial" panose="020B0604020202020204" pitchFamily="34" charset="0"/>
              <a:cs typeface="Arial" panose="020B0604020202020204" pitchFamily="34" charset="0"/>
            </a:rPr>
            <a:t> the importance of promoting individual well-being and ensuring that individual receive </a:t>
          </a:r>
          <a:r>
            <a:rPr lang="en-GB" sz="1000" noProof="0" dirty="0">
              <a:latin typeface="Arial" panose="020B0604020202020204" pitchFamily="34" charset="0"/>
              <a:cs typeface="Arial" panose="020B0604020202020204" pitchFamily="34" charset="0"/>
            </a:rPr>
            <a:t>personalised</a:t>
          </a:r>
          <a:r>
            <a:rPr lang="en-US" sz="1000" dirty="0">
              <a:latin typeface="Arial" panose="020B0604020202020204" pitchFamily="34" charset="0"/>
              <a:cs typeface="Arial" panose="020B0604020202020204" pitchFamily="34" charset="0"/>
            </a:rPr>
            <a:t> care and support. This Act plays a crucial role for older people remaining at home, setting out clear guidelines and standards for domiciliary care.</a:t>
          </a:r>
        </a:p>
      </dgm:t>
    </dgm:pt>
    <dgm:pt modelId="{336BA898-EF02-44AF-B43E-EF46F88C6BA2}" type="parTrans" cxnId="{85A1D383-8DEE-45E0-B1B1-4D3FF4827A7C}">
      <dgm:prSet/>
      <dgm:spPr/>
      <dgm:t>
        <a:bodyPr/>
        <a:lstStyle/>
        <a:p>
          <a:endParaRPr lang="en-US"/>
        </a:p>
      </dgm:t>
    </dgm:pt>
    <dgm:pt modelId="{ADE071AE-B980-4F83-8BD3-8B51D13E0580}" type="sibTrans" cxnId="{85A1D383-8DEE-45E0-B1B1-4D3FF4827A7C}">
      <dgm:prSet/>
      <dgm:spPr/>
      <dgm:t>
        <a:bodyPr/>
        <a:lstStyle/>
        <a:p>
          <a:endParaRPr lang="en-US"/>
        </a:p>
      </dgm:t>
    </dgm:pt>
    <dgm:pt modelId="{8F4D0CA1-4DD1-4F8D-9920-A83BC8CC60D1}">
      <dgm:prSet custT="1"/>
      <dgm:spPr/>
      <dgm:t>
        <a:bodyPr/>
        <a:lstStyle/>
        <a:p>
          <a:r>
            <a:rPr lang="en-US" sz="1100" dirty="0">
              <a:latin typeface="Arial" panose="020B0604020202020204" pitchFamily="34" charset="0"/>
              <a:cs typeface="Arial" panose="020B0604020202020204" pitchFamily="34" charset="0"/>
            </a:rPr>
            <a:t>The Care Act (2014) Under the Care Act provides several benefits. It sets out eligibility criteria it </a:t>
          </a:r>
          <a:r>
            <a:rPr lang="en-GB" sz="1100" noProof="0" dirty="0">
              <a:latin typeface="Arial" panose="020B0604020202020204" pitchFamily="34" charset="0"/>
              <a:cs typeface="Arial" panose="020B0604020202020204" pitchFamily="34" charset="0"/>
            </a:rPr>
            <a:t>emphasises</a:t>
          </a:r>
          <a:r>
            <a:rPr lang="en-US" sz="1100" dirty="0">
              <a:latin typeface="Arial" panose="020B0604020202020204" pitchFamily="34" charset="0"/>
              <a:cs typeface="Arial" panose="020B0604020202020204" pitchFamily="34" charset="0"/>
            </a:rPr>
            <a:t> the importance of person-</a:t>
          </a:r>
          <a:r>
            <a:rPr lang="en-US" sz="1100" dirty="0" err="1">
              <a:latin typeface="Arial" panose="020B0604020202020204" pitchFamily="34" charset="0"/>
              <a:cs typeface="Arial" panose="020B0604020202020204" pitchFamily="34" charset="0"/>
            </a:rPr>
            <a:t>centred</a:t>
          </a:r>
          <a:r>
            <a:rPr lang="en-US" sz="1100" dirty="0">
              <a:latin typeface="Arial" panose="020B0604020202020204" pitchFamily="34" charset="0"/>
              <a:cs typeface="Arial" panose="020B0604020202020204" pitchFamily="34" charset="0"/>
            </a:rPr>
            <a:t> care promoting dignity choice and control for people in residential care.</a:t>
          </a:r>
        </a:p>
      </dgm:t>
    </dgm:pt>
    <dgm:pt modelId="{B3783B06-50F3-4F31-A085-3BE5EF72D17D}" type="parTrans" cxnId="{EDC653D5-7052-4BE1-967E-39465D0AE07A}">
      <dgm:prSet/>
      <dgm:spPr/>
      <dgm:t>
        <a:bodyPr/>
        <a:lstStyle/>
        <a:p>
          <a:endParaRPr lang="en-US"/>
        </a:p>
      </dgm:t>
    </dgm:pt>
    <dgm:pt modelId="{0B7817A4-F8EE-4065-84AC-9B89B08941E3}" type="sibTrans" cxnId="{EDC653D5-7052-4BE1-967E-39465D0AE07A}">
      <dgm:prSet/>
      <dgm:spPr/>
      <dgm:t>
        <a:bodyPr/>
        <a:lstStyle/>
        <a:p>
          <a:endParaRPr lang="en-US"/>
        </a:p>
      </dgm:t>
    </dgm:pt>
    <dgm:pt modelId="{AFF9592B-19EE-44B0-A470-3A964E1D9809}">
      <dgm:prSet custT="1"/>
      <dgm:spPr/>
      <dgm:t>
        <a:bodyPr/>
        <a:lstStyle/>
        <a:p>
          <a:r>
            <a:rPr lang="en-US" sz="1000" dirty="0">
              <a:latin typeface="Arial" panose="020B0604020202020204" pitchFamily="34" charset="0"/>
              <a:cs typeface="Arial" panose="020B0604020202020204" pitchFamily="34" charset="0"/>
            </a:rPr>
            <a:t>The Mental Health Act (2005) is a law that sets out how decisions should be made for individuals who may lack the capacity to make decisions for themselves. Ensures that decisions are made in the best interests of the individual and that their rights and autonomy are respected.</a:t>
          </a:r>
        </a:p>
      </dgm:t>
    </dgm:pt>
    <dgm:pt modelId="{BBC64E63-EC7C-4BC4-BFA6-E158CDF370F6}" type="parTrans" cxnId="{FDD02C38-FAD8-4F57-94D1-2B90217994CB}">
      <dgm:prSet/>
      <dgm:spPr/>
      <dgm:t>
        <a:bodyPr/>
        <a:lstStyle/>
        <a:p>
          <a:endParaRPr lang="en-US"/>
        </a:p>
      </dgm:t>
    </dgm:pt>
    <dgm:pt modelId="{9DBAA910-B951-41D9-9115-DC96C325E8F0}" type="sibTrans" cxnId="{FDD02C38-FAD8-4F57-94D1-2B90217994CB}">
      <dgm:prSet/>
      <dgm:spPr/>
      <dgm:t>
        <a:bodyPr/>
        <a:lstStyle/>
        <a:p>
          <a:endParaRPr lang="en-US"/>
        </a:p>
      </dgm:t>
    </dgm:pt>
    <dgm:pt modelId="{F638CBA8-46AD-4577-B2FE-9EA330BF8425}">
      <dgm:prSet custT="1"/>
      <dgm:spPr/>
      <dgm:t>
        <a:bodyPr/>
        <a:lstStyle/>
        <a:p>
          <a:r>
            <a:rPr lang="en-US" sz="1200" dirty="0">
              <a:latin typeface="Arial" panose="020B0604020202020204" pitchFamily="34" charset="0"/>
              <a:cs typeface="Arial" panose="020B0604020202020204" pitchFamily="34" charset="0"/>
            </a:rPr>
            <a:t>Mental Capacity Act (2005) can take into consideration aspects such as DNR as in residential care the decision can be made with consultation from healthcare professionals.</a:t>
          </a:r>
        </a:p>
      </dgm:t>
    </dgm:pt>
    <dgm:pt modelId="{EF29EAB5-BD4A-4803-81EE-5148D9CDD4E9}" type="parTrans" cxnId="{C10F0F09-11CC-4C8B-AF17-97629E91F799}">
      <dgm:prSet/>
      <dgm:spPr/>
      <dgm:t>
        <a:bodyPr/>
        <a:lstStyle/>
        <a:p>
          <a:endParaRPr lang="en-US"/>
        </a:p>
      </dgm:t>
    </dgm:pt>
    <dgm:pt modelId="{E04AFBFE-789A-4375-9442-63D936A0768D}" type="sibTrans" cxnId="{C10F0F09-11CC-4C8B-AF17-97629E91F799}">
      <dgm:prSet/>
      <dgm:spPr/>
      <dgm:t>
        <a:bodyPr/>
        <a:lstStyle/>
        <a:p>
          <a:endParaRPr lang="en-US"/>
        </a:p>
      </dgm:t>
    </dgm:pt>
    <dgm:pt modelId="{F6680520-C72F-4115-AA6E-4D4BA6B8CC9D}">
      <dgm:prSet custT="1"/>
      <dgm:spPr/>
      <dgm:t>
        <a:bodyPr/>
        <a:lstStyle/>
        <a:p>
          <a:r>
            <a:rPr lang="en-US" sz="900" dirty="0">
              <a:latin typeface="Arial" panose="020B0604020202020204" pitchFamily="34" charset="0"/>
              <a:cs typeface="Arial" panose="020B0604020202020204" pitchFamily="34" charset="0"/>
            </a:rPr>
            <a:t>According to </a:t>
          </a:r>
          <a:r>
            <a:rPr lang="en-US" sz="900" dirty="0" err="1">
              <a:latin typeface="Arial" panose="020B0604020202020204" pitchFamily="34" charset="0"/>
              <a:cs typeface="Arial" panose="020B0604020202020204" pitchFamily="34" charset="0"/>
            </a:rPr>
            <a:t>Pettersson</a:t>
          </a:r>
          <a:r>
            <a:rPr lang="en-US" sz="900" dirty="0">
              <a:latin typeface="Arial" panose="020B0604020202020204" pitchFamily="34" charset="0"/>
              <a:cs typeface="Arial" panose="020B0604020202020204" pitchFamily="34" charset="0"/>
            </a:rPr>
            <a:t> and </a:t>
          </a:r>
          <a:r>
            <a:rPr lang="en-US" sz="900" dirty="0" err="1">
              <a:latin typeface="Arial" panose="020B0604020202020204" pitchFamily="34" charset="0"/>
              <a:cs typeface="Arial" panose="020B0604020202020204" pitchFamily="34" charset="0"/>
            </a:rPr>
            <a:t>Hoglund</a:t>
          </a:r>
          <a:r>
            <a:rPr lang="en-US" sz="900" dirty="0">
              <a:latin typeface="Arial" panose="020B0604020202020204" pitchFamily="34" charset="0"/>
              <a:cs typeface="Arial" panose="020B0604020202020204" pitchFamily="34" charset="0"/>
            </a:rPr>
            <a:t> (2020) a DNR is prevalent in the last stages of a life-threatening  disease, suggesting that the attending physician has already determined that neither basic nor advanced cardiac pulmonary rescue should be carried out in the event of a cardiac arrest.</a:t>
          </a:r>
        </a:p>
      </dgm:t>
    </dgm:pt>
    <dgm:pt modelId="{0E137AEB-E1FF-4B67-9CFF-48126010EE86}" type="parTrans" cxnId="{F526D763-6083-456A-AAD3-1AFD4B46D967}">
      <dgm:prSet/>
      <dgm:spPr/>
      <dgm:t>
        <a:bodyPr/>
        <a:lstStyle/>
        <a:p>
          <a:endParaRPr lang="en-US"/>
        </a:p>
      </dgm:t>
    </dgm:pt>
    <dgm:pt modelId="{32B4F569-FF6B-4A8C-BCCB-B8CA2565F45D}" type="sibTrans" cxnId="{F526D763-6083-456A-AAD3-1AFD4B46D967}">
      <dgm:prSet/>
      <dgm:spPr/>
      <dgm:t>
        <a:bodyPr/>
        <a:lstStyle/>
        <a:p>
          <a:endParaRPr lang="en-US"/>
        </a:p>
      </dgm:t>
    </dgm:pt>
    <dgm:pt modelId="{74C98857-65F7-4976-A6F4-97897C4D2284}" type="pres">
      <dgm:prSet presAssocID="{D287261D-A384-4453-95DD-3EB45E14E983}" presName="Name0" presStyleCnt="0">
        <dgm:presLayoutVars>
          <dgm:dir/>
          <dgm:resizeHandles/>
        </dgm:presLayoutVars>
      </dgm:prSet>
      <dgm:spPr/>
    </dgm:pt>
    <dgm:pt modelId="{E74633AC-F97B-4DE4-B04D-993990660CD1}" type="pres">
      <dgm:prSet presAssocID="{D1139FAB-BD5B-4B23-B7E5-FE455C2121D6}" presName="compNode" presStyleCnt="0"/>
      <dgm:spPr/>
    </dgm:pt>
    <dgm:pt modelId="{B9EDB70D-7552-40AF-957D-AC0B8404AD6A}" type="pres">
      <dgm:prSet presAssocID="{D1139FAB-BD5B-4B23-B7E5-FE455C2121D6}" presName="dummyConnPt" presStyleCnt="0"/>
      <dgm:spPr/>
    </dgm:pt>
    <dgm:pt modelId="{7BE26081-7986-48F5-8C11-EA283F1CA5C0}" type="pres">
      <dgm:prSet presAssocID="{D1139FAB-BD5B-4B23-B7E5-FE455C2121D6}" presName="node" presStyleLbl="node1" presStyleIdx="0" presStyleCnt="9">
        <dgm:presLayoutVars>
          <dgm:bulletEnabled val="1"/>
        </dgm:presLayoutVars>
      </dgm:prSet>
      <dgm:spPr/>
    </dgm:pt>
    <dgm:pt modelId="{B44D992E-7177-4BD4-90A0-7F8A712AAB91}" type="pres">
      <dgm:prSet presAssocID="{7253F7A1-3EF5-40FE-9B3D-5376E1CB4498}" presName="sibTrans" presStyleLbl="bgSibTrans2D1" presStyleIdx="0" presStyleCnt="8"/>
      <dgm:spPr/>
    </dgm:pt>
    <dgm:pt modelId="{65412C3D-4CA4-4991-8F2B-26597CCE43C1}" type="pres">
      <dgm:prSet presAssocID="{8B104F2E-7747-49C8-8032-72475263FFA2}" presName="compNode" presStyleCnt="0"/>
      <dgm:spPr/>
    </dgm:pt>
    <dgm:pt modelId="{160C8DB4-55EE-4312-9043-41D8DD620880}" type="pres">
      <dgm:prSet presAssocID="{8B104F2E-7747-49C8-8032-72475263FFA2}" presName="dummyConnPt" presStyleCnt="0"/>
      <dgm:spPr/>
    </dgm:pt>
    <dgm:pt modelId="{746A1A98-857C-465C-B162-B0AB5632161E}" type="pres">
      <dgm:prSet presAssocID="{8B104F2E-7747-49C8-8032-72475263FFA2}" presName="node" presStyleLbl="node1" presStyleIdx="1" presStyleCnt="9">
        <dgm:presLayoutVars>
          <dgm:bulletEnabled val="1"/>
        </dgm:presLayoutVars>
      </dgm:prSet>
      <dgm:spPr/>
    </dgm:pt>
    <dgm:pt modelId="{AF23A886-6500-44FE-9CDE-523032A93013}" type="pres">
      <dgm:prSet presAssocID="{B846D67A-1801-4A1C-B1B0-995503285951}" presName="sibTrans" presStyleLbl="bgSibTrans2D1" presStyleIdx="1" presStyleCnt="8"/>
      <dgm:spPr/>
    </dgm:pt>
    <dgm:pt modelId="{6AA36907-911F-4D74-A90D-403DA323D515}" type="pres">
      <dgm:prSet presAssocID="{2477D7E4-47F6-4C53-923A-8ACB1D50B71A}" presName="compNode" presStyleCnt="0"/>
      <dgm:spPr/>
    </dgm:pt>
    <dgm:pt modelId="{165C7F1A-AC07-4448-B31D-639B40B84F57}" type="pres">
      <dgm:prSet presAssocID="{2477D7E4-47F6-4C53-923A-8ACB1D50B71A}" presName="dummyConnPt" presStyleCnt="0"/>
      <dgm:spPr/>
    </dgm:pt>
    <dgm:pt modelId="{CB685F3F-3B65-4A8C-A042-B6CEFF63B8BA}" type="pres">
      <dgm:prSet presAssocID="{2477D7E4-47F6-4C53-923A-8ACB1D50B71A}" presName="node" presStyleLbl="node1" presStyleIdx="2" presStyleCnt="9">
        <dgm:presLayoutVars>
          <dgm:bulletEnabled val="1"/>
        </dgm:presLayoutVars>
      </dgm:prSet>
      <dgm:spPr/>
    </dgm:pt>
    <dgm:pt modelId="{256FDB4A-4BD2-4255-B2E0-DFD68BF6B9C6}" type="pres">
      <dgm:prSet presAssocID="{00FCDFC8-73DF-4E77-B8E0-74086AEA1883}" presName="sibTrans" presStyleLbl="bgSibTrans2D1" presStyleIdx="2" presStyleCnt="8"/>
      <dgm:spPr/>
    </dgm:pt>
    <dgm:pt modelId="{14B44633-841E-4130-9851-90C6996A9E24}" type="pres">
      <dgm:prSet presAssocID="{1A2EA865-E517-4A2C-B030-58749AFA28F9}" presName="compNode" presStyleCnt="0"/>
      <dgm:spPr/>
    </dgm:pt>
    <dgm:pt modelId="{0E8B31FC-B1C2-41B5-A701-C00A5B17B190}" type="pres">
      <dgm:prSet presAssocID="{1A2EA865-E517-4A2C-B030-58749AFA28F9}" presName="dummyConnPt" presStyleCnt="0"/>
      <dgm:spPr/>
    </dgm:pt>
    <dgm:pt modelId="{EF8FA29B-D526-4E2B-ACA8-EBC4FF18DE4C}" type="pres">
      <dgm:prSet presAssocID="{1A2EA865-E517-4A2C-B030-58749AFA28F9}" presName="node" presStyleLbl="node1" presStyleIdx="3" presStyleCnt="9">
        <dgm:presLayoutVars>
          <dgm:bulletEnabled val="1"/>
        </dgm:presLayoutVars>
      </dgm:prSet>
      <dgm:spPr/>
    </dgm:pt>
    <dgm:pt modelId="{EC9E6AC8-6381-4D20-9E9F-48E554891CDC}" type="pres">
      <dgm:prSet presAssocID="{D3DF7F2C-6EBE-4786-816D-9FAC694F6A43}" presName="sibTrans" presStyleLbl="bgSibTrans2D1" presStyleIdx="3" presStyleCnt="8"/>
      <dgm:spPr/>
    </dgm:pt>
    <dgm:pt modelId="{7393DF09-542F-4B38-B959-0B1EEDDE1717}" type="pres">
      <dgm:prSet presAssocID="{5263F9F8-38A8-47A2-8E3B-3BBB0733309A}" presName="compNode" presStyleCnt="0"/>
      <dgm:spPr/>
    </dgm:pt>
    <dgm:pt modelId="{91478111-12AE-4E4F-B5FF-B894ACABDC2F}" type="pres">
      <dgm:prSet presAssocID="{5263F9F8-38A8-47A2-8E3B-3BBB0733309A}" presName="dummyConnPt" presStyleCnt="0"/>
      <dgm:spPr/>
    </dgm:pt>
    <dgm:pt modelId="{ADCB2CDA-BFFF-417C-AF35-D962DFDC6BC3}" type="pres">
      <dgm:prSet presAssocID="{5263F9F8-38A8-47A2-8E3B-3BBB0733309A}" presName="node" presStyleLbl="node1" presStyleIdx="4" presStyleCnt="9">
        <dgm:presLayoutVars>
          <dgm:bulletEnabled val="1"/>
        </dgm:presLayoutVars>
      </dgm:prSet>
      <dgm:spPr/>
    </dgm:pt>
    <dgm:pt modelId="{964E3D7C-EF1B-449B-B4A8-B71874937CE7}" type="pres">
      <dgm:prSet presAssocID="{ADE071AE-B980-4F83-8BD3-8B51D13E0580}" presName="sibTrans" presStyleLbl="bgSibTrans2D1" presStyleIdx="4" presStyleCnt="8"/>
      <dgm:spPr/>
    </dgm:pt>
    <dgm:pt modelId="{610031D2-3DB4-42E0-B432-B5862CDD2100}" type="pres">
      <dgm:prSet presAssocID="{8F4D0CA1-4DD1-4F8D-9920-A83BC8CC60D1}" presName="compNode" presStyleCnt="0"/>
      <dgm:spPr/>
    </dgm:pt>
    <dgm:pt modelId="{547F719B-A0BC-4C9D-BB56-051447182FD5}" type="pres">
      <dgm:prSet presAssocID="{8F4D0CA1-4DD1-4F8D-9920-A83BC8CC60D1}" presName="dummyConnPt" presStyleCnt="0"/>
      <dgm:spPr/>
    </dgm:pt>
    <dgm:pt modelId="{3A870AC8-6F35-4719-BE44-BB5FFBBDD577}" type="pres">
      <dgm:prSet presAssocID="{8F4D0CA1-4DD1-4F8D-9920-A83BC8CC60D1}" presName="node" presStyleLbl="node1" presStyleIdx="5" presStyleCnt="9">
        <dgm:presLayoutVars>
          <dgm:bulletEnabled val="1"/>
        </dgm:presLayoutVars>
      </dgm:prSet>
      <dgm:spPr/>
    </dgm:pt>
    <dgm:pt modelId="{7C69A407-36CB-4BF6-B0BD-34DB9D28F74A}" type="pres">
      <dgm:prSet presAssocID="{0B7817A4-F8EE-4065-84AC-9B89B08941E3}" presName="sibTrans" presStyleLbl="bgSibTrans2D1" presStyleIdx="5" presStyleCnt="8"/>
      <dgm:spPr/>
    </dgm:pt>
    <dgm:pt modelId="{2F92162A-3CB4-4FB6-9488-FE2339A0B68D}" type="pres">
      <dgm:prSet presAssocID="{AFF9592B-19EE-44B0-A470-3A964E1D9809}" presName="compNode" presStyleCnt="0"/>
      <dgm:spPr/>
    </dgm:pt>
    <dgm:pt modelId="{5469DE1B-80E7-4B16-98A0-102AB1C179E9}" type="pres">
      <dgm:prSet presAssocID="{AFF9592B-19EE-44B0-A470-3A964E1D9809}" presName="dummyConnPt" presStyleCnt="0"/>
      <dgm:spPr/>
    </dgm:pt>
    <dgm:pt modelId="{BA6BE9C6-92BE-4EBA-8FDD-3EC2D883A6D3}" type="pres">
      <dgm:prSet presAssocID="{AFF9592B-19EE-44B0-A470-3A964E1D9809}" presName="node" presStyleLbl="node1" presStyleIdx="6" presStyleCnt="9">
        <dgm:presLayoutVars>
          <dgm:bulletEnabled val="1"/>
        </dgm:presLayoutVars>
      </dgm:prSet>
      <dgm:spPr/>
    </dgm:pt>
    <dgm:pt modelId="{A9DA340B-C12C-4034-863C-A9365CB2C423}" type="pres">
      <dgm:prSet presAssocID="{9DBAA910-B951-41D9-9115-DC96C325E8F0}" presName="sibTrans" presStyleLbl="bgSibTrans2D1" presStyleIdx="6" presStyleCnt="8"/>
      <dgm:spPr/>
    </dgm:pt>
    <dgm:pt modelId="{E6EFB6B4-669F-4384-9CFF-45CBC06E0840}" type="pres">
      <dgm:prSet presAssocID="{F638CBA8-46AD-4577-B2FE-9EA330BF8425}" presName="compNode" presStyleCnt="0"/>
      <dgm:spPr/>
    </dgm:pt>
    <dgm:pt modelId="{CE8A158E-D501-4667-8AE4-C06FEE57A98A}" type="pres">
      <dgm:prSet presAssocID="{F638CBA8-46AD-4577-B2FE-9EA330BF8425}" presName="dummyConnPt" presStyleCnt="0"/>
      <dgm:spPr/>
    </dgm:pt>
    <dgm:pt modelId="{0F937C7D-E13E-47F3-8644-4905FD7D5B6D}" type="pres">
      <dgm:prSet presAssocID="{F638CBA8-46AD-4577-B2FE-9EA330BF8425}" presName="node" presStyleLbl="node1" presStyleIdx="7" presStyleCnt="9">
        <dgm:presLayoutVars>
          <dgm:bulletEnabled val="1"/>
        </dgm:presLayoutVars>
      </dgm:prSet>
      <dgm:spPr/>
    </dgm:pt>
    <dgm:pt modelId="{3C2F3EA6-7BBC-4AFB-9CE3-F0E2952D1EF5}" type="pres">
      <dgm:prSet presAssocID="{E04AFBFE-789A-4375-9442-63D936A0768D}" presName="sibTrans" presStyleLbl="bgSibTrans2D1" presStyleIdx="7" presStyleCnt="8"/>
      <dgm:spPr/>
    </dgm:pt>
    <dgm:pt modelId="{03ABDEBB-01B6-4BCB-852A-2DF88DF13080}" type="pres">
      <dgm:prSet presAssocID="{F6680520-C72F-4115-AA6E-4D4BA6B8CC9D}" presName="compNode" presStyleCnt="0"/>
      <dgm:spPr/>
    </dgm:pt>
    <dgm:pt modelId="{412C0513-842C-4C9C-B4D5-225273F1BBFC}" type="pres">
      <dgm:prSet presAssocID="{F6680520-C72F-4115-AA6E-4D4BA6B8CC9D}" presName="dummyConnPt" presStyleCnt="0"/>
      <dgm:spPr/>
    </dgm:pt>
    <dgm:pt modelId="{52EDDEB8-F7BD-4EF6-A06F-0025ED69730E}" type="pres">
      <dgm:prSet presAssocID="{F6680520-C72F-4115-AA6E-4D4BA6B8CC9D}" presName="node" presStyleLbl="node1" presStyleIdx="8" presStyleCnt="9">
        <dgm:presLayoutVars>
          <dgm:bulletEnabled val="1"/>
        </dgm:presLayoutVars>
      </dgm:prSet>
      <dgm:spPr/>
    </dgm:pt>
  </dgm:ptLst>
  <dgm:cxnLst>
    <dgm:cxn modelId="{CA41F700-F17A-43A1-ACCE-CA0A2C4AB3D1}" type="presOf" srcId="{5263F9F8-38A8-47A2-8E3B-3BBB0733309A}" destId="{ADCB2CDA-BFFF-417C-AF35-D962DFDC6BC3}" srcOrd="0" destOrd="0" presId="urn:microsoft.com/office/officeart/2005/8/layout/bProcess4"/>
    <dgm:cxn modelId="{42348E02-BD94-4F1B-A15C-9835A24B603F}" type="presOf" srcId="{D1139FAB-BD5B-4B23-B7E5-FE455C2121D6}" destId="{7BE26081-7986-48F5-8C11-EA283F1CA5C0}" srcOrd="0" destOrd="0" presId="urn:microsoft.com/office/officeart/2005/8/layout/bProcess4"/>
    <dgm:cxn modelId="{C10F0F09-11CC-4C8B-AF17-97629E91F799}" srcId="{D287261D-A384-4453-95DD-3EB45E14E983}" destId="{F638CBA8-46AD-4577-B2FE-9EA330BF8425}" srcOrd="7" destOrd="0" parTransId="{EF29EAB5-BD4A-4803-81EE-5148D9CDD4E9}" sibTransId="{E04AFBFE-789A-4375-9442-63D936A0768D}"/>
    <dgm:cxn modelId="{CFB71711-9DFA-4B68-ADE5-EE2D2AE91E51}" srcId="{D287261D-A384-4453-95DD-3EB45E14E983}" destId="{D1139FAB-BD5B-4B23-B7E5-FE455C2121D6}" srcOrd="0" destOrd="0" parTransId="{408FF4AC-BF1A-46F8-991E-1F908CEEBE57}" sibTransId="{7253F7A1-3EF5-40FE-9B3D-5376E1CB4498}"/>
    <dgm:cxn modelId="{B77C022A-5400-4A87-BD1E-4ADD0F853ABD}" type="presOf" srcId="{ADE071AE-B980-4F83-8BD3-8B51D13E0580}" destId="{964E3D7C-EF1B-449B-B4A8-B71874937CE7}" srcOrd="0" destOrd="0" presId="urn:microsoft.com/office/officeart/2005/8/layout/bProcess4"/>
    <dgm:cxn modelId="{B69B7F2F-FCDF-43C7-844F-8063C9B85442}" type="presOf" srcId="{8B104F2E-7747-49C8-8032-72475263FFA2}" destId="{746A1A98-857C-465C-B162-B0AB5632161E}" srcOrd="0" destOrd="0" presId="urn:microsoft.com/office/officeart/2005/8/layout/bProcess4"/>
    <dgm:cxn modelId="{FDD02C38-FAD8-4F57-94D1-2B90217994CB}" srcId="{D287261D-A384-4453-95DD-3EB45E14E983}" destId="{AFF9592B-19EE-44B0-A470-3A964E1D9809}" srcOrd="6" destOrd="0" parTransId="{BBC64E63-EC7C-4BC4-BFA6-E158CDF370F6}" sibTransId="{9DBAA910-B951-41D9-9115-DC96C325E8F0}"/>
    <dgm:cxn modelId="{99281143-D496-42DA-B9C1-EAB5CD6758DA}" type="presOf" srcId="{1A2EA865-E517-4A2C-B030-58749AFA28F9}" destId="{EF8FA29B-D526-4E2B-ACA8-EBC4FF18DE4C}" srcOrd="0" destOrd="0" presId="urn:microsoft.com/office/officeart/2005/8/layout/bProcess4"/>
    <dgm:cxn modelId="{F526D763-6083-456A-AAD3-1AFD4B46D967}" srcId="{D287261D-A384-4453-95DD-3EB45E14E983}" destId="{F6680520-C72F-4115-AA6E-4D4BA6B8CC9D}" srcOrd="8" destOrd="0" parTransId="{0E137AEB-E1FF-4B67-9CFF-48126010EE86}" sibTransId="{32B4F569-FF6B-4A8C-BCCB-B8CA2565F45D}"/>
    <dgm:cxn modelId="{18FFF263-1B5F-4DF0-990F-6B02FAF793AD}" srcId="{D287261D-A384-4453-95DD-3EB45E14E983}" destId="{2477D7E4-47F6-4C53-923A-8ACB1D50B71A}" srcOrd="2" destOrd="0" parTransId="{26C2D348-02FA-483B-B1AC-B471F05AD9A7}" sibTransId="{00FCDFC8-73DF-4E77-B8E0-74086AEA1883}"/>
    <dgm:cxn modelId="{1DB82844-6B2C-4373-A0FE-FA04C7EB8FA4}" type="presOf" srcId="{00FCDFC8-73DF-4E77-B8E0-74086AEA1883}" destId="{256FDB4A-4BD2-4255-B2E0-DFD68BF6B9C6}" srcOrd="0" destOrd="0" presId="urn:microsoft.com/office/officeart/2005/8/layout/bProcess4"/>
    <dgm:cxn modelId="{9BA68E52-847B-43E4-8262-9E0895026575}" srcId="{D287261D-A384-4453-95DD-3EB45E14E983}" destId="{8B104F2E-7747-49C8-8032-72475263FFA2}" srcOrd="1" destOrd="0" parTransId="{4AC46CCE-6872-4C88-BB25-87E408309495}" sibTransId="{B846D67A-1801-4A1C-B1B0-995503285951}"/>
    <dgm:cxn modelId="{D3825676-ACEA-4A71-9231-DA023A2C7800}" type="presOf" srcId="{8F4D0CA1-4DD1-4F8D-9920-A83BC8CC60D1}" destId="{3A870AC8-6F35-4719-BE44-BB5FFBBDD577}" srcOrd="0" destOrd="0" presId="urn:microsoft.com/office/officeart/2005/8/layout/bProcess4"/>
    <dgm:cxn modelId="{4421F156-14FC-47C4-9EBE-2B417019B42D}" type="presOf" srcId="{D3DF7F2C-6EBE-4786-816D-9FAC694F6A43}" destId="{EC9E6AC8-6381-4D20-9E9F-48E554891CDC}" srcOrd="0" destOrd="0" presId="urn:microsoft.com/office/officeart/2005/8/layout/bProcess4"/>
    <dgm:cxn modelId="{C49E9377-4779-400D-9CC9-8857D2394FA4}" type="presOf" srcId="{2477D7E4-47F6-4C53-923A-8ACB1D50B71A}" destId="{CB685F3F-3B65-4A8C-A042-B6CEFF63B8BA}" srcOrd="0" destOrd="0" presId="urn:microsoft.com/office/officeart/2005/8/layout/bProcess4"/>
    <dgm:cxn modelId="{D8707482-FF55-4FAC-A856-C1948B8CDE23}" type="presOf" srcId="{F6680520-C72F-4115-AA6E-4D4BA6B8CC9D}" destId="{52EDDEB8-F7BD-4EF6-A06F-0025ED69730E}" srcOrd="0" destOrd="0" presId="urn:microsoft.com/office/officeart/2005/8/layout/bProcess4"/>
    <dgm:cxn modelId="{85A1D383-8DEE-45E0-B1B1-4D3FF4827A7C}" srcId="{D287261D-A384-4453-95DD-3EB45E14E983}" destId="{5263F9F8-38A8-47A2-8E3B-3BBB0733309A}" srcOrd="4" destOrd="0" parTransId="{336BA898-EF02-44AF-B43E-EF46F88C6BA2}" sibTransId="{ADE071AE-B980-4F83-8BD3-8B51D13E0580}"/>
    <dgm:cxn modelId="{C0B2D289-FB82-456C-86C8-E843F37314E6}" type="presOf" srcId="{E04AFBFE-789A-4375-9442-63D936A0768D}" destId="{3C2F3EA6-7BBC-4AFB-9CE3-F0E2952D1EF5}" srcOrd="0" destOrd="0" presId="urn:microsoft.com/office/officeart/2005/8/layout/bProcess4"/>
    <dgm:cxn modelId="{9EAF1295-17AB-4C1D-96CF-B2BAD32E9B47}" type="presOf" srcId="{0B7817A4-F8EE-4065-84AC-9B89B08941E3}" destId="{7C69A407-36CB-4BF6-B0BD-34DB9D28F74A}" srcOrd="0" destOrd="0" presId="urn:microsoft.com/office/officeart/2005/8/layout/bProcess4"/>
    <dgm:cxn modelId="{40A45695-377C-46B2-84E9-579B055BD909}" type="presOf" srcId="{AFF9592B-19EE-44B0-A470-3A964E1D9809}" destId="{BA6BE9C6-92BE-4EBA-8FDD-3EC2D883A6D3}" srcOrd="0" destOrd="0" presId="urn:microsoft.com/office/officeart/2005/8/layout/bProcess4"/>
    <dgm:cxn modelId="{9B548598-768B-44E4-99EA-3CA2DE5AF252}" srcId="{D287261D-A384-4453-95DD-3EB45E14E983}" destId="{1A2EA865-E517-4A2C-B030-58749AFA28F9}" srcOrd="3" destOrd="0" parTransId="{754E2E42-D515-414B-8D41-1B48225ABC7A}" sibTransId="{D3DF7F2C-6EBE-4786-816D-9FAC694F6A43}"/>
    <dgm:cxn modelId="{150E97C0-537A-400F-BCAF-A5C458A161C0}" type="presOf" srcId="{B846D67A-1801-4A1C-B1B0-995503285951}" destId="{AF23A886-6500-44FE-9CDE-523032A93013}" srcOrd="0" destOrd="0" presId="urn:microsoft.com/office/officeart/2005/8/layout/bProcess4"/>
    <dgm:cxn modelId="{EDC653D5-7052-4BE1-967E-39465D0AE07A}" srcId="{D287261D-A384-4453-95DD-3EB45E14E983}" destId="{8F4D0CA1-4DD1-4F8D-9920-A83BC8CC60D1}" srcOrd="5" destOrd="0" parTransId="{B3783B06-50F3-4F31-A085-3BE5EF72D17D}" sibTransId="{0B7817A4-F8EE-4065-84AC-9B89B08941E3}"/>
    <dgm:cxn modelId="{0B0786DD-184A-46C7-994D-DEC3A357FD40}" type="presOf" srcId="{F638CBA8-46AD-4577-B2FE-9EA330BF8425}" destId="{0F937C7D-E13E-47F3-8644-4905FD7D5B6D}" srcOrd="0" destOrd="0" presId="urn:microsoft.com/office/officeart/2005/8/layout/bProcess4"/>
    <dgm:cxn modelId="{94AAD6F0-EDD8-4FD4-99DF-DBE589200D26}" type="presOf" srcId="{D287261D-A384-4453-95DD-3EB45E14E983}" destId="{74C98857-65F7-4976-A6F4-97897C4D2284}" srcOrd="0" destOrd="0" presId="urn:microsoft.com/office/officeart/2005/8/layout/bProcess4"/>
    <dgm:cxn modelId="{9CD014FE-3456-44B9-B355-9CBF82544E43}" type="presOf" srcId="{7253F7A1-3EF5-40FE-9B3D-5376E1CB4498}" destId="{B44D992E-7177-4BD4-90A0-7F8A712AAB91}" srcOrd="0" destOrd="0" presId="urn:microsoft.com/office/officeart/2005/8/layout/bProcess4"/>
    <dgm:cxn modelId="{2B2A5AFF-176D-49CF-AAC2-6068DCB8F178}" type="presOf" srcId="{9DBAA910-B951-41D9-9115-DC96C325E8F0}" destId="{A9DA340B-C12C-4034-863C-A9365CB2C423}" srcOrd="0" destOrd="0" presId="urn:microsoft.com/office/officeart/2005/8/layout/bProcess4"/>
    <dgm:cxn modelId="{96A708EB-7655-49D1-9155-5C8A063E7BEC}" type="presParOf" srcId="{74C98857-65F7-4976-A6F4-97897C4D2284}" destId="{E74633AC-F97B-4DE4-B04D-993990660CD1}" srcOrd="0" destOrd="0" presId="urn:microsoft.com/office/officeart/2005/8/layout/bProcess4"/>
    <dgm:cxn modelId="{DC66DF07-9043-4624-9FC5-577D89DCC093}" type="presParOf" srcId="{E74633AC-F97B-4DE4-B04D-993990660CD1}" destId="{B9EDB70D-7552-40AF-957D-AC0B8404AD6A}" srcOrd="0" destOrd="0" presId="urn:microsoft.com/office/officeart/2005/8/layout/bProcess4"/>
    <dgm:cxn modelId="{89FFFEF9-46B2-4943-B476-5F140C9587E6}" type="presParOf" srcId="{E74633AC-F97B-4DE4-B04D-993990660CD1}" destId="{7BE26081-7986-48F5-8C11-EA283F1CA5C0}" srcOrd="1" destOrd="0" presId="urn:microsoft.com/office/officeart/2005/8/layout/bProcess4"/>
    <dgm:cxn modelId="{B1AF8B4F-3C40-4AB0-9638-17982AE6DB21}" type="presParOf" srcId="{74C98857-65F7-4976-A6F4-97897C4D2284}" destId="{B44D992E-7177-4BD4-90A0-7F8A712AAB91}" srcOrd="1" destOrd="0" presId="urn:microsoft.com/office/officeart/2005/8/layout/bProcess4"/>
    <dgm:cxn modelId="{BE3B5F3B-89F4-48C6-B4E5-A57963A7E4CC}" type="presParOf" srcId="{74C98857-65F7-4976-A6F4-97897C4D2284}" destId="{65412C3D-4CA4-4991-8F2B-26597CCE43C1}" srcOrd="2" destOrd="0" presId="urn:microsoft.com/office/officeart/2005/8/layout/bProcess4"/>
    <dgm:cxn modelId="{DB050553-4919-4744-9DD7-A2FB9A0E2C2F}" type="presParOf" srcId="{65412C3D-4CA4-4991-8F2B-26597CCE43C1}" destId="{160C8DB4-55EE-4312-9043-41D8DD620880}" srcOrd="0" destOrd="0" presId="urn:microsoft.com/office/officeart/2005/8/layout/bProcess4"/>
    <dgm:cxn modelId="{ECD12ABF-BF25-430E-A14C-9B97C8F6EC23}" type="presParOf" srcId="{65412C3D-4CA4-4991-8F2B-26597CCE43C1}" destId="{746A1A98-857C-465C-B162-B0AB5632161E}" srcOrd="1" destOrd="0" presId="urn:microsoft.com/office/officeart/2005/8/layout/bProcess4"/>
    <dgm:cxn modelId="{B93AA583-3806-42CE-99CE-07437DD50E3E}" type="presParOf" srcId="{74C98857-65F7-4976-A6F4-97897C4D2284}" destId="{AF23A886-6500-44FE-9CDE-523032A93013}" srcOrd="3" destOrd="0" presId="urn:microsoft.com/office/officeart/2005/8/layout/bProcess4"/>
    <dgm:cxn modelId="{EFCFC9FE-5DD4-4B1F-B7B0-1FE45C33EAFF}" type="presParOf" srcId="{74C98857-65F7-4976-A6F4-97897C4D2284}" destId="{6AA36907-911F-4D74-A90D-403DA323D515}" srcOrd="4" destOrd="0" presId="urn:microsoft.com/office/officeart/2005/8/layout/bProcess4"/>
    <dgm:cxn modelId="{7F5A9FC0-6D40-4511-B2D1-5BB7C27A775C}" type="presParOf" srcId="{6AA36907-911F-4D74-A90D-403DA323D515}" destId="{165C7F1A-AC07-4448-B31D-639B40B84F57}" srcOrd="0" destOrd="0" presId="urn:microsoft.com/office/officeart/2005/8/layout/bProcess4"/>
    <dgm:cxn modelId="{6802BA69-3A34-490C-A7AB-7C95975371D4}" type="presParOf" srcId="{6AA36907-911F-4D74-A90D-403DA323D515}" destId="{CB685F3F-3B65-4A8C-A042-B6CEFF63B8BA}" srcOrd="1" destOrd="0" presId="urn:microsoft.com/office/officeart/2005/8/layout/bProcess4"/>
    <dgm:cxn modelId="{CB82D6B3-C527-42F2-85A6-720B4648CE0A}" type="presParOf" srcId="{74C98857-65F7-4976-A6F4-97897C4D2284}" destId="{256FDB4A-4BD2-4255-B2E0-DFD68BF6B9C6}" srcOrd="5" destOrd="0" presId="urn:microsoft.com/office/officeart/2005/8/layout/bProcess4"/>
    <dgm:cxn modelId="{EAB7DAB5-22C2-426F-AFEF-3385DEB3F911}" type="presParOf" srcId="{74C98857-65F7-4976-A6F4-97897C4D2284}" destId="{14B44633-841E-4130-9851-90C6996A9E24}" srcOrd="6" destOrd="0" presId="urn:microsoft.com/office/officeart/2005/8/layout/bProcess4"/>
    <dgm:cxn modelId="{87949BBF-F295-4A50-89C0-FB937A4C6179}" type="presParOf" srcId="{14B44633-841E-4130-9851-90C6996A9E24}" destId="{0E8B31FC-B1C2-41B5-A701-C00A5B17B190}" srcOrd="0" destOrd="0" presId="urn:microsoft.com/office/officeart/2005/8/layout/bProcess4"/>
    <dgm:cxn modelId="{BEF3C721-C3BB-4DDB-B2A8-0FAC4D90D3B8}" type="presParOf" srcId="{14B44633-841E-4130-9851-90C6996A9E24}" destId="{EF8FA29B-D526-4E2B-ACA8-EBC4FF18DE4C}" srcOrd="1" destOrd="0" presId="urn:microsoft.com/office/officeart/2005/8/layout/bProcess4"/>
    <dgm:cxn modelId="{8DB36D7C-9C84-4ADA-A643-FE6637AB8C4F}" type="presParOf" srcId="{74C98857-65F7-4976-A6F4-97897C4D2284}" destId="{EC9E6AC8-6381-4D20-9E9F-48E554891CDC}" srcOrd="7" destOrd="0" presId="urn:microsoft.com/office/officeart/2005/8/layout/bProcess4"/>
    <dgm:cxn modelId="{EB6CD59E-2205-4960-BFEC-C1417ECCDFAD}" type="presParOf" srcId="{74C98857-65F7-4976-A6F4-97897C4D2284}" destId="{7393DF09-542F-4B38-B959-0B1EEDDE1717}" srcOrd="8" destOrd="0" presId="urn:microsoft.com/office/officeart/2005/8/layout/bProcess4"/>
    <dgm:cxn modelId="{1EC6B558-8CE3-4186-AC12-D67282805697}" type="presParOf" srcId="{7393DF09-542F-4B38-B959-0B1EEDDE1717}" destId="{91478111-12AE-4E4F-B5FF-B894ACABDC2F}" srcOrd="0" destOrd="0" presId="urn:microsoft.com/office/officeart/2005/8/layout/bProcess4"/>
    <dgm:cxn modelId="{F976955C-A99B-42D1-B563-5E7EF27D3D5D}" type="presParOf" srcId="{7393DF09-542F-4B38-B959-0B1EEDDE1717}" destId="{ADCB2CDA-BFFF-417C-AF35-D962DFDC6BC3}" srcOrd="1" destOrd="0" presId="urn:microsoft.com/office/officeart/2005/8/layout/bProcess4"/>
    <dgm:cxn modelId="{353081E0-D950-422D-99D9-3A688FC5FB0E}" type="presParOf" srcId="{74C98857-65F7-4976-A6F4-97897C4D2284}" destId="{964E3D7C-EF1B-449B-B4A8-B71874937CE7}" srcOrd="9" destOrd="0" presId="urn:microsoft.com/office/officeart/2005/8/layout/bProcess4"/>
    <dgm:cxn modelId="{D75A27DE-BF8D-45BE-8187-138FCA6A97A5}" type="presParOf" srcId="{74C98857-65F7-4976-A6F4-97897C4D2284}" destId="{610031D2-3DB4-42E0-B432-B5862CDD2100}" srcOrd="10" destOrd="0" presId="urn:microsoft.com/office/officeart/2005/8/layout/bProcess4"/>
    <dgm:cxn modelId="{3F6B70A0-B095-445F-AEB2-ECE780EAEC48}" type="presParOf" srcId="{610031D2-3DB4-42E0-B432-B5862CDD2100}" destId="{547F719B-A0BC-4C9D-BB56-051447182FD5}" srcOrd="0" destOrd="0" presId="urn:microsoft.com/office/officeart/2005/8/layout/bProcess4"/>
    <dgm:cxn modelId="{42259301-93BE-4E1B-A13E-D12CFD9CBF51}" type="presParOf" srcId="{610031D2-3DB4-42E0-B432-B5862CDD2100}" destId="{3A870AC8-6F35-4719-BE44-BB5FFBBDD577}" srcOrd="1" destOrd="0" presId="urn:microsoft.com/office/officeart/2005/8/layout/bProcess4"/>
    <dgm:cxn modelId="{17BCBCF1-3CB8-4049-B1C4-0E98EC3885E9}" type="presParOf" srcId="{74C98857-65F7-4976-A6F4-97897C4D2284}" destId="{7C69A407-36CB-4BF6-B0BD-34DB9D28F74A}" srcOrd="11" destOrd="0" presId="urn:microsoft.com/office/officeart/2005/8/layout/bProcess4"/>
    <dgm:cxn modelId="{8941BBE9-8E1B-45FD-8A09-14318A2909F1}" type="presParOf" srcId="{74C98857-65F7-4976-A6F4-97897C4D2284}" destId="{2F92162A-3CB4-4FB6-9488-FE2339A0B68D}" srcOrd="12" destOrd="0" presId="urn:microsoft.com/office/officeart/2005/8/layout/bProcess4"/>
    <dgm:cxn modelId="{AD1C0CD1-C8A7-4EA2-95A1-22212F164F9F}" type="presParOf" srcId="{2F92162A-3CB4-4FB6-9488-FE2339A0B68D}" destId="{5469DE1B-80E7-4B16-98A0-102AB1C179E9}" srcOrd="0" destOrd="0" presId="urn:microsoft.com/office/officeart/2005/8/layout/bProcess4"/>
    <dgm:cxn modelId="{89DE449E-EC57-40CD-9842-E711C0A063B7}" type="presParOf" srcId="{2F92162A-3CB4-4FB6-9488-FE2339A0B68D}" destId="{BA6BE9C6-92BE-4EBA-8FDD-3EC2D883A6D3}" srcOrd="1" destOrd="0" presId="urn:microsoft.com/office/officeart/2005/8/layout/bProcess4"/>
    <dgm:cxn modelId="{0ED1CE14-BD48-47F9-B7E9-3FF775E29C60}" type="presParOf" srcId="{74C98857-65F7-4976-A6F4-97897C4D2284}" destId="{A9DA340B-C12C-4034-863C-A9365CB2C423}" srcOrd="13" destOrd="0" presId="urn:microsoft.com/office/officeart/2005/8/layout/bProcess4"/>
    <dgm:cxn modelId="{701D9100-76F4-4929-BF4B-6D910F1788DE}" type="presParOf" srcId="{74C98857-65F7-4976-A6F4-97897C4D2284}" destId="{E6EFB6B4-669F-4384-9CFF-45CBC06E0840}" srcOrd="14" destOrd="0" presId="urn:microsoft.com/office/officeart/2005/8/layout/bProcess4"/>
    <dgm:cxn modelId="{F4D5C607-854D-4AAF-9820-81258153DE34}" type="presParOf" srcId="{E6EFB6B4-669F-4384-9CFF-45CBC06E0840}" destId="{CE8A158E-D501-4667-8AE4-C06FEE57A98A}" srcOrd="0" destOrd="0" presId="urn:microsoft.com/office/officeart/2005/8/layout/bProcess4"/>
    <dgm:cxn modelId="{E336FA1E-FED9-46CE-B50A-1AF4F16715F7}" type="presParOf" srcId="{E6EFB6B4-669F-4384-9CFF-45CBC06E0840}" destId="{0F937C7D-E13E-47F3-8644-4905FD7D5B6D}" srcOrd="1" destOrd="0" presId="urn:microsoft.com/office/officeart/2005/8/layout/bProcess4"/>
    <dgm:cxn modelId="{F719A38E-B730-4035-B767-8EFBC3727DA7}" type="presParOf" srcId="{74C98857-65F7-4976-A6F4-97897C4D2284}" destId="{3C2F3EA6-7BBC-4AFB-9CE3-F0E2952D1EF5}" srcOrd="15" destOrd="0" presId="urn:microsoft.com/office/officeart/2005/8/layout/bProcess4"/>
    <dgm:cxn modelId="{A293C2B3-3B95-4BBD-88F8-EFAC28FAD15F}" type="presParOf" srcId="{74C98857-65F7-4976-A6F4-97897C4D2284}" destId="{03ABDEBB-01B6-4BCB-852A-2DF88DF13080}" srcOrd="16" destOrd="0" presId="urn:microsoft.com/office/officeart/2005/8/layout/bProcess4"/>
    <dgm:cxn modelId="{FA1E7C3D-087C-4F1F-B974-B3923EE0AC81}" type="presParOf" srcId="{03ABDEBB-01B6-4BCB-852A-2DF88DF13080}" destId="{412C0513-842C-4C9C-B4D5-225273F1BBFC}" srcOrd="0" destOrd="0" presId="urn:microsoft.com/office/officeart/2005/8/layout/bProcess4"/>
    <dgm:cxn modelId="{21646459-FB89-4649-A5DB-1DB1AC865020}" type="presParOf" srcId="{03ABDEBB-01B6-4BCB-852A-2DF88DF13080}" destId="{52EDDEB8-F7BD-4EF6-A06F-0025ED69730E}"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7DC258-646D-4268-BD10-ECE34680C65F}"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2033050-F4A7-4992-9B0B-744B005FD195}">
      <dgm:prSet custT="1"/>
      <dgm:spPr/>
      <dgm:t>
        <a:bodyPr/>
        <a:lstStyle/>
        <a:p>
          <a:pPr>
            <a:defRPr cap="all"/>
          </a:pPr>
          <a:endParaRPr lang="en-GB" sz="1400" dirty="0">
            <a:latin typeface="Arial" panose="020B0604020202020204" pitchFamily="34" charset="0"/>
            <a:cs typeface="Arial" panose="020B0604020202020204" pitchFamily="34" charset="0"/>
          </a:endParaRPr>
        </a:p>
        <a:p>
          <a:pPr>
            <a:defRPr cap="all"/>
          </a:pPr>
          <a:r>
            <a:rPr lang="en-GB" sz="1400" dirty="0">
              <a:latin typeface="Arial" panose="020B0604020202020204" pitchFamily="34" charset="0"/>
              <a:cs typeface="Arial" panose="020B0604020202020204" pitchFamily="34" charset="0"/>
            </a:rPr>
            <a:t>In conclusion, there are benefits to both living in your own home and getting care at a residential facility.</a:t>
          </a:r>
          <a:endParaRPr lang="en-US" sz="1400" dirty="0">
            <a:latin typeface="Arial" panose="020B0604020202020204" pitchFamily="34" charset="0"/>
            <a:cs typeface="Arial" panose="020B0604020202020204" pitchFamily="34" charset="0"/>
          </a:endParaRPr>
        </a:p>
      </dgm:t>
    </dgm:pt>
    <dgm:pt modelId="{106DB833-B915-4550-A863-5E7D8670C7C4}" type="parTrans" cxnId="{117DC7B3-68F7-46D8-B235-7B40B31C8AD7}">
      <dgm:prSet/>
      <dgm:spPr/>
      <dgm:t>
        <a:bodyPr/>
        <a:lstStyle/>
        <a:p>
          <a:endParaRPr lang="en-US"/>
        </a:p>
      </dgm:t>
    </dgm:pt>
    <dgm:pt modelId="{85B8F11E-ACB7-44F8-BB51-6D8E662F7547}" type="sibTrans" cxnId="{117DC7B3-68F7-46D8-B235-7B40B31C8AD7}">
      <dgm:prSet/>
      <dgm:spPr/>
      <dgm:t>
        <a:bodyPr/>
        <a:lstStyle/>
        <a:p>
          <a:endParaRPr lang="en-US"/>
        </a:p>
      </dgm:t>
    </dgm:pt>
    <dgm:pt modelId="{EE8B93B9-6616-4CDF-9ED5-AC96872CFD2F}">
      <dgm:prSet custT="1"/>
      <dgm:spPr/>
      <dgm:t>
        <a:bodyPr/>
        <a:lstStyle/>
        <a:p>
          <a:pPr>
            <a:defRPr cap="all"/>
          </a:pPr>
          <a:r>
            <a:rPr lang="en-GB" sz="1400" dirty="0">
              <a:latin typeface="Arial" panose="020B0604020202020204" pitchFamily="34" charset="0"/>
              <a:cs typeface="Arial" panose="020B0604020202020204" pitchFamily="34" charset="0"/>
            </a:rPr>
            <a:t>Everything comes down to the individual in the end and what might be the best course of action for them.</a:t>
          </a:r>
          <a:endParaRPr lang="en-US" sz="1400" dirty="0">
            <a:latin typeface="Arial" panose="020B0604020202020204" pitchFamily="34" charset="0"/>
            <a:cs typeface="Arial" panose="020B0604020202020204" pitchFamily="34" charset="0"/>
          </a:endParaRPr>
        </a:p>
      </dgm:t>
    </dgm:pt>
    <dgm:pt modelId="{A3A5E657-7913-44BC-93C7-6E933BCEEC0B}" type="parTrans" cxnId="{2F64DD6F-78A2-4C49-9539-2659E01017BF}">
      <dgm:prSet/>
      <dgm:spPr/>
      <dgm:t>
        <a:bodyPr/>
        <a:lstStyle/>
        <a:p>
          <a:endParaRPr lang="en-US"/>
        </a:p>
      </dgm:t>
    </dgm:pt>
    <dgm:pt modelId="{D3FDD545-B8AB-4DB5-BB08-41CD37047CAF}" type="sibTrans" cxnId="{2F64DD6F-78A2-4C49-9539-2659E01017BF}">
      <dgm:prSet/>
      <dgm:spPr/>
      <dgm:t>
        <a:bodyPr/>
        <a:lstStyle/>
        <a:p>
          <a:endParaRPr lang="en-US"/>
        </a:p>
      </dgm:t>
    </dgm:pt>
    <dgm:pt modelId="{14C53775-36D8-48BF-88D3-F2A5316DB1E1}">
      <dgm:prSet custT="1"/>
      <dgm:spPr/>
      <dgm:t>
        <a:bodyPr/>
        <a:lstStyle/>
        <a:p>
          <a:pPr>
            <a:defRPr cap="all"/>
          </a:pPr>
          <a:r>
            <a:rPr lang="en-GB" sz="1400" dirty="0">
              <a:latin typeface="Arial" panose="020B0604020202020204" pitchFamily="34" charset="0"/>
              <a:cs typeface="Arial" panose="020B0604020202020204" pitchFamily="34" charset="0"/>
            </a:rPr>
            <a:t>If they can continue to function mentally and physically in their own house, then remaining in their own home does offer many positive points.</a:t>
          </a:r>
          <a:endParaRPr lang="en-US" sz="1400" dirty="0">
            <a:latin typeface="Arial" panose="020B0604020202020204" pitchFamily="34" charset="0"/>
            <a:cs typeface="Arial" panose="020B0604020202020204" pitchFamily="34" charset="0"/>
          </a:endParaRPr>
        </a:p>
      </dgm:t>
    </dgm:pt>
    <dgm:pt modelId="{0AF7FC11-3DAA-4C01-817E-77D011650201}" type="parTrans" cxnId="{EDFC1674-40D4-4B9D-9D25-5B2388373E08}">
      <dgm:prSet/>
      <dgm:spPr/>
      <dgm:t>
        <a:bodyPr/>
        <a:lstStyle/>
        <a:p>
          <a:endParaRPr lang="en-US"/>
        </a:p>
      </dgm:t>
    </dgm:pt>
    <dgm:pt modelId="{7252C448-2FDF-428C-94C1-313E6D7F2DAA}" type="sibTrans" cxnId="{EDFC1674-40D4-4B9D-9D25-5B2388373E08}">
      <dgm:prSet/>
      <dgm:spPr/>
      <dgm:t>
        <a:bodyPr/>
        <a:lstStyle/>
        <a:p>
          <a:endParaRPr lang="en-US"/>
        </a:p>
      </dgm:t>
    </dgm:pt>
    <dgm:pt modelId="{E67912F6-3C75-4554-BF81-EC510705C4B5}">
      <dgm:prSet custT="1"/>
      <dgm:spPr/>
      <dgm:t>
        <a:bodyPr/>
        <a:lstStyle/>
        <a:p>
          <a:pPr>
            <a:defRPr cap="all"/>
          </a:pPr>
          <a:r>
            <a:rPr lang="en-GB" sz="1400" dirty="0">
              <a:latin typeface="Arial" panose="020B0604020202020204" pitchFamily="34" charset="0"/>
              <a:cs typeface="Arial" panose="020B0604020202020204" pitchFamily="34" charset="0"/>
            </a:rPr>
            <a:t>Residential care might can be beneficial for some individuals.</a:t>
          </a:r>
          <a:endParaRPr lang="en-US" sz="1400" dirty="0">
            <a:latin typeface="Arial" panose="020B0604020202020204" pitchFamily="34" charset="0"/>
            <a:cs typeface="Arial" panose="020B0604020202020204" pitchFamily="34" charset="0"/>
          </a:endParaRPr>
        </a:p>
      </dgm:t>
    </dgm:pt>
    <dgm:pt modelId="{0CBF1B98-905D-46BC-8E1E-0DF5C0439E94}" type="parTrans" cxnId="{FAC13E19-395F-4D1A-ADAE-3D3FB44A1106}">
      <dgm:prSet/>
      <dgm:spPr/>
      <dgm:t>
        <a:bodyPr/>
        <a:lstStyle/>
        <a:p>
          <a:endParaRPr lang="en-US"/>
        </a:p>
      </dgm:t>
    </dgm:pt>
    <dgm:pt modelId="{07404B6D-6DB5-4C5C-96A1-C3B868D257E5}" type="sibTrans" cxnId="{FAC13E19-395F-4D1A-ADAE-3D3FB44A1106}">
      <dgm:prSet/>
      <dgm:spPr/>
      <dgm:t>
        <a:bodyPr/>
        <a:lstStyle/>
        <a:p>
          <a:endParaRPr lang="en-US"/>
        </a:p>
      </dgm:t>
    </dgm:pt>
    <dgm:pt modelId="{52A1FD45-7669-486F-A488-E3B8E1235179}">
      <dgm:prSet custT="1"/>
      <dgm:spPr/>
      <dgm:t>
        <a:bodyPr/>
        <a:lstStyle/>
        <a:p>
          <a:pPr>
            <a:defRPr cap="all"/>
          </a:pPr>
          <a:r>
            <a:rPr lang="en-GB" sz="1200" dirty="0">
              <a:latin typeface="Arial" panose="020B0604020202020204" pitchFamily="34" charset="0"/>
              <a:cs typeface="Arial" panose="020B0604020202020204" pitchFamily="34" charset="0"/>
            </a:rPr>
            <a:t>Overall, everyone has a right to care and to make a decision for their individual needs</a:t>
          </a:r>
          <a:r>
            <a:rPr lang="en-GB" sz="1400" dirty="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dgm:t>
    </dgm:pt>
    <dgm:pt modelId="{3F8DB475-7D26-43AE-9539-F2E1E7DD0283}" type="parTrans" cxnId="{C2032120-EFF1-4969-9453-DA960D87EFCB}">
      <dgm:prSet/>
      <dgm:spPr/>
      <dgm:t>
        <a:bodyPr/>
        <a:lstStyle/>
        <a:p>
          <a:endParaRPr lang="en-US"/>
        </a:p>
      </dgm:t>
    </dgm:pt>
    <dgm:pt modelId="{58BA8945-657E-438C-B58D-C7D6A06FBF52}" type="sibTrans" cxnId="{C2032120-EFF1-4969-9453-DA960D87EFCB}">
      <dgm:prSet/>
      <dgm:spPr/>
      <dgm:t>
        <a:bodyPr/>
        <a:lstStyle/>
        <a:p>
          <a:endParaRPr lang="en-US"/>
        </a:p>
      </dgm:t>
    </dgm:pt>
    <dgm:pt modelId="{B095F3A0-EEBA-46DB-AC8F-30A8E4D98066}">
      <dgm:prSet custT="1"/>
      <dgm:spPr/>
      <dgm:t>
        <a:bodyPr/>
        <a:lstStyle/>
        <a:p>
          <a:pPr>
            <a:defRPr cap="all"/>
          </a:pPr>
          <a:r>
            <a:rPr lang="en-GB" sz="1400" dirty="0">
              <a:latin typeface="Arial" panose="020B0604020202020204" pitchFamily="34" charset="0"/>
              <a:cs typeface="Arial" panose="020B0604020202020204" pitchFamily="34" charset="0"/>
            </a:rPr>
            <a:t>The individual's best interests should always come first.</a:t>
          </a:r>
          <a:endParaRPr lang="en-US" sz="1400" dirty="0">
            <a:latin typeface="Arial" panose="020B0604020202020204" pitchFamily="34" charset="0"/>
            <a:cs typeface="Arial" panose="020B0604020202020204" pitchFamily="34" charset="0"/>
          </a:endParaRPr>
        </a:p>
      </dgm:t>
    </dgm:pt>
    <dgm:pt modelId="{B1074F57-CDC0-4651-B5EA-46C58F43DFCD}" type="parTrans" cxnId="{287E505C-C4C6-47DD-9AD1-2270AF0CBF99}">
      <dgm:prSet/>
      <dgm:spPr/>
      <dgm:t>
        <a:bodyPr/>
        <a:lstStyle/>
        <a:p>
          <a:endParaRPr lang="en-US"/>
        </a:p>
      </dgm:t>
    </dgm:pt>
    <dgm:pt modelId="{6BAC3C5C-AC99-4E2C-88EB-12D59857DF78}" type="sibTrans" cxnId="{287E505C-C4C6-47DD-9AD1-2270AF0CBF99}">
      <dgm:prSet/>
      <dgm:spPr/>
      <dgm:t>
        <a:bodyPr/>
        <a:lstStyle/>
        <a:p>
          <a:endParaRPr lang="en-US"/>
        </a:p>
      </dgm:t>
    </dgm:pt>
    <dgm:pt modelId="{30DA8E56-FF0E-4E06-A95A-4E83272281CE}" type="pres">
      <dgm:prSet presAssocID="{777DC258-646D-4268-BD10-ECE34680C65F}" presName="root" presStyleCnt="0">
        <dgm:presLayoutVars>
          <dgm:dir/>
          <dgm:resizeHandles val="exact"/>
        </dgm:presLayoutVars>
      </dgm:prSet>
      <dgm:spPr/>
    </dgm:pt>
    <dgm:pt modelId="{1F688C39-E99C-49C7-8319-2E316EDAE258}" type="pres">
      <dgm:prSet presAssocID="{62033050-F4A7-4992-9B0B-744B005FD195}" presName="compNode" presStyleCnt="0"/>
      <dgm:spPr/>
    </dgm:pt>
    <dgm:pt modelId="{9FDAF2F2-233A-4238-9451-2150CC787881}" type="pres">
      <dgm:prSet presAssocID="{62033050-F4A7-4992-9B0B-744B005FD195}" presName="iconBgRect" presStyleLbl="bgShp" presStyleIdx="0" presStyleCnt="6" custLinFactNeighborX="17249" custLinFactNeighborY="24888"/>
      <dgm:spPr/>
    </dgm:pt>
    <dgm:pt modelId="{F9612CE2-347D-417D-8EC6-398B248AD9A2}" type="pres">
      <dgm:prSet presAssocID="{62033050-F4A7-4992-9B0B-744B005FD195}" presName="iconRect" presStyleLbl="node1" presStyleIdx="0" presStyleCnt="6" custLinFactNeighborX="30062" custLinFactNeighborY="3036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DEE05E51-1EED-4D98-9EF3-2731A1FEBF6F}" type="pres">
      <dgm:prSet presAssocID="{62033050-F4A7-4992-9B0B-744B005FD195}" presName="spaceRect" presStyleCnt="0"/>
      <dgm:spPr/>
    </dgm:pt>
    <dgm:pt modelId="{6D7A8470-6499-4C1F-AE63-62951EA8A991}" type="pres">
      <dgm:prSet presAssocID="{62033050-F4A7-4992-9B0B-744B005FD195}" presName="textRect" presStyleLbl="revTx" presStyleIdx="0" presStyleCnt="6" custScaleX="137803" custScaleY="147276" custLinFactNeighborX="5666" custLinFactNeighborY="23252">
        <dgm:presLayoutVars>
          <dgm:chMax val="1"/>
          <dgm:chPref val="1"/>
        </dgm:presLayoutVars>
      </dgm:prSet>
      <dgm:spPr/>
    </dgm:pt>
    <dgm:pt modelId="{09D9FC64-B76D-4956-A2A7-0BC7F1F199A8}" type="pres">
      <dgm:prSet presAssocID="{85B8F11E-ACB7-44F8-BB51-6D8E662F7547}" presName="sibTrans" presStyleCnt="0"/>
      <dgm:spPr/>
    </dgm:pt>
    <dgm:pt modelId="{67E9EBAC-DC1A-4E4F-B39A-1BE6DC1C5D96}" type="pres">
      <dgm:prSet presAssocID="{EE8B93B9-6616-4CDF-9ED5-AC96872CFD2F}" presName="compNode" presStyleCnt="0"/>
      <dgm:spPr/>
    </dgm:pt>
    <dgm:pt modelId="{F86A7252-4F5F-48AD-80EF-05EDE0178F79}" type="pres">
      <dgm:prSet presAssocID="{EE8B93B9-6616-4CDF-9ED5-AC96872CFD2F}" presName="iconBgRect" presStyleLbl="bgShp" presStyleIdx="1" presStyleCnt="6"/>
      <dgm:spPr/>
    </dgm:pt>
    <dgm:pt modelId="{F767947C-0E9A-4158-A123-85597D67773F}" type="pres">
      <dgm:prSet presAssocID="{EE8B93B9-6616-4CDF-9ED5-AC96872CFD2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rrow Circle"/>
        </a:ext>
      </dgm:extLst>
    </dgm:pt>
    <dgm:pt modelId="{6E53832E-9C0D-47F8-BC96-DB5AD1420ACC}" type="pres">
      <dgm:prSet presAssocID="{EE8B93B9-6616-4CDF-9ED5-AC96872CFD2F}" presName="spaceRect" presStyleCnt="0"/>
      <dgm:spPr/>
    </dgm:pt>
    <dgm:pt modelId="{C948CB03-4AA4-4E64-9A98-EDF48DD04883}" type="pres">
      <dgm:prSet presAssocID="{EE8B93B9-6616-4CDF-9ED5-AC96872CFD2F}" presName="textRect" presStyleLbl="revTx" presStyleIdx="1" presStyleCnt="6">
        <dgm:presLayoutVars>
          <dgm:chMax val="1"/>
          <dgm:chPref val="1"/>
        </dgm:presLayoutVars>
      </dgm:prSet>
      <dgm:spPr/>
    </dgm:pt>
    <dgm:pt modelId="{C7058B9B-90FA-41FE-92D2-9A6FC33F3313}" type="pres">
      <dgm:prSet presAssocID="{D3FDD545-B8AB-4DB5-BB08-41CD37047CAF}" presName="sibTrans" presStyleCnt="0"/>
      <dgm:spPr/>
    </dgm:pt>
    <dgm:pt modelId="{5D251B54-1F4A-49F8-9BBA-0815F2AA18D3}" type="pres">
      <dgm:prSet presAssocID="{14C53775-36D8-48BF-88D3-F2A5316DB1E1}" presName="compNode" presStyleCnt="0"/>
      <dgm:spPr/>
    </dgm:pt>
    <dgm:pt modelId="{FE680359-3653-400C-AE65-552A15F040B0}" type="pres">
      <dgm:prSet presAssocID="{14C53775-36D8-48BF-88D3-F2A5316DB1E1}" presName="iconBgRect" presStyleLbl="bgShp" presStyleIdx="2" presStyleCnt="6"/>
      <dgm:spPr/>
    </dgm:pt>
    <dgm:pt modelId="{F5E31FFF-9BB8-4F48-834A-93D44B58D965}" type="pres">
      <dgm:prSet presAssocID="{14C53775-36D8-48BF-88D3-F2A5316DB1E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me"/>
        </a:ext>
      </dgm:extLst>
    </dgm:pt>
    <dgm:pt modelId="{E8351EF1-3FC8-446B-98D3-80E7B3C612AB}" type="pres">
      <dgm:prSet presAssocID="{14C53775-36D8-48BF-88D3-F2A5316DB1E1}" presName="spaceRect" presStyleCnt="0"/>
      <dgm:spPr/>
    </dgm:pt>
    <dgm:pt modelId="{BAD4A1A9-FF34-44C7-BB95-BBD094FE53C1}" type="pres">
      <dgm:prSet presAssocID="{14C53775-36D8-48BF-88D3-F2A5316DB1E1}" presName="textRect" presStyleLbl="revTx" presStyleIdx="2" presStyleCnt="6">
        <dgm:presLayoutVars>
          <dgm:chMax val="1"/>
          <dgm:chPref val="1"/>
        </dgm:presLayoutVars>
      </dgm:prSet>
      <dgm:spPr/>
    </dgm:pt>
    <dgm:pt modelId="{10B47A43-57F2-4FCA-97AE-A1484A732BF3}" type="pres">
      <dgm:prSet presAssocID="{7252C448-2FDF-428C-94C1-313E6D7F2DAA}" presName="sibTrans" presStyleCnt="0"/>
      <dgm:spPr/>
    </dgm:pt>
    <dgm:pt modelId="{ED7AD495-BE92-42C5-874C-8DBC4AC4A440}" type="pres">
      <dgm:prSet presAssocID="{E67912F6-3C75-4554-BF81-EC510705C4B5}" presName="compNode" presStyleCnt="0"/>
      <dgm:spPr/>
    </dgm:pt>
    <dgm:pt modelId="{4D1DC669-0504-4B80-8DC7-A6AD6814063B}" type="pres">
      <dgm:prSet presAssocID="{E67912F6-3C75-4554-BF81-EC510705C4B5}" presName="iconBgRect" presStyleLbl="bgShp" presStyleIdx="3" presStyleCnt="6"/>
      <dgm:spPr/>
    </dgm:pt>
    <dgm:pt modelId="{750D4410-780C-4266-AD4E-A094BBB02E64}" type="pres">
      <dgm:prSet presAssocID="{E67912F6-3C75-4554-BF81-EC510705C4B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se"/>
        </a:ext>
      </dgm:extLst>
    </dgm:pt>
    <dgm:pt modelId="{BFB6FF5C-ECCB-4C05-A7E9-35CE93B90EE8}" type="pres">
      <dgm:prSet presAssocID="{E67912F6-3C75-4554-BF81-EC510705C4B5}" presName="spaceRect" presStyleCnt="0"/>
      <dgm:spPr/>
    </dgm:pt>
    <dgm:pt modelId="{9429899F-305F-43DE-8CCD-DD98FBE68401}" type="pres">
      <dgm:prSet presAssocID="{E67912F6-3C75-4554-BF81-EC510705C4B5}" presName="textRect" presStyleLbl="revTx" presStyleIdx="3" presStyleCnt="6">
        <dgm:presLayoutVars>
          <dgm:chMax val="1"/>
          <dgm:chPref val="1"/>
        </dgm:presLayoutVars>
      </dgm:prSet>
      <dgm:spPr/>
    </dgm:pt>
    <dgm:pt modelId="{04D4905E-4E2F-4C58-9F0A-26E577A5FA06}" type="pres">
      <dgm:prSet presAssocID="{07404B6D-6DB5-4C5C-96A1-C3B868D257E5}" presName="sibTrans" presStyleCnt="0"/>
      <dgm:spPr/>
    </dgm:pt>
    <dgm:pt modelId="{874D0DEB-A63C-4107-B554-AD7AB090416A}" type="pres">
      <dgm:prSet presAssocID="{52A1FD45-7669-486F-A488-E3B8E1235179}" presName="compNode" presStyleCnt="0"/>
      <dgm:spPr/>
    </dgm:pt>
    <dgm:pt modelId="{E12B1651-595B-49EF-A45A-4D7C815A9578}" type="pres">
      <dgm:prSet presAssocID="{52A1FD45-7669-486F-A488-E3B8E1235179}" presName="iconBgRect" presStyleLbl="bgShp" presStyleIdx="4" presStyleCnt="6"/>
      <dgm:spPr/>
    </dgm:pt>
    <dgm:pt modelId="{881E6FCA-A355-4BA3-A6E8-37CC766E5E33}" type="pres">
      <dgm:prSet presAssocID="{52A1FD45-7669-486F-A488-E3B8E123517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8D52F2C1-F54B-4A6A-8EE9-599A7CB415BE}" type="pres">
      <dgm:prSet presAssocID="{52A1FD45-7669-486F-A488-E3B8E1235179}" presName="spaceRect" presStyleCnt="0"/>
      <dgm:spPr/>
    </dgm:pt>
    <dgm:pt modelId="{29CDF919-0441-4E49-A9B5-5CC78AFBDF41}" type="pres">
      <dgm:prSet presAssocID="{52A1FD45-7669-486F-A488-E3B8E1235179}" presName="textRect" presStyleLbl="revTx" presStyleIdx="4" presStyleCnt="6" custScaleX="162809" custScaleY="35846" custLinFactNeighborX="-15560" custLinFactNeighborY="-47914">
        <dgm:presLayoutVars>
          <dgm:chMax val="1"/>
          <dgm:chPref val="1"/>
        </dgm:presLayoutVars>
      </dgm:prSet>
      <dgm:spPr/>
    </dgm:pt>
    <dgm:pt modelId="{6A1AA6E4-0AD6-4655-99D8-A6453C06CB66}" type="pres">
      <dgm:prSet presAssocID="{58BA8945-657E-438C-B58D-C7D6A06FBF52}" presName="sibTrans" presStyleCnt="0"/>
      <dgm:spPr/>
    </dgm:pt>
    <dgm:pt modelId="{5F55AE85-8366-41E8-B6C3-B6B1BAA4E594}" type="pres">
      <dgm:prSet presAssocID="{B095F3A0-EEBA-46DB-AC8F-30A8E4D98066}" presName="compNode" presStyleCnt="0"/>
      <dgm:spPr/>
    </dgm:pt>
    <dgm:pt modelId="{B83738B1-EAFC-4F7D-97D7-B45316A4C12F}" type="pres">
      <dgm:prSet presAssocID="{B095F3A0-EEBA-46DB-AC8F-30A8E4D98066}" presName="iconBgRect" presStyleLbl="bgShp" presStyleIdx="5" presStyleCnt="6"/>
      <dgm:spPr/>
    </dgm:pt>
    <dgm:pt modelId="{39123382-13DA-4EB5-84D7-A3C3C8EC1F14}" type="pres">
      <dgm:prSet presAssocID="{B095F3A0-EEBA-46DB-AC8F-30A8E4D9806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odium"/>
        </a:ext>
      </dgm:extLst>
    </dgm:pt>
    <dgm:pt modelId="{C1BBD23A-9D77-4497-9B52-B99FE5CFA6A2}" type="pres">
      <dgm:prSet presAssocID="{B095F3A0-EEBA-46DB-AC8F-30A8E4D98066}" presName="spaceRect" presStyleCnt="0"/>
      <dgm:spPr/>
    </dgm:pt>
    <dgm:pt modelId="{AB88CD37-72EF-4369-9449-2D68CF709916}" type="pres">
      <dgm:prSet presAssocID="{B095F3A0-EEBA-46DB-AC8F-30A8E4D98066}" presName="textRect" presStyleLbl="revTx" presStyleIdx="5" presStyleCnt="6">
        <dgm:presLayoutVars>
          <dgm:chMax val="1"/>
          <dgm:chPref val="1"/>
        </dgm:presLayoutVars>
      </dgm:prSet>
      <dgm:spPr/>
    </dgm:pt>
  </dgm:ptLst>
  <dgm:cxnLst>
    <dgm:cxn modelId="{121C5A05-2CAA-41A4-911D-765D2691F6FB}" type="presOf" srcId="{777DC258-646D-4268-BD10-ECE34680C65F}" destId="{30DA8E56-FF0E-4E06-A95A-4E83272281CE}" srcOrd="0" destOrd="0" presId="urn:microsoft.com/office/officeart/2018/5/layout/IconCircleLabelList"/>
    <dgm:cxn modelId="{57D2440B-84EB-4347-8F97-B956E62CC972}" type="presOf" srcId="{E67912F6-3C75-4554-BF81-EC510705C4B5}" destId="{9429899F-305F-43DE-8CCD-DD98FBE68401}" srcOrd="0" destOrd="0" presId="urn:microsoft.com/office/officeart/2018/5/layout/IconCircleLabelList"/>
    <dgm:cxn modelId="{FAC13E19-395F-4D1A-ADAE-3D3FB44A1106}" srcId="{777DC258-646D-4268-BD10-ECE34680C65F}" destId="{E67912F6-3C75-4554-BF81-EC510705C4B5}" srcOrd="3" destOrd="0" parTransId="{0CBF1B98-905D-46BC-8E1E-0DF5C0439E94}" sibTransId="{07404B6D-6DB5-4C5C-96A1-C3B868D257E5}"/>
    <dgm:cxn modelId="{C2032120-EFF1-4969-9453-DA960D87EFCB}" srcId="{777DC258-646D-4268-BD10-ECE34680C65F}" destId="{52A1FD45-7669-486F-A488-E3B8E1235179}" srcOrd="4" destOrd="0" parTransId="{3F8DB475-7D26-43AE-9539-F2E1E7DD0283}" sibTransId="{58BA8945-657E-438C-B58D-C7D6A06FBF52}"/>
    <dgm:cxn modelId="{287E505C-C4C6-47DD-9AD1-2270AF0CBF99}" srcId="{777DC258-646D-4268-BD10-ECE34680C65F}" destId="{B095F3A0-EEBA-46DB-AC8F-30A8E4D98066}" srcOrd="5" destOrd="0" parTransId="{B1074F57-CDC0-4651-B5EA-46C58F43DFCD}" sibTransId="{6BAC3C5C-AC99-4E2C-88EB-12D59857DF78}"/>
    <dgm:cxn modelId="{AB542D61-F397-402F-8FBE-73145745C803}" type="presOf" srcId="{14C53775-36D8-48BF-88D3-F2A5316DB1E1}" destId="{BAD4A1A9-FF34-44C7-BB95-BBD094FE53C1}" srcOrd="0" destOrd="0" presId="urn:microsoft.com/office/officeart/2018/5/layout/IconCircleLabelList"/>
    <dgm:cxn modelId="{2F64DD6F-78A2-4C49-9539-2659E01017BF}" srcId="{777DC258-646D-4268-BD10-ECE34680C65F}" destId="{EE8B93B9-6616-4CDF-9ED5-AC96872CFD2F}" srcOrd="1" destOrd="0" parTransId="{A3A5E657-7913-44BC-93C7-6E933BCEEC0B}" sibTransId="{D3FDD545-B8AB-4DB5-BB08-41CD37047CAF}"/>
    <dgm:cxn modelId="{EDFC1674-40D4-4B9D-9D25-5B2388373E08}" srcId="{777DC258-646D-4268-BD10-ECE34680C65F}" destId="{14C53775-36D8-48BF-88D3-F2A5316DB1E1}" srcOrd="2" destOrd="0" parTransId="{0AF7FC11-3DAA-4C01-817E-77D011650201}" sibTransId="{7252C448-2FDF-428C-94C1-313E6D7F2DAA}"/>
    <dgm:cxn modelId="{F1F86B56-E08C-4DF3-BD5C-51DEF342E04E}" type="presOf" srcId="{B095F3A0-EEBA-46DB-AC8F-30A8E4D98066}" destId="{AB88CD37-72EF-4369-9449-2D68CF709916}" srcOrd="0" destOrd="0" presId="urn:microsoft.com/office/officeart/2018/5/layout/IconCircleLabelList"/>
    <dgm:cxn modelId="{194B3B57-7FD4-492D-8558-AE657509E070}" type="presOf" srcId="{52A1FD45-7669-486F-A488-E3B8E1235179}" destId="{29CDF919-0441-4E49-A9B5-5CC78AFBDF41}" srcOrd="0" destOrd="0" presId="urn:microsoft.com/office/officeart/2018/5/layout/IconCircleLabelList"/>
    <dgm:cxn modelId="{117DC7B3-68F7-46D8-B235-7B40B31C8AD7}" srcId="{777DC258-646D-4268-BD10-ECE34680C65F}" destId="{62033050-F4A7-4992-9B0B-744B005FD195}" srcOrd="0" destOrd="0" parTransId="{106DB833-B915-4550-A863-5E7D8670C7C4}" sibTransId="{85B8F11E-ACB7-44F8-BB51-6D8E662F7547}"/>
    <dgm:cxn modelId="{702EE8E9-3FBB-4D7F-8335-AC7321E69A6E}" type="presOf" srcId="{EE8B93B9-6616-4CDF-9ED5-AC96872CFD2F}" destId="{C948CB03-4AA4-4E64-9A98-EDF48DD04883}" srcOrd="0" destOrd="0" presId="urn:microsoft.com/office/officeart/2018/5/layout/IconCircleLabelList"/>
    <dgm:cxn modelId="{68E986ED-B14C-4888-BCAD-AF3146335573}" type="presOf" srcId="{62033050-F4A7-4992-9B0B-744B005FD195}" destId="{6D7A8470-6499-4C1F-AE63-62951EA8A991}" srcOrd="0" destOrd="0" presId="urn:microsoft.com/office/officeart/2018/5/layout/IconCircleLabelList"/>
    <dgm:cxn modelId="{41765D39-9022-4BA8-933F-DED33167DAE4}" type="presParOf" srcId="{30DA8E56-FF0E-4E06-A95A-4E83272281CE}" destId="{1F688C39-E99C-49C7-8319-2E316EDAE258}" srcOrd="0" destOrd="0" presId="urn:microsoft.com/office/officeart/2018/5/layout/IconCircleLabelList"/>
    <dgm:cxn modelId="{E071F1B9-39A4-4289-8545-472BF3C1BB72}" type="presParOf" srcId="{1F688C39-E99C-49C7-8319-2E316EDAE258}" destId="{9FDAF2F2-233A-4238-9451-2150CC787881}" srcOrd="0" destOrd="0" presId="urn:microsoft.com/office/officeart/2018/5/layout/IconCircleLabelList"/>
    <dgm:cxn modelId="{41A18A21-23C9-4AF4-BAA8-135C4010DD78}" type="presParOf" srcId="{1F688C39-E99C-49C7-8319-2E316EDAE258}" destId="{F9612CE2-347D-417D-8EC6-398B248AD9A2}" srcOrd="1" destOrd="0" presId="urn:microsoft.com/office/officeart/2018/5/layout/IconCircleLabelList"/>
    <dgm:cxn modelId="{08DDCFCF-25B1-4FA8-AAD2-CCAD7581D99E}" type="presParOf" srcId="{1F688C39-E99C-49C7-8319-2E316EDAE258}" destId="{DEE05E51-1EED-4D98-9EF3-2731A1FEBF6F}" srcOrd="2" destOrd="0" presId="urn:microsoft.com/office/officeart/2018/5/layout/IconCircleLabelList"/>
    <dgm:cxn modelId="{0239DD65-BEFE-4552-BDE3-6CF8ADABD175}" type="presParOf" srcId="{1F688C39-E99C-49C7-8319-2E316EDAE258}" destId="{6D7A8470-6499-4C1F-AE63-62951EA8A991}" srcOrd="3" destOrd="0" presId="urn:microsoft.com/office/officeart/2018/5/layout/IconCircleLabelList"/>
    <dgm:cxn modelId="{654DA336-F26F-437E-9A5F-AE6C0D662C2E}" type="presParOf" srcId="{30DA8E56-FF0E-4E06-A95A-4E83272281CE}" destId="{09D9FC64-B76D-4956-A2A7-0BC7F1F199A8}" srcOrd="1" destOrd="0" presId="urn:microsoft.com/office/officeart/2018/5/layout/IconCircleLabelList"/>
    <dgm:cxn modelId="{FFA3CA1B-3FE2-4B26-92B9-9A53DA78E90D}" type="presParOf" srcId="{30DA8E56-FF0E-4E06-A95A-4E83272281CE}" destId="{67E9EBAC-DC1A-4E4F-B39A-1BE6DC1C5D96}" srcOrd="2" destOrd="0" presId="urn:microsoft.com/office/officeart/2018/5/layout/IconCircleLabelList"/>
    <dgm:cxn modelId="{599C9DE5-76EC-4A70-A9D8-7642710D5AB7}" type="presParOf" srcId="{67E9EBAC-DC1A-4E4F-B39A-1BE6DC1C5D96}" destId="{F86A7252-4F5F-48AD-80EF-05EDE0178F79}" srcOrd="0" destOrd="0" presId="urn:microsoft.com/office/officeart/2018/5/layout/IconCircleLabelList"/>
    <dgm:cxn modelId="{C0E04325-9FD7-4846-865B-5EE54CF228D4}" type="presParOf" srcId="{67E9EBAC-DC1A-4E4F-B39A-1BE6DC1C5D96}" destId="{F767947C-0E9A-4158-A123-85597D67773F}" srcOrd="1" destOrd="0" presId="urn:microsoft.com/office/officeart/2018/5/layout/IconCircleLabelList"/>
    <dgm:cxn modelId="{A160C3F3-C4D7-4CB4-964D-94C3B0DB3F5F}" type="presParOf" srcId="{67E9EBAC-DC1A-4E4F-B39A-1BE6DC1C5D96}" destId="{6E53832E-9C0D-47F8-BC96-DB5AD1420ACC}" srcOrd="2" destOrd="0" presId="urn:microsoft.com/office/officeart/2018/5/layout/IconCircleLabelList"/>
    <dgm:cxn modelId="{8C13FB74-7AF9-4D88-A8EE-2941B9461742}" type="presParOf" srcId="{67E9EBAC-DC1A-4E4F-B39A-1BE6DC1C5D96}" destId="{C948CB03-4AA4-4E64-9A98-EDF48DD04883}" srcOrd="3" destOrd="0" presId="urn:microsoft.com/office/officeart/2018/5/layout/IconCircleLabelList"/>
    <dgm:cxn modelId="{1D99F164-3A79-4848-BCD1-6385A339A043}" type="presParOf" srcId="{30DA8E56-FF0E-4E06-A95A-4E83272281CE}" destId="{C7058B9B-90FA-41FE-92D2-9A6FC33F3313}" srcOrd="3" destOrd="0" presId="urn:microsoft.com/office/officeart/2018/5/layout/IconCircleLabelList"/>
    <dgm:cxn modelId="{5A7A7F09-294F-4CE8-917A-12D05ECCBFA3}" type="presParOf" srcId="{30DA8E56-FF0E-4E06-A95A-4E83272281CE}" destId="{5D251B54-1F4A-49F8-9BBA-0815F2AA18D3}" srcOrd="4" destOrd="0" presId="urn:microsoft.com/office/officeart/2018/5/layout/IconCircleLabelList"/>
    <dgm:cxn modelId="{D853F1F4-894F-4C35-9FE0-9DCDBD09C981}" type="presParOf" srcId="{5D251B54-1F4A-49F8-9BBA-0815F2AA18D3}" destId="{FE680359-3653-400C-AE65-552A15F040B0}" srcOrd="0" destOrd="0" presId="urn:microsoft.com/office/officeart/2018/5/layout/IconCircleLabelList"/>
    <dgm:cxn modelId="{DA7907FC-DD5E-455A-A5FF-87547E218ECA}" type="presParOf" srcId="{5D251B54-1F4A-49F8-9BBA-0815F2AA18D3}" destId="{F5E31FFF-9BB8-4F48-834A-93D44B58D965}" srcOrd="1" destOrd="0" presId="urn:microsoft.com/office/officeart/2018/5/layout/IconCircleLabelList"/>
    <dgm:cxn modelId="{B22D1295-042F-4305-B922-64740F341CB1}" type="presParOf" srcId="{5D251B54-1F4A-49F8-9BBA-0815F2AA18D3}" destId="{E8351EF1-3FC8-446B-98D3-80E7B3C612AB}" srcOrd="2" destOrd="0" presId="urn:microsoft.com/office/officeart/2018/5/layout/IconCircleLabelList"/>
    <dgm:cxn modelId="{37CC757F-FCA8-4967-A9CF-168F62BCAD71}" type="presParOf" srcId="{5D251B54-1F4A-49F8-9BBA-0815F2AA18D3}" destId="{BAD4A1A9-FF34-44C7-BB95-BBD094FE53C1}" srcOrd="3" destOrd="0" presId="urn:microsoft.com/office/officeart/2018/5/layout/IconCircleLabelList"/>
    <dgm:cxn modelId="{17CF1BA9-44AB-40B9-80D0-395D3262BAAE}" type="presParOf" srcId="{30DA8E56-FF0E-4E06-A95A-4E83272281CE}" destId="{10B47A43-57F2-4FCA-97AE-A1484A732BF3}" srcOrd="5" destOrd="0" presId="urn:microsoft.com/office/officeart/2018/5/layout/IconCircleLabelList"/>
    <dgm:cxn modelId="{AE620778-CB85-4C7F-81EE-303F97546507}" type="presParOf" srcId="{30DA8E56-FF0E-4E06-A95A-4E83272281CE}" destId="{ED7AD495-BE92-42C5-874C-8DBC4AC4A440}" srcOrd="6" destOrd="0" presId="urn:microsoft.com/office/officeart/2018/5/layout/IconCircleLabelList"/>
    <dgm:cxn modelId="{DA7381FE-49A6-4F77-9310-DCE7E5C5CE96}" type="presParOf" srcId="{ED7AD495-BE92-42C5-874C-8DBC4AC4A440}" destId="{4D1DC669-0504-4B80-8DC7-A6AD6814063B}" srcOrd="0" destOrd="0" presId="urn:microsoft.com/office/officeart/2018/5/layout/IconCircleLabelList"/>
    <dgm:cxn modelId="{AB4F9E97-0A90-4100-BE48-D48039B180EB}" type="presParOf" srcId="{ED7AD495-BE92-42C5-874C-8DBC4AC4A440}" destId="{750D4410-780C-4266-AD4E-A094BBB02E64}" srcOrd="1" destOrd="0" presId="urn:microsoft.com/office/officeart/2018/5/layout/IconCircleLabelList"/>
    <dgm:cxn modelId="{9690C6AD-69B4-4E4A-BC9F-75E0E0ABECE0}" type="presParOf" srcId="{ED7AD495-BE92-42C5-874C-8DBC4AC4A440}" destId="{BFB6FF5C-ECCB-4C05-A7E9-35CE93B90EE8}" srcOrd="2" destOrd="0" presId="urn:microsoft.com/office/officeart/2018/5/layout/IconCircleLabelList"/>
    <dgm:cxn modelId="{76B90B9E-9C1A-4258-A7CB-493EF8D53972}" type="presParOf" srcId="{ED7AD495-BE92-42C5-874C-8DBC4AC4A440}" destId="{9429899F-305F-43DE-8CCD-DD98FBE68401}" srcOrd="3" destOrd="0" presId="urn:microsoft.com/office/officeart/2018/5/layout/IconCircleLabelList"/>
    <dgm:cxn modelId="{7DE24653-2EF0-4AA6-BC47-5DE539F072D5}" type="presParOf" srcId="{30DA8E56-FF0E-4E06-A95A-4E83272281CE}" destId="{04D4905E-4E2F-4C58-9F0A-26E577A5FA06}" srcOrd="7" destOrd="0" presId="urn:microsoft.com/office/officeart/2018/5/layout/IconCircleLabelList"/>
    <dgm:cxn modelId="{ABAA22F2-0BF5-41FB-A0D9-5CC12C5016D2}" type="presParOf" srcId="{30DA8E56-FF0E-4E06-A95A-4E83272281CE}" destId="{874D0DEB-A63C-4107-B554-AD7AB090416A}" srcOrd="8" destOrd="0" presId="urn:microsoft.com/office/officeart/2018/5/layout/IconCircleLabelList"/>
    <dgm:cxn modelId="{7CD5210A-68A9-4863-8401-42833E6BB130}" type="presParOf" srcId="{874D0DEB-A63C-4107-B554-AD7AB090416A}" destId="{E12B1651-595B-49EF-A45A-4D7C815A9578}" srcOrd="0" destOrd="0" presId="urn:microsoft.com/office/officeart/2018/5/layout/IconCircleLabelList"/>
    <dgm:cxn modelId="{343562D1-97C8-48BF-BFA0-85A71593C09B}" type="presParOf" srcId="{874D0DEB-A63C-4107-B554-AD7AB090416A}" destId="{881E6FCA-A355-4BA3-A6E8-37CC766E5E33}" srcOrd="1" destOrd="0" presId="urn:microsoft.com/office/officeart/2018/5/layout/IconCircleLabelList"/>
    <dgm:cxn modelId="{348669D9-3B3F-4709-AA24-F3EC99AC07B4}" type="presParOf" srcId="{874D0DEB-A63C-4107-B554-AD7AB090416A}" destId="{8D52F2C1-F54B-4A6A-8EE9-599A7CB415BE}" srcOrd="2" destOrd="0" presId="urn:microsoft.com/office/officeart/2018/5/layout/IconCircleLabelList"/>
    <dgm:cxn modelId="{FCBF9E78-7B21-4BE3-8980-AA7048B6DFAC}" type="presParOf" srcId="{874D0DEB-A63C-4107-B554-AD7AB090416A}" destId="{29CDF919-0441-4E49-A9B5-5CC78AFBDF41}" srcOrd="3" destOrd="0" presId="urn:microsoft.com/office/officeart/2018/5/layout/IconCircleLabelList"/>
    <dgm:cxn modelId="{11EBDD8A-7582-4991-A902-233C8C058096}" type="presParOf" srcId="{30DA8E56-FF0E-4E06-A95A-4E83272281CE}" destId="{6A1AA6E4-0AD6-4655-99D8-A6453C06CB66}" srcOrd="9" destOrd="0" presId="urn:microsoft.com/office/officeart/2018/5/layout/IconCircleLabelList"/>
    <dgm:cxn modelId="{14FD0413-8A0A-4EB7-87B6-B4B700DF33C8}" type="presParOf" srcId="{30DA8E56-FF0E-4E06-A95A-4E83272281CE}" destId="{5F55AE85-8366-41E8-B6C3-B6B1BAA4E594}" srcOrd="10" destOrd="0" presId="urn:microsoft.com/office/officeart/2018/5/layout/IconCircleLabelList"/>
    <dgm:cxn modelId="{A92D57F8-BD08-41F9-BA61-2C321265DE36}" type="presParOf" srcId="{5F55AE85-8366-41E8-B6C3-B6B1BAA4E594}" destId="{B83738B1-EAFC-4F7D-97D7-B45316A4C12F}" srcOrd="0" destOrd="0" presId="urn:microsoft.com/office/officeart/2018/5/layout/IconCircleLabelList"/>
    <dgm:cxn modelId="{454DD65B-8318-4F0A-9CCE-29D995B71EEF}" type="presParOf" srcId="{5F55AE85-8366-41E8-B6C3-B6B1BAA4E594}" destId="{39123382-13DA-4EB5-84D7-A3C3C8EC1F14}" srcOrd="1" destOrd="0" presId="urn:microsoft.com/office/officeart/2018/5/layout/IconCircleLabelList"/>
    <dgm:cxn modelId="{6B5928C2-EFAB-445F-983C-9184BAA63C2D}" type="presParOf" srcId="{5F55AE85-8366-41E8-B6C3-B6B1BAA4E594}" destId="{C1BBD23A-9D77-4497-9B52-B99FE5CFA6A2}" srcOrd="2" destOrd="0" presId="urn:microsoft.com/office/officeart/2018/5/layout/IconCircleLabelList"/>
    <dgm:cxn modelId="{BF91F1E1-CDE0-4689-ACC4-C8608CE7147C}" type="presParOf" srcId="{5F55AE85-8366-41E8-B6C3-B6B1BAA4E594}" destId="{AB88CD37-72EF-4369-9449-2D68CF70991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F29F99-0C35-4D59-86DB-50ED738D19FA}">
      <dsp:nvSpPr>
        <dsp:cNvPr id="0" name=""/>
        <dsp:cNvSpPr/>
      </dsp:nvSpPr>
      <dsp:spPr>
        <a:xfrm>
          <a:off x="0" y="2517"/>
          <a:ext cx="2484956" cy="1715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Benefits Of Staying At Home</a:t>
          </a:r>
        </a:p>
      </dsp:txBody>
      <dsp:txXfrm>
        <a:off x="0" y="2517"/>
        <a:ext cx="2484956" cy="1715345"/>
      </dsp:txXfrm>
    </dsp:sp>
    <dsp:sp modelId="{6EFD7AA5-0D15-46C7-AC31-7388D0D40BD3}">
      <dsp:nvSpPr>
        <dsp:cNvPr id="0" name=""/>
        <dsp:cNvSpPr/>
      </dsp:nvSpPr>
      <dsp:spPr>
        <a:xfrm>
          <a:off x="2484956" y="118070"/>
          <a:ext cx="496991" cy="1484237"/>
        </a:xfrm>
        <a:prstGeom prst="leftBrace">
          <a:avLst>
            <a:gd name="adj1" fmla="val 35000"/>
            <a:gd name="adj2" fmla="val 5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B9A766-A4B8-43B9-B46A-21B68FD3C7A9}">
      <dsp:nvSpPr>
        <dsp:cNvPr id="0" name=""/>
        <dsp:cNvSpPr/>
      </dsp:nvSpPr>
      <dsp:spPr>
        <a:xfrm>
          <a:off x="3180744" y="118070"/>
          <a:ext cx="6759082" cy="14842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Person-centered care plans.</a:t>
          </a:r>
          <a:endParaRPr lang="en-GB"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Personal care. </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Meal preparation. </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Medication administered. </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Mobility support. </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Promotes independence/ Having control over their life. </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Feel safe and comfortable in a familiar environment.</a:t>
          </a:r>
        </a:p>
      </dsp:txBody>
      <dsp:txXfrm>
        <a:off x="3180744" y="118070"/>
        <a:ext cx="6759082" cy="1484237"/>
      </dsp:txXfrm>
    </dsp:sp>
    <dsp:sp modelId="{47C3E98E-676E-4A92-ABCF-CCADC99B0B35}">
      <dsp:nvSpPr>
        <dsp:cNvPr id="0" name=""/>
        <dsp:cNvSpPr/>
      </dsp:nvSpPr>
      <dsp:spPr>
        <a:xfrm>
          <a:off x="0" y="2235816"/>
          <a:ext cx="2487385" cy="471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Benefits Of Staying in Residential Care</a:t>
          </a:r>
        </a:p>
      </dsp:txBody>
      <dsp:txXfrm>
        <a:off x="0" y="2235816"/>
        <a:ext cx="2487385" cy="471734"/>
      </dsp:txXfrm>
    </dsp:sp>
    <dsp:sp modelId="{454EAD7C-0D47-42B4-B9B4-7AB616365DB2}">
      <dsp:nvSpPr>
        <dsp:cNvPr id="0" name=""/>
        <dsp:cNvSpPr/>
      </dsp:nvSpPr>
      <dsp:spPr>
        <a:xfrm>
          <a:off x="2487385" y="1734598"/>
          <a:ext cx="497477" cy="1474170"/>
        </a:xfrm>
        <a:prstGeom prst="leftBrace">
          <a:avLst>
            <a:gd name="adj1" fmla="val 35000"/>
            <a:gd name="adj2" fmla="val 5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7895E5-B6D7-40C2-AD79-7606AE4746FE}">
      <dsp:nvSpPr>
        <dsp:cNvPr id="0" name=""/>
        <dsp:cNvSpPr/>
      </dsp:nvSpPr>
      <dsp:spPr>
        <a:xfrm>
          <a:off x="3183853" y="1734598"/>
          <a:ext cx="6765689" cy="14741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US" sz="1400" kern="1200" dirty="0">
              <a:latin typeface="Arial"/>
              <a:cs typeface="Arial"/>
            </a:rPr>
            <a:t>Nutritious meals and safe environment to live in.</a:t>
          </a:r>
          <a:endParaRPr lang="en-GB" sz="1400" kern="1200" dirty="0"/>
        </a:p>
        <a:p>
          <a:pPr marL="114300" lvl="1" indent="-114300" algn="l" defTabSz="622300">
            <a:lnSpc>
              <a:spcPct val="90000"/>
            </a:lnSpc>
            <a:spcBef>
              <a:spcPct val="0"/>
            </a:spcBef>
            <a:spcAft>
              <a:spcPct val="15000"/>
            </a:spcAft>
            <a:buChar char="•"/>
          </a:pPr>
          <a:r>
            <a:rPr lang="en-US" sz="1400" kern="1200" dirty="0">
              <a:latin typeface="Arial"/>
              <a:cs typeface="Arial"/>
            </a:rPr>
            <a:t>Personal care: assistance with bathing, dressing, and grooming.</a:t>
          </a:r>
        </a:p>
        <a:p>
          <a:pPr marL="114300" lvl="1" indent="-114300" algn="l" defTabSz="622300">
            <a:lnSpc>
              <a:spcPct val="90000"/>
            </a:lnSpc>
            <a:spcBef>
              <a:spcPct val="0"/>
            </a:spcBef>
            <a:spcAft>
              <a:spcPct val="15000"/>
            </a:spcAft>
            <a:buChar char="•"/>
          </a:pPr>
          <a:r>
            <a:rPr lang="en-US" sz="1400" kern="1200" dirty="0">
              <a:latin typeface="Arial"/>
              <a:cs typeface="Arial"/>
            </a:rPr>
            <a:t>Recreational activities, social and recreational programs.</a:t>
          </a:r>
        </a:p>
        <a:p>
          <a:pPr marL="114300" lvl="1" indent="-114300" algn="l" defTabSz="622300">
            <a:lnSpc>
              <a:spcPct val="90000"/>
            </a:lnSpc>
            <a:spcBef>
              <a:spcPct val="0"/>
            </a:spcBef>
            <a:spcAft>
              <a:spcPct val="15000"/>
            </a:spcAft>
            <a:buChar char="•"/>
          </a:pPr>
          <a:r>
            <a:rPr lang="en-US" sz="1400" kern="1200" dirty="0">
              <a:latin typeface="Arial"/>
              <a:cs typeface="Arial"/>
            </a:rPr>
            <a:t>Providing interaction and social activities, which are important for emotional and mental wellness.</a:t>
          </a:r>
        </a:p>
        <a:p>
          <a:pPr marL="114300" lvl="1" indent="-114300" algn="l" defTabSz="622300">
            <a:lnSpc>
              <a:spcPct val="90000"/>
            </a:lnSpc>
            <a:spcBef>
              <a:spcPct val="0"/>
            </a:spcBef>
            <a:spcAft>
              <a:spcPct val="15000"/>
            </a:spcAft>
            <a:buChar char="•"/>
          </a:pPr>
          <a:r>
            <a:rPr lang="en-US" sz="1400" kern="1200" dirty="0">
              <a:latin typeface="Arial"/>
              <a:cs typeface="Arial"/>
            </a:rPr>
            <a:t>Staff available 24/7, ensuring prompt assistance in case of emergencies.</a:t>
          </a:r>
        </a:p>
        <a:p>
          <a:pPr marL="114300" lvl="1" indent="-114300" algn="l" defTabSz="622300">
            <a:lnSpc>
              <a:spcPct val="90000"/>
            </a:lnSpc>
            <a:spcBef>
              <a:spcPct val="0"/>
            </a:spcBef>
            <a:spcAft>
              <a:spcPct val="15000"/>
            </a:spcAft>
            <a:buChar char="•"/>
          </a:pPr>
          <a:r>
            <a:rPr lang="en-US" sz="1400" kern="1200" dirty="0">
              <a:latin typeface="Arial"/>
              <a:cs typeface="Arial"/>
            </a:rPr>
            <a:t>Activities and events can enhance the quality of life.</a:t>
          </a:r>
        </a:p>
      </dsp:txBody>
      <dsp:txXfrm>
        <a:off x="3183853" y="1734598"/>
        <a:ext cx="6765689" cy="14741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5F679-58E2-41FD-9837-71D3B8E3447C}">
      <dsp:nvSpPr>
        <dsp:cNvPr id="0" name=""/>
        <dsp:cNvSpPr/>
      </dsp:nvSpPr>
      <dsp:spPr>
        <a:xfrm>
          <a:off x="0" y="68337"/>
          <a:ext cx="2052672" cy="12715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Negative Points of Residential</a:t>
          </a:r>
        </a:p>
      </dsp:txBody>
      <dsp:txXfrm>
        <a:off x="0" y="68337"/>
        <a:ext cx="2052672" cy="1271550"/>
      </dsp:txXfrm>
    </dsp:sp>
    <dsp:sp modelId="{9A4FDF69-C3CF-4890-B84C-251AC53E1861}">
      <dsp:nvSpPr>
        <dsp:cNvPr id="0" name=""/>
        <dsp:cNvSpPr/>
      </dsp:nvSpPr>
      <dsp:spPr>
        <a:xfrm>
          <a:off x="2052672" y="25189"/>
          <a:ext cx="410534" cy="1357846"/>
        </a:xfrm>
        <a:prstGeom prst="leftBrace">
          <a:avLst>
            <a:gd name="adj1" fmla="val 35000"/>
            <a:gd name="adj2" fmla="val 5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72D836-3F80-45B1-8C1D-E714E8EBC300}">
      <dsp:nvSpPr>
        <dsp:cNvPr id="0" name=""/>
        <dsp:cNvSpPr/>
      </dsp:nvSpPr>
      <dsp:spPr>
        <a:xfrm>
          <a:off x="2627420" y="25189"/>
          <a:ext cx="5583268" cy="1357846"/>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US" sz="1400" kern="1200" dirty="0">
              <a:latin typeface="Arial"/>
              <a:cs typeface="Arial"/>
            </a:rPr>
            <a:t>Residents may have limited control over their daily routines.</a:t>
          </a:r>
          <a:endParaRPr lang="en-GB" sz="1400" kern="1200" dirty="0"/>
        </a:p>
        <a:p>
          <a:pPr marL="114300" lvl="1" indent="-114300" algn="l" defTabSz="622300">
            <a:lnSpc>
              <a:spcPct val="90000"/>
            </a:lnSpc>
            <a:spcBef>
              <a:spcPct val="0"/>
            </a:spcBef>
            <a:spcAft>
              <a:spcPct val="15000"/>
            </a:spcAft>
            <a:buChar char="•"/>
          </a:pPr>
          <a:r>
            <a:rPr lang="en-US" sz="1400" kern="1200" dirty="0">
              <a:latin typeface="Arial"/>
              <a:cs typeface="Arial"/>
            </a:rPr>
            <a:t>Loss of independence and choice.</a:t>
          </a:r>
        </a:p>
        <a:p>
          <a:pPr marL="114300" lvl="1" indent="-114300" algn="l" defTabSz="622300">
            <a:lnSpc>
              <a:spcPct val="90000"/>
            </a:lnSpc>
            <a:spcBef>
              <a:spcPct val="0"/>
            </a:spcBef>
            <a:spcAft>
              <a:spcPct val="15000"/>
            </a:spcAft>
            <a:buChar char="•"/>
          </a:pPr>
          <a:r>
            <a:rPr lang="en-US" sz="1400" kern="1200" dirty="0">
              <a:latin typeface="Arial"/>
              <a:cs typeface="Arial"/>
            </a:rPr>
            <a:t>Transition into a new environment can be challenging.</a:t>
          </a:r>
        </a:p>
        <a:p>
          <a:pPr marL="114300" lvl="1" indent="-114300" algn="l" defTabSz="622300">
            <a:lnSpc>
              <a:spcPct val="90000"/>
            </a:lnSpc>
            <a:spcBef>
              <a:spcPct val="0"/>
            </a:spcBef>
            <a:spcAft>
              <a:spcPct val="15000"/>
            </a:spcAft>
            <a:buChar char="•"/>
          </a:pPr>
          <a:r>
            <a:rPr lang="en-US" sz="1400" kern="1200" dirty="0">
              <a:latin typeface="Arial"/>
              <a:cs typeface="Arial"/>
            </a:rPr>
            <a:t>Residential care can be costly, also depending on the facility and finances, the quality of care might differ greatly.</a:t>
          </a:r>
        </a:p>
        <a:p>
          <a:pPr marL="114300" lvl="1" indent="-114300" algn="l" defTabSz="622300">
            <a:lnSpc>
              <a:spcPct val="90000"/>
            </a:lnSpc>
            <a:spcBef>
              <a:spcPct val="0"/>
            </a:spcBef>
            <a:spcAft>
              <a:spcPct val="15000"/>
            </a:spcAft>
            <a:buChar char="•"/>
          </a:pPr>
          <a:r>
            <a:rPr lang="en-US" sz="1400" kern="1200" dirty="0">
              <a:latin typeface="Arial"/>
              <a:cs typeface="Arial"/>
            </a:rPr>
            <a:t>They might not share any interests with other residents.</a:t>
          </a:r>
        </a:p>
      </dsp:txBody>
      <dsp:txXfrm>
        <a:off x="2627420" y="25189"/>
        <a:ext cx="5583268" cy="1357846"/>
      </dsp:txXfrm>
    </dsp:sp>
    <dsp:sp modelId="{48FE44A0-41A4-46E4-88F7-BB9580C18D5A}">
      <dsp:nvSpPr>
        <dsp:cNvPr id="0" name=""/>
        <dsp:cNvSpPr/>
      </dsp:nvSpPr>
      <dsp:spPr>
        <a:xfrm>
          <a:off x="0" y="2044142"/>
          <a:ext cx="2054678" cy="814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45720" rIns="128016" bIns="45720" numCol="1" spcCol="1270" anchor="ctr" anchorCtr="0">
          <a:noAutofit/>
        </a:bodyPr>
        <a:lstStyle/>
        <a:p>
          <a:pPr marL="0" lvl="0" indent="0" algn="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Negative of staying at Home Points </a:t>
          </a:r>
        </a:p>
      </dsp:txBody>
      <dsp:txXfrm>
        <a:off x="0" y="2044142"/>
        <a:ext cx="2054678" cy="814274"/>
      </dsp:txXfrm>
    </dsp:sp>
    <dsp:sp modelId="{4D70E232-EAE8-402A-B3F8-551BBA24659C}">
      <dsp:nvSpPr>
        <dsp:cNvPr id="0" name=""/>
        <dsp:cNvSpPr/>
      </dsp:nvSpPr>
      <dsp:spPr>
        <a:xfrm>
          <a:off x="2054678" y="1433436"/>
          <a:ext cx="410935" cy="2035687"/>
        </a:xfrm>
        <a:prstGeom prst="leftBrace">
          <a:avLst>
            <a:gd name="adj1" fmla="val 35000"/>
            <a:gd name="adj2" fmla="val 5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60161BA-58DB-4676-9356-766A689EC499}">
      <dsp:nvSpPr>
        <dsp:cNvPr id="0" name=""/>
        <dsp:cNvSpPr/>
      </dsp:nvSpPr>
      <dsp:spPr>
        <a:xfrm>
          <a:off x="2629988" y="1433436"/>
          <a:ext cx="5588726" cy="203568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US" sz="1400" kern="1200" dirty="0">
              <a:latin typeface="Arial"/>
              <a:cs typeface="Arial"/>
            </a:rPr>
            <a:t>Domiciliary care can be challenging in your home</a:t>
          </a:r>
          <a:endParaRPr lang="en-GB" sz="1400" kern="1200" dirty="0"/>
        </a:p>
        <a:p>
          <a:pPr marL="114300" lvl="1" indent="-114300" algn="l" defTabSz="622300">
            <a:lnSpc>
              <a:spcPct val="90000"/>
            </a:lnSpc>
            <a:spcBef>
              <a:spcPct val="0"/>
            </a:spcBef>
            <a:spcAft>
              <a:spcPct val="15000"/>
            </a:spcAft>
            <a:buChar char="•"/>
          </a:pPr>
          <a:r>
            <a:rPr lang="en-US" sz="1400" kern="1200" dirty="0">
              <a:latin typeface="Arial"/>
              <a:cs typeface="Arial"/>
            </a:rPr>
            <a:t>May experience isolation</a:t>
          </a:r>
          <a:endParaRPr lang="en-US" sz="1400" b="1" u="sng" kern="1200" dirty="0">
            <a:latin typeface="Arial"/>
            <a:cs typeface="Arial"/>
          </a:endParaRPr>
        </a:p>
        <a:p>
          <a:pPr marL="228600" lvl="2" indent="-114300" algn="l" defTabSz="622300">
            <a:lnSpc>
              <a:spcPct val="90000"/>
            </a:lnSpc>
            <a:spcBef>
              <a:spcPct val="0"/>
            </a:spcBef>
            <a:spcAft>
              <a:spcPct val="15000"/>
            </a:spcAft>
            <a:buChar char="•"/>
          </a:pPr>
          <a:r>
            <a:rPr lang="en-US" sz="1400" kern="1200" dirty="0">
              <a:latin typeface="Arial"/>
              <a:cs typeface="Arial"/>
            </a:rPr>
            <a:t>Privacy concerns</a:t>
          </a:r>
        </a:p>
        <a:p>
          <a:pPr marL="228600" lvl="2" indent="-114300" algn="l" defTabSz="622300">
            <a:lnSpc>
              <a:spcPct val="90000"/>
            </a:lnSpc>
            <a:spcBef>
              <a:spcPct val="0"/>
            </a:spcBef>
            <a:spcAft>
              <a:spcPct val="15000"/>
            </a:spcAft>
            <a:buChar char="•"/>
          </a:pPr>
          <a:r>
            <a:rPr lang="en-US" sz="1400" kern="1200" dirty="0">
              <a:latin typeface="Arial"/>
              <a:cs typeface="Arial"/>
            </a:rPr>
            <a:t>Limited time with caregivers</a:t>
          </a:r>
        </a:p>
        <a:p>
          <a:pPr marL="228600" lvl="2" indent="-114300" algn="l" defTabSz="622300">
            <a:lnSpc>
              <a:spcPct val="90000"/>
            </a:lnSpc>
            <a:spcBef>
              <a:spcPct val="0"/>
            </a:spcBef>
            <a:spcAft>
              <a:spcPct val="15000"/>
            </a:spcAft>
            <a:buChar char="•"/>
          </a:pPr>
          <a:r>
            <a:rPr lang="en-US" sz="1400" kern="1200" dirty="0">
              <a:latin typeface="Arial"/>
              <a:cs typeface="Arial"/>
            </a:rPr>
            <a:t>Poor diet food</a:t>
          </a:r>
        </a:p>
        <a:p>
          <a:pPr marL="228600" lvl="2" indent="-114300" algn="l" defTabSz="622300">
            <a:lnSpc>
              <a:spcPct val="90000"/>
            </a:lnSpc>
            <a:spcBef>
              <a:spcPct val="0"/>
            </a:spcBef>
            <a:spcAft>
              <a:spcPct val="15000"/>
            </a:spcAft>
            <a:buChar char="•"/>
          </a:pPr>
          <a:r>
            <a:rPr lang="en-US" sz="1400" kern="1200" dirty="0">
              <a:latin typeface="Arial"/>
              <a:cs typeface="Arial"/>
            </a:rPr>
            <a:t>Medication errors</a:t>
          </a:r>
        </a:p>
        <a:p>
          <a:pPr marL="228600" lvl="2" indent="-114300" algn="l" defTabSz="622300">
            <a:lnSpc>
              <a:spcPct val="90000"/>
            </a:lnSpc>
            <a:spcBef>
              <a:spcPct val="0"/>
            </a:spcBef>
            <a:spcAft>
              <a:spcPct val="15000"/>
            </a:spcAft>
            <a:buChar char="•"/>
          </a:pPr>
          <a:r>
            <a:rPr lang="en-US" sz="1400" kern="1200" dirty="0">
              <a:latin typeface="Arial"/>
              <a:cs typeface="Arial"/>
            </a:rPr>
            <a:t>Limited services provided</a:t>
          </a:r>
        </a:p>
        <a:p>
          <a:pPr marL="228600" lvl="2" indent="-114300" algn="l" defTabSz="622300">
            <a:lnSpc>
              <a:spcPct val="90000"/>
            </a:lnSpc>
            <a:spcBef>
              <a:spcPct val="0"/>
            </a:spcBef>
            <a:spcAft>
              <a:spcPct val="15000"/>
            </a:spcAft>
            <a:buChar char="•"/>
          </a:pPr>
          <a:r>
            <a:rPr lang="en-US" sz="1400" kern="1200" dirty="0">
              <a:latin typeface="Arial"/>
              <a:cs typeface="Arial"/>
            </a:rPr>
            <a:t>Different caregivers involved</a:t>
          </a:r>
        </a:p>
        <a:p>
          <a:pPr marL="228600" lvl="2" indent="-114300" algn="l" defTabSz="622300">
            <a:lnSpc>
              <a:spcPct val="90000"/>
            </a:lnSpc>
            <a:spcBef>
              <a:spcPct val="0"/>
            </a:spcBef>
            <a:spcAft>
              <a:spcPct val="15000"/>
            </a:spcAft>
            <a:buChar char="•"/>
          </a:pPr>
          <a:r>
            <a:rPr lang="en-US" sz="1400" kern="1200" dirty="0">
              <a:latin typeface="Arial"/>
              <a:cs typeface="Arial"/>
            </a:rPr>
            <a:t>New environments can be hard to adjust in</a:t>
          </a:r>
          <a:r>
            <a:rPr lang="en-US" sz="1200" kern="1200" dirty="0">
              <a:latin typeface="Arial"/>
              <a:cs typeface="Arial"/>
            </a:rPr>
            <a:t>.</a:t>
          </a:r>
        </a:p>
      </dsp:txBody>
      <dsp:txXfrm>
        <a:off x="2629988" y="1433436"/>
        <a:ext cx="5588726" cy="20356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D992E-7177-4BD4-90A0-7F8A712AAB91}">
      <dsp:nvSpPr>
        <dsp:cNvPr id="0" name=""/>
        <dsp:cNvSpPr/>
      </dsp:nvSpPr>
      <dsp:spPr>
        <a:xfrm rot="5400000">
          <a:off x="1110935" y="987930"/>
          <a:ext cx="1546756" cy="186461"/>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BE26081-7986-48F5-8C11-EA283F1CA5C0}">
      <dsp:nvSpPr>
        <dsp:cNvPr id="0" name=""/>
        <dsp:cNvSpPr/>
      </dsp:nvSpPr>
      <dsp:spPr>
        <a:xfrm>
          <a:off x="1466407" y="279"/>
          <a:ext cx="2071799" cy="124307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Human Rights Acts (1998) protects individuals staying at home, ensures rights and freedom are respected of individuals staying at home. SAM</a:t>
          </a:r>
        </a:p>
      </dsp:txBody>
      <dsp:txXfrm>
        <a:off x="1502816" y="36688"/>
        <a:ext cx="1998981" cy="1170261"/>
      </dsp:txXfrm>
    </dsp:sp>
    <dsp:sp modelId="{AF23A886-6500-44FE-9CDE-523032A93013}">
      <dsp:nvSpPr>
        <dsp:cNvPr id="0" name=""/>
        <dsp:cNvSpPr/>
      </dsp:nvSpPr>
      <dsp:spPr>
        <a:xfrm rot="5400000">
          <a:off x="1110935" y="2541780"/>
          <a:ext cx="1546756" cy="186461"/>
        </a:xfrm>
        <a:prstGeom prst="rect">
          <a:avLst/>
        </a:prstGeom>
        <a:solidFill>
          <a:schemeClr val="accent5">
            <a:hueOff val="-1736021"/>
            <a:satOff val="-118"/>
            <a:lumOff val="2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6A1A98-857C-465C-B162-B0AB5632161E}">
      <dsp:nvSpPr>
        <dsp:cNvPr id="0" name=""/>
        <dsp:cNvSpPr/>
      </dsp:nvSpPr>
      <dsp:spPr>
        <a:xfrm>
          <a:off x="1466407" y="1554129"/>
          <a:ext cx="2071799" cy="1243079"/>
        </a:xfrm>
        <a:prstGeom prst="roundRect">
          <a:avLst>
            <a:gd name="adj" fmla="val 10000"/>
          </a:avLst>
        </a:prstGeom>
        <a:solidFill>
          <a:schemeClr val="accent5">
            <a:hueOff val="-1519019"/>
            <a:satOff val="-103"/>
            <a:lumOff val="2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The Human Rights Acts (1998) can make sure that people staying in residential care are protected by their basic rights as a human. </a:t>
          </a:r>
        </a:p>
      </dsp:txBody>
      <dsp:txXfrm>
        <a:off x="1502816" y="1590538"/>
        <a:ext cx="1998981" cy="1170261"/>
      </dsp:txXfrm>
    </dsp:sp>
    <dsp:sp modelId="{256FDB4A-4BD2-4255-B2E0-DFD68BF6B9C6}">
      <dsp:nvSpPr>
        <dsp:cNvPr id="0" name=""/>
        <dsp:cNvSpPr/>
      </dsp:nvSpPr>
      <dsp:spPr>
        <a:xfrm>
          <a:off x="1887860" y="3318704"/>
          <a:ext cx="2748400" cy="186461"/>
        </a:xfrm>
        <a:prstGeom prst="rect">
          <a:avLst/>
        </a:prstGeom>
        <a:solidFill>
          <a:schemeClr val="accent5">
            <a:hueOff val="-3472043"/>
            <a:satOff val="-236"/>
            <a:lumOff val="5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685F3F-3B65-4A8C-A042-B6CEFF63B8BA}">
      <dsp:nvSpPr>
        <dsp:cNvPr id="0" name=""/>
        <dsp:cNvSpPr/>
      </dsp:nvSpPr>
      <dsp:spPr>
        <a:xfrm>
          <a:off x="1466407" y="3107978"/>
          <a:ext cx="2071799" cy="1243079"/>
        </a:xfrm>
        <a:prstGeom prst="roundRect">
          <a:avLst>
            <a:gd name="adj" fmla="val 10000"/>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Equality Act (2010) prohibits age-related discrimination, promotes fair treatment and equal opportunities for older people who remain in their own homes. </a:t>
          </a:r>
        </a:p>
      </dsp:txBody>
      <dsp:txXfrm>
        <a:off x="1502816" y="3144387"/>
        <a:ext cx="1998981" cy="1170261"/>
      </dsp:txXfrm>
    </dsp:sp>
    <dsp:sp modelId="{EC9E6AC8-6381-4D20-9E9F-48E554891CDC}">
      <dsp:nvSpPr>
        <dsp:cNvPr id="0" name=""/>
        <dsp:cNvSpPr/>
      </dsp:nvSpPr>
      <dsp:spPr>
        <a:xfrm rot="16200000">
          <a:off x="3866428" y="2541780"/>
          <a:ext cx="1546756" cy="186461"/>
        </a:xfrm>
        <a:prstGeom prst="rect">
          <a:avLst/>
        </a:prstGeom>
        <a:solidFill>
          <a:schemeClr val="accent5">
            <a:hueOff val="-5208064"/>
            <a:satOff val="-354"/>
            <a:lumOff val="84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F8FA29B-D526-4E2B-ACA8-EBC4FF18DE4C}">
      <dsp:nvSpPr>
        <dsp:cNvPr id="0" name=""/>
        <dsp:cNvSpPr/>
      </dsp:nvSpPr>
      <dsp:spPr>
        <a:xfrm>
          <a:off x="4221900" y="3107978"/>
          <a:ext cx="2071799" cy="1243079"/>
        </a:xfrm>
        <a:prstGeom prst="roundRect">
          <a:avLst>
            <a:gd name="adj" fmla="val 10000"/>
          </a:avLst>
        </a:prstGeom>
        <a:solidFill>
          <a:schemeClr val="accent5">
            <a:hueOff val="-4557056"/>
            <a:satOff val="-310"/>
            <a:lumOff val="7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The Equality Act (2010) will protect residential care individuals as it protects individuals from discrimination based on issues such as age disability the act promotes equality and aims to ensure fair treatment.</a:t>
          </a:r>
        </a:p>
      </dsp:txBody>
      <dsp:txXfrm>
        <a:off x="4258309" y="3144387"/>
        <a:ext cx="1998981" cy="1170261"/>
      </dsp:txXfrm>
    </dsp:sp>
    <dsp:sp modelId="{964E3D7C-EF1B-449B-B4A8-B71874937CE7}">
      <dsp:nvSpPr>
        <dsp:cNvPr id="0" name=""/>
        <dsp:cNvSpPr/>
      </dsp:nvSpPr>
      <dsp:spPr>
        <a:xfrm rot="16200000">
          <a:off x="3866428" y="987930"/>
          <a:ext cx="1546756" cy="186461"/>
        </a:xfrm>
        <a:prstGeom prst="rect">
          <a:avLst/>
        </a:prstGeom>
        <a:solidFill>
          <a:schemeClr val="accent5">
            <a:hueOff val="-6944086"/>
            <a:satOff val="-472"/>
            <a:lumOff val="112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DCB2CDA-BFFF-417C-AF35-D962DFDC6BC3}">
      <dsp:nvSpPr>
        <dsp:cNvPr id="0" name=""/>
        <dsp:cNvSpPr/>
      </dsp:nvSpPr>
      <dsp:spPr>
        <a:xfrm>
          <a:off x="4221900" y="1554129"/>
          <a:ext cx="2071799" cy="1243079"/>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The Care Act (2014) </a:t>
          </a:r>
          <a:r>
            <a:rPr lang="en-US" sz="1000" kern="1200" dirty="0" err="1">
              <a:latin typeface="Arial" panose="020B0604020202020204" pitchFamily="34" charset="0"/>
              <a:cs typeface="Arial" panose="020B0604020202020204" pitchFamily="34" charset="0"/>
            </a:rPr>
            <a:t>emphasises</a:t>
          </a:r>
          <a:r>
            <a:rPr lang="en-US" sz="1000" kern="1200" dirty="0">
              <a:latin typeface="Arial" panose="020B0604020202020204" pitchFamily="34" charset="0"/>
              <a:cs typeface="Arial" panose="020B0604020202020204" pitchFamily="34" charset="0"/>
            </a:rPr>
            <a:t> the importance of promoting individual well-being and ensuring that individual receive </a:t>
          </a:r>
          <a:r>
            <a:rPr lang="en-GB" sz="1000" kern="1200" noProof="0" dirty="0">
              <a:latin typeface="Arial" panose="020B0604020202020204" pitchFamily="34" charset="0"/>
              <a:cs typeface="Arial" panose="020B0604020202020204" pitchFamily="34" charset="0"/>
            </a:rPr>
            <a:t>personalised</a:t>
          </a:r>
          <a:r>
            <a:rPr lang="en-US" sz="1000" kern="1200" dirty="0">
              <a:latin typeface="Arial" panose="020B0604020202020204" pitchFamily="34" charset="0"/>
              <a:cs typeface="Arial" panose="020B0604020202020204" pitchFamily="34" charset="0"/>
            </a:rPr>
            <a:t> care and support. This Act plays a crucial role for older people remaining at home, setting out clear guidelines and standards for domiciliary care.</a:t>
          </a:r>
        </a:p>
      </dsp:txBody>
      <dsp:txXfrm>
        <a:off x="4258309" y="1590538"/>
        <a:ext cx="1998981" cy="1170261"/>
      </dsp:txXfrm>
    </dsp:sp>
    <dsp:sp modelId="{7C69A407-36CB-4BF6-B0BD-34DB9D28F74A}">
      <dsp:nvSpPr>
        <dsp:cNvPr id="0" name=""/>
        <dsp:cNvSpPr/>
      </dsp:nvSpPr>
      <dsp:spPr>
        <a:xfrm>
          <a:off x="4643353" y="211006"/>
          <a:ext cx="2748400" cy="186461"/>
        </a:xfrm>
        <a:prstGeom prst="rect">
          <a:avLst/>
        </a:prstGeom>
        <a:solidFill>
          <a:schemeClr val="accent5">
            <a:hueOff val="-8680107"/>
            <a:satOff val="-590"/>
            <a:lumOff val="140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A870AC8-6F35-4719-BE44-BB5FFBBDD577}">
      <dsp:nvSpPr>
        <dsp:cNvPr id="0" name=""/>
        <dsp:cNvSpPr/>
      </dsp:nvSpPr>
      <dsp:spPr>
        <a:xfrm>
          <a:off x="4221900" y="279"/>
          <a:ext cx="2071799" cy="1243079"/>
        </a:xfrm>
        <a:prstGeom prst="roundRect">
          <a:avLst>
            <a:gd name="adj" fmla="val 10000"/>
          </a:avLst>
        </a:prstGeom>
        <a:solidFill>
          <a:schemeClr val="accent5">
            <a:hueOff val="-7595094"/>
            <a:satOff val="-516"/>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The Care Act (2014) Under the Care Act provides several benefits. It sets out eligibility criteria it </a:t>
          </a:r>
          <a:r>
            <a:rPr lang="en-GB" sz="1100" kern="1200" noProof="0" dirty="0">
              <a:latin typeface="Arial" panose="020B0604020202020204" pitchFamily="34" charset="0"/>
              <a:cs typeface="Arial" panose="020B0604020202020204" pitchFamily="34" charset="0"/>
            </a:rPr>
            <a:t>emphasises</a:t>
          </a:r>
          <a:r>
            <a:rPr lang="en-US" sz="1100" kern="1200" dirty="0">
              <a:latin typeface="Arial" panose="020B0604020202020204" pitchFamily="34" charset="0"/>
              <a:cs typeface="Arial" panose="020B0604020202020204" pitchFamily="34" charset="0"/>
            </a:rPr>
            <a:t> the importance of person-</a:t>
          </a:r>
          <a:r>
            <a:rPr lang="en-US" sz="1100" kern="1200" dirty="0" err="1">
              <a:latin typeface="Arial" panose="020B0604020202020204" pitchFamily="34" charset="0"/>
              <a:cs typeface="Arial" panose="020B0604020202020204" pitchFamily="34" charset="0"/>
            </a:rPr>
            <a:t>centred</a:t>
          </a:r>
          <a:r>
            <a:rPr lang="en-US" sz="1100" kern="1200" dirty="0">
              <a:latin typeface="Arial" panose="020B0604020202020204" pitchFamily="34" charset="0"/>
              <a:cs typeface="Arial" panose="020B0604020202020204" pitchFamily="34" charset="0"/>
            </a:rPr>
            <a:t> care promoting dignity choice and control for people in residential care.</a:t>
          </a:r>
        </a:p>
      </dsp:txBody>
      <dsp:txXfrm>
        <a:off x="4258309" y="36688"/>
        <a:ext cx="1998981" cy="1170261"/>
      </dsp:txXfrm>
    </dsp:sp>
    <dsp:sp modelId="{A9DA340B-C12C-4034-863C-A9365CB2C423}">
      <dsp:nvSpPr>
        <dsp:cNvPr id="0" name=""/>
        <dsp:cNvSpPr/>
      </dsp:nvSpPr>
      <dsp:spPr>
        <a:xfrm rot="5400000">
          <a:off x="6621921" y="987930"/>
          <a:ext cx="1546756" cy="186461"/>
        </a:xfrm>
        <a:prstGeom prst="rect">
          <a:avLst/>
        </a:prstGeom>
        <a:solidFill>
          <a:schemeClr val="accent5">
            <a:hueOff val="-10416129"/>
            <a:satOff val="-708"/>
            <a:lumOff val="168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A6BE9C6-92BE-4EBA-8FDD-3EC2D883A6D3}">
      <dsp:nvSpPr>
        <dsp:cNvPr id="0" name=""/>
        <dsp:cNvSpPr/>
      </dsp:nvSpPr>
      <dsp:spPr>
        <a:xfrm>
          <a:off x="6977393" y="279"/>
          <a:ext cx="2071799" cy="1243079"/>
        </a:xfrm>
        <a:prstGeom prst="roundRect">
          <a:avLst>
            <a:gd name="adj" fmla="val 10000"/>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Arial" panose="020B0604020202020204" pitchFamily="34" charset="0"/>
              <a:cs typeface="Arial" panose="020B0604020202020204" pitchFamily="34" charset="0"/>
            </a:rPr>
            <a:t>The Mental Health Act (2005) is a law that sets out how decisions should be made for individuals who may lack the capacity to make decisions for themselves. Ensures that decisions are made in the best interests of the individual and that their rights and autonomy are respected.</a:t>
          </a:r>
        </a:p>
      </dsp:txBody>
      <dsp:txXfrm>
        <a:off x="7013802" y="36688"/>
        <a:ext cx="1998981" cy="1170261"/>
      </dsp:txXfrm>
    </dsp:sp>
    <dsp:sp modelId="{3C2F3EA6-7BBC-4AFB-9CE3-F0E2952D1EF5}">
      <dsp:nvSpPr>
        <dsp:cNvPr id="0" name=""/>
        <dsp:cNvSpPr/>
      </dsp:nvSpPr>
      <dsp:spPr>
        <a:xfrm rot="5400000">
          <a:off x="6621921" y="2541780"/>
          <a:ext cx="1546756" cy="186461"/>
        </a:xfrm>
        <a:prstGeom prst="rect">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F937C7D-E13E-47F3-8644-4905FD7D5B6D}">
      <dsp:nvSpPr>
        <dsp:cNvPr id="0" name=""/>
        <dsp:cNvSpPr/>
      </dsp:nvSpPr>
      <dsp:spPr>
        <a:xfrm>
          <a:off x="6977393" y="1554129"/>
          <a:ext cx="2071799" cy="1243079"/>
        </a:xfrm>
        <a:prstGeom prst="roundRect">
          <a:avLst>
            <a:gd name="adj" fmla="val 10000"/>
          </a:avLst>
        </a:prstGeom>
        <a:solidFill>
          <a:schemeClr val="accent5">
            <a:hueOff val="-10633130"/>
            <a:satOff val="-723"/>
            <a:lumOff val="17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Mental Capacity Act (2005) can take into consideration aspects such as DNR as in residential care the decision can be made with consultation from healthcare professionals.</a:t>
          </a:r>
        </a:p>
      </dsp:txBody>
      <dsp:txXfrm>
        <a:off x="7013802" y="1590538"/>
        <a:ext cx="1998981" cy="1170261"/>
      </dsp:txXfrm>
    </dsp:sp>
    <dsp:sp modelId="{52EDDEB8-F7BD-4EF6-A06F-0025ED69730E}">
      <dsp:nvSpPr>
        <dsp:cNvPr id="0" name=""/>
        <dsp:cNvSpPr/>
      </dsp:nvSpPr>
      <dsp:spPr>
        <a:xfrm>
          <a:off x="6977393" y="3107978"/>
          <a:ext cx="2071799" cy="1243079"/>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latin typeface="Arial" panose="020B0604020202020204" pitchFamily="34" charset="0"/>
              <a:cs typeface="Arial" panose="020B0604020202020204" pitchFamily="34" charset="0"/>
            </a:rPr>
            <a:t>According to </a:t>
          </a:r>
          <a:r>
            <a:rPr lang="en-US" sz="900" kern="1200" dirty="0" err="1">
              <a:latin typeface="Arial" panose="020B0604020202020204" pitchFamily="34" charset="0"/>
              <a:cs typeface="Arial" panose="020B0604020202020204" pitchFamily="34" charset="0"/>
            </a:rPr>
            <a:t>Pettersson</a:t>
          </a:r>
          <a:r>
            <a:rPr lang="en-US" sz="900" kern="1200" dirty="0">
              <a:latin typeface="Arial" panose="020B0604020202020204" pitchFamily="34" charset="0"/>
              <a:cs typeface="Arial" panose="020B0604020202020204" pitchFamily="34" charset="0"/>
            </a:rPr>
            <a:t> and </a:t>
          </a:r>
          <a:r>
            <a:rPr lang="en-US" sz="900" kern="1200" dirty="0" err="1">
              <a:latin typeface="Arial" panose="020B0604020202020204" pitchFamily="34" charset="0"/>
              <a:cs typeface="Arial" panose="020B0604020202020204" pitchFamily="34" charset="0"/>
            </a:rPr>
            <a:t>Hoglund</a:t>
          </a:r>
          <a:r>
            <a:rPr lang="en-US" sz="900" kern="1200" dirty="0">
              <a:latin typeface="Arial" panose="020B0604020202020204" pitchFamily="34" charset="0"/>
              <a:cs typeface="Arial" panose="020B0604020202020204" pitchFamily="34" charset="0"/>
            </a:rPr>
            <a:t> (2020) a DNR is prevalent in the last stages of a life-threatening  disease, suggesting that the attending physician has already determined that neither basic nor advanced cardiac pulmonary rescue should be carried out in the event of a cardiac arrest.</a:t>
          </a:r>
        </a:p>
      </dsp:txBody>
      <dsp:txXfrm>
        <a:off x="7013802" y="3144387"/>
        <a:ext cx="1998981" cy="11702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AF2F2-233A-4238-9451-2150CC787881}">
      <dsp:nvSpPr>
        <dsp:cNvPr id="0" name=""/>
        <dsp:cNvSpPr/>
      </dsp:nvSpPr>
      <dsp:spPr>
        <a:xfrm>
          <a:off x="708193" y="1644027"/>
          <a:ext cx="878185" cy="8781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612CE2-347D-417D-8EC6-398B248AD9A2}">
      <dsp:nvSpPr>
        <dsp:cNvPr id="0" name=""/>
        <dsp:cNvSpPr/>
      </dsp:nvSpPr>
      <dsp:spPr>
        <a:xfrm>
          <a:off x="895345" y="1765616"/>
          <a:ext cx="503876" cy="5038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7A8470-6499-4C1F-AE63-62951EA8A991}">
      <dsp:nvSpPr>
        <dsp:cNvPr id="0" name=""/>
        <dsp:cNvSpPr/>
      </dsp:nvSpPr>
      <dsp:spPr>
        <a:xfrm>
          <a:off x="85439" y="2575109"/>
          <a:ext cx="1983878" cy="791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endParaRPr lang="en-GB" sz="1400" kern="1200" dirty="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defRPr cap="all"/>
          </a:pPr>
          <a:r>
            <a:rPr lang="en-GB" sz="1400" kern="1200" dirty="0">
              <a:latin typeface="Arial" panose="020B0604020202020204" pitchFamily="34" charset="0"/>
              <a:cs typeface="Arial" panose="020B0604020202020204" pitchFamily="34" charset="0"/>
            </a:rPr>
            <a:t>In conclusion, there are benefits to both living in your own home and getting care at a residential facility.</a:t>
          </a:r>
          <a:endParaRPr lang="en-US" sz="1400" kern="1200" dirty="0">
            <a:latin typeface="Arial" panose="020B0604020202020204" pitchFamily="34" charset="0"/>
            <a:cs typeface="Arial" panose="020B0604020202020204" pitchFamily="34" charset="0"/>
          </a:endParaRPr>
        </a:p>
      </dsp:txBody>
      <dsp:txXfrm>
        <a:off x="85439" y="2575109"/>
        <a:ext cx="1983878" cy="791664"/>
      </dsp:txXfrm>
    </dsp:sp>
    <dsp:sp modelId="{F86A7252-4F5F-48AD-80EF-05EDE0178F79}">
      <dsp:nvSpPr>
        <dsp:cNvPr id="0" name=""/>
        <dsp:cNvSpPr/>
      </dsp:nvSpPr>
      <dsp:spPr>
        <a:xfrm>
          <a:off x="2520417" y="1488996"/>
          <a:ext cx="878185" cy="8781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67947C-0E9A-4158-A123-85597D67773F}">
      <dsp:nvSpPr>
        <dsp:cNvPr id="0" name=""/>
        <dsp:cNvSpPr/>
      </dsp:nvSpPr>
      <dsp:spPr>
        <a:xfrm>
          <a:off x="2707571" y="1676151"/>
          <a:ext cx="503876" cy="5038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48CB03-4AA4-4E64-9A98-EDF48DD04883}">
      <dsp:nvSpPr>
        <dsp:cNvPr id="0" name=""/>
        <dsp:cNvSpPr/>
      </dsp:nvSpPr>
      <dsp:spPr>
        <a:xfrm>
          <a:off x="2239686" y="2640715"/>
          <a:ext cx="1439648" cy="537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latin typeface="Arial" panose="020B0604020202020204" pitchFamily="34" charset="0"/>
              <a:cs typeface="Arial" panose="020B0604020202020204" pitchFamily="34" charset="0"/>
            </a:rPr>
            <a:t>Everything comes down to the individual in the end and what might be the best course of action for them.</a:t>
          </a:r>
          <a:endParaRPr lang="en-US" sz="1400" kern="1200" dirty="0">
            <a:latin typeface="Arial" panose="020B0604020202020204" pitchFamily="34" charset="0"/>
            <a:cs typeface="Arial" panose="020B0604020202020204" pitchFamily="34" charset="0"/>
          </a:endParaRPr>
        </a:p>
      </dsp:txBody>
      <dsp:txXfrm>
        <a:off x="2239686" y="2640715"/>
        <a:ext cx="1439648" cy="537537"/>
      </dsp:txXfrm>
    </dsp:sp>
    <dsp:sp modelId="{FE680359-3653-400C-AE65-552A15F040B0}">
      <dsp:nvSpPr>
        <dsp:cNvPr id="0" name=""/>
        <dsp:cNvSpPr/>
      </dsp:nvSpPr>
      <dsp:spPr>
        <a:xfrm>
          <a:off x="4212004" y="1488996"/>
          <a:ext cx="878185" cy="8781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E31FFF-9BB8-4F48-834A-93D44B58D965}">
      <dsp:nvSpPr>
        <dsp:cNvPr id="0" name=""/>
        <dsp:cNvSpPr/>
      </dsp:nvSpPr>
      <dsp:spPr>
        <a:xfrm>
          <a:off x="4399158" y="1676151"/>
          <a:ext cx="503876" cy="5038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D4A1A9-FF34-44C7-BB95-BBD094FE53C1}">
      <dsp:nvSpPr>
        <dsp:cNvPr id="0" name=""/>
        <dsp:cNvSpPr/>
      </dsp:nvSpPr>
      <dsp:spPr>
        <a:xfrm>
          <a:off x="3931273" y="2640715"/>
          <a:ext cx="1439648" cy="537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latin typeface="Arial" panose="020B0604020202020204" pitchFamily="34" charset="0"/>
              <a:cs typeface="Arial" panose="020B0604020202020204" pitchFamily="34" charset="0"/>
            </a:rPr>
            <a:t>If they can continue to function mentally and physically in their own house, then remaining in their own home does offer many positive points.</a:t>
          </a:r>
          <a:endParaRPr lang="en-US" sz="1400" kern="1200" dirty="0">
            <a:latin typeface="Arial" panose="020B0604020202020204" pitchFamily="34" charset="0"/>
            <a:cs typeface="Arial" panose="020B0604020202020204" pitchFamily="34" charset="0"/>
          </a:endParaRPr>
        </a:p>
      </dsp:txBody>
      <dsp:txXfrm>
        <a:off x="3931273" y="2640715"/>
        <a:ext cx="1439648" cy="537537"/>
      </dsp:txXfrm>
    </dsp:sp>
    <dsp:sp modelId="{4D1DC669-0504-4B80-8DC7-A6AD6814063B}">
      <dsp:nvSpPr>
        <dsp:cNvPr id="0" name=""/>
        <dsp:cNvSpPr/>
      </dsp:nvSpPr>
      <dsp:spPr>
        <a:xfrm>
          <a:off x="5903591" y="1488996"/>
          <a:ext cx="878185" cy="8781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D4410-780C-4266-AD4E-A094BBB02E64}">
      <dsp:nvSpPr>
        <dsp:cNvPr id="0" name=""/>
        <dsp:cNvSpPr/>
      </dsp:nvSpPr>
      <dsp:spPr>
        <a:xfrm>
          <a:off x="6090745" y="1676151"/>
          <a:ext cx="503876" cy="5038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29899F-305F-43DE-8CCD-DD98FBE68401}">
      <dsp:nvSpPr>
        <dsp:cNvPr id="0" name=""/>
        <dsp:cNvSpPr/>
      </dsp:nvSpPr>
      <dsp:spPr>
        <a:xfrm>
          <a:off x="5622859" y="2640715"/>
          <a:ext cx="1439648" cy="537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latin typeface="Arial" panose="020B0604020202020204" pitchFamily="34" charset="0"/>
              <a:cs typeface="Arial" panose="020B0604020202020204" pitchFamily="34" charset="0"/>
            </a:rPr>
            <a:t>Residential care might can be beneficial for some individuals.</a:t>
          </a:r>
          <a:endParaRPr lang="en-US" sz="1400" kern="1200" dirty="0">
            <a:latin typeface="Arial" panose="020B0604020202020204" pitchFamily="34" charset="0"/>
            <a:cs typeface="Arial" panose="020B0604020202020204" pitchFamily="34" charset="0"/>
          </a:endParaRPr>
        </a:p>
      </dsp:txBody>
      <dsp:txXfrm>
        <a:off x="5622859" y="2640715"/>
        <a:ext cx="1439648" cy="537537"/>
      </dsp:txXfrm>
    </dsp:sp>
    <dsp:sp modelId="{E12B1651-595B-49EF-A45A-4D7C815A9578}">
      <dsp:nvSpPr>
        <dsp:cNvPr id="0" name=""/>
        <dsp:cNvSpPr/>
      </dsp:nvSpPr>
      <dsp:spPr>
        <a:xfrm>
          <a:off x="8047292" y="1575209"/>
          <a:ext cx="878185" cy="8781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E6FCA-A355-4BA3-A6E8-37CC766E5E33}">
      <dsp:nvSpPr>
        <dsp:cNvPr id="0" name=""/>
        <dsp:cNvSpPr/>
      </dsp:nvSpPr>
      <dsp:spPr>
        <a:xfrm>
          <a:off x="8234447" y="1762364"/>
          <a:ext cx="503876" cy="5038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CDF919-0441-4E49-A9B5-5CC78AFBDF41}">
      <dsp:nvSpPr>
        <dsp:cNvPr id="0" name=""/>
        <dsp:cNvSpPr/>
      </dsp:nvSpPr>
      <dsp:spPr>
        <a:xfrm>
          <a:off x="7090437" y="2641798"/>
          <a:ext cx="2343877" cy="192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latin typeface="Arial" panose="020B0604020202020204" pitchFamily="34" charset="0"/>
              <a:cs typeface="Arial" panose="020B0604020202020204" pitchFamily="34" charset="0"/>
            </a:rPr>
            <a:t>Overall, everyone has a right to care and to make a decision for their individual needs</a:t>
          </a:r>
          <a:r>
            <a:rPr lang="en-GB" sz="1400" kern="1200" dirty="0">
              <a:latin typeface="Arial" panose="020B0604020202020204" pitchFamily="34" charset="0"/>
              <a:cs typeface="Arial" panose="020B0604020202020204" pitchFamily="34" charset="0"/>
            </a:rPr>
            <a:t>.</a:t>
          </a:r>
          <a:endParaRPr lang="en-US" sz="1400" kern="1200" dirty="0">
            <a:latin typeface="Arial" panose="020B0604020202020204" pitchFamily="34" charset="0"/>
            <a:cs typeface="Arial" panose="020B0604020202020204" pitchFamily="34" charset="0"/>
          </a:endParaRPr>
        </a:p>
      </dsp:txBody>
      <dsp:txXfrm>
        <a:off x="7090437" y="2641798"/>
        <a:ext cx="2343877" cy="192685"/>
      </dsp:txXfrm>
    </dsp:sp>
    <dsp:sp modelId="{B83738B1-EAFC-4F7D-97D7-B45316A4C12F}">
      <dsp:nvSpPr>
        <dsp:cNvPr id="0" name=""/>
        <dsp:cNvSpPr/>
      </dsp:nvSpPr>
      <dsp:spPr>
        <a:xfrm>
          <a:off x="10190994" y="1488996"/>
          <a:ext cx="878185" cy="8781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123382-13DA-4EB5-84D7-A3C3C8EC1F14}">
      <dsp:nvSpPr>
        <dsp:cNvPr id="0" name=""/>
        <dsp:cNvSpPr/>
      </dsp:nvSpPr>
      <dsp:spPr>
        <a:xfrm>
          <a:off x="10378148" y="1676151"/>
          <a:ext cx="503876" cy="50387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88CD37-72EF-4369-9449-2D68CF709916}">
      <dsp:nvSpPr>
        <dsp:cNvPr id="0" name=""/>
        <dsp:cNvSpPr/>
      </dsp:nvSpPr>
      <dsp:spPr>
        <a:xfrm>
          <a:off x="9910262" y="2640715"/>
          <a:ext cx="1439648" cy="537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latin typeface="Arial" panose="020B0604020202020204" pitchFamily="34" charset="0"/>
              <a:cs typeface="Arial" panose="020B0604020202020204" pitchFamily="34" charset="0"/>
            </a:rPr>
            <a:t>The individual's best interests should always come first.</a:t>
          </a:r>
          <a:endParaRPr lang="en-US" sz="1400" kern="1200" dirty="0">
            <a:latin typeface="Arial" panose="020B0604020202020204" pitchFamily="34" charset="0"/>
            <a:cs typeface="Arial" panose="020B0604020202020204" pitchFamily="34" charset="0"/>
          </a:endParaRPr>
        </a:p>
      </dsp:txBody>
      <dsp:txXfrm>
        <a:off x="9910262" y="2640715"/>
        <a:ext cx="1439648" cy="537537"/>
      </dsp:txXfrm>
    </dsp:sp>
  </dsp:spTree>
</dsp:drawing>
</file>

<file path=ppt/diagrams/layout1.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2.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758F37-8915-45F9-A89D-218DDDCAA762}" type="datetimeFigureOut">
              <a:rPr lang="en-GB" smtClean="0"/>
              <a:t>15/02/2024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903304-DCB0-4265-A4F8-9BE60FA1F395}" type="slidenum">
              <a:rPr lang="en-GB" smtClean="0"/>
              <a:t>‹#›</a:t>
            </a:fld>
            <a:endParaRPr lang="en-GB"/>
          </a:p>
        </p:txBody>
      </p:sp>
    </p:spTree>
    <p:extLst>
      <p:ext uri="{BB962C8B-B14F-4D97-AF65-F5344CB8AC3E}">
        <p14:creationId xmlns:p14="http://schemas.microsoft.com/office/powerpoint/2010/main" val="2064599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903304-DCB0-4265-A4F8-9BE60FA1F395}" type="slidenum">
              <a:rPr lang="en-GB" smtClean="0"/>
              <a:t>19</a:t>
            </a:fld>
            <a:endParaRPr lang="en-GB"/>
          </a:p>
        </p:txBody>
      </p:sp>
    </p:spTree>
    <p:extLst>
      <p:ext uri="{BB962C8B-B14F-4D97-AF65-F5344CB8AC3E}">
        <p14:creationId xmlns:p14="http://schemas.microsoft.com/office/powerpoint/2010/main" val="39109044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903304-DCB0-4265-A4F8-9BE60FA1F395}" type="slidenum">
              <a:rPr lang="en-GB" smtClean="0"/>
              <a:t>20</a:t>
            </a:fld>
            <a:endParaRPr lang="en-GB"/>
          </a:p>
        </p:txBody>
      </p:sp>
    </p:spTree>
    <p:extLst>
      <p:ext uri="{BB962C8B-B14F-4D97-AF65-F5344CB8AC3E}">
        <p14:creationId xmlns:p14="http://schemas.microsoft.com/office/powerpoint/2010/main" val="2891865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46CE7D5-CF57-46EF-B807-FDD0502418D4}"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6CE7D5-CF57-46EF-B807-FDD0502418D4}"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46CE7D5-CF57-46EF-B807-FDD0502418D4}"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46CE7D5-CF57-46EF-B807-FDD0502418D4}" type="datetimeFigureOut">
              <a:rPr lang="en-GB" smtClean="0"/>
              <a:t>15/02/2024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46CE7D5-CF57-46EF-B807-FDD0502418D4}" type="datetimeFigureOut">
              <a:rPr lang="en-GB" smtClean="0"/>
              <a:t>15/02/2024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6CE7D5-CF57-46EF-B807-FDD0502418D4}"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6CE7D5-CF57-46EF-B807-FDD0502418D4}" type="datetimeFigureOut">
              <a:rPr lang="en-GB" smtClean="0"/>
              <a:t>15/02/2024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nhs.uk/conditions/social-care-and-support-guide/care-services-equipment-and-care-homes/care-homes/" TargetMode="External"/><Relationship Id="rId2" Type="http://schemas.openxmlformats.org/officeDocument/2006/relationships/hyperlink" Target="https://www.ageuk.org.uk/discover/2018/who-cares-for-those-without-carer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legislation.gov.uk/ukpga/1998/42/content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nhs.uk/conditions/social-care-and-support-guide/money-work-and-benefits/when-the-council-might-pay-for-your-care/" TargetMode="External"/><Relationship Id="rId5" Type="http://schemas.openxmlformats.org/officeDocument/2006/relationships/hyperlink" Target="https://www.legislation.gov.uk/ukpga/2005/9/contents" TargetMode="External"/><Relationship Id="rId4" Type="http://schemas.openxmlformats.org/officeDocument/2006/relationships/hyperlink" Target="https://www.legislation.gov.uk/ukpga/2014/23/contents/enacted"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293BCB-1817-50F0-A874-22F19768CC8C}"/>
              </a:ext>
            </a:extLst>
          </p:cNvPr>
          <p:cNvSpPr>
            <a:spLocks noGrp="1"/>
          </p:cNvSpPr>
          <p:nvPr>
            <p:ph type="title"/>
          </p:nvPr>
        </p:nvSpPr>
        <p:spPr>
          <a:xfrm>
            <a:off x="179143" y="515258"/>
            <a:ext cx="7074694" cy="1785764"/>
          </a:xfrm>
        </p:spPr>
        <p:txBody>
          <a:bodyPr vert="horz" lIns="91440" tIns="45720" rIns="91440" bIns="45720" rtlCol="0" anchor="ctr">
            <a:noAutofit/>
          </a:bodyPr>
          <a:lstStyle/>
          <a:p>
            <a:r>
              <a:rPr lang="en-GB" sz="3200">
                <a:latin typeface="Aptos Display"/>
                <a:cs typeface="Arial"/>
              </a:rPr>
              <a:t>Living with Care: The Older Person</a:t>
            </a:r>
            <a:br>
              <a:rPr lang="en-GB" sz="3200">
                <a:latin typeface="Aptos Display"/>
                <a:cs typeface="Arial"/>
              </a:rPr>
            </a:br>
            <a:r>
              <a:rPr lang="en-GB" sz="3200">
                <a:latin typeface="Aptos Display"/>
                <a:cs typeface="Arial"/>
              </a:rPr>
              <a:t>Module : BMHP_6009</a:t>
            </a:r>
            <a:br>
              <a:rPr lang="en-GB" sz="3200">
                <a:latin typeface="Aptos Display"/>
                <a:cs typeface="Arial"/>
              </a:rPr>
            </a:br>
            <a:r>
              <a:rPr lang="en-GB" sz="3200">
                <a:latin typeface="Aptos Display"/>
                <a:cs typeface="Arial"/>
              </a:rPr>
              <a:t>Lecturer: Rebecca Stewart </a:t>
            </a:r>
            <a:br>
              <a:rPr lang="en-GB" sz="3200">
                <a:latin typeface="Aptos Display"/>
                <a:cs typeface="Arial"/>
              </a:rPr>
            </a:br>
            <a:r>
              <a:rPr lang="en-GB" sz="3200">
                <a:latin typeface="Aptos Display"/>
                <a:cs typeface="Arial"/>
              </a:rPr>
              <a:t>Submission date: 19th February 2024</a:t>
            </a:r>
            <a:endParaRPr lang="en-US" sz="3200">
              <a:latin typeface="Aptos Display"/>
            </a:endParaRPr>
          </a:p>
        </p:txBody>
      </p:sp>
      <p:sp>
        <p:nvSpPr>
          <p:cNvPr id="3" name="Content Placeholder 2">
            <a:extLst>
              <a:ext uri="{FF2B5EF4-FFF2-40B4-BE49-F238E27FC236}">
                <a16:creationId xmlns:a16="http://schemas.microsoft.com/office/drawing/2014/main" id="{027E0201-0FE2-7636-B35E-099CFDCCD6D0}"/>
              </a:ext>
            </a:extLst>
          </p:cNvPr>
          <p:cNvSpPr>
            <a:spLocks noGrp="1"/>
          </p:cNvSpPr>
          <p:nvPr>
            <p:ph idx="1"/>
          </p:nvPr>
        </p:nvSpPr>
        <p:spPr>
          <a:xfrm>
            <a:off x="428978" y="5395149"/>
            <a:ext cx="4242117" cy="692753"/>
          </a:xfrm>
        </p:spPr>
        <p:txBody>
          <a:bodyPr vert="horz" lIns="91440" tIns="45720" rIns="91440" bIns="45720" rtlCol="0" anchor="t">
            <a:normAutofit/>
          </a:bodyPr>
          <a:lstStyle/>
          <a:p>
            <a:pPr marL="0" indent="0">
              <a:buNone/>
            </a:pPr>
            <a:r>
              <a:rPr lang="en-GB" sz="1600" cap="all">
                <a:latin typeface="Arial"/>
                <a:cs typeface="Arial"/>
              </a:rPr>
              <a:t>SAMINA MUMTAZ-2119016</a:t>
            </a:r>
            <a:endParaRPr lang="en-US" sz="1600">
              <a:latin typeface="Arial"/>
              <a:cs typeface="Arial"/>
            </a:endParaRPr>
          </a:p>
          <a:p>
            <a:pPr marL="0" indent="0">
              <a:buNone/>
            </a:pPr>
            <a:r>
              <a:rPr lang="en-GB" sz="1600" cap="all">
                <a:latin typeface="Arial"/>
                <a:cs typeface="Arial"/>
              </a:rPr>
              <a:t>SHAZIA BEGUM-2117727</a:t>
            </a:r>
            <a:endParaRPr lang="en-GB" sz="1600"/>
          </a:p>
        </p:txBody>
      </p:sp>
      <p:pic>
        <p:nvPicPr>
          <p:cNvPr id="18" name="Picture 17" descr="Desk with stethoscope and computer keyboard">
            <a:extLst>
              <a:ext uri="{FF2B5EF4-FFF2-40B4-BE49-F238E27FC236}">
                <a16:creationId xmlns:a16="http://schemas.microsoft.com/office/drawing/2014/main" id="{2819B5D3-B543-1B56-5CB3-68FE29246CD5}"/>
              </a:ext>
            </a:extLst>
          </p:cNvPr>
          <p:cNvPicPr>
            <a:picLocks noChangeAspect="1"/>
          </p:cNvPicPr>
          <p:nvPr/>
        </p:nvPicPr>
        <p:blipFill rotWithShape="1">
          <a:blip r:embed="rId2"/>
          <a:srcRect l="41964" r="-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62545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47A9-CBE7-D86B-C5EF-05FE7EC3C2E9}"/>
              </a:ext>
            </a:extLst>
          </p:cNvPr>
          <p:cNvSpPr>
            <a:spLocks noGrp="1"/>
          </p:cNvSpPr>
          <p:nvPr>
            <p:ph type="title"/>
          </p:nvPr>
        </p:nvSpPr>
        <p:spPr>
          <a:xfrm>
            <a:off x="6369136" y="544745"/>
            <a:ext cx="4713046" cy="792752"/>
          </a:xfrm>
        </p:spPr>
        <p:txBody>
          <a:bodyPr anchor="b">
            <a:normAutofit/>
          </a:bodyPr>
          <a:lstStyle/>
          <a:p>
            <a:r>
              <a:rPr lang="en-GB" sz="3200" b="1" u="sng" dirty="0"/>
              <a:t>Contents Page</a:t>
            </a:r>
          </a:p>
        </p:txBody>
      </p:sp>
      <p:pic>
        <p:nvPicPr>
          <p:cNvPr id="5" name="Picture 4" descr="Stethoscope">
            <a:extLst>
              <a:ext uri="{FF2B5EF4-FFF2-40B4-BE49-F238E27FC236}">
                <a16:creationId xmlns:a16="http://schemas.microsoft.com/office/drawing/2014/main" id="{E65488D2-BE8B-92E0-B139-74AE56880C38}"/>
              </a:ext>
            </a:extLst>
          </p:cNvPr>
          <p:cNvPicPr>
            <a:picLocks noChangeAspect="1"/>
          </p:cNvPicPr>
          <p:nvPr/>
        </p:nvPicPr>
        <p:blipFill rotWithShape="1">
          <a:blip r:embed="rId2"/>
          <a:srcRect l="29618" r="11135" b="-3"/>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F6AA0B3-3853-1F32-0D9C-D5E1FA3A8A6A}"/>
              </a:ext>
            </a:extLst>
          </p:cNvPr>
          <p:cNvSpPr>
            <a:spLocks noGrp="1"/>
          </p:cNvSpPr>
          <p:nvPr>
            <p:ph idx="1"/>
          </p:nvPr>
        </p:nvSpPr>
        <p:spPr>
          <a:xfrm>
            <a:off x="7155717" y="2029573"/>
            <a:ext cx="4491820" cy="3447832"/>
          </a:xfrm>
        </p:spPr>
        <p:txBody>
          <a:bodyPr vert="horz" lIns="91440" tIns="45720" rIns="91440" bIns="45720" rtlCol="0" anchor="t">
            <a:normAutofit/>
          </a:bodyPr>
          <a:lstStyle/>
          <a:p>
            <a:r>
              <a:rPr lang="en-GB" sz="1600">
                <a:latin typeface="Arial"/>
                <a:cs typeface="Arial"/>
              </a:rPr>
              <a:t>Introduction</a:t>
            </a:r>
            <a:endParaRPr lang="en-US" sz="1600">
              <a:latin typeface="Arial"/>
              <a:cs typeface="Arial"/>
            </a:endParaRPr>
          </a:p>
          <a:p>
            <a:r>
              <a:rPr lang="en-GB" sz="1600">
                <a:latin typeface="Arial"/>
                <a:cs typeface="Arial"/>
              </a:rPr>
              <a:t>Definition of Domiciliary Care</a:t>
            </a:r>
          </a:p>
          <a:p>
            <a:r>
              <a:rPr lang="en-GB" sz="1600">
                <a:latin typeface="Arial"/>
                <a:cs typeface="Arial"/>
              </a:rPr>
              <a:t>Definition of Residential Care/Nursing Care</a:t>
            </a:r>
          </a:p>
          <a:p>
            <a:r>
              <a:rPr lang="en-GB" sz="1600">
                <a:latin typeface="Arial"/>
                <a:cs typeface="Arial"/>
              </a:rPr>
              <a:t>What are the funding options available in the UK and other countries</a:t>
            </a:r>
          </a:p>
          <a:p>
            <a:r>
              <a:rPr lang="en-GB" sz="1600">
                <a:latin typeface="Arial"/>
                <a:cs typeface="Arial"/>
              </a:rPr>
              <a:t>The gap between need and availability of care for older people</a:t>
            </a:r>
          </a:p>
          <a:p>
            <a:r>
              <a:rPr lang="en-GB" sz="1600">
                <a:latin typeface="Arial"/>
                <a:cs typeface="Arial"/>
              </a:rPr>
              <a:t>End of life and palliative care, how and were delivered</a:t>
            </a:r>
          </a:p>
          <a:p>
            <a:r>
              <a:rPr lang="en-GB" sz="1600">
                <a:latin typeface="Arial"/>
                <a:cs typeface="Arial"/>
              </a:rPr>
              <a:t>Legislation, policy and theories of ageing</a:t>
            </a:r>
          </a:p>
          <a:p>
            <a:r>
              <a:rPr lang="en-GB" sz="1600">
                <a:latin typeface="Arial"/>
                <a:cs typeface="Arial"/>
              </a:rPr>
              <a:t>Benefits and disadvantages of both</a:t>
            </a:r>
          </a:p>
          <a:p>
            <a:endParaRPr lang="en-GB" sz="1600"/>
          </a:p>
          <a:p>
            <a:endParaRPr lang="en-GB" sz="1600"/>
          </a:p>
          <a:p>
            <a:endParaRPr lang="en-GB" sz="1600"/>
          </a:p>
        </p:txBody>
      </p:sp>
    </p:spTree>
    <p:extLst>
      <p:ext uri="{BB962C8B-B14F-4D97-AF65-F5344CB8AC3E}">
        <p14:creationId xmlns:p14="http://schemas.microsoft.com/office/powerpoint/2010/main" val="1370415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A0C53-E6EC-BC42-D13A-A29E68C074F9}"/>
              </a:ext>
            </a:extLst>
          </p:cNvPr>
          <p:cNvSpPr>
            <a:spLocks noGrp="1"/>
          </p:cNvSpPr>
          <p:nvPr>
            <p:ph type="title"/>
          </p:nvPr>
        </p:nvSpPr>
        <p:spPr>
          <a:xfrm>
            <a:off x="721442" y="1207340"/>
            <a:ext cx="6143698" cy="691315"/>
          </a:xfrm>
        </p:spPr>
        <p:txBody>
          <a:bodyPr anchor="b">
            <a:normAutofit/>
          </a:bodyPr>
          <a:lstStyle/>
          <a:p>
            <a:r>
              <a:rPr lang="en-GB" sz="3200" b="1" u="sng" dirty="0"/>
              <a:t>Introduction </a:t>
            </a:r>
          </a:p>
        </p:txBody>
      </p:sp>
      <p:cxnSp>
        <p:nvCxnSpPr>
          <p:cNvPr id="34" name="Straight Connector 3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D6EC9F-0DEB-9588-305E-32CCFD0D5BA3}"/>
              </a:ext>
            </a:extLst>
          </p:cNvPr>
          <p:cNvSpPr>
            <a:spLocks noGrp="1"/>
          </p:cNvSpPr>
          <p:nvPr>
            <p:ph idx="1"/>
          </p:nvPr>
        </p:nvSpPr>
        <p:spPr>
          <a:xfrm>
            <a:off x="422776" y="2558944"/>
            <a:ext cx="7204361" cy="3872942"/>
          </a:xfrm>
        </p:spPr>
        <p:txBody>
          <a:bodyPr vert="horz" lIns="91440" tIns="45720" rIns="91440" bIns="45720" rtlCol="0" anchor="t">
            <a:noAutofit/>
          </a:bodyPr>
          <a:lstStyle/>
          <a:p>
            <a:pPr marL="342900" indent="-342900"/>
            <a:r>
              <a:rPr lang="en-GB" sz="1600">
                <a:solidFill>
                  <a:schemeClr val="tx1">
                    <a:alpha val="80000"/>
                  </a:schemeClr>
                </a:solidFill>
                <a:latin typeface="Arial"/>
                <a:ea typeface="+mn-lt"/>
                <a:cs typeface="+mn-lt"/>
              </a:rPr>
              <a:t>We will be presenting a debate on the topic about "Remaining in your own home is best for everyone". During this debate presentation we will discuss </a:t>
            </a:r>
            <a:endParaRPr lang="en-GB" sz="1600">
              <a:solidFill>
                <a:schemeClr val="tx1">
                  <a:alpha val="80000"/>
                </a:schemeClr>
              </a:solidFill>
              <a:latin typeface="Arial"/>
              <a:ea typeface="+mn-lt"/>
              <a:cs typeface="Arial"/>
            </a:endParaRPr>
          </a:p>
          <a:p>
            <a:pPr marL="342900" indent="-342900"/>
            <a:r>
              <a:rPr lang="en-GB" sz="1600">
                <a:solidFill>
                  <a:schemeClr val="tx1">
                    <a:alpha val="80000"/>
                  </a:schemeClr>
                </a:solidFill>
                <a:latin typeface="Arial"/>
                <a:ea typeface="+mn-lt"/>
                <a:cs typeface="+mn-lt"/>
              </a:rPr>
              <a:t>Definition of domiciliary and residential care</a:t>
            </a:r>
          </a:p>
          <a:p>
            <a:pPr marL="342900" indent="-342900"/>
            <a:r>
              <a:rPr lang="en-GB" sz="1600">
                <a:solidFill>
                  <a:schemeClr val="tx1">
                    <a:alpha val="80000"/>
                  </a:schemeClr>
                </a:solidFill>
                <a:latin typeface="Arial"/>
                <a:ea typeface="+mn-lt"/>
                <a:cs typeface="+mn-lt"/>
              </a:rPr>
              <a:t>Arguments for and against arguments on where its best to remain</a:t>
            </a:r>
            <a:endParaRPr lang="en-GB" sz="1600">
              <a:solidFill>
                <a:schemeClr val="tx1">
                  <a:alpha val="80000"/>
                </a:schemeClr>
              </a:solidFill>
              <a:latin typeface="Arial"/>
              <a:ea typeface="+mn-lt"/>
              <a:cs typeface="Arial"/>
            </a:endParaRPr>
          </a:p>
          <a:p>
            <a:pPr marL="342900" indent="-342900"/>
            <a:r>
              <a:rPr lang="en-GB" sz="1600">
                <a:solidFill>
                  <a:schemeClr val="tx1">
                    <a:alpha val="80000"/>
                  </a:schemeClr>
                </a:solidFill>
                <a:latin typeface="Arial"/>
                <a:ea typeface="+mn-lt"/>
                <a:cs typeface="+mn-lt"/>
              </a:rPr>
              <a:t>Benefits and disadvantages of both, including the theories of ageing</a:t>
            </a:r>
            <a:endParaRPr lang="en-GB" sz="1600">
              <a:solidFill>
                <a:schemeClr val="tx1">
                  <a:alpha val="80000"/>
                </a:schemeClr>
              </a:solidFill>
              <a:latin typeface="Arial"/>
              <a:ea typeface="+mn-lt"/>
              <a:cs typeface="Arial"/>
            </a:endParaRPr>
          </a:p>
          <a:p>
            <a:pPr marL="342900" indent="-342900"/>
            <a:r>
              <a:rPr lang="en-GB" sz="1600">
                <a:solidFill>
                  <a:schemeClr val="tx1">
                    <a:alpha val="80000"/>
                  </a:schemeClr>
                </a:solidFill>
                <a:latin typeface="Arial"/>
                <a:ea typeface="+mn-lt"/>
                <a:cs typeface="+mn-lt"/>
              </a:rPr>
              <a:t>End of life and palliative care</a:t>
            </a:r>
          </a:p>
          <a:p>
            <a:pPr marL="342900" indent="-342900"/>
            <a:r>
              <a:rPr lang="en-GB" sz="1600">
                <a:solidFill>
                  <a:schemeClr val="tx1">
                    <a:alpha val="80000"/>
                  </a:schemeClr>
                </a:solidFill>
                <a:latin typeface="Arial"/>
                <a:ea typeface="+mn-lt"/>
                <a:cs typeface="+mn-lt"/>
              </a:rPr>
              <a:t>Funding options in the UK and other countries</a:t>
            </a:r>
          </a:p>
          <a:p>
            <a:pPr marL="342900" indent="-342900"/>
            <a:r>
              <a:rPr lang="en-GB" sz="1600">
                <a:solidFill>
                  <a:schemeClr val="tx1">
                    <a:alpha val="80000"/>
                  </a:schemeClr>
                </a:solidFill>
                <a:latin typeface="Arial"/>
                <a:ea typeface="+mn-lt"/>
                <a:cs typeface="+mn-lt"/>
              </a:rPr>
              <a:t>Gaps between the need and availability, including the medical model and social models.</a:t>
            </a:r>
          </a:p>
          <a:p>
            <a:pPr marL="342900" indent="-342900"/>
            <a:r>
              <a:rPr lang="en-GB" sz="1600">
                <a:solidFill>
                  <a:schemeClr val="tx1">
                    <a:alpha val="80000"/>
                  </a:schemeClr>
                </a:solidFill>
                <a:latin typeface="Arial"/>
                <a:ea typeface="+mn-lt"/>
                <a:cs typeface="+mn-lt"/>
              </a:rPr>
              <a:t>Legislation and Policies</a:t>
            </a:r>
          </a:p>
          <a:p>
            <a:pPr marL="342900" indent="-342900"/>
            <a:r>
              <a:rPr lang="en-GB" sz="1600">
                <a:solidFill>
                  <a:schemeClr val="tx1">
                    <a:alpha val="80000"/>
                  </a:schemeClr>
                </a:solidFill>
                <a:latin typeface="Arial"/>
                <a:ea typeface="+mn-lt"/>
                <a:cs typeface="+mn-lt"/>
              </a:rPr>
              <a:t>Conclusion</a:t>
            </a:r>
          </a:p>
        </p:txBody>
      </p:sp>
      <p:pic>
        <p:nvPicPr>
          <p:cNvPr id="27" name="Graphic 26" descr="Board Room">
            <a:extLst>
              <a:ext uri="{FF2B5EF4-FFF2-40B4-BE49-F238E27FC236}">
                <a16:creationId xmlns:a16="http://schemas.microsoft.com/office/drawing/2014/main" id="{E2E2163B-81EB-2032-AA2B-E7B78539EA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3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857069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B7B158B2-BAC1-6F5C-C365-79390CD39756}"/>
              </a:ext>
            </a:extLst>
          </p:cNvPr>
          <p:cNvSpPr txBox="1"/>
          <p:nvPr/>
        </p:nvSpPr>
        <p:spPr>
          <a:xfrm>
            <a:off x="353102" y="965200"/>
            <a:ext cx="4685588" cy="5153939"/>
          </a:xfrm>
          <a:prstGeom prst="rect">
            <a:avLst/>
          </a:prstGeom>
          <a:noFill/>
        </p:spPr>
        <p:txBody>
          <a:bodyPr wrap="square" lIns="91440" tIns="45720" rIns="91440" bIns="45720" rtlCol="0" anchor="t">
            <a:normAutofit/>
          </a:bodyPr>
          <a:lstStyle/>
          <a:p>
            <a:pPr marL="0" indent="0">
              <a:lnSpc>
                <a:spcPct val="90000"/>
              </a:lnSpc>
              <a:spcBef>
                <a:spcPts val="0"/>
              </a:spcBef>
              <a:spcAft>
                <a:spcPts val="600"/>
              </a:spcAft>
              <a:buNone/>
            </a:pPr>
            <a:r>
              <a:rPr lang="en-US" sz="3200" b="1" u="sng" dirty="0">
                <a:latin typeface="Aptos Display"/>
                <a:cs typeface="Arial"/>
              </a:rPr>
              <a:t>Definition of Domiciliary Care</a:t>
            </a:r>
          </a:p>
          <a:p>
            <a:pPr>
              <a:lnSpc>
                <a:spcPct val="90000"/>
              </a:lnSpc>
              <a:spcAft>
                <a:spcPts val="600"/>
              </a:spcAft>
            </a:pPr>
            <a:endParaRPr lang="en-US" b="1" u="sng" dirty="0">
              <a:latin typeface="Arial"/>
              <a:cs typeface="Arial"/>
            </a:endParaRPr>
          </a:p>
          <a:p>
            <a:pPr marL="457200" indent="-457200">
              <a:lnSpc>
                <a:spcPct val="90000"/>
              </a:lnSpc>
              <a:spcAft>
                <a:spcPts val="600"/>
              </a:spcAft>
              <a:buFont typeface="Arial"/>
              <a:buChar char="•"/>
            </a:pPr>
            <a:r>
              <a:rPr lang="en-US" sz="1500" dirty="0">
                <a:latin typeface="Arial" panose="020B0604020202020204" pitchFamily="34" charset="0"/>
                <a:cs typeface="Arial" panose="020B0604020202020204" pitchFamily="34" charset="0"/>
              </a:rPr>
              <a:t>Domiciliary Care (DC) is another form of care and support given while the older person remains in their own home, </a:t>
            </a:r>
            <a:r>
              <a:rPr lang="en-US" sz="1500" dirty="0">
                <a:latin typeface="Arial" panose="020B0604020202020204" pitchFamily="34" charset="0"/>
                <a:ea typeface="+mn-lt"/>
                <a:cs typeface="Arial" panose="020B0604020202020204" pitchFamily="34" charset="0"/>
              </a:rPr>
              <a:t>including those with dementia</a:t>
            </a:r>
            <a:r>
              <a:rPr lang="en-US" sz="1500" dirty="0">
                <a:latin typeface="Arial" panose="020B0604020202020204" pitchFamily="34" charset="0"/>
                <a:cs typeface="Arial" panose="020B0604020202020204" pitchFamily="34" charset="0"/>
              </a:rPr>
              <a:t> (</a:t>
            </a:r>
            <a:r>
              <a:rPr lang="en-US" sz="1500" dirty="0">
                <a:solidFill>
                  <a:srgbClr val="222222"/>
                </a:solidFill>
                <a:latin typeface="Arial" panose="020B0604020202020204" pitchFamily="34" charset="0"/>
                <a:cs typeface="Arial" panose="020B0604020202020204" pitchFamily="34" charset="0"/>
              </a:rPr>
              <a:t>Pollock </a:t>
            </a:r>
            <a:r>
              <a:rPr lang="en-US" sz="1500" i="1" dirty="0">
                <a:solidFill>
                  <a:srgbClr val="222222"/>
                </a:solidFill>
                <a:latin typeface="Arial" panose="020B0604020202020204" pitchFamily="34" charset="0"/>
                <a:cs typeface="Arial" panose="020B0604020202020204" pitchFamily="34" charset="0"/>
              </a:rPr>
              <a:t>et al.,</a:t>
            </a:r>
            <a:r>
              <a:rPr lang="en-US" sz="1500" dirty="0">
                <a:solidFill>
                  <a:srgbClr val="222222"/>
                </a:solidFill>
                <a:latin typeface="Arial" panose="020B0604020202020204" pitchFamily="34" charset="0"/>
                <a:cs typeface="Arial" panose="020B0604020202020204" pitchFamily="34" charset="0"/>
              </a:rPr>
              <a:t> 2021).</a:t>
            </a:r>
          </a:p>
          <a:p>
            <a:pPr marL="457200" indent="-457200">
              <a:lnSpc>
                <a:spcPct val="90000"/>
              </a:lnSpc>
              <a:spcAft>
                <a:spcPts val="600"/>
              </a:spcAft>
              <a:buFont typeface="Arial"/>
              <a:buChar char="•"/>
            </a:pPr>
            <a:r>
              <a:rPr lang="en-US" sz="1500" dirty="0">
                <a:solidFill>
                  <a:srgbClr val="000000"/>
                </a:solidFill>
                <a:latin typeface="Arial" panose="020B0604020202020204" pitchFamily="34" charset="0"/>
                <a:cs typeface="Arial" panose="020B0604020202020204" pitchFamily="34" charset="0"/>
              </a:rPr>
              <a:t>Provides  personal care, house-keeping, meal preparation, medical assistance and mobility support. </a:t>
            </a:r>
            <a:endParaRPr lang="en-US" sz="1500" dirty="0">
              <a:solidFill>
                <a:srgbClr val="222222"/>
              </a:solidFill>
              <a:latin typeface="Arial" panose="020B0604020202020204" pitchFamily="34" charset="0"/>
              <a:cs typeface="Arial" panose="020B0604020202020204" pitchFamily="34" charset="0"/>
            </a:endParaRPr>
          </a:p>
          <a:p>
            <a:pPr marL="457200" indent="-457200">
              <a:lnSpc>
                <a:spcPct val="90000"/>
              </a:lnSpc>
              <a:spcAft>
                <a:spcPts val="600"/>
              </a:spcAft>
              <a:buFont typeface="Arial"/>
              <a:buChar char="•"/>
            </a:pPr>
            <a:r>
              <a:rPr lang="en-US" sz="1500" dirty="0">
                <a:latin typeface="Arial" panose="020B0604020202020204" pitchFamily="34" charset="0"/>
                <a:cs typeface="Arial" panose="020B0604020202020204" pitchFamily="34" charset="0"/>
              </a:rPr>
              <a:t>It offers person-</a:t>
            </a:r>
            <a:r>
              <a:rPr lang="en-US" sz="1500" dirty="0" err="1">
                <a:latin typeface="Arial" panose="020B0604020202020204" pitchFamily="34" charset="0"/>
                <a:cs typeface="Arial" panose="020B0604020202020204" pitchFamily="34" charset="0"/>
              </a:rPr>
              <a:t>centred</a:t>
            </a:r>
            <a:r>
              <a:rPr lang="en-US" sz="1500" dirty="0">
                <a:latin typeface="Arial" panose="020B0604020202020204" pitchFamily="34" charset="0"/>
                <a:cs typeface="Arial" panose="020B0604020202020204" pitchFamily="34" charset="0"/>
              </a:rPr>
              <a:t> care to fulfil needs and requirements, (Anker-Hansen </a:t>
            </a:r>
            <a:r>
              <a:rPr lang="en-US" sz="1500" i="1" dirty="0">
                <a:latin typeface="Arial" panose="020B0604020202020204" pitchFamily="34" charset="0"/>
                <a:cs typeface="Arial" panose="020B0604020202020204" pitchFamily="34" charset="0"/>
              </a:rPr>
              <a:t>et al.</a:t>
            </a:r>
            <a:r>
              <a:rPr lang="en-US" sz="1500" dirty="0">
                <a:latin typeface="Arial" panose="020B0604020202020204" pitchFamily="34" charset="0"/>
                <a:cs typeface="Arial" panose="020B0604020202020204" pitchFamily="34" charset="0"/>
              </a:rPr>
              <a:t>, 2018) states that many elderly people's needs are unmet.</a:t>
            </a:r>
          </a:p>
          <a:p>
            <a:pPr marL="457200" indent="-457200">
              <a:lnSpc>
                <a:spcPct val="90000"/>
              </a:lnSpc>
              <a:spcAft>
                <a:spcPts val="600"/>
              </a:spcAft>
              <a:buFont typeface="Arial"/>
              <a:buChar char="•"/>
            </a:pPr>
            <a:r>
              <a:rPr lang="en-US" sz="1500" dirty="0">
                <a:latin typeface="Arial" panose="020B0604020202020204" pitchFamily="34" charset="0"/>
                <a:cs typeface="Arial" panose="020B0604020202020204" pitchFamily="34" charset="0"/>
              </a:rPr>
              <a:t>Promotes independency and staying in control.</a:t>
            </a:r>
          </a:p>
          <a:p>
            <a:pPr marL="457200" indent="-457200">
              <a:lnSpc>
                <a:spcPct val="90000"/>
              </a:lnSpc>
              <a:spcAft>
                <a:spcPts val="600"/>
              </a:spcAft>
              <a:buFont typeface="Arial"/>
              <a:buChar char="•"/>
            </a:pPr>
            <a:r>
              <a:rPr lang="en-US" sz="1500" dirty="0">
                <a:latin typeface="Arial" panose="020B0604020202020204" pitchFamily="34" charset="0"/>
                <a:cs typeface="Arial" panose="020B0604020202020204" pitchFamily="34" charset="0"/>
              </a:rPr>
              <a:t>Safety and security in familiar environment.</a:t>
            </a:r>
          </a:p>
          <a:p>
            <a:pPr marL="457200" indent="-457200">
              <a:lnSpc>
                <a:spcPct val="90000"/>
              </a:lnSpc>
              <a:spcAft>
                <a:spcPts val="600"/>
              </a:spcAft>
              <a:buFont typeface="Arial"/>
              <a:buChar char="•"/>
            </a:pPr>
            <a:r>
              <a:rPr lang="en-US" sz="1500" dirty="0">
                <a:latin typeface="Arial" panose="020B0604020202020204" pitchFamily="34" charset="0"/>
                <a:cs typeface="Arial" panose="020B0604020202020204" pitchFamily="34" charset="0"/>
              </a:rPr>
              <a:t>Paid care providers known as 'domiciliary carer' visit elderly clients in their homes to help with daily tasks (Bolton and Wibberley, 2014).</a:t>
            </a:r>
          </a:p>
          <a:p>
            <a:pPr>
              <a:lnSpc>
                <a:spcPct val="90000"/>
              </a:lnSpc>
              <a:spcAft>
                <a:spcPts val="600"/>
              </a:spcAft>
            </a:pPr>
            <a:endParaRPr lang="en-US" sz="1500" dirty="0">
              <a:latin typeface="Arial" panose="020B0604020202020204" pitchFamily="34" charset="0"/>
              <a:cs typeface="Arial" panose="020B0604020202020204" pitchFamily="34" charset="0"/>
            </a:endParaRPr>
          </a:p>
          <a:p>
            <a:pPr>
              <a:lnSpc>
                <a:spcPct val="90000"/>
              </a:lnSpc>
            </a:pPr>
            <a:endParaRPr lang="en-GB" dirty="0"/>
          </a:p>
        </p:txBody>
      </p:sp>
      <p:sp>
        <p:nvSpPr>
          <p:cNvPr id="3" name="TextBox 2">
            <a:extLst>
              <a:ext uri="{FF2B5EF4-FFF2-40B4-BE49-F238E27FC236}">
                <a16:creationId xmlns:a16="http://schemas.microsoft.com/office/drawing/2014/main" id="{E147FD24-AC17-BB96-BF9A-4B8B7F199DCC}"/>
              </a:ext>
            </a:extLst>
          </p:cNvPr>
          <p:cNvSpPr txBox="1"/>
          <p:nvPr/>
        </p:nvSpPr>
        <p:spPr>
          <a:xfrm>
            <a:off x="6585800" y="918149"/>
            <a:ext cx="4129790" cy="48336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Aft>
                <a:spcPts val="600"/>
              </a:spcAft>
            </a:pPr>
            <a:r>
              <a:rPr lang="en-US" sz="3200" b="1" u="sng" dirty="0">
                <a:latin typeface="Aptos Display"/>
                <a:cs typeface="Arial"/>
              </a:rPr>
              <a:t>Definition Of Residential Care</a:t>
            </a:r>
            <a:endParaRPr lang="en-US" sz="3200" b="1" dirty="0">
              <a:solidFill>
                <a:srgbClr val="808080"/>
              </a:solidFill>
              <a:latin typeface="Aptos Display"/>
              <a:cs typeface="Arial"/>
            </a:endParaRPr>
          </a:p>
          <a:p>
            <a:pPr>
              <a:lnSpc>
                <a:spcPct val="90000"/>
              </a:lnSpc>
              <a:spcAft>
                <a:spcPts val="600"/>
              </a:spcAft>
            </a:pPr>
            <a:endParaRPr lang="en-US" sz="1700" dirty="0">
              <a:solidFill>
                <a:srgbClr val="808080"/>
              </a:solidFill>
              <a:latin typeface="Arial"/>
              <a:cs typeface="Arial"/>
            </a:endParaRPr>
          </a:p>
          <a:p>
            <a:pPr marL="457200" indent="-457200">
              <a:lnSpc>
                <a:spcPct val="90000"/>
              </a:lnSpc>
              <a:spcAft>
                <a:spcPts val="600"/>
              </a:spcAft>
              <a:buFont typeface="Arial,Sans-Serif"/>
              <a:buChar char="•"/>
            </a:pPr>
            <a:r>
              <a:rPr lang="en-US" sz="1600" dirty="0">
                <a:latin typeface="Arial"/>
                <a:cs typeface="Arial"/>
              </a:rPr>
              <a:t>Residential care homes provide 24/7 help with everyday tasks and medical requirements.</a:t>
            </a:r>
            <a:endParaRPr lang="en-US" sz="1600" dirty="0">
              <a:solidFill>
                <a:srgbClr val="808080"/>
              </a:solidFill>
              <a:latin typeface="Arial"/>
              <a:cs typeface="Arial"/>
            </a:endParaRPr>
          </a:p>
          <a:p>
            <a:pPr marL="457200" indent="-457200">
              <a:lnSpc>
                <a:spcPct val="90000"/>
              </a:lnSpc>
              <a:spcAft>
                <a:spcPts val="600"/>
              </a:spcAft>
              <a:buFont typeface="Arial,Sans-Serif"/>
              <a:buChar char="•"/>
            </a:pPr>
            <a:r>
              <a:rPr lang="en-US" sz="1600" dirty="0">
                <a:latin typeface="Arial"/>
                <a:cs typeface="Arial"/>
              </a:rPr>
              <a:t>Long-term care service offered to elderly individuals who are unable to receive proper care at home for a variety of social and medical reasons is residential care (Lee and Kwong, 2009). </a:t>
            </a:r>
            <a:endParaRPr lang="en-GB" sz="1600" dirty="0">
              <a:latin typeface="Arial"/>
              <a:cs typeface="Arial"/>
            </a:endParaRPr>
          </a:p>
          <a:p>
            <a:pPr marL="457200" indent="-457200">
              <a:lnSpc>
                <a:spcPct val="90000"/>
              </a:lnSpc>
              <a:spcAft>
                <a:spcPts val="600"/>
              </a:spcAft>
              <a:buFont typeface="Arial,Sans-Serif"/>
              <a:buChar char="•"/>
            </a:pPr>
            <a:r>
              <a:rPr lang="en-US" sz="1600" dirty="0">
                <a:solidFill>
                  <a:srgbClr val="000000"/>
                </a:solidFill>
                <a:latin typeface="Arial"/>
                <a:cs typeface="Arial"/>
              </a:rPr>
              <a:t>Residential care offers staff who provide social and recreational activities to promote well-being.</a:t>
            </a:r>
          </a:p>
          <a:p>
            <a:pPr marL="457200" indent="-457200">
              <a:lnSpc>
                <a:spcPct val="90000"/>
              </a:lnSpc>
              <a:spcAft>
                <a:spcPts val="600"/>
              </a:spcAft>
              <a:buFont typeface="Arial,Sans-Serif"/>
              <a:buChar char="•"/>
            </a:pPr>
            <a:endParaRPr lang="en-US" sz="1600" dirty="0">
              <a:solidFill>
                <a:srgbClr val="FF0000"/>
              </a:solidFill>
              <a:latin typeface="Arial"/>
              <a:cs typeface="Arial"/>
            </a:endParaRPr>
          </a:p>
          <a:p>
            <a:endParaRPr lang="en-GB" dirty="0"/>
          </a:p>
        </p:txBody>
      </p:sp>
    </p:spTree>
    <p:extLst>
      <p:ext uri="{BB962C8B-B14F-4D97-AF65-F5344CB8AC3E}">
        <p14:creationId xmlns:p14="http://schemas.microsoft.com/office/powerpoint/2010/main" val="2462015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3A136B5-5891-DFED-4AC4-76AD56D39E2C}"/>
              </a:ext>
            </a:extLst>
          </p:cNvPr>
          <p:cNvGraphicFramePr/>
          <p:nvPr>
            <p:extLst>
              <p:ext uri="{D42A27DB-BD31-4B8C-83A1-F6EECF244321}">
                <p14:modId xmlns:p14="http://schemas.microsoft.com/office/powerpoint/2010/main" val="939336492"/>
              </p:ext>
            </p:extLst>
          </p:nvPr>
        </p:nvGraphicFramePr>
        <p:xfrm>
          <a:off x="-1" y="1"/>
          <a:ext cx="9949543" cy="3211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a:extLst>
              <a:ext uri="{FF2B5EF4-FFF2-40B4-BE49-F238E27FC236}">
                <a16:creationId xmlns:a16="http://schemas.microsoft.com/office/drawing/2014/main" id="{030DCC5D-2C4B-47E6-13CE-D462B76DB644}"/>
              </a:ext>
            </a:extLst>
          </p:cNvPr>
          <p:cNvGraphicFramePr/>
          <p:nvPr>
            <p:extLst>
              <p:ext uri="{D42A27DB-BD31-4B8C-83A1-F6EECF244321}">
                <p14:modId xmlns:p14="http://schemas.microsoft.com/office/powerpoint/2010/main" val="174295755"/>
              </p:ext>
            </p:extLst>
          </p:nvPr>
        </p:nvGraphicFramePr>
        <p:xfrm>
          <a:off x="3744684" y="3211287"/>
          <a:ext cx="8218715" cy="349431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3688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D7CA31CE-5A24-D0D3-D51B-1357258B2C6C}"/>
              </a:ext>
            </a:extLst>
          </p:cNvPr>
          <p:cNvPicPr>
            <a:picLocks noChangeAspect="1"/>
          </p:cNvPicPr>
          <p:nvPr/>
        </p:nvPicPr>
        <p:blipFill rotWithShape="1">
          <a:blip r:embed="rId2"/>
          <a:srcRect l="22867" r="21197"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D7DA76C-CB02-7F43-1EAC-B314F4F31B2B}"/>
              </a:ext>
            </a:extLst>
          </p:cNvPr>
          <p:cNvSpPr txBox="1"/>
          <p:nvPr/>
        </p:nvSpPr>
        <p:spPr>
          <a:xfrm>
            <a:off x="761801" y="328512"/>
            <a:ext cx="4778387" cy="1628970"/>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3100" b="1" dirty="0">
                <a:latin typeface="+mj-lt"/>
                <a:ea typeface="+mj-ea"/>
                <a:cs typeface="+mj-cs"/>
              </a:rPr>
              <a:t>Benefits And Disadvantages of Staying at Home Verses Residential Homes </a:t>
            </a:r>
          </a:p>
        </p:txBody>
      </p:sp>
      <p:sp>
        <p:nvSpPr>
          <p:cNvPr id="3" name="TextBox 2">
            <a:extLst>
              <a:ext uri="{FF2B5EF4-FFF2-40B4-BE49-F238E27FC236}">
                <a16:creationId xmlns:a16="http://schemas.microsoft.com/office/drawing/2014/main" id="{2D0D0C81-001F-369F-0B7B-DA28815A2BF0}"/>
              </a:ext>
            </a:extLst>
          </p:cNvPr>
          <p:cNvSpPr txBox="1"/>
          <p:nvPr/>
        </p:nvSpPr>
        <p:spPr>
          <a:xfrm>
            <a:off x="738021" y="2614507"/>
            <a:ext cx="5118594" cy="4120796"/>
          </a:xfrm>
          <a:prstGeom prst="rect">
            <a:avLst/>
          </a:prstGeom>
        </p:spPr>
        <p:txBody>
          <a:bodyPr vert="horz" lIns="91440" tIns="45720" rIns="91440" bIns="45720" rtlCol="0" anchor="ctr">
            <a:noAutofit/>
          </a:bodyPr>
          <a:lstStyle/>
          <a:p>
            <a:pPr marL="171450" indent="-171450">
              <a:lnSpc>
                <a:spcPct val="90000"/>
              </a:lnSpc>
              <a:spcAft>
                <a:spcPts val="600"/>
              </a:spcAft>
              <a:buFont typeface="Arial" panose="020B0604020202020204" pitchFamily="34" charset="0"/>
              <a:buChar char="•"/>
            </a:pPr>
            <a:r>
              <a:rPr lang="en-US" sz="1400" dirty="0">
                <a:effectLst/>
                <a:latin typeface="Arial"/>
                <a:cs typeface="Arial"/>
              </a:rPr>
              <a:t>A person-centered approach is used in domiciliary, where a care plan is in place to meet requirements. DC is given in the comfort of your own home</a:t>
            </a:r>
            <a:endParaRPr lang="en-US" sz="1400" dirty="0">
              <a:latin typeface="Arial"/>
              <a:cs typeface="Arial"/>
            </a:endParaRPr>
          </a:p>
          <a:p>
            <a:pPr indent="-228600">
              <a:lnSpc>
                <a:spcPct val="90000"/>
              </a:lnSpc>
              <a:spcAft>
                <a:spcPts val="600"/>
              </a:spcAft>
              <a:buFont typeface="Arial" panose="020B0604020202020204" pitchFamily="34" charset="0"/>
              <a:buChar char="•"/>
            </a:pPr>
            <a:r>
              <a:rPr lang="en-US" sz="1400" dirty="0">
                <a:effectLst/>
                <a:latin typeface="Arial"/>
                <a:cs typeface="Arial"/>
              </a:rPr>
              <a:t>Even In residential care you would have a personal care plan tailored to you to with 24-hour </a:t>
            </a:r>
            <a:r>
              <a:rPr lang="en-US" sz="1400" dirty="0">
                <a:latin typeface="Arial"/>
                <a:cs typeface="Arial"/>
              </a:rPr>
              <a:t>c</a:t>
            </a:r>
            <a:r>
              <a:rPr lang="en-US" sz="1400" dirty="0">
                <a:effectLst/>
                <a:latin typeface="Arial"/>
                <a:cs typeface="Arial"/>
              </a:rPr>
              <a:t>are.</a:t>
            </a:r>
            <a:r>
              <a:rPr lang="en-US" sz="1400" dirty="0">
                <a:latin typeface="Arial"/>
                <a:cs typeface="Arial"/>
              </a:rPr>
              <a:t> </a:t>
            </a:r>
            <a:endParaRPr lang="en-US" sz="1400" dirty="0">
              <a:effectLst/>
              <a:latin typeface="Arial"/>
              <a:cs typeface="Arial"/>
            </a:endParaRPr>
          </a:p>
          <a:p>
            <a:pPr indent="-228600">
              <a:lnSpc>
                <a:spcPct val="90000"/>
              </a:lnSpc>
              <a:spcAft>
                <a:spcPts val="600"/>
              </a:spcAft>
              <a:buFont typeface="Arial" panose="020B0604020202020204" pitchFamily="34" charset="0"/>
              <a:buChar char="•"/>
            </a:pPr>
            <a:r>
              <a:rPr lang="en-US" sz="1400" dirty="0">
                <a:effectLst/>
                <a:latin typeface="Arial"/>
                <a:cs typeface="Arial"/>
              </a:rPr>
              <a:t>Naylor and Green </a:t>
            </a:r>
            <a:r>
              <a:rPr lang="en-US" sz="1400" dirty="0">
                <a:latin typeface="Arial"/>
                <a:cs typeface="Arial"/>
              </a:rPr>
              <a:t>(</a:t>
            </a:r>
            <a:r>
              <a:rPr lang="en-US" sz="1400" dirty="0">
                <a:effectLst/>
                <a:latin typeface="Arial"/>
                <a:cs typeface="Arial"/>
              </a:rPr>
              <a:t>2023)</a:t>
            </a:r>
            <a:r>
              <a:rPr lang="en-US" sz="1400" dirty="0">
                <a:latin typeface="Arial"/>
                <a:cs typeface="Arial"/>
              </a:rPr>
              <a:t> state the</a:t>
            </a:r>
            <a:r>
              <a:rPr lang="en-US" sz="1400" dirty="0">
                <a:effectLst/>
                <a:latin typeface="Arial"/>
                <a:cs typeface="Arial"/>
              </a:rPr>
              <a:t> person-centeredness movement </a:t>
            </a:r>
            <a:r>
              <a:rPr lang="en-GB" sz="1400" dirty="0">
                <a:effectLst/>
                <a:latin typeface="Arial"/>
                <a:cs typeface="Arial"/>
              </a:rPr>
              <a:t>symbolises</a:t>
            </a:r>
            <a:r>
              <a:rPr lang="en-US" sz="1400" dirty="0">
                <a:effectLst/>
                <a:latin typeface="Arial"/>
                <a:cs typeface="Arial"/>
              </a:rPr>
              <a:t> a general philosophical change from clinician-centric to a more patient-focused approach</a:t>
            </a:r>
            <a:endParaRPr lang="en-US" sz="1400" dirty="0">
              <a:latin typeface="Arial"/>
              <a:cs typeface="Arial"/>
            </a:endParaRPr>
          </a:p>
          <a:p>
            <a:pPr marL="285750" indent="-285750">
              <a:lnSpc>
                <a:spcPct val="90000"/>
              </a:lnSpc>
              <a:spcAft>
                <a:spcPts val="600"/>
              </a:spcAft>
              <a:buFont typeface="Arial" panose="020B0604020202020204" pitchFamily="34" charset="0"/>
              <a:buChar char="•"/>
            </a:pPr>
            <a:r>
              <a:rPr lang="en-US" sz="1400" dirty="0">
                <a:effectLst/>
                <a:latin typeface="Arial"/>
                <a:cs typeface="Arial"/>
              </a:rPr>
              <a:t>Personal care needs and the administering of medication are provided in your homely environment</a:t>
            </a:r>
            <a:r>
              <a:rPr lang="en-US" sz="1400" dirty="0">
                <a:latin typeface="Arial"/>
                <a:cs typeface="Arial"/>
              </a:rPr>
              <a:t> (</a:t>
            </a:r>
            <a:r>
              <a:rPr lang="en-GB" sz="1400" dirty="0">
                <a:latin typeface="Arial"/>
                <a:cs typeface="Arial"/>
              </a:rPr>
              <a:t>Anker-Hansen </a:t>
            </a:r>
            <a:r>
              <a:rPr lang="en-GB" sz="1400" i="1" dirty="0">
                <a:latin typeface="Arial"/>
                <a:cs typeface="Arial"/>
              </a:rPr>
              <a:t>et al., </a:t>
            </a:r>
            <a:r>
              <a:rPr lang="en-GB" sz="1400" dirty="0">
                <a:latin typeface="Arial"/>
                <a:cs typeface="Arial"/>
              </a:rPr>
              <a:t>2018).</a:t>
            </a:r>
          </a:p>
          <a:p>
            <a:pPr indent="-228600">
              <a:lnSpc>
                <a:spcPct val="90000"/>
              </a:lnSpc>
              <a:spcAft>
                <a:spcPts val="600"/>
              </a:spcAft>
              <a:buFont typeface="Arial" panose="020B0604020202020204" pitchFamily="34" charset="0"/>
              <a:buChar char="•"/>
            </a:pPr>
            <a:r>
              <a:rPr lang="en-US" sz="1400" dirty="0">
                <a:effectLst/>
                <a:latin typeface="Arial"/>
                <a:cs typeface="Arial"/>
              </a:rPr>
              <a:t>In residential care you can have personal care centered to you with a person-centered care approach, allowing individuals a better quality of care.</a:t>
            </a:r>
            <a:r>
              <a:rPr lang="en-US" sz="1400" dirty="0">
                <a:latin typeface="Arial"/>
                <a:cs typeface="Arial"/>
              </a:rPr>
              <a:t> </a:t>
            </a:r>
            <a:endParaRPr lang="en-US" sz="1400" dirty="0">
              <a:effectLst/>
              <a:latin typeface="Arial"/>
              <a:cs typeface="Arial"/>
            </a:endParaRPr>
          </a:p>
          <a:p>
            <a:pPr indent="-228600">
              <a:lnSpc>
                <a:spcPct val="90000"/>
              </a:lnSpc>
              <a:spcAft>
                <a:spcPts val="600"/>
              </a:spcAft>
              <a:buFont typeface="Arial" panose="020B0604020202020204" pitchFamily="34" charset="0"/>
              <a:buChar char="•"/>
            </a:pPr>
            <a:r>
              <a:rPr lang="en-US" sz="1400" dirty="0">
                <a:effectLst/>
                <a:latin typeface="Arial"/>
                <a:cs typeface="Arial"/>
              </a:rPr>
              <a:t>(Moilanen</a:t>
            </a:r>
            <a:r>
              <a:rPr lang="en-US" sz="1400" i="1" dirty="0">
                <a:effectLst/>
                <a:latin typeface="Arial"/>
                <a:cs typeface="Arial"/>
              </a:rPr>
              <a:t> et al,.</a:t>
            </a:r>
            <a:r>
              <a:rPr lang="en-US" sz="1400" dirty="0">
                <a:effectLst/>
                <a:latin typeface="Arial"/>
                <a:cs typeface="Arial"/>
              </a:rPr>
              <a:t> 2021) suggest </a:t>
            </a:r>
            <a:r>
              <a:rPr lang="en-US" sz="1400" dirty="0">
                <a:latin typeface="Arial"/>
                <a:cs typeface="Arial"/>
              </a:rPr>
              <a:t>p</a:t>
            </a:r>
            <a:r>
              <a:rPr lang="en-US" sz="1400" dirty="0">
                <a:effectLst/>
                <a:latin typeface="Arial"/>
                <a:cs typeface="Arial"/>
              </a:rPr>
              <a:t>ossibilities for senior citizens to make independent decisions about their everyday lives while receiving residential care</a:t>
            </a:r>
            <a:r>
              <a:rPr lang="en-US" sz="1400" dirty="0">
                <a:latin typeface="Arial"/>
                <a:cs typeface="Arial"/>
              </a:rPr>
              <a:t>.</a:t>
            </a:r>
          </a:p>
        </p:txBody>
      </p:sp>
    </p:spTree>
    <p:extLst>
      <p:ext uri="{BB962C8B-B14F-4D97-AF65-F5344CB8AC3E}">
        <p14:creationId xmlns:p14="http://schemas.microsoft.com/office/powerpoint/2010/main" val="437877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E35582E-4F1C-1472-DFD9-491C283EE5B1}"/>
              </a:ext>
            </a:extLst>
          </p:cNvPr>
          <p:cNvSpPr txBox="1"/>
          <p:nvPr/>
        </p:nvSpPr>
        <p:spPr>
          <a:xfrm>
            <a:off x="761803" y="350196"/>
            <a:ext cx="4646904" cy="1624520"/>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3100" b="1" dirty="0">
                <a:latin typeface="+mj-lt"/>
                <a:ea typeface="+mj-ea"/>
                <a:cs typeface="+mj-cs"/>
              </a:rPr>
              <a:t>Benefits And Disadvantages of Staying at Home Verses Residential Homes </a:t>
            </a:r>
          </a:p>
          <a:p>
            <a:pPr>
              <a:lnSpc>
                <a:spcPct val="90000"/>
              </a:lnSpc>
              <a:spcBef>
                <a:spcPct val="0"/>
              </a:spcBef>
              <a:spcAft>
                <a:spcPts val="600"/>
              </a:spcAft>
            </a:pPr>
            <a:endParaRPr lang="en-US" sz="3100" dirty="0">
              <a:latin typeface="+mj-lt"/>
              <a:ea typeface="+mj-ea"/>
              <a:cs typeface="+mj-cs"/>
            </a:endParaRPr>
          </a:p>
        </p:txBody>
      </p:sp>
      <p:sp>
        <p:nvSpPr>
          <p:cNvPr id="4" name="TextBox 3">
            <a:extLst>
              <a:ext uri="{FF2B5EF4-FFF2-40B4-BE49-F238E27FC236}">
                <a16:creationId xmlns:a16="http://schemas.microsoft.com/office/drawing/2014/main" id="{C6DCD38C-753B-C140-19B5-D6DC90CE4C50}"/>
              </a:ext>
            </a:extLst>
          </p:cNvPr>
          <p:cNvSpPr txBox="1"/>
          <p:nvPr/>
        </p:nvSpPr>
        <p:spPr>
          <a:xfrm>
            <a:off x="761802" y="2743200"/>
            <a:ext cx="4646905" cy="361314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dirty="0">
                <a:effectLst/>
              </a:rPr>
              <a:t>Living at home allows the individual to have persona</a:t>
            </a:r>
            <a:r>
              <a:rPr lang="en-US" sz="1600" dirty="0">
                <a:effectLst/>
                <a:latin typeface="Arial"/>
                <a:cs typeface="Arial"/>
              </a:rPr>
              <a:t>lised and flexible choices of meal preparation</a:t>
            </a:r>
            <a:r>
              <a:rPr lang="en-US" sz="1600" dirty="0">
                <a:latin typeface="Arial"/>
                <a:cs typeface="Arial"/>
              </a:rPr>
              <a:t> (</a:t>
            </a:r>
            <a:r>
              <a:rPr lang="en-US" sz="1600" dirty="0">
                <a:solidFill>
                  <a:srgbClr val="222222"/>
                </a:solidFill>
                <a:latin typeface="Arial"/>
                <a:cs typeface="Arial"/>
              </a:rPr>
              <a:t>Cleland</a:t>
            </a:r>
            <a:r>
              <a:rPr lang="en-US" sz="1600" i="1" dirty="0">
                <a:solidFill>
                  <a:srgbClr val="222222"/>
                </a:solidFill>
                <a:latin typeface="Arial"/>
                <a:cs typeface="Arial"/>
              </a:rPr>
              <a:t> et al.,</a:t>
            </a:r>
            <a:r>
              <a:rPr lang="en-US" sz="1600" dirty="0">
                <a:solidFill>
                  <a:srgbClr val="222222"/>
                </a:solidFill>
                <a:latin typeface="Arial"/>
                <a:cs typeface="Arial"/>
              </a:rPr>
              <a:t> 2021). </a:t>
            </a:r>
          </a:p>
          <a:p>
            <a:pPr indent="-228600">
              <a:lnSpc>
                <a:spcPct val="90000"/>
              </a:lnSpc>
              <a:spcAft>
                <a:spcPts val="600"/>
              </a:spcAft>
              <a:buFont typeface="Arial" panose="020B0604020202020204" pitchFamily="34" charset="0"/>
              <a:buChar char="•"/>
            </a:pPr>
            <a:r>
              <a:rPr lang="en-US" sz="1600" dirty="0"/>
              <a:t>Sometimes</a:t>
            </a:r>
            <a:r>
              <a:rPr lang="en-US" sz="1600" dirty="0">
                <a:effectLst/>
              </a:rPr>
              <a:t> the elderly individual may not have the capacity or health to cook their meals so living in a care home will mean that they can have cooked meals.</a:t>
            </a:r>
          </a:p>
          <a:p>
            <a:pPr indent="-228600">
              <a:lnSpc>
                <a:spcPct val="90000"/>
              </a:lnSpc>
              <a:spcAft>
                <a:spcPts val="600"/>
              </a:spcAft>
              <a:buFont typeface="Arial" panose="020B0604020202020204" pitchFamily="34" charset="0"/>
              <a:buChar char="•"/>
            </a:pPr>
            <a:endParaRPr lang="en-US" sz="1600" dirty="0">
              <a:effectLst/>
            </a:endParaRPr>
          </a:p>
          <a:p>
            <a:pPr indent="-228600">
              <a:lnSpc>
                <a:spcPct val="90000"/>
              </a:lnSpc>
              <a:spcAft>
                <a:spcPts val="600"/>
              </a:spcAft>
              <a:buFont typeface="Arial" panose="020B0604020202020204" pitchFamily="34" charset="0"/>
              <a:buChar char="•"/>
            </a:pPr>
            <a:r>
              <a:rPr lang="en-US" sz="1600" dirty="0"/>
              <a:t>(W</a:t>
            </a:r>
            <a:r>
              <a:rPr lang="en-US" sz="1600" dirty="0">
                <a:effectLst/>
              </a:rPr>
              <a:t>ills and Dickinson</a:t>
            </a:r>
            <a:r>
              <a:rPr lang="en-US" sz="1600" dirty="0"/>
              <a:t>,</a:t>
            </a:r>
            <a:r>
              <a:rPr lang="en-US" sz="1600" dirty="0">
                <a:effectLst/>
              </a:rPr>
              <a:t> 2023) states </a:t>
            </a:r>
            <a:r>
              <a:rPr lang="en-US" sz="1600" dirty="0"/>
              <a:t>older</a:t>
            </a:r>
            <a:r>
              <a:rPr lang="en-US" sz="1600" dirty="0">
                <a:effectLst/>
              </a:rPr>
              <a:t> people are more likely to suffer from malnutrition because they may not have access to enough wholesome  and socially acceptable meals.</a:t>
            </a:r>
            <a:r>
              <a:rPr lang="en-US" sz="1600" dirty="0"/>
              <a:t> </a:t>
            </a:r>
          </a:p>
        </p:txBody>
      </p:sp>
      <p:pic>
        <p:nvPicPr>
          <p:cNvPr id="6" name="Picture 5" descr="A breakfast spread">
            <a:extLst>
              <a:ext uri="{FF2B5EF4-FFF2-40B4-BE49-F238E27FC236}">
                <a16:creationId xmlns:a16="http://schemas.microsoft.com/office/drawing/2014/main" id="{B1B32234-E929-7333-6547-6A99E1357E6F}"/>
              </a:ext>
            </a:extLst>
          </p:cNvPr>
          <p:cNvPicPr>
            <a:picLocks noChangeAspect="1"/>
          </p:cNvPicPr>
          <p:nvPr/>
        </p:nvPicPr>
        <p:blipFill rotWithShape="1">
          <a:blip r:embed="rId2"/>
          <a:srcRect l="17006" r="23593" b="-2"/>
          <a:stretch/>
        </p:blipFill>
        <p:spPr>
          <a:xfrm>
            <a:off x="6096000" y="1"/>
            <a:ext cx="6102825" cy="6858000"/>
          </a:xfrm>
          <a:prstGeom prst="rect">
            <a:avLst/>
          </a:prstGeom>
        </p:spPr>
      </p:pic>
    </p:spTree>
    <p:extLst>
      <p:ext uri="{BB962C8B-B14F-4D97-AF65-F5344CB8AC3E}">
        <p14:creationId xmlns:p14="http://schemas.microsoft.com/office/powerpoint/2010/main" val="3566201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Graph on document with pen">
            <a:extLst>
              <a:ext uri="{FF2B5EF4-FFF2-40B4-BE49-F238E27FC236}">
                <a16:creationId xmlns:a16="http://schemas.microsoft.com/office/drawing/2014/main" id="{565C8FF3-8F2B-902E-FA44-F5C5B9117AB0}"/>
              </a:ext>
            </a:extLst>
          </p:cNvPr>
          <p:cNvPicPr>
            <a:picLocks noChangeAspect="1"/>
          </p:cNvPicPr>
          <p:nvPr/>
        </p:nvPicPr>
        <p:blipFill rotWithShape="1">
          <a:blip r:embed="rId2"/>
          <a:srcRect l="36501" r="22449" b="-3"/>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19FF0D5D-1BD7-A697-F51E-C1EDE7A8E1C9}"/>
              </a:ext>
            </a:extLst>
          </p:cNvPr>
          <p:cNvSpPr>
            <a:spLocks noGrp="1"/>
          </p:cNvSpPr>
          <p:nvPr>
            <p:ph type="title"/>
          </p:nvPr>
        </p:nvSpPr>
        <p:spPr>
          <a:xfrm>
            <a:off x="313582" y="474406"/>
            <a:ext cx="6327285" cy="782113"/>
          </a:xfrm>
        </p:spPr>
        <p:txBody>
          <a:bodyPr>
            <a:normAutofit/>
          </a:bodyPr>
          <a:lstStyle/>
          <a:p>
            <a:r>
              <a:rPr lang="en-GB" sz="3200" u="sng"/>
              <a:t>Theories of Ageing</a:t>
            </a:r>
          </a:p>
        </p:txBody>
      </p:sp>
      <p:sp>
        <p:nvSpPr>
          <p:cNvPr id="3" name="Content Placeholder 2">
            <a:extLst>
              <a:ext uri="{FF2B5EF4-FFF2-40B4-BE49-F238E27FC236}">
                <a16:creationId xmlns:a16="http://schemas.microsoft.com/office/drawing/2014/main" id="{D19D0DB8-1202-0BB6-17BE-52297D4D50F7}"/>
              </a:ext>
            </a:extLst>
          </p:cNvPr>
          <p:cNvSpPr>
            <a:spLocks noGrp="1"/>
          </p:cNvSpPr>
          <p:nvPr>
            <p:ph idx="1"/>
          </p:nvPr>
        </p:nvSpPr>
        <p:spPr>
          <a:xfrm>
            <a:off x="436487" y="1256519"/>
            <a:ext cx="7608056" cy="5601481"/>
          </a:xfrm>
        </p:spPr>
        <p:txBody>
          <a:bodyPr vert="horz" lIns="91440" tIns="45720" rIns="91440" bIns="45720" rtlCol="0" anchor="t">
            <a:normAutofit/>
          </a:bodyPr>
          <a:lstStyle/>
          <a:p>
            <a:pPr marL="285750" indent="-285750"/>
            <a:r>
              <a:rPr lang="en-GB" sz="1700" dirty="0">
                <a:solidFill>
                  <a:srgbClr val="222222"/>
                </a:solidFill>
                <a:effectLst/>
                <a:latin typeface="Arial"/>
                <a:ea typeface="ADLaM Display"/>
                <a:cs typeface="Arial"/>
              </a:rPr>
              <a:t>Stones and Gullifer </a:t>
            </a:r>
            <a:r>
              <a:rPr lang="en-GB" sz="1700" dirty="0">
                <a:solidFill>
                  <a:srgbClr val="222222"/>
                </a:solidFill>
                <a:latin typeface="Arial"/>
                <a:ea typeface="ADLaM Display"/>
                <a:cs typeface="Arial"/>
              </a:rPr>
              <a:t>(</a:t>
            </a:r>
            <a:r>
              <a:rPr lang="en-GB" sz="1700" dirty="0">
                <a:solidFill>
                  <a:srgbClr val="222222"/>
                </a:solidFill>
                <a:effectLst/>
                <a:latin typeface="Arial"/>
                <a:ea typeface="ADLaM Display"/>
                <a:cs typeface="Arial"/>
              </a:rPr>
              <a:t>2016</a:t>
            </a:r>
            <a:r>
              <a:rPr lang="en-GB" sz="1700" dirty="0">
                <a:solidFill>
                  <a:srgbClr val="222222"/>
                </a:solidFill>
                <a:latin typeface="Arial"/>
                <a:ea typeface="ADLaM Display"/>
                <a:cs typeface="Arial"/>
              </a:rPr>
              <a:t>)</a:t>
            </a:r>
            <a:r>
              <a:rPr lang="en-GB" sz="1700" dirty="0">
                <a:solidFill>
                  <a:srgbClr val="222222"/>
                </a:solidFill>
                <a:effectLst/>
                <a:latin typeface="Arial"/>
                <a:ea typeface="ADLaM Display"/>
                <a:cs typeface="Arial"/>
              </a:rPr>
              <a:t> suggest </a:t>
            </a:r>
            <a:r>
              <a:rPr lang="en-GB" sz="1700" dirty="0">
                <a:solidFill>
                  <a:srgbClr val="222222"/>
                </a:solidFill>
                <a:latin typeface="Arial"/>
                <a:ea typeface="ADLaM Display"/>
                <a:cs typeface="Arial"/>
              </a:rPr>
              <a:t>m</a:t>
            </a:r>
            <a:r>
              <a:rPr lang="en-GB" sz="1700" dirty="0">
                <a:latin typeface="Arial"/>
                <a:ea typeface="ADLaM Display"/>
                <a:cs typeface="Arial"/>
              </a:rPr>
              <a:t>ost</a:t>
            </a:r>
            <a:r>
              <a:rPr lang="en-GB" sz="1700" dirty="0">
                <a:effectLst/>
                <a:latin typeface="Arial"/>
                <a:ea typeface="ADLaM Display"/>
                <a:cs typeface="Arial"/>
              </a:rPr>
              <a:t> people prefer to stay in their own homes within their own communities, regardless of their health issues that may occur with age than residential homes, it allows them to maintain independency</a:t>
            </a:r>
            <a:r>
              <a:rPr lang="en-GB" sz="1700" dirty="0">
                <a:latin typeface="Arial"/>
                <a:ea typeface="ADLaM Display"/>
                <a:cs typeface="Arial"/>
              </a:rPr>
              <a:t>.</a:t>
            </a:r>
            <a:endParaRPr lang="en-US" dirty="0"/>
          </a:p>
          <a:p>
            <a:pPr marL="285750" indent="-285750"/>
            <a:endParaRPr lang="en-GB" sz="1700" dirty="0">
              <a:latin typeface="Arial" panose="020B0604020202020204" pitchFamily="34" charset="0"/>
              <a:ea typeface="ADLaM Display" panose="020F0502020204030204" pitchFamily="2" charset="0"/>
              <a:cs typeface="Arial" panose="020B0604020202020204" pitchFamily="34" charset="0"/>
            </a:endParaRPr>
          </a:p>
          <a:p>
            <a:pPr marL="285750" indent="-285750"/>
            <a:r>
              <a:rPr lang="en-GB" sz="1700" dirty="0">
                <a:latin typeface="Arial"/>
                <a:ea typeface="ADLaM Display"/>
                <a:cs typeface="Arial"/>
              </a:rPr>
              <a:t>The Continuity Theory allows you to remain in your own home and carry on doing your daily hobbies and interest. Having domiciliary care will help keep you in control of your life as it was in the past years. </a:t>
            </a:r>
            <a:r>
              <a:rPr lang="en-GB" sz="1700" dirty="0">
                <a:solidFill>
                  <a:srgbClr val="000000"/>
                </a:solidFill>
                <a:latin typeface="Arial"/>
                <a:ea typeface="ADLaM Display"/>
                <a:cs typeface="Arial"/>
              </a:rPr>
              <a:t>(</a:t>
            </a:r>
            <a:r>
              <a:rPr lang="en-GB" sz="1700" dirty="0">
                <a:solidFill>
                  <a:srgbClr val="222222"/>
                </a:solidFill>
                <a:latin typeface="Arial"/>
                <a:ea typeface="ADLaM Display"/>
                <a:cs typeface="Arial"/>
              </a:rPr>
              <a:t>Östman </a:t>
            </a:r>
            <a:r>
              <a:rPr lang="en-GB" sz="1700" i="1" dirty="0">
                <a:solidFill>
                  <a:srgbClr val="222222"/>
                </a:solidFill>
                <a:latin typeface="Arial"/>
                <a:ea typeface="ADLaM Display"/>
                <a:cs typeface="Arial"/>
              </a:rPr>
              <a:t>et al.,</a:t>
            </a:r>
            <a:r>
              <a:rPr lang="en-GB" sz="1700" dirty="0">
                <a:solidFill>
                  <a:srgbClr val="222222"/>
                </a:solidFill>
                <a:latin typeface="Arial"/>
                <a:ea typeface="ADLaM Display"/>
                <a:cs typeface="Arial"/>
              </a:rPr>
              <a:t> 2015).</a:t>
            </a:r>
            <a:endParaRPr lang="en-GB" sz="1700" dirty="0">
              <a:solidFill>
                <a:srgbClr val="222222"/>
              </a:solidFill>
              <a:latin typeface="Arial" panose="020B0604020202020204" pitchFamily="34" charset="0"/>
              <a:ea typeface="ADLaM Display" panose="020F0502020204030204" pitchFamily="2" charset="0"/>
              <a:cs typeface="Arial" panose="020B0604020202020204" pitchFamily="34" charset="0"/>
            </a:endParaRPr>
          </a:p>
          <a:p>
            <a:r>
              <a:rPr lang="en-GB" sz="1700" dirty="0">
                <a:latin typeface="Arial"/>
                <a:ea typeface="ADLaM Display"/>
                <a:cs typeface="Arial"/>
              </a:rPr>
              <a:t>The elderly population need social interaction</a:t>
            </a:r>
          </a:p>
          <a:p>
            <a:r>
              <a:rPr lang="en-GB" sz="1700" dirty="0">
                <a:latin typeface="Arial"/>
                <a:ea typeface="ADLaM Display"/>
                <a:cs typeface="Arial"/>
              </a:rPr>
              <a:t>According to the Theories of ageing the Disengagement Theory Older people withdraw from society going to residential care is better as they will have more social interaction.</a:t>
            </a:r>
          </a:p>
          <a:p>
            <a:r>
              <a:rPr lang="en-GB" sz="1700" dirty="0" err="1">
                <a:effectLst/>
                <a:latin typeface="Arial"/>
                <a:ea typeface="ADLaM Display"/>
                <a:cs typeface="Arial"/>
              </a:rPr>
              <a:t>Sadatnia</a:t>
            </a:r>
            <a:r>
              <a:rPr lang="en-GB" sz="1700" dirty="0">
                <a:effectLst/>
                <a:latin typeface="Arial"/>
                <a:ea typeface="ADLaM Display"/>
                <a:cs typeface="Arial"/>
              </a:rPr>
              <a:t> and </a:t>
            </a:r>
            <a:r>
              <a:rPr lang="en-GB" sz="1700" dirty="0" err="1">
                <a:effectLst/>
                <a:latin typeface="Arial"/>
                <a:ea typeface="ADLaM Display"/>
                <a:cs typeface="Arial"/>
              </a:rPr>
              <a:t>Shamsaei</a:t>
            </a:r>
            <a:r>
              <a:rPr lang="en-GB" sz="1700" dirty="0">
                <a:latin typeface="Arial"/>
                <a:ea typeface="ADLaM Display"/>
                <a:cs typeface="Arial"/>
              </a:rPr>
              <a:t> (</a:t>
            </a:r>
            <a:r>
              <a:rPr lang="en-GB" sz="1700" dirty="0">
                <a:effectLst/>
                <a:latin typeface="Arial"/>
                <a:ea typeface="ADLaM Display"/>
                <a:cs typeface="Arial"/>
              </a:rPr>
              <a:t>2023</a:t>
            </a:r>
            <a:r>
              <a:rPr lang="en-GB" sz="1700" dirty="0">
                <a:latin typeface="Arial"/>
                <a:ea typeface="ADLaM Display"/>
                <a:cs typeface="Arial"/>
              </a:rPr>
              <a:t>)</a:t>
            </a:r>
            <a:r>
              <a:rPr lang="en-GB" sz="1700" dirty="0">
                <a:effectLst/>
                <a:latin typeface="Arial"/>
                <a:ea typeface="ADLaM Display"/>
                <a:cs typeface="Arial"/>
              </a:rPr>
              <a:t> also state the Disengagement hypothesis of sociology, ageing is an unavoidable mutual withdrawal or disengagement from society.</a:t>
            </a:r>
          </a:p>
          <a:p>
            <a:endParaRPr lang="en-GB" sz="1900" dirty="0">
              <a:latin typeface="Verdana"/>
              <a:ea typeface="Verdana"/>
            </a:endParaRPr>
          </a:p>
          <a:p>
            <a:endParaRPr lang="en-GB" sz="1900" dirty="0">
              <a:latin typeface="Verdana"/>
              <a:ea typeface="Verdana"/>
            </a:endParaRPr>
          </a:p>
          <a:p>
            <a:endParaRPr lang="en-GB" sz="1900" dirty="0">
              <a:latin typeface="Verdana"/>
              <a:ea typeface="Verdana"/>
            </a:endParaRPr>
          </a:p>
          <a:p>
            <a:endParaRPr lang="en-GB" sz="1900" dirty="0">
              <a:latin typeface="Verdana"/>
              <a:ea typeface="Verdana"/>
            </a:endParaRPr>
          </a:p>
        </p:txBody>
      </p:sp>
    </p:spTree>
    <p:extLst>
      <p:ext uri="{BB962C8B-B14F-4D97-AF65-F5344CB8AC3E}">
        <p14:creationId xmlns:p14="http://schemas.microsoft.com/office/powerpoint/2010/main" val="273020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0D703-46B1-563F-76FE-8C914411E9B4}"/>
              </a:ext>
            </a:extLst>
          </p:cNvPr>
          <p:cNvSpPr>
            <a:spLocks noGrp="1"/>
          </p:cNvSpPr>
          <p:nvPr>
            <p:ph type="title"/>
          </p:nvPr>
        </p:nvSpPr>
        <p:spPr>
          <a:xfrm>
            <a:off x="151152" y="140272"/>
            <a:ext cx="11902188" cy="750940"/>
          </a:xfrm>
        </p:spPr>
        <p:txBody>
          <a:bodyPr>
            <a:noAutofit/>
          </a:bodyPr>
          <a:lstStyle/>
          <a:p>
            <a:r>
              <a:rPr lang="en-US" sz="3200" u="sng"/>
              <a:t>End of life and palliative care as well as how and where this is delivered</a:t>
            </a:r>
          </a:p>
        </p:txBody>
      </p:sp>
      <p:graphicFrame>
        <p:nvGraphicFramePr>
          <p:cNvPr id="5" name="Table 4">
            <a:extLst>
              <a:ext uri="{FF2B5EF4-FFF2-40B4-BE49-F238E27FC236}">
                <a16:creationId xmlns:a16="http://schemas.microsoft.com/office/drawing/2014/main" id="{721C0E56-AAA7-A0EE-0E6B-4A7F5548A0B6}"/>
              </a:ext>
            </a:extLst>
          </p:cNvPr>
          <p:cNvGraphicFramePr>
            <a:graphicFrameLocks noGrp="1"/>
          </p:cNvGraphicFramePr>
          <p:nvPr>
            <p:extLst>
              <p:ext uri="{D42A27DB-BD31-4B8C-83A1-F6EECF244321}">
                <p14:modId xmlns:p14="http://schemas.microsoft.com/office/powerpoint/2010/main" val="764141554"/>
              </p:ext>
            </p:extLst>
          </p:nvPr>
        </p:nvGraphicFramePr>
        <p:xfrm>
          <a:off x="136560" y="715602"/>
          <a:ext cx="11904288" cy="7067530"/>
        </p:xfrm>
        <a:graphic>
          <a:graphicData uri="http://schemas.openxmlformats.org/drawingml/2006/table">
            <a:tbl>
              <a:tblPr firstRow="1" bandRow="1">
                <a:tableStyleId>{5C22544A-7EE6-4342-B048-85BDC9FD1C3A}</a:tableStyleId>
              </a:tblPr>
              <a:tblGrid>
                <a:gridCol w="1466666">
                  <a:extLst>
                    <a:ext uri="{9D8B030D-6E8A-4147-A177-3AD203B41FA5}">
                      <a16:colId xmlns:a16="http://schemas.microsoft.com/office/drawing/2014/main" val="2005739602"/>
                    </a:ext>
                  </a:extLst>
                </a:gridCol>
                <a:gridCol w="4975173">
                  <a:extLst>
                    <a:ext uri="{9D8B030D-6E8A-4147-A177-3AD203B41FA5}">
                      <a16:colId xmlns:a16="http://schemas.microsoft.com/office/drawing/2014/main" val="3665209053"/>
                    </a:ext>
                  </a:extLst>
                </a:gridCol>
                <a:gridCol w="5462449">
                  <a:extLst>
                    <a:ext uri="{9D8B030D-6E8A-4147-A177-3AD203B41FA5}">
                      <a16:colId xmlns:a16="http://schemas.microsoft.com/office/drawing/2014/main" val="3932267322"/>
                    </a:ext>
                  </a:extLst>
                </a:gridCol>
              </a:tblGrid>
              <a:tr h="394607">
                <a:tc>
                  <a:txBody>
                    <a:bodyPr/>
                    <a:lstStyle/>
                    <a:p>
                      <a:endParaRPr lang="en-GB" sz="1600">
                        <a:latin typeface="Arial"/>
                      </a:endParaRPr>
                    </a:p>
                  </a:txBody>
                  <a:tcPr/>
                </a:tc>
                <a:tc>
                  <a:txBody>
                    <a:bodyPr/>
                    <a:lstStyle/>
                    <a:p>
                      <a:r>
                        <a:rPr lang="en-GB" sz="1600" b="1">
                          <a:latin typeface="Arial"/>
                        </a:rPr>
                        <a:t>End of life</a:t>
                      </a:r>
                    </a:p>
                  </a:txBody>
                  <a:tcPr/>
                </a:tc>
                <a:tc>
                  <a:txBody>
                    <a:bodyPr/>
                    <a:lstStyle/>
                    <a:p>
                      <a:pPr lvl="0">
                        <a:buNone/>
                      </a:pPr>
                      <a:r>
                        <a:rPr lang="en-GB" sz="1600" b="1">
                          <a:latin typeface="Arial"/>
                        </a:rPr>
                        <a:t>Palliative care</a:t>
                      </a:r>
                      <a:endParaRPr lang="en-US" sz="1600" b="1">
                        <a:latin typeface="Arial"/>
                      </a:endParaRPr>
                    </a:p>
                  </a:txBody>
                  <a:tcPr/>
                </a:tc>
                <a:extLst>
                  <a:ext uri="{0D108BD9-81ED-4DB2-BD59-A6C34878D82A}">
                    <a16:rowId xmlns:a16="http://schemas.microsoft.com/office/drawing/2014/main" val="2172311141"/>
                  </a:ext>
                </a:extLst>
              </a:tr>
              <a:tr h="1065640">
                <a:tc>
                  <a:txBody>
                    <a:bodyPr/>
                    <a:lstStyle/>
                    <a:p>
                      <a:r>
                        <a:rPr lang="en-GB" sz="1600" b="1">
                          <a:latin typeface="Arial"/>
                        </a:rPr>
                        <a:t>What is this?</a:t>
                      </a:r>
                    </a:p>
                  </a:txBody>
                  <a:tcPr/>
                </a:tc>
                <a:tc>
                  <a:txBody>
                    <a:bodyPr/>
                    <a:lstStyle/>
                    <a:p>
                      <a:pPr marL="285750" lvl="0" indent="-285750">
                        <a:buFont typeface="Arial"/>
                        <a:buChar char="•"/>
                      </a:pPr>
                      <a:r>
                        <a:rPr lang="en-GB" sz="1600">
                          <a:latin typeface="Arial"/>
                        </a:rPr>
                        <a:t>Provided when a person is nearing the end of their life.</a:t>
                      </a:r>
                    </a:p>
                    <a:p>
                      <a:pPr marL="285750" lvl="0" indent="-285750">
                        <a:buFont typeface="Arial"/>
                        <a:buChar char="•"/>
                      </a:pPr>
                      <a:r>
                        <a:rPr lang="en-GB" sz="1800" kern="1200">
                          <a:solidFill>
                            <a:schemeClr val="dk1"/>
                          </a:solidFill>
                          <a:effectLst/>
                          <a:latin typeface="+mn-lt"/>
                          <a:ea typeface="+mn-ea"/>
                          <a:cs typeface="+mn-cs"/>
                        </a:rPr>
                        <a:t> In terms of culture sensitive familiarity promotes patient-centred care by adjusting treatment to patients' and carers' needs, enabling patients to feel more comfortable in their own homes and expanding access to palliative care in remote loc</a:t>
                      </a:r>
                      <a:r>
                        <a:rPr lang="en-GB" sz="1800" kern="1200">
                          <a:solidFill>
                            <a:schemeClr val="tx1"/>
                          </a:solidFill>
                          <a:effectLst/>
                          <a:latin typeface="+mn-lt"/>
                          <a:ea typeface="+mn-ea"/>
                          <a:cs typeface="+mn-cs"/>
                        </a:rPr>
                        <a:t>ation (Mojtahedi and Shen 2023)</a:t>
                      </a:r>
                      <a:endParaRPr lang="en-GB" sz="1600" dirty="0">
                        <a:solidFill>
                          <a:schemeClr val="tx1"/>
                        </a:solidFill>
                        <a:latin typeface="Arial"/>
                      </a:endParaRPr>
                    </a:p>
                  </a:txBody>
                  <a:tcPr/>
                </a:tc>
                <a:tc>
                  <a:txBody>
                    <a:bodyPr/>
                    <a:lstStyle/>
                    <a:p>
                      <a:pPr marL="285750" lvl="0" indent="-285750">
                        <a:buFont typeface="Arial"/>
                        <a:buChar char="•"/>
                      </a:pPr>
                      <a:r>
                        <a:rPr lang="en-GB" sz="1600" b="0" i="0" u="none" strike="noStrike" noProof="0">
                          <a:solidFill>
                            <a:schemeClr val="tx1"/>
                          </a:solidFill>
                          <a:latin typeface="Arial"/>
                        </a:rPr>
                        <a:t>Specialised medical approach</a:t>
                      </a:r>
                    </a:p>
                    <a:p>
                      <a:pPr marL="285750" lvl="0" indent="-285750">
                        <a:buFont typeface="Arial"/>
                        <a:buChar char="•"/>
                      </a:pPr>
                      <a:r>
                        <a:rPr lang="en-GB" sz="1600" b="0" i="0" u="none" strike="noStrike" noProof="0">
                          <a:solidFill>
                            <a:schemeClr val="tx1"/>
                          </a:solidFill>
                          <a:latin typeface="Arial"/>
                        </a:rPr>
                        <a:t>Palliative care refers to comprehensive treatment  with a special focus on those who are approaching the end of their lives (Radbruch, 2020).</a:t>
                      </a:r>
                      <a:endParaRPr lang="en-GB" sz="1600" u="none" dirty="0">
                        <a:solidFill>
                          <a:schemeClr val="tx1"/>
                        </a:solidFill>
                        <a:latin typeface="Arial"/>
                      </a:endParaRPr>
                    </a:p>
                  </a:txBody>
                  <a:tcPr/>
                </a:tc>
                <a:extLst>
                  <a:ext uri="{0D108BD9-81ED-4DB2-BD59-A6C34878D82A}">
                    <a16:rowId xmlns:a16="http://schemas.microsoft.com/office/drawing/2014/main" val="3115520035"/>
                  </a:ext>
                </a:extLst>
              </a:tr>
              <a:tr h="1065640">
                <a:tc>
                  <a:txBody>
                    <a:bodyPr/>
                    <a:lstStyle/>
                    <a:p>
                      <a:r>
                        <a:rPr lang="en-GB" sz="1600" b="1">
                          <a:latin typeface="Arial"/>
                        </a:rPr>
                        <a:t>How is it delivered</a:t>
                      </a:r>
                    </a:p>
                  </a:txBody>
                  <a:tcPr/>
                </a:tc>
                <a:tc>
                  <a:txBody>
                    <a:bodyPr/>
                    <a:lstStyle/>
                    <a:p>
                      <a:pPr marL="285750" indent="-285750">
                        <a:buFont typeface="Arial"/>
                        <a:buChar char="•"/>
                      </a:pPr>
                      <a:r>
                        <a:rPr lang="en-GB" sz="1600">
                          <a:latin typeface="Arial"/>
                        </a:rPr>
                        <a:t>Compassionate and holistic manner.</a:t>
                      </a:r>
                    </a:p>
                    <a:p>
                      <a:pPr marL="285750" lvl="0" indent="-285750">
                        <a:buFont typeface="Arial"/>
                        <a:buChar char="•"/>
                      </a:pPr>
                      <a:r>
                        <a:rPr lang="en-GB" sz="1600">
                          <a:latin typeface="Arial"/>
                        </a:rPr>
                        <a:t>Through a multidisciplinary team of professionals.</a:t>
                      </a:r>
                      <a:endParaRPr lang="en-GB" sz="1600" dirty="0">
                        <a:latin typeface="Arial"/>
                      </a:endParaRPr>
                    </a:p>
                  </a:txBody>
                  <a:tcPr/>
                </a:tc>
                <a:tc>
                  <a:txBody>
                    <a:bodyPr/>
                    <a:lstStyle/>
                    <a:p>
                      <a:pPr marL="285750" indent="-285750">
                        <a:buFont typeface="Arial"/>
                        <a:buChar char="•"/>
                      </a:pPr>
                      <a:r>
                        <a:rPr lang="en-GB" sz="1600">
                          <a:latin typeface="Arial"/>
                        </a:rPr>
                        <a:t>Involves a team of professionals.</a:t>
                      </a:r>
                    </a:p>
                    <a:p>
                      <a:pPr marL="285750" lvl="0" indent="-285750">
                        <a:buFont typeface="Arial"/>
                        <a:buChar char="•"/>
                      </a:pPr>
                      <a:r>
                        <a:rPr lang="en-GB" sz="1600">
                          <a:latin typeface="Arial"/>
                        </a:rPr>
                        <a:t>Direct and indirect care palliative care, the UK work in acute hospital, community and inpatient hospice setting </a:t>
                      </a:r>
                      <a:r>
                        <a:rPr lang="en-GB" sz="1600">
                          <a:solidFill>
                            <a:schemeClr val="tx1"/>
                          </a:solidFill>
                          <a:latin typeface="Arial"/>
                        </a:rPr>
                        <a:t>(Sieeman, 2021).</a:t>
                      </a:r>
                      <a:endParaRPr lang="en-GB" sz="1600" dirty="0">
                        <a:solidFill>
                          <a:schemeClr val="tx1"/>
                        </a:solidFill>
                        <a:latin typeface="Arial"/>
                      </a:endParaRPr>
                    </a:p>
                  </a:txBody>
                  <a:tcPr/>
                </a:tc>
                <a:extLst>
                  <a:ext uri="{0D108BD9-81ED-4DB2-BD59-A6C34878D82A}">
                    <a16:rowId xmlns:a16="http://schemas.microsoft.com/office/drawing/2014/main" val="1653939929"/>
                  </a:ext>
                </a:extLst>
              </a:tr>
              <a:tr h="580031">
                <a:tc>
                  <a:txBody>
                    <a:bodyPr/>
                    <a:lstStyle/>
                    <a:p>
                      <a:r>
                        <a:rPr lang="en-GB" sz="1600" b="1">
                          <a:latin typeface="Arial"/>
                        </a:rPr>
                        <a:t>Where is delivered</a:t>
                      </a:r>
                    </a:p>
                  </a:txBody>
                  <a:tcPr/>
                </a:tc>
                <a:tc>
                  <a:txBody>
                    <a:bodyPr/>
                    <a:lstStyle/>
                    <a:p>
                      <a:pPr marL="285750" indent="-285750">
                        <a:buFont typeface="Arial"/>
                        <a:buChar char="•"/>
                      </a:pPr>
                      <a:r>
                        <a:rPr lang="en-GB" sz="1600">
                          <a:latin typeface="Arial"/>
                        </a:rPr>
                        <a:t>Hospitals, Nursing homes, Hospice and own home.</a:t>
                      </a:r>
                      <a:endParaRPr lang="en-GB" sz="1600" dirty="0">
                        <a:latin typeface="Arial"/>
                      </a:endParaRPr>
                    </a:p>
                  </a:txBody>
                  <a:tcPr/>
                </a:tc>
                <a:tc>
                  <a:txBody>
                    <a:bodyPr/>
                    <a:lstStyle/>
                    <a:p>
                      <a:pPr marL="285750" lvl="0" indent="-285750">
                        <a:buFont typeface="Arial"/>
                        <a:buChar char="•"/>
                      </a:pPr>
                      <a:r>
                        <a:rPr lang="en-GB" sz="1600" b="0" i="0" u="none" strike="noStrike" noProof="0">
                          <a:solidFill>
                            <a:srgbClr val="000000"/>
                          </a:solidFill>
                          <a:latin typeface="Arial"/>
                        </a:rPr>
                        <a:t>Hospitals, Nursing homes, Hospice and own home</a:t>
                      </a:r>
                      <a:endParaRPr lang="en-US" sz="1600">
                        <a:latin typeface="Arial"/>
                      </a:endParaRPr>
                    </a:p>
                  </a:txBody>
                  <a:tcPr/>
                </a:tc>
                <a:extLst>
                  <a:ext uri="{0D108BD9-81ED-4DB2-BD59-A6C34878D82A}">
                    <a16:rowId xmlns:a16="http://schemas.microsoft.com/office/drawing/2014/main" val="4029070185"/>
                  </a:ext>
                </a:extLst>
              </a:tr>
              <a:tr h="1794047">
                <a:tc>
                  <a:txBody>
                    <a:bodyPr/>
                    <a:lstStyle/>
                    <a:p>
                      <a:r>
                        <a:rPr lang="en-GB" sz="1600" b="1">
                          <a:latin typeface="Arial"/>
                        </a:rPr>
                        <a:t>Positives effects</a:t>
                      </a:r>
                    </a:p>
                  </a:txBody>
                  <a:tcPr/>
                </a:tc>
                <a:tc>
                  <a:txBody>
                    <a:bodyPr/>
                    <a:lstStyle/>
                    <a:p>
                      <a:pPr marL="285750" lvl="0" indent="-285750">
                        <a:buFont typeface="Arial"/>
                        <a:buChar char="•"/>
                      </a:pPr>
                      <a:r>
                        <a:rPr lang="en-GB" sz="1600" b="0" i="0" u="none" strike="noStrike" noProof="0" dirty="0">
                          <a:solidFill>
                            <a:srgbClr val="000000"/>
                          </a:solidFill>
                          <a:latin typeface="Arial"/>
                        </a:rPr>
                        <a:t>Provide support to patient and family.</a:t>
                      </a:r>
                      <a:endParaRPr lang="en-GB" sz="1600" b="0" i="0" u="none" strike="noStrike" noProof="0" dirty="0">
                        <a:solidFill>
                          <a:srgbClr val="808080"/>
                        </a:solidFill>
                        <a:latin typeface="Arial"/>
                      </a:endParaRPr>
                    </a:p>
                    <a:p>
                      <a:pPr marL="285750" lvl="0" indent="-285750">
                        <a:buFont typeface="Arial"/>
                        <a:buChar char="•"/>
                      </a:pPr>
                      <a:r>
                        <a:rPr lang="en-GB" sz="1600" b="0" i="0" u="none" strike="noStrike" noProof="0" dirty="0">
                          <a:solidFill>
                            <a:srgbClr val="000000"/>
                          </a:solidFill>
                          <a:latin typeface="Arial"/>
                        </a:rPr>
                        <a:t>Ensuring comfort and dignity.</a:t>
                      </a:r>
                      <a:endParaRPr lang="en-US" sz="1600" b="0" i="0" u="none" strike="noStrike" noProof="0" dirty="0">
                        <a:solidFill>
                          <a:srgbClr val="808080"/>
                        </a:solidFill>
                        <a:latin typeface="Arial"/>
                      </a:endParaRPr>
                    </a:p>
                    <a:p>
                      <a:pPr marL="285750" lvl="0" indent="-285750">
                        <a:buFont typeface="Arial"/>
                        <a:buChar char="•"/>
                      </a:pPr>
                      <a:r>
                        <a:rPr lang="en-GB" sz="1600" b="0" i="0" u="none" strike="noStrike" noProof="0" dirty="0">
                          <a:solidFill>
                            <a:srgbClr val="000000"/>
                          </a:solidFill>
                          <a:latin typeface="Arial"/>
                        </a:rPr>
                        <a:t>A way to help deal with life threatening illnesses and enhances quality of life</a:t>
                      </a:r>
                      <a:r>
                        <a:rPr lang="en-GB" sz="1600" b="0" i="0" u="none" strike="noStrike" noProof="0" dirty="0">
                          <a:solidFill>
                            <a:schemeClr val="tx1"/>
                          </a:solidFill>
                          <a:latin typeface="Arial"/>
                        </a:rPr>
                        <a:t> (</a:t>
                      </a:r>
                      <a:r>
                        <a:rPr lang="en-GB" sz="1600" b="0" i="0" u="none" strike="noStrike" noProof="0" dirty="0" err="1">
                          <a:solidFill>
                            <a:schemeClr val="tx1"/>
                          </a:solidFill>
                          <a:latin typeface="Arial"/>
                        </a:rPr>
                        <a:t>Radbruch</a:t>
                      </a:r>
                      <a:r>
                        <a:rPr lang="en-GB" sz="1600" b="0" i="0" u="none" strike="noStrike" noProof="0" dirty="0">
                          <a:solidFill>
                            <a:schemeClr val="tx1"/>
                          </a:solidFill>
                          <a:latin typeface="Arial"/>
                        </a:rPr>
                        <a:t>, 2020).</a:t>
                      </a:r>
                    </a:p>
                    <a:p>
                      <a:pPr marL="285750" lvl="0" indent="-285750">
                        <a:buFont typeface="Arial"/>
                        <a:buChar char="•"/>
                      </a:pPr>
                      <a:r>
                        <a:rPr lang="en-GB" sz="1600" b="0" i="0" u="none" strike="noStrike" noProof="0" dirty="0">
                          <a:solidFill>
                            <a:srgbClr val="000000"/>
                          </a:solidFill>
                          <a:latin typeface="Arial"/>
                        </a:rPr>
                        <a:t>Do not resuscitate choice.</a:t>
                      </a:r>
                    </a:p>
                    <a:p>
                      <a:pPr marL="285750" lvl="0" indent="-285750">
                        <a:buFont typeface="Arial"/>
                        <a:buChar char="•"/>
                      </a:pPr>
                      <a:r>
                        <a:rPr lang="en-GB" sz="1600" b="0" i="0" u="none" strike="noStrike" noProof="0" dirty="0">
                          <a:solidFill>
                            <a:srgbClr val="000000"/>
                          </a:solidFill>
                          <a:latin typeface="Arial"/>
                        </a:rPr>
                        <a:t>Enhances the well-being of patients.</a:t>
                      </a:r>
                    </a:p>
                  </a:txBody>
                  <a:tcPr/>
                </a:tc>
                <a:tc>
                  <a:txBody>
                    <a:bodyPr/>
                    <a:lstStyle/>
                    <a:p>
                      <a:pPr marL="285750" lvl="0" indent="-285750">
                        <a:buFont typeface="Arial"/>
                        <a:buChar char="•"/>
                      </a:pPr>
                      <a:r>
                        <a:rPr lang="en-GB" sz="1600" b="0" i="0" u="none" strike="noStrike" noProof="0">
                          <a:solidFill>
                            <a:srgbClr val="000000"/>
                          </a:solidFill>
                          <a:latin typeface="Arial"/>
                        </a:rPr>
                        <a:t>Aims to improve quality of life. </a:t>
                      </a:r>
                    </a:p>
                    <a:p>
                      <a:pPr marL="285750" lvl="0" indent="-285750">
                        <a:buFont typeface="Arial"/>
                        <a:buChar char="•"/>
                      </a:pPr>
                      <a:r>
                        <a:rPr lang="en-GB" sz="1600" b="0" i="0" u="none" strike="noStrike" noProof="0">
                          <a:solidFill>
                            <a:srgbClr val="000000"/>
                          </a:solidFill>
                          <a:latin typeface="Arial"/>
                        </a:rPr>
                        <a:t>Addressing emotional, physical and spirtual needs.</a:t>
                      </a:r>
                      <a:endParaRPr lang="en-US" sz="1600" b="0" i="0" u="none" strike="noStrike" noProof="0">
                        <a:solidFill>
                          <a:srgbClr val="808080"/>
                        </a:solidFill>
                        <a:latin typeface="Arial"/>
                      </a:endParaRPr>
                    </a:p>
                    <a:p>
                      <a:pPr marL="285750" lvl="0" indent="-285750">
                        <a:buFont typeface="Arial"/>
                        <a:buChar char="•"/>
                      </a:pPr>
                      <a:r>
                        <a:rPr lang="en-GB" sz="1600" b="0" i="0" u="none" strike="noStrike" noProof="0">
                          <a:solidFill>
                            <a:srgbClr val="000000"/>
                          </a:solidFill>
                          <a:latin typeface="Arial"/>
                        </a:rPr>
                        <a:t>Providing relief from serious illnesses. </a:t>
                      </a:r>
                    </a:p>
                    <a:p>
                      <a:pPr marL="285750" lvl="0" indent="-285750">
                        <a:buFont typeface="Arial"/>
                        <a:buChar char="•"/>
                      </a:pPr>
                      <a:r>
                        <a:rPr lang="en-GB" sz="1600" b="0" i="0" u="none" strike="noStrike" noProof="0">
                          <a:solidFill>
                            <a:srgbClr val="000000"/>
                          </a:solidFill>
                          <a:latin typeface="Arial"/>
                        </a:rPr>
                        <a:t>Patients may be able to preserve their dignity and quality of life through activitie</a:t>
                      </a:r>
                      <a:r>
                        <a:rPr lang="en-GB" sz="1600" b="0" i="0" u="none" strike="noStrike" noProof="0">
                          <a:solidFill>
                            <a:schemeClr val="tx1"/>
                          </a:solidFill>
                          <a:latin typeface="Arial"/>
                        </a:rPr>
                        <a:t>s (Martin </a:t>
                      </a:r>
                      <a:r>
                        <a:rPr lang="en-GB" sz="1600" b="0" i="1" u="none" strike="noStrike" noProof="0">
                          <a:solidFill>
                            <a:schemeClr val="tx1"/>
                          </a:solidFill>
                          <a:latin typeface="Arial"/>
                        </a:rPr>
                        <a:t>et al., </a:t>
                      </a:r>
                      <a:r>
                        <a:rPr lang="en-GB" sz="1600" b="0" i="0" u="none" strike="noStrike" noProof="0">
                          <a:solidFill>
                            <a:schemeClr val="tx1"/>
                          </a:solidFill>
                          <a:latin typeface="Arial"/>
                        </a:rPr>
                        <a:t>2022).</a:t>
                      </a:r>
                      <a:endParaRPr lang="en-GB" sz="1600" b="0" i="0" u="none" strike="noStrike" noProof="0" dirty="0">
                        <a:solidFill>
                          <a:schemeClr val="tx1"/>
                        </a:solidFill>
                        <a:latin typeface="Arial"/>
                      </a:endParaRPr>
                    </a:p>
                  </a:txBody>
                  <a:tcPr/>
                </a:tc>
                <a:extLst>
                  <a:ext uri="{0D108BD9-81ED-4DB2-BD59-A6C34878D82A}">
                    <a16:rowId xmlns:a16="http://schemas.microsoft.com/office/drawing/2014/main" val="379185150"/>
                  </a:ext>
                </a:extLst>
              </a:tr>
              <a:tr h="728412">
                <a:tc>
                  <a:txBody>
                    <a:bodyPr/>
                    <a:lstStyle/>
                    <a:p>
                      <a:r>
                        <a:rPr lang="en-GB" sz="1600" b="1">
                          <a:latin typeface="Arial"/>
                        </a:rPr>
                        <a:t>Negative effects</a:t>
                      </a:r>
                    </a:p>
                  </a:txBody>
                  <a:tcPr/>
                </a:tc>
                <a:tc>
                  <a:txBody>
                    <a:bodyPr/>
                    <a:lstStyle/>
                    <a:p>
                      <a:pPr marL="285750" indent="-285750">
                        <a:buFont typeface="Arial"/>
                        <a:buChar char="•"/>
                      </a:pPr>
                      <a:r>
                        <a:rPr lang="en-GB" sz="1600">
                          <a:latin typeface="Arial"/>
                        </a:rPr>
                        <a:t>Emotional distress</a:t>
                      </a:r>
                    </a:p>
                    <a:p>
                      <a:pPr marL="285750" lvl="0" indent="-285750">
                        <a:buFont typeface="Arial"/>
                        <a:buChar char="•"/>
                      </a:pPr>
                      <a:r>
                        <a:rPr lang="en-GB" sz="1600">
                          <a:latin typeface="Arial"/>
                        </a:rPr>
                        <a:t>Grief and No additional support to cope</a:t>
                      </a:r>
                    </a:p>
                  </a:txBody>
                  <a:tcPr/>
                </a:tc>
                <a:tc>
                  <a:txBody>
                    <a:bodyPr/>
                    <a:lstStyle/>
                    <a:p>
                      <a:pPr marL="285750" lvl="0" indent="-285750">
                        <a:buFont typeface="Arial"/>
                        <a:buChar char="•"/>
                      </a:pPr>
                      <a:r>
                        <a:rPr lang="en-GB" sz="1600" b="0" i="0" u="none" strike="noStrike" noProof="0" dirty="0">
                          <a:solidFill>
                            <a:schemeClr val="tx1"/>
                          </a:solidFill>
                          <a:latin typeface="Arial"/>
                        </a:rPr>
                        <a:t>Emotional distress</a:t>
                      </a:r>
                    </a:p>
                    <a:p>
                      <a:pPr marL="285750" lvl="0" indent="-285750">
                        <a:buFont typeface="Arial"/>
                        <a:buChar char="•"/>
                      </a:pPr>
                      <a:r>
                        <a:rPr lang="en-GB" sz="1600" b="0" i="0" u="none" strike="noStrike" noProof="0" dirty="0">
                          <a:solidFill>
                            <a:schemeClr val="tx1"/>
                          </a:solidFill>
                          <a:latin typeface="Arial"/>
                        </a:rPr>
                        <a:t>Difficulties adjusting to process</a:t>
                      </a:r>
                    </a:p>
                  </a:txBody>
                  <a:tcPr/>
                </a:tc>
                <a:extLst>
                  <a:ext uri="{0D108BD9-81ED-4DB2-BD59-A6C34878D82A}">
                    <a16:rowId xmlns:a16="http://schemas.microsoft.com/office/drawing/2014/main" val="1197594862"/>
                  </a:ext>
                </a:extLst>
              </a:tr>
            </a:tbl>
          </a:graphicData>
        </a:graphic>
      </p:graphicFrame>
    </p:spTree>
    <p:extLst>
      <p:ext uri="{BB962C8B-B14F-4D97-AF65-F5344CB8AC3E}">
        <p14:creationId xmlns:p14="http://schemas.microsoft.com/office/powerpoint/2010/main" val="3371094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F7AD42-0153-8D72-C0F5-A1193F471401}"/>
              </a:ext>
            </a:extLst>
          </p:cNvPr>
          <p:cNvSpPr txBox="1"/>
          <p:nvPr/>
        </p:nvSpPr>
        <p:spPr>
          <a:xfrm>
            <a:off x="5868557" y="1138036"/>
            <a:ext cx="5444382" cy="10091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200" b="1" u="sng" dirty="0">
                <a:latin typeface="+mj-lt"/>
                <a:ea typeface="+mj-ea"/>
                <a:cs typeface="+mj-cs"/>
              </a:rPr>
              <a:t>Funding options available in the UK</a:t>
            </a:r>
          </a:p>
        </p:txBody>
      </p:sp>
      <p:pic>
        <p:nvPicPr>
          <p:cNvPr id="6" name="Picture 5" descr="Graph on document with pen">
            <a:extLst>
              <a:ext uri="{FF2B5EF4-FFF2-40B4-BE49-F238E27FC236}">
                <a16:creationId xmlns:a16="http://schemas.microsoft.com/office/drawing/2014/main" id="{2D11169F-FD17-4304-C220-2F2C5D410DFC}"/>
              </a:ext>
            </a:extLst>
          </p:cNvPr>
          <p:cNvPicPr>
            <a:picLocks noChangeAspect="1"/>
          </p:cNvPicPr>
          <p:nvPr/>
        </p:nvPicPr>
        <p:blipFill rotWithShape="1">
          <a:blip r:embed="rId2"/>
          <a:srcRect l="31994" r="17942" b="-3"/>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BEEA8D8-8E9B-B069-4A62-439EF7B8EC88}"/>
              </a:ext>
            </a:extLst>
          </p:cNvPr>
          <p:cNvSpPr txBox="1"/>
          <p:nvPr/>
        </p:nvSpPr>
        <p:spPr>
          <a:xfrm>
            <a:off x="5807105" y="2147215"/>
            <a:ext cx="5567285" cy="46128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lvl="1"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Everyone in the UK has the right to free healthcare through the National Health Service (NHS)(Wittenberg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2020).​</a:t>
            </a:r>
          </a:p>
          <a:p>
            <a:pPr marL="0" lvl="1">
              <a:lnSpc>
                <a:spcPct val="90000"/>
              </a:lnSpc>
              <a:spcAft>
                <a:spcPts val="600"/>
              </a:spcAft>
            </a:pPr>
            <a:endParaRPr lang="en-US" sz="1400" dirty="0">
              <a:latin typeface="Arial" panose="020B0604020202020204" pitchFamily="34" charset="0"/>
              <a:cs typeface="Arial" panose="020B0604020202020204" pitchFamily="34" charset="0"/>
            </a:endParaRPr>
          </a:p>
          <a:p>
            <a:pPr marL="228600" lvl="1" indent="-228600">
              <a:lnSpc>
                <a:spcPct val="90000"/>
              </a:lnSpc>
              <a:spcAft>
                <a:spcPts val="600"/>
              </a:spcAft>
              <a:buFont typeface="Arial" panose="020B0604020202020204" pitchFamily="34" charset="0"/>
              <a:buChar char="•"/>
            </a:pPr>
            <a:r>
              <a:rPr lang="en-GB" sz="1400" dirty="0">
                <a:effectLst/>
                <a:latin typeface="Arial" panose="020B0604020202020204" pitchFamily="34" charset="0"/>
                <a:ea typeface="Arial" panose="020B0604020202020204" pitchFamily="34" charset="0"/>
                <a:cs typeface="Arial" panose="020B0604020202020204" pitchFamily="34" charset="0"/>
              </a:rPr>
              <a:t>Mayhew and Smith (2021) suggest </a:t>
            </a:r>
            <a:r>
              <a:rPr lang="en-GB" sz="1400" dirty="0">
                <a:latin typeface="Arial" panose="020B0604020202020204" pitchFamily="34" charset="0"/>
                <a:ea typeface="Calibri" panose="020F0502020204030204" pitchFamily="34" charset="0"/>
                <a:cs typeface="Arial" panose="020B0604020202020204" pitchFamily="34" charset="0"/>
              </a:rPr>
              <a:t>w</a:t>
            </a:r>
            <a:r>
              <a:rPr lang="en-GB" sz="1400" dirty="0">
                <a:effectLst/>
                <a:latin typeface="Arial" panose="020B0604020202020204" pitchFamily="34" charset="0"/>
                <a:ea typeface="Calibri" panose="020F0502020204030204" pitchFamily="34" charset="0"/>
                <a:cs typeface="Arial" panose="020B0604020202020204" pitchFamily="34" charset="0"/>
              </a:rPr>
              <a:t>ith the number of elderly people needing care rising and public money becoming less available, people will be expected to plan for and contribute to their own care as they age.</a:t>
            </a:r>
          </a:p>
          <a:p>
            <a:pPr marL="228600" lvl="1"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28600" lvl="1"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In the United Kingdom, local governments do not raise funds for health care; but they do supply a tiny amount of the revenue base for social care through business rates and council tax, a property-value-based tax (Cylus </a:t>
            </a:r>
            <a:r>
              <a:rPr lang="en-US" sz="1400" i="1" dirty="0">
                <a:latin typeface="Arial" panose="020B0604020202020204" pitchFamily="34" charset="0"/>
                <a:cs typeface="Arial" panose="020B0604020202020204" pitchFamily="34" charset="0"/>
              </a:rPr>
              <a:t>et al., </a:t>
            </a:r>
            <a:r>
              <a:rPr lang="en-US" sz="1400" dirty="0">
                <a:latin typeface="Arial" panose="020B0604020202020204" pitchFamily="34" charset="0"/>
                <a:cs typeface="Arial" panose="020B0604020202020204" pitchFamily="34" charset="0"/>
              </a:rPr>
              <a:t>2018).</a:t>
            </a:r>
          </a:p>
          <a:p>
            <a:pPr marL="228600" lvl="1"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28600" lvl="1"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Thresholds, are used in financial assessment and are known as "capital limits." </a:t>
            </a:r>
          </a:p>
          <a:p>
            <a:pPr marL="228600" lvl="1" indent="-228600">
              <a:lnSpc>
                <a:spcPct val="90000"/>
              </a:lnSpc>
              <a:spcAft>
                <a:spcPts val="6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28600" lvl="1" indent="-228600">
              <a:lnSpc>
                <a:spcPct val="90000"/>
              </a:lnSpc>
              <a:spcAft>
                <a:spcPts val="600"/>
              </a:spcAft>
              <a:buFont typeface="Arial" panose="020B0604020202020204" pitchFamily="34" charset="0"/>
              <a:buChar char="•"/>
            </a:pPr>
            <a:r>
              <a:rPr lang="en-US" sz="1400" dirty="0">
                <a:latin typeface="Arial" panose="020B0604020202020204" pitchFamily="34" charset="0"/>
                <a:cs typeface="Arial" panose="020B0604020202020204" pitchFamily="34" charset="0"/>
              </a:rPr>
              <a:t>NHS (2020) state If your savings are less than £23,250, you may be eligible to get financial assistance. This will increase to £100,000 in savings as of October 2025.</a:t>
            </a:r>
          </a:p>
        </p:txBody>
      </p:sp>
    </p:spTree>
    <p:extLst>
      <p:ext uri="{BB962C8B-B14F-4D97-AF65-F5344CB8AC3E}">
        <p14:creationId xmlns:p14="http://schemas.microsoft.com/office/powerpoint/2010/main" val="80466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F33CA78-8D43-794F-7235-E9A156F6A537}"/>
              </a:ext>
            </a:extLst>
          </p:cNvPr>
          <p:cNvSpPr txBox="1"/>
          <p:nvPr/>
        </p:nvSpPr>
        <p:spPr>
          <a:xfrm>
            <a:off x="298904" y="2993627"/>
            <a:ext cx="5237043" cy="3516903"/>
          </a:xfrm>
          <a:prstGeom prst="rect">
            <a:avLst/>
          </a:prstGeom>
        </p:spPr>
        <p:txBody>
          <a:bodyPr vert="horz" lIns="91440" tIns="45720" rIns="91440" bIns="45720" rtlCol="0" anchor="t">
            <a:normAutofit/>
          </a:bodyPr>
          <a:lstStyle/>
          <a:p>
            <a:pPr marL="285750" indent="-285750">
              <a:lnSpc>
                <a:spcPct val="90000"/>
              </a:lnSpc>
              <a:spcAft>
                <a:spcPts val="600"/>
              </a:spcAft>
              <a:buFont typeface="Arial"/>
              <a:buChar char="•"/>
            </a:pPr>
            <a:r>
              <a:rPr lang="en-US" sz="2000" dirty="0">
                <a:latin typeface="Arial" panose="020B0604020202020204" pitchFamily="34" charset="0"/>
                <a:cs typeface="Arial" panose="020B0604020202020204" pitchFamily="34" charset="0"/>
              </a:rPr>
              <a:t>Prior to 2020 pandemic the healthcare sector was in crisis, residential social care had been in underfunded (Bayliss and Gideon, 2020).</a:t>
            </a:r>
          </a:p>
          <a:p>
            <a:pPr>
              <a:lnSpc>
                <a:spcPct val="90000"/>
              </a:lnSpc>
              <a:spcAft>
                <a:spcPts val="600"/>
              </a:spcAft>
            </a:pPr>
            <a:endParaRPr lang="en-US" sz="2000" dirty="0">
              <a:latin typeface="Arial" panose="020B0604020202020204" pitchFamily="34" charset="0"/>
              <a:cs typeface="Arial" panose="020B0604020202020204" pitchFamily="34" charset="0"/>
            </a:endParaRPr>
          </a:p>
          <a:p>
            <a:pPr marL="285750" lvl="0" indent="-285750">
              <a:lnSpc>
                <a:spcPct val="90000"/>
              </a:lnSpc>
              <a:spcAft>
                <a:spcPts val="600"/>
              </a:spcAft>
              <a:buFont typeface="Arial"/>
              <a:buChar char="•"/>
            </a:pPr>
            <a:r>
              <a:rPr lang="en-US" sz="2000" dirty="0">
                <a:effectLst/>
                <a:latin typeface="Arial" panose="020B0604020202020204" pitchFamily="34" charset="0"/>
                <a:cs typeface="Arial" panose="020B0604020202020204" pitchFamily="34" charset="0"/>
              </a:rPr>
              <a:t>According to (</a:t>
            </a:r>
            <a:r>
              <a:rPr lang="en-US" sz="2000" dirty="0" err="1">
                <a:effectLst/>
                <a:latin typeface="Arial" panose="020B0604020202020204" pitchFamily="34" charset="0"/>
                <a:cs typeface="Arial" panose="020B0604020202020204" pitchFamily="34" charset="0"/>
              </a:rPr>
              <a:t>Itua</a:t>
            </a:r>
            <a:r>
              <a:rPr lang="en-US" sz="2000" dirty="0">
                <a:effectLst/>
                <a:latin typeface="Arial" panose="020B0604020202020204" pitchFamily="34" charset="0"/>
                <a:cs typeface="Arial" panose="020B0604020202020204" pitchFamily="34" charset="0"/>
              </a:rPr>
              <a:t> </a:t>
            </a:r>
            <a:r>
              <a:rPr lang="en-US" sz="2000" i="1" dirty="0">
                <a:effectLst/>
                <a:latin typeface="Arial" panose="020B0604020202020204" pitchFamily="34" charset="0"/>
                <a:cs typeface="Arial" panose="020B0604020202020204" pitchFamily="34" charset="0"/>
              </a:rPr>
              <a:t>et al.,</a:t>
            </a:r>
            <a:r>
              <a:rPr lang="en-US" sz="2000" dirty="0">
                <a:effectLst/>
                <a:latin typeface="Arial" panose="020B0604020202020204" pitchFamily="34" charset="0"/>
                <a:cs typeface="Arial" panose="020B0604020202020204" pitchFamily="34" charset="0"/>
              </a:rPr>
              <a:t> 2021) 5.4 million people in the UK look after a sick, elderly, or disabled relative, friend, or spouse in their homes as informal carers but are not paid for the care provided</a:t>
            </a:r>
            <a:r>
              <a:rPr lang="en-US" sz="2000" dirty="0">
                <a:latin typeface="Arial" panose="020B0604020202020204" pitchFamily="34" charset="0"/>
                <a:cs typeface="Arial" panose="020B0604020202020204" pitchFamily="34" charset="0"/>
              </a:rPr>
              <a:t>.</a:t>
            </a:r>
          </a:p>
          <a:p>
            <a:pPr lvl="0" indent="-228600">
              <a:lnSpc>
                <a:spcPct val="90000"/>
              </a:lnSpc>
              <a:spcAft>
                <a:spcPts val="600"/>
              </a:spcAft>
              <a:buFont typeface="Arial" panose="020B0604020202020204" pitchFamily="34" charset="0"/>
              <a:buChar char="•"/>
            </a:pPr>
            <a:endParaRPr lang="en-US" sz="2000" b="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600" b="0" dirty="0"/>
          </a:p>
          <a:p>
            <a:pPr lvl="0" indent="-228600">
              <a:lnSpc>
                <a:spcPct val="90000"/>
              </a:lnSpc>
              <a:spcAft>
                <a:spcPts val="600"/>
              </a:spcAft>
              <a:buFont typeface="Arial" panose="020B0604020202020204" pitchFamily="34" charset="0"/>
              <a:buChar char="•"/>
            </a:pPr>
            <a:endParaRPr lang="en-US" sz="1600" dirty="0"/>
          </a:p>
          <a:p>
            <a:pPr lvl="0" indent="-228600">
              <a:lnSpc>
                <a:spcPct val="90000"/>
              </a:lnSpc>
              <a:spcAft>
                <a:spcPts val="600"/>
              </a:spcAft>
              <a:buFont typeface="Arial" panose="020B0604020202020204" pitchFamily="34" charset="0"/>
              <a:buChar char="•"/>
            </a:pPr>
            <a:endParaRPr lang="en-US" sz="1600" b="0" dirty="0"/>
          </a:p>
          <a:p>
            <a:pPr lvl="0" indent="-228600">
              <a:lnSpc>
                <a:spcPct val="90000"/>
              </a:lnSpc>
              <a:spcAft>
                <a:spcPts val="600"/>
              </a:spcAft>
              <a:buFont typeface="Arial" panose="020B0604020202020204" pitchFamily="34" charset="0"/>
              <a:buChar char="•"/>
            </a:pPr>
            <a:endParaRPr lang="en-US" sz="1600" dirty="0"/>
          </a:p>
          <a:p>
            <a:pPr lvl="0" indent="-228600">
              <a:lnSpc>
                <a:spcPct val="90000"/>
              </a:lnSpc>
              <a:spcAft>
                <a:spcPts val="600"/>
              </a:spcAft>
              <a:buFont typeface="Arial" panose="020B0604020202020204" pitchFamily="34" charset="0"/>
              <a:buChar char="•"/>
            </a:pPr>
            <a:endParaRPr lang="en-US" sz="1600" b="0" dirty="0"/>
          </a:p>
          <a:p>
            <a:pPr lvl="0" indent="-228600">
              <a:lnSpc>
                <a:spcPct val="90000"/>
              </a:lnSpc>
              <a:spcAft>
                <a:spcPts val="600"/>
              </a:spcAft>
              <a:buFont typeface="Arial" panose="020B0604020202020204" pitchFamily="34" charset="0"/>
              <a:buChar char="•"/>
            </a:pPr>
            <a:endParaRPr lang="en-US" sz="1600" dirty="0"/>
          </a:p>
          <a:p>
            <a:pPr lvl="0" indent="-228600">
              <a:lnSpc>
                <a:spcPct val="90000"/>
              </a:lnSpc>
              <a:spcAft>
                <a:spcPts val="600"/>
              </a:spcAft>
              <a:buFont typeface="Arial" panose="020B0604020202020204" pitchFamily="34" charset="0"/>
              <a:buChar char="•"/>
            </a:pPr>
            <a:endParaRPr lang="en-US" sz="1600" b="0" dirty="0"/>
          </a:p>
          <a:p>
            <a:pPr lvl="0" indent="-228600">
              <a:lnSpc>
                <a:spcPct val="90000"/>
              </a:lnSpc>
              <a:spcAft>
                <a:spcPts val="600"/>
              </a:spcAft>
              <a:buFont typeface="Arial" panose="020B0604020202020204" pitchFamily="34" charset="0"/>
              <a:buChar char="•"/>
            </a:pPr>
            <a:endParaRPr lang="en-US" sz="1600" dirty="0"/>
          </a:p>
          <a:p>
            <a:pPr lvl="0" indent="-228600">
              <a:lnSpc>
                <a:spcPct val="90000"/>
              </a:lnSpc>
              <a:spcAft>
                <a:spcPts val="600"/>
              </a:spcAft>
              <a:buFont typeface="Arial" panose="020B0604020202020204" pitchFamily="34" charset="0"/>
              <a:buChar char="•"/>
            </a:pPr>
            <a:endParaRPr lang="en-US" sz="1600" b="0" dirty="0"/>
          </a:p>
          <a:p>
            <a:pPr lvl="0" indent="-228600">
              <a:lnSpc>
                <a:spcPct val="90000"/>
              </a:lnSpc>
              <a:spcAft>
                <a:spcPts val="600"/>
              </a:spcAft>
              <a:buFont typeface="Arial" panose="020B0604020202020204" pitchFamily="34" charset="0"/>
              <a:buChar char="•"/>
            </a:pPr>
            <a:endParaRPr lang="en-US" sz="1600" dirty="0"/>
          </a:p>
          <a:p>
            <a:pPr lvl="0" indent="-228600">
              <a:lnSpc>
                <a:spcPct val="90000"/>
              </a:lnSpc>
              <a:spcAft>
                <a:spcPts val="600"/>
              </a:spcAft>
              <a:buFont typeface="Arial" panose="020B0604020202020204" pitchFamily="34" charset="0"/>
              <a:buChar char="•"/>
            </a:pPr>
            <a:endParaRPr lang="en-US" sz="1600" b="0" dirty="0"/>
          </a:p>
          <a:p>
            <a:pPr lvl="0" indent="-228600">
              <a:lnSpc>
                <a:spcPct val="90000"/>
              </a:lnSpc>
              <a:spcAft>
                <a:spcPts val="600"/>
              </a:spcAft>
              <a:buFont typeface="Arial" panose="020B0604020202020204" pitchFamily="34" charset="0"/>
              <a:buChar char="•"/>
            </a:pPr>
            <a:endParaRPr lang="en-US" sz="1600" dirty="0"/>
          </a:p>
          <a:p>
            <a:pPr lvl="0" indent="-228600">
              <a:lnSpc>
                <a:spcPct val="90000"/>
              </a:lnSpc>
              <a:spcAft>
                <a:spcPts val="600"/>
              </a:spcAft>
              <a:buFont typeface="Arial" panose="020B0604020202020204" pitchFamily="34" charset="0"/>
              <a:buChar char="•"/>
            </a:pPr>
            <a:endParaRPr lang="en-US" sz="1600" b="0" dirty="0"/>
          </a:p>
          <a:p>
            <a:pPr lvl="0" indent="-228600">
              <a:lnSpc>
                <a:spcPct val="90000"/>
              </a:lnSpc>
              <a:spcAft>
                <a:spcPts val="600"/>
              </a:spcAft>
              <a:buFont typeface="Arial" panose="020B0604020202020204" pitchFamily="34" charset="0"/>
              <a:buChar char="•"/>
            </a:pPr>
            <a:endParaRPr lang="en-US" sz="1600" b="0" dirty="0"/>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p:txBody>
      </p:sp>
      <p:pic>
        <p:nvPicPr>
          <p:cNvPr id="5" name="Picture 4" descr="Calculator, pen, compass, money and a paper with graphs printed on it">
            <a:extLst>
              <a:ext uri="{FF2B5EF4-FFF2-40B4-BE49-F238E27FC236}">
                <a16:creationId xmlns:a16="http://schemas.microsoft.com/office/drawing/2014/main" id="{F55B4C77-A8EC-4E27-4E66-E78F75922AC4}"/>
              </a:ext>
            </a:extLst>
          </p:cNvPr>
          <p:cNvPicPr>
            <a:picLocks noChangeAspect="1"/>
          </p:cNvPicPr>
          <p:nvPr/>
        </p:nvPicPr>
        <p:blipFill rotWithShape="1">
          <a:blip r:embed="rId2"/>
          <a:srcRect l="21307" r="17883" b="1"/>
          <a:stretch/>
        </p:blipFill>
        <p:spPr>
          <a:xfrm>
            <a:off x="6096000" y="838013"/>
            <a:ext cx="5234538" cy="5186267"/>
          </a:xfrm>
          <a:prstGeom prst="rect">
            <a:avLst/>
          </a:prstGeom>
        </p:spPr>
      </p:pic>
      <p:sp>
        <p:nvSpPr>
          <p:cNvPr id="2" name="TextBox 1">
            <a:extLst>
              <a:ext uri="{FF2B5EF4-FFF2-40B4-BE49-F238E27FC236}">
                <a16:creationId xmlns:a16="http://schemas.microsoft.com/office/drawing/2014/main" id="{B17ACCED-A424-E803-5C2A-21A108E16515}"/>
              </a:ext>
            </a:extLst>
          </p:cNvPr>
          <p:cNvSpPr txBox="1"/>
          <p:nvPr/>
        </p:nvSpPr>
        <p:spPr>
          <a:xfrm>
            <a:off x="319549" y="1204452"/>
            <a:ext cx="534874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u="sng" baseline="0" dirty="0">
                <a:latin typeface="Aptos Display"/>
                <a:ea typeface="+mj-lt"/>
                <a:cs typeface="+mj-lt"/>
              </a:rPr>
              <a:t>Funding options available in the  UK</a:t>
            </a:r>
            <a:endParaRPr lang="en-GB" sz="3200" b="1" u="sng" dirty="0">
              <a:latin typeface="Aptos Display"/>
              <a:ea typeface="+mj-lt"/>
              <a:cs typeface="+mj-lt"/>
            </a:endParaRPr>
          </a:p>
        </p:txBody>
      </p:sp>
    </p:spTree>
    <p:extLst>
      <p:ext uri="{BB962C8B-B14F-4D97-AF65-F5344CB8AC3E}">
        <p14:creationId xmlns:p14="http://schemas.microsoft.com/office/powerpoint/2010/main" val="158156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 holding ball">
            <a:extLst>
              <a:ext uri="{FF2B5EF4-FFF2-40B4-BE49-F238E27FC236}">
                <a16:creationId xmlns:a16="http://schemas.microsoft.com/office/drawing/2014/main" id="{A18482E9-3644-E8C6-0217-86D32666BE3B}"/>
              </a:ext>
            </a:extLst>
          </p:cNvPr>
          <p:cNvPicPr>
            <a:picLocks noChangeAspect="1"/>
          </p:cNvPicPr>
          <p:nvPr/>
        </p:nvPicPr>
        <p:blipFill rotWithShape="1">
          <a:blip r:embed="rId2"/>
          <a:srcRect l="24498" r="16350" b="9"/>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29E31BBC-007B-9380-4708-1C409381DC4D}"/>
              </a:ext>
            </a:extLst>
          </p:cNvPr>
          <p:cNvSpPr txBox="1"/>
          <p:nvPr/>
        </p:nvSpPr>
        <p:spPr>
          <a:xfrm>
            <a:off x="6565782" y="333508"/>
            <a:ext cx="5057174" cy="250147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a:bodyPr>
          <a:lstStyle/>
          <a:p>
            <a:pPr>
              <a:lnSpc>
                <a:spcPct val="90000"/>
              </a:lnSpc>
              <a:spcAft>
                <a:spcPts val="600"/>
              </a:spcAft>
            </a:pPr>
            <a:r>
              <a:rPr lang="en-US" sz="3200" b="1" dirty="0">
                <a:latin typeface="Arial"/>
                <a:cs typeface="Arial"/>
              </a:rPr>
              <a:t>Funding in other countries​</a:t>
            </a:r>
          </a:p>
          <a:p>
            <a:pPr marL="228600" lvl="1" indent="-228600">
              <a:lnSpc>
                <a:spcPct val="90000"/>
              </a:lnSpc>
              <a:spcAft>
                <a:spcPts val="600"/>
              </a:spcAft>
              <a:buFont typeface="Arial" panose="020B0604020202020204" pitchFamily="34" charset="0"/>
              <a:buChar char="•"/>
            </a:pPr>
            <a:r>
              <a:rPr lang="en-US" sz="1600" dirty="0">
                <a:latin typeface="Arial"/>
                <a:cs typeface="Arial"/>
              </a:rPr>
              <a:t>Other countries do not have funding from the governments.​</a:t>
            </a:r>
          </a:p>
          <a:p>
            <a:pPr marL="228600" lvl="1" indent="-228600">
              <a:lnSpc>
                <a:spcPct val="90000"/>
              </a:lnSpc>
              <a:spcAft>
                <a:spcPts val="600"/>
              </a:spcAft>
              <a:buFont typeface="Arial" panose="020B0604020202020204" pitchFamily="34" charset="0"/>
              <a:buChar char="•"/>
            </a:pPr>
            <a:r>
              <a:rPr lang="en-US" sz="1600" dirty="0">
                <a:latin typeface="Arial"/>
                <a:cs typeface="Arial"/>
              </a:rPr>
              <a:t>Families and friends are expected to take care for the elderly population.​</a:t>
            </a:r>
          </a:p>
          <a:p>
            <a:pPr marL="228600" lvl="1" indent="-228600">
              <a:lnSpc>
                <a:spcPct val="90000"/>
              </a:lnSpc>
              <a:spcAft>
                <a:spcPts val="600"/>
              </a:spcAft>
              <a:buFont typeface="Arial" panose="020B0604020202020204" pitchFamily="34" charset="0"/>
              <a:buChar char="•"/>
            </a:pPr>
            <a:r>
              <a:rPr lang="en-US" sz="1600" dirty="0" err="1">
                <a:latin typeface="Arial"/>
                <a:cs typeface="Arial"/>
              </a:rPr>
              <a:t>Vaitheswaran</a:t>
            </a:r>
            <a:r>
              <a:rPr lang="en-US" sz="1600" dirty="0">
                <a:latin typeface="Arial"/>
                <a:cs typeface="Arial"/>
              </a:rPr>
              <a:t> </a:t>
            </a:r>
            <a:r>
              <a:rPr lang="en-US" sz="1600" i="1" dirty="0">
                <a:latin typeface="Arial"/>
                <a:cs typeface="Arial"/>
              </a:rPr>
              <a:t>et al.,</a:t>
            </a:r>
            <a:r>
              <a:rPr lang="en-US" sz="1600" dirty="0">
                <a:latin typeface="Arial"/>
                <a:cs typeface="Arial"/>
              </a:rPr>
              <a:t> (2022) states India has an increased number of senior citizens with few resources available and a reliance on relatives for unofficial support</a:t>
            </a:r>
          </a:p>
        </p:txBody>
      </p:sp>
      <p:sp>
        <p:nvSpPr>
          <p:cNvPr id="3" name="TextBox 2">
            <a:extLst>
              <a:ext uri="{FF2B5EF4-FFF2-40B4-BE49-F238E27FC236}">
                <a16:creationId xmlns:a16="http://schemas.microsoft.com/office/drawing/2014/main" id="{AB9DF6FD-4208-6624-6734-0D2F6D0C1B2C}"/>
              </a:ext>
            </a:extLst>
          </p:cNvPr>
          <p:cNvSpPr txBox="1"/>
          <p:nvPr/>
        </p:nvSpPr>
        <p:spPr>
          <a:xfrm>
            <a:off x="6675943" y="2874103"/>
            <a:ext cx="4937021"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3200" b="1" dirty="0">
                <a:solidFill>
                  <a:srgbClr val="444444"/>
                </a:solidFill>
                <a:latin typeface="Arial"/>
                <a:cs typeface="Arial"/>
              </a:rPr>
              <a:t>Negatives of funding</a:t>
            </a:r>
            <a:r>
              <a:rPr lang="en-US" sz="3200" b="1" dirty="0">
                <a:solidFill>
                  <a:srgbClr val="444444"/>
                </a:solidFill>
                <a:latin typeface="Arial"/>
                <a:cs typeface="Arial"/>
              </a:rPr>
              <a:t>​</a:t>
            </a:r>
          </a:p>
          <a:p>
            <a:pPr marL="285750" indent="-285750">
              <a:spcAft>
                <a:spcPts val="600"/>
              </a:spcAft>
              <a:buFont typeface="Arial" panose="020B0604020202020204" pitchFamily="34" charset="0"/>
              <a:buChar char="•"/>
            </a:pPr>
            <a:r>
              <a:rPr lang="en-US" sz="1500" dirty="0">
                <a:solidFill>
                  <a:srgbClr val="444444"/>
                </a:solidFill>
                <a:latin typeface="Arial"/>
                <a:cs typeface="Arial"/>
              </a:rPr>
              <a:t>Funding cuts mean that families are burdened </a:t>
            </a:r>
            <a:endParaRPr lang="en-US" sz="1500" dirty="0">
              <a:latin typeface="Arial"/>
              <a:cs typeface="Arial"/>
            </a:endParaRPr>
          </a:p>
          <a:p>
            <a:pPr marL="228600" lvl="1" indent="-228600">
              <a:spcAft>
                <a:spcPts val="600"/>
              </a:spcAft>
              <a:buFont typeface=""/>
              <a:buChar char="•"/>
            </a:pPr>
            <a:r>
              <a:rPr lang="en-GB" sz="1500" dirty="0">
                <a:solidFill>
                  <a:srgbClr val="444444"/>
                </a:solidFill>
                <a:latin typeface="Arial"/>
                <a:cs typeface="Arial"/>
              </a:rPr>
              <a:t>It's widely acknowledged that elderly individuals prefer not to be dependent on their relatives, the reality is that family members provide 92% of unpaid care (Age UK, 2018).</a:t>
            </a:r>
          </a:p>
          <a:p>
            <a:pPr marL="228600" lvl="1" indent="-228600">
              <a:spcAft>
                <a:spcPts val="600"/>
              </a:spcAft>
              <a:buFont typeface=""/>
              <a:buChar char="•"/>
            </a:pPr>
            <a:r>
              <a:rPr lang="en-US" sz="1500" dirty="0">
                <a:latin typeface="Arial"/>
                <a:cs typeface="Arial"/>
              </a:rPr>
              <a:t>In the UK, domiciliary care services are facing challenges. Budgets for social care have decreased resulting in cuts to spending (Hughes and Burch, 2020). </a:t>
            </a:r>
          </a:p>
        </p:txBody>
      </p:sp>
    </p:spTree>
    <p:extLst>
      <p:ext uri="{BB962C8B-B14F-4D97-AF65-F5344CB8AC3E}">
        <p14:creationId xmlns:p14="http://schemas.microsoft.com/office/powerpoint/2010/main" val="3155050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0E7CC-A074-E152-28F5-DAFC87BB467A}"/>
              </a:ext>
            </a:extLst>
          </p:cNvPr>
          <p:cNvSpPr>
            <a:spLocks noGrp="1"/>
          </p:cNvSpPr>
          <p:nvPr>
            <p:ph type="title"/>
          </p:nvPr>
        </p:nvSpPr>
        <p:spPr>
          <a:xfrm>
            <a:off x="7024516" y="293455"/>
            <a:ext cx="4977017" cy="577691"/>
          </a:xfrm>
        </p:spPr>
        <p:txBody>
          <a:bodyPr anchor="t">
            <a:normAutofit fontScale="90000"/>
          </a:bodyPr>
          <a:lstStyle/>
          <a:p>
            <a:r>
              <a:rPr lang="en-GB" sz="3200" b="1" dirty="0">
                <a:latin typeface="Aptos Display"/>
                <a:cs typeface="Arial"/>
              </a:rPr>
              <a:t>Medical Model Vs Social Model</a:t>
            </a:r>
            <a:br>
              <a:rPr lang="en-US" sz="3000" dirty="0"/>
            </a:br>
            <a:endParaRPr lang="en-GB" sz="3000" dirty="0"/>
          </a:p>
        </p:txBody>
      </p:sp>
      <p:pic>
        <p:nvPicPr>
          <p:cNvPr id="5" name="Picture 4" descr="Molecular model and digital tablet on counter in lab">
            <a:extLst>
              <a:ext uri="{FF2B5EF4-FFF2-40B4-BE49-F238E27FC236}">
                <a16:creationId xmlns:a16="http://schemas.microsoft.com/office/drawing/2014/main" id="{95CCB2E5-9991-DB55-C76B-61CADE8744B8}"/>
              </a:ext>
            </a:extLst>
          </p:cNvPr>
          <p:cNvPicPr>
            <a:picLocks noChangeAspect="1"/>
          </p:cNvPicPr>
          <p:nvPr/>
        </p:nvPicPr>
        <p:blipFill rotWithShape="1">
          <a:blip r:embed="rId2"/>
          <a:srcRect l="22874" r="27062" b="-3"/>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0E331B-9116-1CB5-CF78-E5B94C881488}"/>
              </a:ext>
            </a:extLst>
          </p:cNvPr>
          <p:cNvSpPr>
            <a:spLocks noGrp="1"/>
          </p:cNvSpPr>
          <p:nvPr>
            <p:ph idx="1"/>
          </p:nvPr>
        </p:nvSpPr>
        <p:spPr>
          <a:xfrm>
            <a:off x="5558314" y="1284600"/>
            <a:ext cx="6443219" cy="5326265"/>
          </a:xfrm>
        </p:spPr>
        <p:txBody>
          <a:bodyPr vert="horz" lIns="91440" tIns="45720" rIns="91440" bIns="45720" rtlCol="0" anchor="t">
            <a:normAutofit/>
          </a:bodyPr>
          <a:lstStyle/>
          <a:p>
            <a:pPr algn="just"/>
            <a:r>
              <a:rPr lang="en-GB" sz="1600" dirty="0">
                <a:latin typeface="Arial"/>
                <a:cs typeface="Arial"/>
              </a:rPr>
              <a:t>Need for ageing population rises.</a:t>
            </a:r>
          </a:p>
          <a:p>
            <a:pPr algn="just"/>
            <a:r>
              <a:rPr lang="en-GB" sz="1600" dirty="0">
                <a:latin typeface="Arial"/>
                <a:cs typeface="Arial"/>
              </a:rPr>
              <a:t>Social model in healthcare focuses on understanding health and illness within broader context. </a:t>
            </a:r>
          </a:p>
          <a:p>
            <a:pPr algn="just"/>
            <a:r>
              <a:rPr lang="en-GB" sz="1600" dirty="0">
                <a:latin typeface="Arial"/>
                <a:cs typeface="Arial"/>
              </a:rPr>
              <a:t>Aids in adjustments being made for individuals with a problem.</a:t>
            </a:r>
          </a:p>
          <a:p>
            <a:pPr algn="just"/>
            <a:r>
              <a:rPr lang="en-GB" sz="1600" dirty="0">
                <a:latin typeface="Arial"/>
                <a:ea typeface="Arial" panose="020B0604020202020204" pitchFamily="34" charset="0"/>
                <a:cs typeface="Arial"/>
              </a:rPr>
              <a:t>A positive model for domiciliary care.</a:t>
            </a:r>
          </a:p>
          <a:p>
            <a:pPr algn="just"/>
            <a:r>
              <a:rPr lang="en-GB" sz="1600" dirty="0">
                <a:effectLst/>
                <a:latin typeface="Arial"/>
                <a:ea typeface="Arial" panose="020B0604020202020204" pitchFamily="34" charset="0"/>
                <a:cs typeface="Arial"/>
              </a:rPr>
              <a:t>Whitehead and Golding‐Day</a:t>
            </a:r>
            <a:r>
              <a:rPr lang="en-GB" sz="1600" dirty="0">
                <a:latin typeface="Arial"/>
                <a:ea typeface="Arial" panose="020B0604020202020204" pitchFamily="34" charset="0"/>
                <a:cs typeface="Arial"/>
              </a:rPr>
              <a:t> (</a:t>
            </a:r>
            <a:r>
              <a:rPr lang="en-GB" sz="1600" dirty="0">
                <a:effectLst/>
                <a:latin typeface="Arial"/>
                <a:ea typeface="Arial" panose="020B0604020202020204" pitchFamily="34" charset="0"/>
                <a:cs typeface="Arial"/>
              </a:rPr>
              <a:t>2019) state </a:t>
            </a:r>
            <a:r>
              <a:rPr lang="en-GB" sz="1600" dirty="0">
                <a:latin typeface="Arial"/>
                <a:ea typeface="Arial" panose="020B0604020202020204" pitchFamily="34" charset="0"/>
                <a:cs typeface="Arial"/>
              </a:rPr>
              <a:t>social</a:t>
            </a:r>
            <a:r>
              <a:rPr lang="en-GB" sz="1600" dirty="0">
                <a:effectLst/>
                <a:latin typeface="Arial"/>
                <a:ea typeface="Arial" panose="020B0604020202020204" pitchFamily="34" charset="0"/>
                <a:cs typeface="Arial"/>
              </a:rPr>
              <a:t> model supports a more moderate approach that would take into consideration both the individual's impairment and environmental limitations</a:t>
            </a:r>
            <a:r>
              <a:rPr lang="en-GB" sz="1600" dirty="0">
                <a:latin typeface="Arial"/>
                <a:ea typeface="Arial" panose="020B0604020202020204" pitchFamily="34" charset="0"/>
                <a:cs typeface="Arial"/>
              </a:rPr>
              <a:t>.</a:t>
            </a:r>
            <a:endParaRPr lang="en-GB" sz="1600" dirty="0">
              <a:effectLst/>
              <a:latin typeface="Arial"/>
              <a:ea typeface="Calibri" panose="020F0502020204030204" pitchFamily="34" charset="0"/>
              <a:cs typeface="Arial"/>
            </a:endParaRPr>
          </a:p>
          <a:p>
            <a:pPr algn="just"/>
            <a:endParaRPr lang="en-US" sz="1600" dirty="0">
              <a:latin typeface="Arial"/>
              <a:cs typeface="Arial"/>
            </a:endParaRPr>
          </a:p>
          <a:p>
            <a:pPr marL="228600" indent="-228600" algn="just">
              <a:buFont typeface=""/>
              <a:buChar char="•"/>
            </a:pPr>
            <a:r>
              <a:rPr lang="en-GB" sz="1600" dirty="0">
                <a:latin typeface="Arial"/>
                <a:cs typeface="Arial"/>
              </a:rPr>
              <a:t>Medical model is an approach to healthcare that focuses on diagnosing and treating illnesses in a structured medical manner.</a:t>
            </a:r>
          </a:p>
          <a:p>
            <a:pPr algn="just">
              <a:buFont typeface=""/>
              <a:buChar char="•"/>
            </a:pPr>
            <a:r>
              <a:rPr lang="en-GB" sz="1600" dirty="0">
                <a:latin typeface="Arial"/>
                <a:cs typeface="Arial"/>
              </a:rPr>
              <a:t>A positive model for residential clients.</a:t>
            </a:r>
            <a:r>
              <a:rPr lang="en-US" sz="1600" dirty="0">
                <a:latin typeface="Arial"/>
                <a:cs typeface="Arial"/>
              </a:rPr>
              <a:t>​ </a:t>
            </a:r>
          </a:p>
          <a:p>
            <a:pPr marL="228600" indent="-228600" algn="just">
              <a:buFont typeface=""/>
              <a:buChar char="•"/>
            </a:pPr>
            <a:r>
              <a:rPr lang="en-GB" sz="1600" dirty="0">
                <a:effectLst/>
                <a:latin typeface="Arial"/>
                <a:ea typeface="Arial" panose="020B0604020202020204" pitchFamily="34" charset="0"/>
                <a:cs typeface="Arial"/>
              </a:rPr>
              <a:t>Age UK (2022) state that 45%of older people were concerned about their ability to access to their GP.</a:t>
            </a:r>
          </a:p>
          <a:p>
            <a:pPr marL="228600" indent="-228600" algn="just">
              <a:buFont typeface=""/>
              <a:buChar char="•"/>
            </a:pPr>
            <a:r>
              <a:rPr lang="en-GB" sz="1600" dirty="0">
                <a:latin typeface="Arial"/>
                <a:ea typeface="Arial" panose="020B0604020202020204" pitchFamily="34" charset="0"/>
                <a:cs typeface="Arial"/>
              </a:rPr>
              <a:t>In residential care you have 24 services available to nurses.</a:t>
            </a:r>
            <a:endParaRPr lang="en-GB" sz="1600" dirty="0">
              <a:effectLst/>
              <a:latin typeface="Arial"/>
              <a:ea typeface="Arial" panose="020B0604020202020204" pitchFamily="34" charset="0"/>
              <a:cs typeface="Arial"/>
            </a:endParaRPr>
          </a:p>
        </p:txBody>
      </p:sp>
    </p:spTree>
    <p:extLst>
      <p:ext uri="{BB962C8B-B14F-4D97-AF65-F5344CB8AC3E}">
        <p14:creationId xmlns:p14="http://schemas.microsoft.com/office/powerpoint/2010/main" val="2634140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1A3B5-4609-05A7-A4C5-949D217DCEF4}"/>
              </a:ext>
            </a:extLst>
          </p:cNvPr>
          <p:cNvSpPr>
            <a:spLocks noGrp="1"/>
          </p:cNvSpPr>
          <p:nvPr>
            <p:ph type="title"/>
          </p:nvPr>
        </p:nvSpPr>
        <p:spPr>
          <a:xfrm>
            <a:off x="171865" y="196646"/>
            <a:ext cx="6415744" cy="1499307"/>
          </a:xfrm>
        </p:spPr>
        <p:txBody>
          <a:bodyPr anchor="ctr">
            <a:normAutofit fontScale="90000"/>
          </a:bodyPr>
          <a:lstStyle/>
          <a:p>
            <a:r>
              <a:rPr lang="en-GB" sz="3700" b="1" dirty="0">
                <a:latin typeface="Aptos Display"/>
                <a:ea typeface="+mj-lt"/>
                <a:cs typeface="+mj-lt"/>
              </a:rPr>
              <a:t>The gap between need and availability of care for older people</a:t>
            </a:r>
            <a:endParaRPr lang="en-GB" sz="3700" b="1" dirty="0">
              <a:latin typeface="Aptos Display"/>
            </a:endParaRPr>
          </a:p>
        </p:txBody>
      </p:sp>
      <p:sp>
        <p:nvSpPr>
          <p:cNvPr id="3" name="Content Placeholder 2">
            <a:extLst>
              <a:ext uri="{FF2B5EF4-FFF2-40B4-BE49-F238E27FC236}">
                <a16:creationId xmlns:a16="http://schemas.microsoft.com/office/drawing/2014/main" id="{F5636186-8379-CD96-8B2C-0FC0238D037F}"/>
              </a:ext>
            </a:extLst>
          </p:cNvPr>
          <p:cNvSpPr>
            <a:spLocks noGrp="1"/>
          </p:cNvSpPr>
          <p:nvPr>
            <p:ph idx="1"/>
          </p:nvPr>
        </p:nvSpPr>
        <p:spPr>
          <a:xfrm>
            <a:off x="367704" y="1516774"/>
            <a:ext cx="5358777" cy="5110842"/>
          </a:xfrm>
        </p:spPr>
        <p:txBody>
          <a:bodyPr anchor="ctr">
            <a:normAutofit/>
          </a:bodyPr>
          <a:lstStyle/>
          <a:p>
            <a:r>
              <a:rPr lang="en-GB" sz="1600" dirty="0">
                <a:latin typeface="Arial"/>
                <a:ea typeface="Arial" panose="020B0604020202020204" pitchFamily="34" charset="0"/>
                <a:cs typeface="Arial"/>
              </a:rPr>
              <a:t>Registered</a:t>
            </a:r>
            <a:r>
              <a:rPr lang="en-GB" sz="1600" dirty="0">
                <a:effectLst/>
                <a:latin typeface="Arial"/>
                <a:ea typeface="Arial" panose="020B0604020202020204" pitchFamily="34" charset="0"/>
                <a:cs typeface="Arial"/>
              </a:rPr>
              <a:t> nurses have </a:t>
            </a:r>
            <a:r>
              <a:rPr lang="en-GB" sz="1600" dirty="0">
                <a:latin typeface="Arial"/>
                <a:ea typeface="Arial" panose="020B0604020202020204" pitchFamily="34" charset="0"/>
                <a:cs typeface="Arial"/>
              </a:rPr>
              <a:t>reduced since Brexit, some  have left</a:t>
            </a:r>
            <a:r>
              <a:rPr lang="en-GB" sz="1600" dirty="0">
                <a:effectLst/>
                <a:latin typeface="Arial"/>
                <a:ea typeface="Arial" panose="020B0604020202020204" pitchFamily="34" charset="0"/>
                <a:cs typeface="Arial"/>
              </a:rPr>
              <a:t> their positions in social care</a:t>
            </a:r>
            <a:r>
              <a:rPr lang="en-GB" sz="1600" dirty="0">
                <a:latin typeface="Arial"/>
                <a:ea typeface="Arial" panose="020B0604020202020204" pitchFamily="34" charset="0"/>
                <a:cs typeface="Arial"/>
              </a:rPr>
              <a:t>. </a:t>
            </a:r>
            <a:endParaRPr lang="en-US" sz="1600" dirty="0">
              <a:latin typeface="Arial"/>
              <a:cs typeface="Arial"/>
            </a:endParaRPr>
          </a:p>
          <a:p>
            <a:r>
              <a:rPr lang="en-GB" sz="1600" dirty="0">
                <a:effectLst/>
                <a:latin typeface="Arial"/>
                <a:ea typeface="Arial" panose="020B0604020202020204" pitchFamily="34" charset="0"/>
                <a:cs typeface="Arial"/>
              </a:rPr>
              <a:t>Beach </a:t>
            </a:r>
            <a:r>
              <a:rPr lang="en-GB" sz="1600" i="1" dirty="0">
                <a:effectLst/>
                <a:latin typeface="Arial"/>
                <a:ea typeface="Arial" panose="020B0604020202020204" pitchFamily="34" charset="0"/>
                <a:cs typeface="Arial"/>
              </a:rPr>
              <a:t>et al., </a:t>
            </a:r>
            <a:r>
              <a:rPr lang="en-GB" sz="1600" dirty="0">
                <a:effectLst/>
                <a:latin typeface="Arial"/>
                <a:ea typeface="Arial" panose="020B0604020202020204" pitchFamily="34" charset="0"/>
                <a:cs typeface="Arial"/>
              </a:rPr>
              <a:t>(2022) suggests </a:t>
            </a:r>
            <a:r>
              <a:rPr lang="en-GB" sz="1600" dirty="0">
                <a:latin typeface="Arial"/>
                <a:ea typeface="Arial" panose="020B0604020202020204" pitchFamily="34" charset="0"/>
                <a:cs typeface="Arial"/>
              </a:rPr>
              <a:t>family</a:t>
            </a:r>
            <a:r>
              <a:rPr lang="en-GB" sz="1600" dirty="0">
                <a:effectLst/>
                <a:latin typeface="Arial"/>
                <a:ea typeface="Calibri"/>
                <a:cs typeface="Arial"/>
              </a:rPr>
              <a:t> members and senior citizens found the process of being released to a</a:t>
            </a:r>
            <a:r>
              <a:rPr lang="en-GB" sz="1600" dirty="0">
                <a:latin typeface="Arial"/>
                <a:ea typeface="Calibri"/>
                <a:cs typeface="Arial"/>
              </a:rPr>
              <a:t> </a:t>
            </a:r>
            <a:r>
              <a:rPr lang="en-GB" sz="1600" dirty="0">
                <a:effectLst/>
                <a:latin typeface="Arial"/>
                <a:ea typeface="Calibri"/>
                <a:cs typeface="Arial"/>
              </a:rPr>
              <a:t> bed-based intermediate care such as in a care home to be comforting</a:t>
            </a:r>
            <a:r>
              <a:rPr lang="en-GB" sz="1600" dirty="0">
                <a:latin typeface="Arial"/>
                <a:ea typeface="Calibri"/>
                <a:cs typeface="Arial"/>
              </a:rPr>
              <a:t>.</a:t>
            </a:r>
            <a:endParaRPr lang="en-GB" sz="1600" dirty="0">
              <a:effectLst/>
              <a:latin typeface="Arial"/>
              <a:ea typeface="Calibri"/>
              <a:cs typeface="Arial"/>
            </a:endParaRPr>
          </a:p>
          <a:p>
            <a:r>
              <a:rPr lang="en-GB" sz="1600" dirty="0">
                <a:effectLst/>
                <a:latin typeface="Arial"/>
                <a:ea typeface="Arial" panose="020B0604020202020204" pitchFamily="34" charset="0"/>
                <a:cs typeface="Arial"/>
              </a:rPr>
              <a:t>Age </a:t>
            </a:r>
            <a:r>
              <a:rPr lang="en-GB" sz="1600" dirty="0">
                <a:latin typeface="Arial"/>
                <a:ea typeface="Arial" panose="020B0604020202020204" pitchFamily="34" charset="0"/>
                <a:cs typeface="Arial"/>
              </a:rPr>
              <a:t>UK</a:t>
            </a:r>
            <a:r>
              <a:rPr lang="en-GB" sz="1600" dirty="0">
                <a:effectLst/>
                <a:latin typeface="Arial"/>
                <a:ea typeface="Arial" panose="020B0604020202020204" pitchFamily="34" charset="0"/>
                <a:cs typeface="Arial"/>
              </a:rPr>
              <a:t> (2018) states despite</a:t>
            </a:r>
            <a:r>
              <a:rPr lang="en-GB" sz="1600" dirty="0">
                <a:latin typeface="Arial"/>
                <a:ea typeface="Arial" panose="020B0604020202020204" pitchFamily="34" charset="0"/>
                <a:cs typeface="Arial"/>
              </a:rPr>
              <a:t> the ageing </a:t>
            </a:r>
            <a:r>
              <a:rPr lang="en-GB" sz="1600" dirty="0">
                <a:effectLst/>
                <a:latin typeface="Arial"/>
                <a:ea typeface="Arial" panose="020B0604020202020204" pitchFamily="34" charset="0"/>
                <a:cs typeface="Arial"/>
              </a:rPr>
              <a:t>population and rising need, the number of older individuals receiving long-term care from the local authority </a:t>
            </a:r>
            <a:r>
              <a:rPr lang="en-GB" sz="1600" dirty="0">
                <a:latin typeface="Arial"/>
                <a:ea typeface="Arial" panose="020B0604020202020204" pitchFamily="34" charset="0"/>
                <a:cs typeface="Arial"/>
              </a:rPr>
              <a:t>has decreased. </a:t>
            </a:r>
            <a:endParaRPr lang="en-GB" sz="1600" dirty="0">
              <a:effectLst/>
              <a:latin typeface="Arial"/>
              <a:ea typeface="Arial" panose="020B0604020202020204" pitchFamily="34" charset="0"/>
              <a:cs typeface="Arial"/>
            </a:endParaRPr>
          </a:p>
          <a:p>
            <a:r>
              <a:rPr lang="en-GB" sz="1600" dirty="0">
                <a:effectLst/>
                <a:latin typeface="Arial"/>
                <a:ea typeface="Arial" panose="020B0604020202020204" pitchFamily="34" charset="0"/>
                <a:cs typeface="Arial"/>
              </a:rPr>
              <a:t>Age UK </a:t>
            </a:r>
            <a:r>
              <a:rPr lang="en-GB" sz="1600" dirty="0">
                <a:latin typeface="Arial"/>
                <a:ea typeface="Arial" panose="020B0604020202020204" pitchFamily="34" charset="0"/>
                <a:cs typeface="Arial"/>
              </a:rPr>
              <a:t>(</a:t>
            </a:r>
            <a:r>
              <a:rPr lang="en-GB" sz="1600" dirty="0">
                <a:effectLst/>
                <a:latin typeface="Arial"/>
                <a:ea typeface="Arial" panose="020B0604020202020204" pitchFamily="34" charset="0"/>
                <a:cs typeface="Arial"/>
              </a:rPr>
              <a:t>2018</a:t>
            </a:r>
            <a:r>
              <a:rPr lang="en-GB" sz="1600" dirty="0">
                <a:latin typeface="Arial"/>
                <a:ea typeface="Arial" panose="020B0604020202020204" pitchFamily="34" charset="0"/>
                <a:cs typeface="Arial"/>
              </a:rPr>
              <a:t>)</a:t>
            </a:r>
            <a:r>
              <a:rPr lang="en-GB" sz="1600" dirty="0">
                <a:effectLst/>
                <a:latin typeface="Arial"/>
                <a:ea typeface="Arial" panose="020B0604020202020204" pitchFamily="34" charset="0"/>
                <a:cs typeface="Arial"/>
              </a:rPr>
              <a:t> 1.6 million people over 65 have unmet needs for care and support regardless of their habitat</a:t>
            </a:r>
            <a:r>
              <a:rPr lang="en-GB" sz="1600" kern="1200" dirty="0">
                <a:effectLst/>
                <a:latin typeface="Arial"/>
                <a:ea typeface="Arial" panose="020B0604020202020204" pitchFamily="34" charset="0"/>
                <a:cs typeface="Arial"/>
              </a:rPr>
              <a:t> </a:t>
            </a:r>
            <a:r>
              <a:rPr lang="en-GB" sz="1600" dirty="0">
                <a:latin typeface="Arial"/>
                <a:ea typeface="Arial" panose="020B0604020202020204" pitchFamily="34" charset="0"/>
                <a:cs typeface="Arial"/>
              </a:rPr>
              <a:t>as</a:t>
            </a:r>
            <a:r>
              <a:rPr lang="en-GB" sz="1600" dirty="0">
                <a:effectLst/>
                <a:latin typeface="Arial"/>
                <a:ea typeface="Arial" panose="020B0604020202020204" pitchFamily="34" charset="0"/>
                <a:cs typeface="Arial"/>
              </a:rPr>
              <a:t> the population grows and ages</a:t>
            </a:r>
            <a:r>
              <a:rPr lang="en-GB" sz="1600" dirty="0">
                <a:solidFill>
                  <a:srgbClr val="FF0000"/>
                </a:solidFill>
                <a:latin typeface="Arial"/>
                <a:ea typeface="Arial" panose="020B0604020202020204" pitchFamily="34" charset="0"/>
                <a:cs typeface="Arial"/>
              </a:rPr>
              <a:t>.</a:t>
            </a:r>
            <a:r>
              <a:rPr lang="en-GB" sz="1600" dirty="0">
                <a:latin typeface="Arial"/>
                <a:ea typeface="Arial" panose="020B0604020202020204" pitchFamily="34" charset="0"/>
                <a:cs typeface="Arial"/>
              </a:rPr>
              <a:t> </a:t>
            </a:r>
          </a:p>
          <a:p>
            <a:r>
              <a:rPr lang="en-GB" sz="1600" dirty="0">
                <a:latin typeface="Arial"/>
                <a:cs typeface="Arial"/>
              </a:rPr>
              <a:t>Living in a care home would allow individuals to be cared for 247 Spending on adult social care has increased in recent years according to (Age UK, 2018).</a:t>
            </a:r>
          </a:p>
        </p:txBody>
      </p:sp>
      <p:pic>
        <p:nvPicPr>
          <p:cNvPr id="5" name="Picture 4" descr="Two people holding each other's hands">
            <a:extLst>
              <a:ext uri="{FF2B5EF4-FFF2-40B4-BE49-F238E27FC236}">
                <a16:creationId xmlns:a16="http://schemas.microsoft.com/office/drawing/2014/main" id="{63754347-6182-E064-4B0D-EDEFBFE53606}"/>
              </a:ext>
            </a:extLst>
          </p:cNvPr>
          <p:cNvPicPr>
            <a:picLocks noChangeAspect="1"/>
          </p:cNvPicPr>
          <p:nvPr/>
        </p:nvPicPr>
        <p:blipFill rotWithShape="1">
          <a:blip r:embed="rId2"/>
          <a:srcRect l="20917" r="27323"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314376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Heart and house paper cut-out on a white wood background">
            <a:extLst>
              <a:ext uri="{FF2B5EF4-FFF2-40B4-BE49-F238E27FC236}">
                <a16:creationId xmlns:a16="http://schemas.microsoft.com/office/drawing/2014/main" id="{3645EB40-7A12-C748-D215-F9242365E1DC}"/>
              </a:ext>
            </a:extLst>
          </p:cNvPr>
          <p:cNvPicPr>
            <a:picLocks noChangeAspect="1"/>
          </p:cNvPicPr>
          <p:nvPr/>
        </p:nvPicPr>
        <p:blipFill rotWithShape="1">
          <a:blip r:embed="rId2">
            <a:duotone>
              <a:prstClr val="black"/>
              <a:schemeClr val="tx2">
                <a:tint val="45000"/>
                <a:satMod val="400000"/>
              </a:schemeClr>
            </a:duotone>
            <a:alphaModFix amt="25000"/>
          </a:blip>
          <a:srcRect t="308" b="15422"/>
          <a:stretch/>
        </p:blipFill>
        <p:spPr>
          <a:xfrm>
            <a:off x="20" y="10"/>
            <a:ext cx="12191980" cy="6857990"/>
          </a:xfrm>
          <a:prstGeom prst="rect">
            <a:avLst/>
          </a:prstGeom>
        </p:spPr>
      </p:pic>
      <p:sp>
        <p:nvSpPr>
          <p:cNvPr id="2" name="Title 1">
            <a:extLst>
              <a:ext uri="{FF2B5EF4-FFF2-40B4-BE49-F238E27FC236}">
                <a16:creationId xmlns:a16="http://schemas.microsoft.com/office/drawing/2014/main" id="{620782B6-1454-E04F-06E2-E7CFF3C15397}"/>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b="1" kern="1200">
                <a:latin typeface="+mj-lt"/>
                <a:ea typeface="+mj-ea"/>
                <a:cs typeface="+mj-cs"/>
              </a:rPr>
              <a:t>Legislation and Policies</a:t>
            </a:r>
          </a:p>
        </p:txBody>
      </p:sp>
      <p:graphicFrame>
        <p:nvGraphicFramePr>
          <p:cNvPr id="25" name="TextBox 3">
            <a:extLst>
              <a:ext uri="{FF2B5EF4-FFF2-40B4-BE49-F238E27FC236}">
                <a16:creationId xmlns:a16="http://schemas.microsoft.com/office/drawing/2014/main" id="{49BDBBBB-4385-9A15-F8AB-17301F0CA5DB}"/>
              </a:ext>
            </a:extLst>
          </p:cNvPr>
          <p:cNvGraphicFramePr/>
          <p:nvPr>
            <p:extLst>
              <p:ext uri="{D42A27DB-BD31-4B8C-83A1-F6EECF244321}">
                <p14:modId xmlns:p14="http://schemas.microsoft.com/office/powerpoint/2010/main" val="31050012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156583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blue wave&#10;&#10;Description automatically generated">
            <a:extLst>
              <a:ext uri="{FF2B5EF4-FFF2-40B4-BE49-F238E27FC236}">
                <a16:creationId xmlns:a16="http://schemas.microsoft.com/office/drawing/2014/main" id="{277EAF80-654A-5EC2-2F52-3A41D231C922}"/>
              </a:ext>
            </a:extLst>
          </p:cNvPr>
          <p:cNvPicPr>
            <a:picLocks noChangeAspect="1"/>
          </p:cNvPicPr>
          <p:nvPr/>
        </p:nvPicPr>
        <p:blipFill rotWithShape="1">
          <a:blip r:embed="rId2">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CDC49FFD-81DB-BE41-ABAC-71C933C74BE5}"/>
              </a:ext>
            </a:extLst>
          </p:cNvPr>
          <p:cNvSpPr>
            <a:spLocks noGrp="1"/>
          </p:cNvSpPr>
          <p:nvPr>
            <p:ph type="title"/>
          </p:nvPr>
        </p:nvSpPr>
        <p:spPr>
          <a:xfrm>
            <a:off x="838200" y="365125"/>
            <a:ext cx="10515600" cy="1325563"/>
          </a:xfrm>
        </p:spPr>
        <p:txBody>
          <a:bodyPr>
            <a:normAutofit/>
          </a:bodyPr>
          <a:lstStyle/>
          <a:p>
            <a:r>
              <a:rPr lang="en-GB" b="1">
                <a:solidFill>
                  <a:srgbClr val="FFFFFF"/>
                </a:solidFill>
              </a:rPr>
              <a:t>Conclusion</a:t>
            </a:r>
          </a:p>
        </p:txBody>
      </p:sp>
      <p:graphicFrame>
        <p:nvGraphicFramePr>
          <p:cNvPr id="5" name="Content Placeholder 2">
            <a:extLst>
              <a:ext uri="{FF2B5EF4-FFF2-40B4-BE49-F238E27FC236}">
                <a16:creationId xmlns:a16="http://schemas.microsoft.com/office/drawing/2014/main" id="{16303F7E-C3CE-6BF7-0A0A-FCA9D1AF84D3}"/>
              </a:ext>
            </a:extLst>
          </p:cNvPr>
          <p:cNvGraphicFramePr>
            <a:graphicFrameLocks noGrp="1"/>
          </p:cNvGraphicFramePr>
          <p:nvPr>
            <p:ph idx="1"/>
            <p:extLst>
              <p:ext uri="{D42A27DB-BD31-4B8C-83A1-F6EECF244321}">
                <p14:modId xmlns:p14="http://schemas.microsoft.com/office/powerpoint/2010/main" val="950972573"/>
              </p:ext>
            </p:extLst>
          </p:nvPr>
        </p:nvGraphicFramePr>
        <p:xfrm>
          <a:off x="337457" y="370114"/>
          <a:ext cx="11353780"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050193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ACC9794-0528-147A-D713-7FB0C207DFCD}"/>
              </a:ext>
            </a:extLst>
          </p:cNvPr>
          <p:cNvSpPr>
            <a:spLocks noGrp="1"/>
          </p:cNvSpPr>
          <p:nvPr>
            <p:ph type="title"/>
          </p:nvPr>
        </p:nvSpPr>
        <p:spPr>
          <a:xfrm>
            <a:off x="191740" y="225239"/>
            <a:ext cx="9833548" cy="465095"/>
          </a:xfrm>
        </p:spPr>
        <p:txBody>
          <a:bodyPr anchor="b">
            <a:noAutofit/>
          </a:bodyPr>
          <a:lstStyle/>
          <a:p>
            <a:r>
              <a:rPr lang="en-GB" sz="3200" dirty="0">
                <a:solidFill>
                  <a:schemeClr val="tx2"/>
                </a:solidFill>
              </a:rPr>
              <a:t>Reference List</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E91925B-475B-8CFB-EB67-993D8F281153}"/>
              </a:ext>
            </a:extLst>
          </p:cNvPr>
          <p:cNvSpPr>
            <a:spLocks noGrp="1"/>
          </p:cNvSpPr>
          <p:nvPr>
            <p:ph idx="1"/>
          </p:nvPr>
        </p:nvSpPr>
        <p:spPr>
          <a:xfrm>
            <a:off x="218081" y="779592"/>
            <a:ext cx="10142072" cy="5661479"/>
          </a:xfrm>
        </p:spPr>
        <p:txBody>
          <a:bodyPr vert="horz" lIns="91440" tIns="45720" rIns="91440" bIns="45720" rtlCol="0" anchor="t">
            <a:noAutofit/>
          </a:bodyPr>
          <a:lstStyle/>
          <a:p>
            <a:pPr marL="0" indent="0">
              <a:buNone/>
            </a:pPr>
            <a:r>
              <a:rPr lang="en-GB" sz="1200" dirty="0">
                <a:latin typeface="Arial" panose="020B0604020202020204" pitchFamily="34" charset="0"/>
                <a:cs typeface="Arial" panose="020B0604020202020204" pitchFamily="34" charset="0"/>
              </a:rPr>
              <a:t>Age UK, (2018) </a:t>
            </a:r>
            <a:r>
              <a:rPr lang="en-GB" sz="1200" i="1" dirty="0">
                <a:latin typeface="Arial" panose="020B0604020202020204" pitchFamily="34" charset="0"/>
                <a:cs typeface="Arial" panose="020B0604020202020204" pitchFamily="34" charset="0"/>
              </a:rPr>
              <a:t>Who cares for those without care? Growing older without family</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https://www.ageuk.org.uk/discover/2018/who-cares-for-those-without-carers/</a:t>
            </a:r>
            <a:r>
              <a:rPr lang="en-GB" sz="1200" dirty="0">
                <a:latin typeface="Arial" panose="020B0604020202020204" pitchFamily="34" charset="0"/>
                <a:cs typeface="Arial" panose="020B0604020202020204" pitchFamily="34" charset="0"/>
              </a:rPr>
              <a:t>. (Accessed: 11</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February 2024).</a:t>
            </a:r>
            <a:endParaRPr lang="en-US"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Anker‐Hansen, C., </a:t>
            </a:r>
            <a:r>
              <a:rPr lang="en-GB" sz="1200" dirty="0" err="1">
                <a:latin typeface="Arial" panose="020B0604020202020204" pitchFamily="34" charset="0"/>
                <a:cs typeface="Arial" panose="020B0604020202020204" pitchFamily="34" charset="0"/>
              </a:rPr>
              <a:t>Skovdahl</a:t>
            </a:r>
            <a:r>
              <a:rPr lang="en-GB" sz="1200" dirty="0">
                <a:latin typeface="Arial" panose="020B0604020202020204" pitchFamily="34" charset="0"/>
                <a:cs typeface="Arial" panose="020B0604020202020204" pitchFamily="34" charset="0"/>
              </a:rPr>
              <a:t>, K., McCormack, B. and Tønnessen, S. (2018) 'The third person in the room: The needs of care partners of older people in home care services—A systematic review from a person‐centred perspective', </a:t>
            </a:r>
            <a:r>
              <a:rPr lang="en-GB" sz="1200" i="1" dirty="0">
                <a:latin typeface="Arial" panose="020B0604020202020204" pitchFamily="34" charset="0"/>
                <a:cs typeface="Arial" panose="020B0604020202020204" pitchFamily="34" charset="0"/>
              </a:rPr>
              <a:t>Journal of Clinical Nursing</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27</a:t>
            </a:r>
            <a:r>
              <a:rPr lang="en-GB" sz="1200" dirty="0">
                <a:latin typeface="Arial" panose="020B0604020202020204" pitchFamily="34" charset="0"/>
                <a:cs typeface="Arial" panose="020B0604020202020204" pitchFamily="34" charset="0"/>
              </a:rPr>
              <a:t>(7-8), pp.e1309-e1326.</a:t>
            </a:r>
          </a:p>
          <a:p>
            <a:pPr marL="0" indent="0">
              <a:buNone/>
            </a:pPr>
            <a:r>
              <a:rPr lang="en-GB" sz="1200" dirty="0">
                <a:latin typeface="Arial" panose="020B0604020202020204" pitchFamily="34" charset="0"/>
                <a:cs typeface="Arial" panose="020B0604020202020204" pitchFamily="34" charset="0"/>
              </a:rPr>
              <a:t>Bolton, S.C. and Wibberley, G. (2014) 'Domiciliary care: the formal and informal labour process', </a:t>
            </a:r>
            <a:r>
              <a:rPr lang="en-GB" sz="1200" i="1" dirty="0">
                <a:latin typeface="Arial" panose="020B0604020202020204" pitchFamily="34" charset="0"/>
                <a:cs typeface="Arial" panose="020B0604020202020204" pitchFamily="34" charset="0"/>
              </a:rPr>
              <a:t>Sociology</a:t>
            </a:r>
            <a:r>
              <a:rPr lang="en-GB" sz="1200" dirty="0">
                <a:latin typeface="Arial" panose="020B0604020202020204" pitchFamily="34" charset="0"/>
                <a:cs typeface="Arial" panose="020B0604020202020204" pitchFamily="34" charset="0"/>
              </a:rPr>
              <a:t>, 48(4), pp.682-697.</a:t>
            </a:r>
          </a:p>
          <a:p>
            <a:pPr marL="0" indent="0">
              <a:buNone/>
            </a:pPr>
            <a:r>
              <a:rPr lang="en-GB" sz="1200" dirty="0">
                <a:latin typeface="Arial" panose="020B0604020202020204" pitchFamily="34" charset="0"/>
                <a:cs typeface="Arial" panose="020B0604020202020204" pitchFamily="34" charset="0"/>
              </a:rPr>
              <a:t>Cleland, J., Hutchinson, C., Khadka, J., Milte, R. and Ratcliffe, J., 2021. What defines quality of care for older people in aged care? A comprehensive literature review. </a:t>
            </a:r>
            <a:r>
              <a:rPr lang="en-GB" sz="1200" i="1" dirty="0">
                <a:latin typeface="Arial" panose="020B0604020202020204" pitchFamily="34" charset="0"/>
                <a:cs typeface="Arial" panose="020B0604020202020204" pitchFamily="34" charset="0"/>
              </a:rPr>
              <a:t>Geriatrics &amp; Gerontology International</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21</a:t>
            </a:r>
            <a:r>
              <a:rPr lang="en-GB" sz="1200" dirty="0">
                <a:latin typeface="Arial" panose="020B0604020202020204" pitchFamily="34" charset="0"/>
                <a:cs typeface="Arial" panose="020B0604020202020204" pitchFamily="34" charset="0"/>
              </a:rPr>
              <a:t>(9), pp.765-778.</a:t>
            </a:r>
          </a:p>
          <a:p>
            <a:pPr marL="0" indent="0">
              <a:buNone/>
            </a:pPr>
            <a:r>
              <a:rPr lang="en-GB" sz="1200" dirty="0">
                <a:latin typeface="Arial" panose="020B0604020202020204" pitchFamily="34" charset="0"/>
                <a:cs typeface="Arial" panose="020B0604020202020204" pitchFamily="34" charset="0"/>
              </a:rPr>
              <a:t>Cylus, J., Roland, D., Nolte, E., Corbett, J., Jones, K., Forder, J. and Sussex, J. (2018) 'Identifying options for funding the NHS and social care in the UK: international evidence', </a:t>
            </a:r>
            <a:r>
              <a:rPr lang="en-GB" sz="1200" i="1" dirty="0">
                <a:latin typeface="Arial" panose="020B0604020202020204" pitchFamily="34" charset="0"/>
                <a:ea typeface="+mn-lt"/>
                <a:cs typeface="Arial" panose="020B0604020202020204" pitchFamily="34" charset="0"/>
              </a:rPr>
              <a:t>Funding options for the NHS and social care in the UK,</a:t>
            </a:r>
            <a:r>
              <a:rPr lang="en-GB" sz="1200" dirty="0">
                <a:latin typeface="Arial" panose="020B0604020202020204" pitchFamily="34" charset="0"/>
                <a:ea typeface="+mn-lt"/>
                <a:cs typeface="Arial" panose="020B0604020202020204" pitchFamily="34" charset="0"/>
              </a:rPr>
              <a:t> pp.1-109.</a:t>
            </a:r>
            <a:endParaRPr lang="en-GB" sz="1200" dirty="0">
              <a:latin typeface="Arial" panose="020B0604020202020204" pitchFamily="34" charset="0"/>
              <a:cs typeface="Arial" panose="020B0604020202020204" pitchFamily="34" charset="0"/>
            </a:endParaRPr>
          </a:p>
          <a:p>
            <a:pPr marL="0" indent="0">
              <a:buNone/>
            </a:pPr>
            <a:r>
              <a:rPr lang="en-GB" sz="1200" i="0" dirty="0">
                <a:effectLst/>
                <a:latin typeface="Arial" panose="020B0604020202020204" pitchFamily="34" charset="0"/>
                <a:cs typeface="Arial" panose="020B0604020202020204" pitchFamily="34" charset="0"/>
              </a:rPr>
              <a:t>Hughes, S. &amp; Burch, S. (2020) ‘I’m not just a number on a sheet, I’m a person’: Domiciliary care, self and getting older</a:t>
            </a:r>
            <a:r>
              <a:rPr lang="en-GB" sz="1200" dirty="0">
                <a:latin typeface="Arial" panose="020B0604020202020204" pitchFamily="34" charset="0"/>
                <a:cs typeface="Arial" panose="020B0604020202020204" pitchFamily="34" charset="0"/>
              </a:rPr>
              <a:t>',</a:t>
            </a:r>
            <a:r>
              <a:rPr lang="en-GB" sz="1200" i="0" dirty="0">
                <a:effectLst/>
                <a:latin typeface="Arial" panose="020B0604020202020204" pitchFamily="34" charset="0"/>
                <a:cs typeface="Arial" panose="020B0604020202020204" pitchFamily="34" charset="0"/>
              </a:rPr>
              <a:t> </a:t>
            </a:r>
            <a:r>
              <a:rPr lang="en-GB" sz="1200" i="1" dirty="0">
                <a:effectLst/>
                <a:latin typeface="Arial" panose="020B0604020202020204" pitchFamily="34" charset="0"/>
                <a:cs typeface="Arial" panose="020B0604020202020204" pitchFamily="34" charset="0"/>
              </a:rPr>
              <a:t>Health &amp; social care in the community</a:t>
            </a:r>
            <a:r>
              <a:rPr lang="en-GB" sz="1200" i="0" dirty="0">
                <a:effectLst/>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28</a:t>
            </a:r>
            <a:r>
              <a:rPr lang="en-GB" sz="1200" i="0" dirty="0">
                <a:effectLst/>
                <a:latin typeface="Arial" panose="020B0604020202020204" pitchFamily="34" charset="0"/>
                <a:cs typeface="Arial" panose="020B0604020202020204" pitchFamily="34" charset="0"/>
              </a:rPr>
              <a:t> (3), </a:t>
            </a:r>
            <a:r>
              <a:rPr lang="en-GB" sz="1200" dirty="0">
                <a:latin typeface="Arial" panose="020B0604020202020204" pitchFamily="34" charset="0"/>
                <a:cs typeface="Arial" panose="020B0604020202020204" pitchFamily="34" charset="0"/>
              </a:rPr>
              <a:t>pp.903–912</a:t>
            </a:r>
            <a:r>
              <a:rPr lang="en-GB" sz="1200" i="0" dirty="0">
                <a:effectLst/>
                <a:latin typeface="Arial" panose="020B0604020202020204" pitchFamily="34" charset="0"/>
                <a:cs typeface="Arial" panose="020B0604020202020204" pitchFamily="34" charset="0"/>
              </a:rPr>
              <a:t>.</a:t>
            </a:r>
          </a:p>
          <a:p>
            <a:pPr marL="0" indent="0">
              <a:buNone/>
            </a:pPr>
            <a:r>
              <a:rPr lang="en-GB" sz="1200" i="0" dirty="0">
                <a:effectLst/>
                <a:latin typeface="Arial" panose="020B0604020202020204" pitchFamily="34" charset="0"/>
                <a:cs typeface="Arial" panose="020B0604020202020204" pitchFamily="34" charset="0"/>
              </a:rPr>
              <a:t>Lee, D.T., Yu, D.S. and Kwong, A.N</a:t>
            </a:r>
            <a:r>
              <a:rPr lang="en-GB" sz="1200" dirty="0">
                <a:latin typeface="Arial" panose="020B0604020202020204" pitchFamily="34" charset="0"/>
                <a:cs typeface="Arial" panose="020B0604020202020204" pitchFamily="34" charset="0"/>
              </a:rPr>
              <a:t>. (</a:t>
            </a:r>
            <a:r>
              <a:rPr lang="en-GB" sz="1200" i="0" dirty="0">
                <a:effectLst/>
                <a:latin typeface="Arial" panose="020B0604020202020204" pitchFamily="34" charset="0"/>
                <a:cs typeface="Arial" panose="020B0604020202020204" pitchFamily="34" charset="0"/>
              </a:rPr>
              <a:t>2009</a:t>
            </a:r>
            <a:r>
              <a:rPr lang="en-GB" sz="1200" dirty="0">
                <a:latin typeface="Arial" panose="020B0604020202020204" pitchFamily="34" charset="0"/>
                <a:cs typeface="Arial" panose="020B0604020202020204" pitchFamily="34" charset="0"/>
              </a:rPr>
              <a:t>)</a:t>
            </a:r>
            <a:r>
              <a:rPr lang="en-GB" sz="1200" i="0" dirty="0">
                <a:effectLst/>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'Quality</a:t>
            </a:r>
            <a:r>
              <a:rPr lang="en-GB" sz="1200" i="0" dirty="0">
                <a:effectLst/>
                <a:latin typeface="Arial" panose="020B0604020202020204" pitchFamily="34" charset="0"/>
                <a:cs typeface="Arial" panose="020B0604020202020204" pitchFamily="34" charset="0"/>
              </a:rPr>
              <a:t> of life of older people in residential care home: a literature review</a:t>
            </a:r>
            <a:r>
              <a:rPr lang="en-GB" sz="1200" dirty="0">
                <a:latin typeface="Arial" panose="020B0604020202020204" pitchFamily="34" charset="0"/>
                <a:cs typeface="Arial" panose="020B0604020202020204" pitchFamily="34" charset="0"/>
              </a:rPr>
              <a:t>',</a:t>
            </a:r>
            <a:r>
              <a:rPr lang="en-GB" sz="1200" i="0" dirty="0">
                <a:effectLst/>
                <a:latin typeface="Arial" panose="020B0604020202020204" pitchFamily="34" charset="0"/>
                <a:cs typeface="Arial" panose="020B0604020202020204" pitchFamily="34" charset="0"/>
              </a:rPr>
              <a:t> </a:t>
            </a:r>
            <a:r>
              <a:rPr lang="en-GB" sz="1200" i="1" dirty="0">
                <a:effectLst/>
                <a:latin typeface="Arial" panose="020B0604020202020204" pitchFamily="34" charset="0"/>
                <a:cs typeface="Arial" panose="020B0604020202020204" pitchFamily="34" charset="0"/>
              </a:rPr>
              <a:t>Journal of Nursing and Healthcare of Chronic Illness</a:t>
            </a:r>
            <a:r>
              <a:rPr lang="en-GB" sz="1200" i="0" dirty="0">
                <a:effectLst/>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1</a:t>
            </a:r>
            <a:r>
              <a:rPr lang="en-GB" sz="1200" i="0" dirty="0">
                <a:effectLst/>
                <a:latin typeface="Arial" panose="020B0604020202020204" pitchFamily="34" charset="0"/>
                <a:cs typeface="Arial" panose="020B0604020202020204" pitchFamily="34" charset="0"/>
              </a:rPr>
              <a:t>(2), pp.116-125.</a:t>
            </a:r>
          </a:p>
          <a:p>
            <a:pPr marL="0" indent="0">
              <a:buNone/>
            </a:pPr>
            <a:r>
              <a:rPr lang="en-GB" sz="1200" dirty="0">
                <a:latin typeface="Arial" panose="020B0604020202020204" pitchFamily="34" charset="0"/>
                <a:cs typeface="Arial" panose="020B0604020202020204" pitchFamily="34" charset="0"/>
              </a:rPr>
              <a:t>Martin, J.L., </a:t>
            </a:r>
            <a:r>
              <a:rPr lang="en-GB" sz="1200" dirty="0" err="1">
                <a:latin typeface="Arial" panose="020B0604020202020204" pitchFamily="34" charset="0"/>
                <a:cs typeface="Arial" panose="020B0604020202020204" pitchFamily="34" charset="0"/>
              </a:rPr>
              <a:t>Saredakis</a:t>
            </a:r>
            <a:r>
              <a:rPr lang="en-GB" sz="1200" dirty="0">
                <a:latin typeface="Arial" panose="020B0604020202020204" pitchFamily="34" charset="0"/>
                <a:cs typeface="Arial" panose="020B0604020202020204" pitchFamily="34" charset="0"/>
              </a:rPr>
              <a:t>, D., Hutchinson, A.D., Crawford, G.B. and Loetscher, T. (2022) 'Virtual reality in palliative care: A systematic review',</a:t>
            </a:r>
            <a:r>
              <a:rPr lang="en-GB" sz="1200" i="1" dirty="0">
                <a:latin typeface="Arial" panose="020B0604020202020204" pitchFamily="34" charset="0"/>
                <a:cs typeface="Arial" panose="020B0604020202020204" pitchFamily="34" charset="0"/>
              </a:rPr>
              <a:t> Healthcare,</a:t>
            </a:r>
            <a:r>
              <a:rPr lang="en-GB" sz="1200" dirty="0">
                <a:latin typeface="Arial" panose="020B0604020202020204" pitchFamily="34" charset="0"/>
                <a:cs typeface="Arial" panose="020B0604020202020204" pitchFamily="34" charset="0"/>
              </a:rPr>
              <a:t> 10(7), p.1222). MDPI.</a:t>
            </a:r>
            <a:endParaRPr lang="en-US"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NHS (2022) </a:t>
            </a:r>
            <a:r>
              <a:rPr lang="en-GB" sz="1200" i="1"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Care homes  Available at: </a:t>
            </a:r>
            <a:r>
              <a:rPr lang="en-GB" sz="12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Social care and support guide - NHS (www.nhs.uk)  (Accessed:13 February 2024)</a:t>
            </a:r>
            <a:r>
              <a:rPr lang="en-GB" sz="1200" dirty="0">
                <a:latin typeface="Arial" panose="020B0604020202020204" pitchFamily="34" charset="0"/>
                <a:cs typeface="Arial" panose="020B0604020202020204" pitchFamily="34" charset="0"/>
              </a:rPr>
              <a:t>.</a:t>
            </a:r>
          </a:p>
          <a:p>
            <a:pPr marL="0" indent="0">
              <a:buNone/>
            </a:pPr>
            <a:r>
              <a:rPr lang="en-GB" sz="1200" dirty="0">
                <a:latin typeface="Arial" panose="020B0604020202020204" pitchFamily="34" charset="0"/>
                <a:cs typeface="Arial" panose="020B0604020202020204" pitchFamily="34" charset="0"/>
              </a:rPr>
              <a:t>Pollock, K., Wilkinson, S., Perry-Young, L., Turner, N. and Schneider, J. (2021)  ‘What do family care-givers want from domiciliary care for relatives living with dementia? A qualitative study’, </a:t>
            </a:r>
            <a:r>
              <a:rPr lang="en-GB" sz="1200" i="1" dirty="0">
                <a:latin typeface="Arial" panose="020B0604020202020204" pitchFamily="34" charset="0"/>
                <a:cs typeface="Arial" panose="020B0604020202020204" pitchFamily="34" charset="0"/>
              </a:rPr>
              <a:t>Ageing &amp; Society</a:t>
            </a:r>
            <a:r>
              <a:rPr lang="en-GB" sz="1200" dirty="0">
                <a:latin typeface="Arial" panose="020B0604020202020204" pitchFamily="34" charset="0"/>
                <a:cs typeface="Arial" panose="020B0604020202020204" pitchFamily="34" charset="0"/>
              </a:rPr>
              <a:t>, 41(9), pp.2060-2073.</a:t>
            </a:r>
          </a:p>
          <a:p>
            <a:pPr marL="0" indent="0">
              <a:buNone/>
            </a:pPr>
            <a:r>
              <a:rPr lang="en-GB" sz="1200" i="0" dirty="0" err="1">
                <a:effectLst/>
                <a:latin typeface="Arial" panose="020B0604020202020204" pitchFamily="34" charset="0"/>
                <a:cs typeface="Arial" panose="020B0604020202020204" pitchFamily="34" charset="0"/>
              </a:rPr>
              <a:t>Radbruch</a:t>
            </a:r>
            <a:r>
              <a:rPr lang="en-GB" sz="1200" i="0" dirty="0">
                <a:effectLst/>
                <a:latin typeface="Arial" panose="020B0604020202020204" pitchFamily="34" charset="0"/>
                <a:cs typeface="Arial" panose="020B0604020202020204" pitchFamily="34" charset="0"/>
              </a:rPr>
              <a:t>, L., De Lima, L., Knaul, F., Wenk, R., Ali, Z., </a:t>
            </a:r>
            <a:r>
              <a:rPr lang="en-GB" sz="1200" i="0" dirty="0" err="1">
                <a:effectLst/>
                <a:latin typeface="Arial" panose="020B0604020202020204" pitchFamily="34" charset="0"/>
                <a:cs typeface="Arial" panose="020B0604020202020204" pitchFamily="34" charset="0"/>
              </a:rPr>
              <a:t>Bhatnaghar</a:t>
            </a:r>
            <a:r>
              <a:rPr lang="en-GB" sz="1200" i="0" dirty="0">
                <a:effectLst/>
                <a:latin typeface="Arial" panose="020B0604020202020204" pitchFamily="34" charset="0"/>
                <a:cs typeface="Arial" panose="020B0604020202020204" pitchFamily="34" charset="0"/>
              </a:rPr>
              <a:t>, S., Blanchard, C., </a:t>
            </a:r>
            <a:r>
              <a:rPr lang="en-GB" sz="1200" i="0" dirty="0" err="1">
                <a:effectLst/>
                <a:latin typeface="Arial" panose="020B0604020202020204" pitchFamily="34" charset="0"/>
                <a:cs typeface="Arial" panose="020B0604020202020204" pitchFamily="34" charset="0"/>
              </a:rPr>
              <a:t>Bruera</a:t>
            </a:r>
            <a:r>
              <a:rPr lang="en-GB" sz="1200" i="0" dirty="0">
                <a:effectLst/>
                <a:latin typeface="Arial" panose="020B0604020202020204" pitchFamily="34" charset="0"/>
                <a:cs typeface="Arial" panose="020B0604020202020204" pitchFamily="34" charset="0"/>
              </a:rPr>
              <a:t>, E., Buitrago, R., Burla, C. and Callaway, M</a:t>
            </a:r>
            <a:r>
              <a:rPr lang="en-GB" sz="1200" dirty="0">
                <a:latin typeface="Arial" panose="020B0604020202020204" pitchFamily="34" charset="0"/>
                <a:cs typeface="Arial" panose="020B0604020202020204" pitchFamily="34" charset="0"/>
              </a:rPr>
              <a:t>.</a:t>
            </a:r>
            <a:r>
              <a:rPr lang="en-GB" sz="1200" i="0" dirty="0">
                <a:effectLst/>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a:r>
            <a:r>
              <a:rPr lang="en-GB" sz="1200" i="0" dirty="0">
                <a:effectLst/>
                <a:latin typeface="Arial" panose="020B0604020202020204" pitchFamily="34" charset="0"/>
                <a:cs typeface="Arial" panose="020B0604020202020204" pitchFamily="34" charset="0"/>
              </a:rPr>
              <a:t>2020</a:t>
            </a:r>
            <a:r>
              <a:rPr lang="en-GB" sz="1200" dirty="0">
                <a:latin typeface="Arial" panose="020B0604020202020204" pitchFamily="34" charset="0"/>
                <a:cs typeface="Arial" panose="020B0604020202020204" pitchFamily="34" charset="0"/>
              </a:rPr>
              <a:t>) 'Redefining</a:t>
            </a:r>
            <a:r>
              <a:rPr lang="en-GB" sz="1200" i="0" dirty="0">
                <a:effectLst/>
                <a:latin typeface="Arial" panose="020B0604020202020204" pitchFamily="34" charset="0"/>
                <a:cs typeface="Arial" panose="020B0604020202020204" pitchFamily="34" charset="0"/>
              </a:rPr>
              <a:t> palliative care—a new consensus-based </a:t>
            </a:r>
            <a:r>
              <a:rPr lang="en-GB" sz="1200" dirty="0">
                <a:latin typeface="Arial" panose="020B0604020202020204" pitchFamily="34" charset="0"/>
                <a:cs typeface="Arial" panose="020B0604020202020204" pitchFamily="34" charset="0"/>
              </a:rPr>
              <a:t>definition', </a:t>
            </a:r>
            <a:r>
              <a:rPr lang="en-GB" sz="1200" i="1" dirty="0">
                <a:latin typeface="Arial" panose="020B0604020202020204" pitchFamily="34" charset="0"/>
                <a:cs typeface="Arial" panose="020B0604020202020204" pitchFamily="34" charset="0"/>
              </a:rPr>
              <a:t>Journal</a:t>
            </a:r>
            <a:r>
              <a:rPr lang="en-GB" sz="1200" i="1" dirty="0">
                <a:effectLst/>
                <a:latin typeface="Arial" panose="020B0604020202020204" pitchFamily="34" charset="0"/>
                <a:cs typeface="Arial" panose="020B0604020202020204" pitchFamily="34" charset="0"/>
              </a:rPr>
              <a:t> of pain and symptom management</a:t>
            </a:r>
            <a:r>
              <a:rPr lang="en-GB" sz="1200" i="0" dirty="0">
                <a:effectLst/>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60</a:t>
            </a:r>
            <a:r>
              <a:rPr lang="en-GB" sz="1200" i="0" dirty="0">
                <a:effectLst/>
                <a:latin typeface="Arial" panose="020B0604020202020204" pitchFamily="34" charset="0"/>
                <a:cs typeface="Arial" panose="020B0604020202020204" pitchFamily="34" charset="0"/>
              </a:rPr>
              <a:t>(4), pp.754-764.</a:t>
            </a:r>
            <a:endParaRPr lang="en-GB" sz="1200" dirty="0">
              <a:latin typeface="Arial" panose="020B0604020202020204" pitchFamily="34" charset="0"/>
              <a:cs typeface="Arial" panose="020B0604020202020204" pitchFamily="34" charset="0"/>
            </a:endParaRPr>
          </a:p>
          <a:p>
            <a:pPr marL="0" indent="0">
              <a:buNone/>
            </a:pPr>
            <a:endParaRPr lang="en-GB" sz="1200" dirty="0">
              <a:solidFill>
                <a:srgbClr val="222222"/>
              </a:solidFill>
              <a:latin typeface="Arial"/>
              <a:ea typeface="Source Sans Pro"/>
              <a:cs typeface="Arial"/>
            </a:endParaRPr>
          </a:p>
          <a:p>
            <a:pPr marL="0" indent="0">
              <a:buNone/>
            </a:pPr>
            <a:endParaRPr lang="en-GB" dirty="0"/>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70241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74126629-E4AD-D6DC-6ECA-29FBA19937B3}"/>
              </a:ext>
            </a:extLst>
          </p:cNvPr>
          <p:cNvSpPr>
            <a:spLocks noGrp="1"/>
          </p:cNvSpPr>
          <p:nvPr>
            <p:ph type="title"/>
          </p:nvPr>
        </p:nvSpPr>
        <p:spPr>
          <a:xfrm>
            <a:off x="204865" y="343793"/>
            <a:ext cx="6985417" cy="675990"/>
          </a:xfrm>
        </p:spPr>
        <p:txBody>
          <a:bodyPr anchor="b">
            <a:normAutofit/>
          </a:bodyPr>
          <a:lstStyle/>
          <a:p>
            <a:r>
              <a:rPr lang="en-GB" sz="3600">
                <a:solidFill>
                  <a:schemeClr val="tx2"/>
                </a:solidFill>
              </a:rPr>
              <a:t>Reference List</a:t>
            </a:r>
            <a:endParaRPr lang="en-US"/>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C9942CA-48E6-4E36-22B3-0BD087FB165F}"/>
              </a:ext>
            </a:extLst>
          </p:cNvPr>
          <p:cNvSpPr>
            <a:spLocks noGrp="1"/>
          </p:cNvSpPr>
          <p:nvPr>
            <p:ph idx="1"/>
          </p:nvPr>
        </p:nvSpPr>
        <p:spPr>
          <a:xfrm>
            <a:off x="254835" y="1267045"/>
            <a:ext cx="11782267" cy="5342237"/>
          </a:xfrm>
        </p:spPr>
        <p:txBody>
          <a:bodyPr vert="horz" lIns="91440" tIns="45720" rIns="91440" bIns="45720" rtlCol="0" anchor="t">
            <a:noAutofit/>
          </a:bodyPr>
          <a:lstStyle/>
          <a:p>
            <a:pPr marL="0" indent="0">
              <a:spcAft>
                <a:spcPts val="800"/>
              </a:spcAft>
              <a:buNone/>
            </a:pPr>
            <a:r>
              <a:rPr lang="en-GB" sz="1200" dirty="0">
                <a:effectLst/>
                <a:latin typeface="Arial"/>
                <a:ea typeface="Calibri" panose="020F0502020204030204" pitchFamily="34" charset="0"/>
                <a:cs typeface="Arial"/>
              </a:rPr>
              <a:t>Moilanen, T., Kangasniemi, M., </a:t>
            </a:r>
            <a:r>
              <a:rPr lang="en-GB" sz="1200" dirty="0" err="1">
                <a:effectLst/>
                <a:latin typeface="Arial"/>
                <a:ea typeface="Calibri" panose="020F0502020204030204" pitchFamily="34" charset="0"/>
                <a:cs typeface="Arial"/>
              </a:rPr>
              <a:t>Papinaho</a:t>
            </a:r>
            <a:r>
              <a:rPr lang="en-GB" sz="1200" dirty="0">
                <a:effectLst/>
                <a:latin typeface="Arial"/>
                <a:ea typeface="Calibri" panose="020F0502020204030204" pitchFamily="34" charset="0"/>
                <a:cs typeface="Arial"/>
              </a:rPr>
              <a:t>, O., </a:t>
            </a:r>
            <a:r>
              <a:rPr lang="en-GB" sz="1200" dirty="0" err="1">
                <a:effectLst/>
                <a:latin typeface="Arial"/>
                <a:ea typeface="Calibri" panose="020F0502020204030204" pitchFamily="34" charset="0"/>
                <a:cs typeface="Arial"/>
              </a:rPr>
              <a:t>Mynttinen</a:t>
            </a:r>
            <a:r>
              <a:rPr lang="en-GB" sz="1200" dirty="0">
                <a:effectLst/>
                <a:latin typeface="Arial"/>
                <a:ea typeface="Calibri" panose="020F0502020204030204" pitchFamily="34" charset="0"/>
                <a:cs typeface="Arial"/>
              </a:rPr>
              <a:t>, M., </a:t>
            </a:r>
            <a:r>
              <a:rPr lang="en-GB" sz="1200" dirty="0" err="1">
                <a:effectLst/>
                <a:latin typeface="Arial"/>
                <a:ea typeface="Calibri" panose="020F0502020204030204" pitchFamily="34" charset="0"/>
                <a:cs typeface="Arial"/>
              </a:rPr>
              <a:t>Siipi</a:t>
            </a:r>
            <a:r>
              <a:rPr lang="en-GB" sz="1200" dirty="0">
                <a:effectLst/>
                <a:latin typeface="Arial"/>
                <a:ea typeface="Calibri" panose="020F0502020204030204" pitchFamily="34" charset="0"/>
                <a:cs typeface="Arial"/>
              </a:rPr>
              <a:t>, H., Suominen, S. and Suhonen, R</a:t>
            </a:r>
            <a:r>
              <a:rPr lang="en-GB" sz="1200" dirty="0">
                <a:latin typeface="Arial"/>
                <a:ea typeface="Calibri" panose="020F0502020204030204" pitchFamily="34" charset="0"/>
                <a:cs typeface="Arial"/>
              </a:rPr>
              <a:t>.</a:t>
            </a:r>
            <a:r>
              <a:rPr lang="en-GB" sz="1200" dirty="0">
                <a:effectLst/>
                <a:latin typeface="Arial"/>
                <a:ea typeface="Calibri" panose="020F0502020204030204" pitchFamily="34" charset="0"/>
                <a:cs typeface="Arial"/>
              </a:rPr>
              <a:t> (2021</a:t>
            </a:r>
            <a:r>
              <a:rPr lang="en-GB" sz="1200" dirty="0">
                <a:latin typeface="Arial"/>
                <a:ea typeface="Calibri" panose="020F0502020204030204" pitchFamily="34" charset="0"/>
                <a:cs typeface="Arial"/>
              </a:rPr>
              <a:t>)</a:t>
            </a:r>
            <a:r>
              <a:rPr lang="en-GB" sz="1200" dirty="0">
                <a:effectLst/>
                <a:latin typeface="Arial"/>
                <a:ea typeface="Calibri" panose="020F0502020204030204" pitchFamily="34" charset="0"/>
                <a:cs typeface="Arial"/>
              </a:rPr>
              <a:t> ‘Older people’s perceived autonomy in residential care: An integrative review’, </a:t>
            </a:r>
            <a:r>
              <a:rPr lang="en-GB" sz="1200" i="1" dirty="0">
                <a:effectLst/>
                <a:latin typeface="Arial"/>
                <a:ea typeface="Calibri" panose="020F0502020204030204" pitchFamily="34" charset="0"/>
                <a:cs typeface="Arial"/>
              </a:rPr>
              <a:t>Nursing ethics</a:t>
            </a:r>
            <a:r>
              <a:rPr lang="en-GB" sz="1200" dirty="0">
                <a:effectLst/>
                <a:latin typeface="Arial"/>
                <a:ea typeface="Calibri" panose="020F0502020204030204" pitchFamily="34" charset="0"/>
                <a:cs typeface="Arial"/>
              </a:rPr>
              <a:t>, </a:t>
            </a:r>
            <a:r>
              <a:rPr lang="en-GB" sz="1200" i="1" dirty="0">
                <a:effectLst/>
                <a:latin typeface="Arial"/>
                <a:ea typeface="Calibri" panose="020F0502020204030204" pitchFamily="34" charset="0"/>
                <a:cs typeface="Arial"/>
              </a:rPr>
              <a:t>28</a:t>
            </a:r>
            <a:r>
              <a:rPr lang="en-GB" sz="1200" dirty="0">
                <a:effectLst/>
                <a:latin typeface="Arial"/>
                <a:ea typeface="Calibri" panose="020F0502020204030204" pitchFamily="34" charset="0"/>
                <a:cs typeface="Arial"/>
              </a:rPr>
              <a:t>(3), pp.414-434.</a:t>
            </a:r>
            <a:endParaRPr lang="en-US" sz="1200" dirty="0">
              <a:latin typeface="Arial"/>
              <a:cs typeface="Arial"/>
            </a:endParaRPr>
          </a:p>
          <a:p>
            <a:pPr marL="0" indent="0">
              <a:spcAft>
                <a:spcPts val="800"/>
              </a:spcAft>
              <a:buNone/>
            </a:pPr>
            <a:r>
              <a:rPr lang="en-GB" sz="1200" dirty="0">
                <a:effectLst/>
                <a:latin typeface="Arial"/>
                <a:ea typeface="Calibri" panose="020F0502020204030204" pitchFamily="34" charset="0"/>
                <a:cs typeface="Arial"/>
              </a:rPr>
              <a:t>Wills, W. and Dickinson, A</a:t>
            </a:r>
            <a:r>
              <a:rPr lang="en-GB" sz="1200" dirty="0">
                <a:latin typeface="Arial"/>
                <a:ea typeface="Calibri" panose="020F0502020204030204" pitchFamily="34" charset="0"/>
                <a:cs typeface="Arial"/>
              </a:rPr>
              <a:t>.</a:t>
            </a:r>
            <a:r>
              <a:rPr lang="en-GB" sz="1200" dirty="0">
                <a:effectLst/>
                <a:latin typeface="Arial"/>
                <a:ea typeface="Calibri" panose="020F0502020204030204" pitchFamily="34" charset="0"/>
                <a:cs typeface="Arial"/>
              </a:rPr>
              <a:t> </a:t>
            </a:r>
            <a:r>
              <a:rPr lang="en-GB" sz="1200" dirty="0">
                <a:latin typeface="Arial"/>
                <a:ea typeface="Calibri" panose="020F0502020204030204" pitchFamily="34" charset="0"/>
                <a:cs typeface="Arial"/>
              </a:rPr>
              <a:t>(</a:t>
            </a:r>
            <a:r>
              <a:rPr lang="en-GB" sz="1200" dirty="0">
                <a:effectLst/>
                <a:latin typeface="Arial"/>
                <a:ea typeface="Calibri" panose="020F0502020204030204" pitchFamily="34" charset="0"/>
                <a:cs typeface="Arial"/>
              </a:rPr>
              <a:t>2023</a:t>
            </a:r>
            <a:r>
              <a:rPr lang="en-GB" sz="1200" dirty="0">
                <a:latin typeface="Arial"/>
                <a:ea typeface="Calibri" panose="020F0502020204030204" pitchFamily="34" charset="0"/>
                <a:cs typeface="Arial"/>
              </a:rPr>
              <a:t>) 'Vulnerability</a:t>
            </a:r>
            <a:r>
              <a:rPr lang="en-GB" sz="1200" dirty="0">
                <a:effectLst/>
                <a:latin typeface="Arial"/>
                <a:ea typeface="Calibri" panose="020F0502020204030204" pitchFamily="34" charset="0"/>
                <a:cs typeface="Arial"/>
              </a:rPr>
              <a:t> to food insecurity among older people: the role of social capital</a:t>
            </a:r>
            <a:r>
              <a:rPr lang="en-GB" sz="1200" dirty="0">
                <a:latin typeface="Arial"/>
                <a:ea typeface="Calibri" panose="020F0502020204030204" pitchFamily="34" charset="0"/>
                <a:cs typeface="Arial"/>
              </a:rPr>
              <a:t>',</a:t>
            </a:r>
            <a:r>
              <a:rPr lang="en-GB" sz="1200" dirty="0">
                <a:effectLst/>
                <a:latin typeface="Arial"/>
                <a:ea typeface="Calibri" panose="020F0502020204030204" pitchFamily="34" charset="0"/>
                <a:cs typeface="Arial"/>
              </a:rPr>
              <a:t> </a:t>
            </a:r>
            <a:r>
              <a:rPr lang="en-GB" sz="1200" i="1" dirty="0">
                <a:effectLst/>
                <a:latin typeface="Arial"/>
                <a:ea typeface="Calibri" panose="020F0502020204030204" pitchFamily="34" charset="0"/>
                <a:cs typeface="Arial"/>
              </a:rPr>
              <a:t>Sociological Research Online</a:t>
            </a:r>
            <a:r>
              <a:rPr lang="en-GB" sz="1200" dirty="0">
                <a:effectLst/>
                <a:latin typeface="Arial"/>
                <a:ea typeface="Calibri" panose="020F0502020204030204" pitchFamily="34" charset="0"/>
                <a:cs typeface="Arial"/>
              </a:rPr>
              <a:t>, p.13607804231170516.</a:t>
            </a:r>
          </a:p>
          <a:p>
            <a:pPr marL="0" indent="0">
              <a:spcAft>
                <a:spcPts val="800"/>
              </a:spcAft>
              <a:buNone/>
            </a:pPr>
            <a:r>
              <a:rPr lang="en-GB" sz="1200" dirty="0" err="1">
                <a:effectLst/>
                <a:latin typeface="Arial"/>
                <a:ea typeface="Calibri" panose="020F0502020204030204" pitchFamily="34" charset="0"/>
                <a:cs typeface="Arial"/>
              </a:rPr>
              <a:t>Sadatnia</a:t>
            </a:r>
            <a:r>
              <a:rPr lang="en-GB" sz="1200" dirty="0">
                <a:effectLst/>
                <a:latin typeface="Arial"/>
                <a:ea typeface="Calibri" panose="020F0502020204030204" pitchFamily="34" charset="0"/>
                <a:cs typeface="Arial"/>
              </a:rPr>
              <a:t>, M., Jalali, A., </a:t>
            </a:r>
            <a:r>
              <a:rPr lang="en-GB" sz="1200" dirty="0" err="1">
                <a:effectLst/>
                <a:latin typeface="Arial"/>
                <a:ea typeface="Calibri" panose="020F0502020204030204" pitchFamily="34" charset="0"/>
                <a:cs typeface="Arial"/>
              </a:rPr>
              <a:t>Tapak</a:t>
            </a:r>
            <a:r>
              <a:rPr lang="en-GB" sz="1200" dirty="0">
                <a:effectLst/>
                <a:latin typeface="Arial"/>
                <a:ea typeface="Calibri" panose="020F0502020204030204" pitchFamily="34" charset="0"/>
                <a:cs typeface="Arial"/>
              </a:rPr>
              <a:t>, L. and </a:t>
            </a:r>
            <a:r>
              <a:rPr lang="en-GB" sz="1200" dirty="0" err="1">
                <a:effectLst/>
                <a:latin typeface="Arial"/>
                <a:ea typeface="Calibri" panose="020F0502020204030204" pitchFamily="34" charset="0"/>
                <a:cs typeface="Arial"/>
              </a:rPr>
              <a:t>Shamsaei</a:t>
            </a:r>
            <a:r>
              <a:rPr lang="en-GB" sz="1200" dirty="0">
                <a:effectLst/>
                <a:latin typeface="Arial"/>
                <a:ea typeface="Calibri" panose="020F0502020204030204" pitchFamily="34" charset="0"/>
                <a:cs typeface="Arial"/>
              </a:rPr>
              <a:t>, F</a:t>
            </a:r>
            <a:r>
              <a:rPr lang="en-GB" sz="1200" dirty="0">
                <a:latin typeface="Arial"/>
                <a:ea typeface="Calibri" panose="020F0502020204030204" pitchFamily="34" charset="0"/>
                <a:cs typeface="Arial"/>
              </a:rPr>
              <a:t>.</a:t>
            </a:r>
            <a:r>
              <a:rPr lang="en-GB" sz="1200" dirty="0">
                <a:effectLst/>
                <a:latin typeface="Arial"/>
                <a:ea typeface="Calibri" panose="020F0502020204030204" pitchFamily="34" charset="0"/>
                <a:cs typeface="Arial"/>
              </a:rPr>
              <a:t> </a:t>
            </a:r>
            <a:r>
              <a:rPr lang="en-GB" sz="1200" dirty="0">
                <a:latin typeface="Arial"/>
                <a:ea typeface="Calibri" panose="020F0502020204030204" pitchFamily="34" charset="0"/>
                <a:cs typeface="Arial"/>
              </a:rPr>
              <a:t>(</a:t>
            </a:r>
            <a:r>
              <a:rPr lang="en-GB" sz="1200" dirty="0">
                <a:effectLst/>
                <a:latin typeface="Arial"/>
                <a:ea typeface="Calibri" panose="020F0502020204030204" pitchFamily="34" charset="0"/>
                <a:cs typeface="Arial"/>
              </a:rPr>
              <a:t>2023</a:t>
            </a:r>
            <a:r>
              <a:rPr lang="en-GB" sz="1200" dirty="0">
                <a:latin typeface="Arial"/>
                <a:ea typeface="Calibri" panose="020F0502020204030204" pitchFamily="34" charset="0"/>
                <a:cs typeface="Arial"/>
              </a:rPr>
              <a:t>)</a:t>
            </a:r>
            <a:r>
              <a:rPr lang="en-GB" sz="1200" dirty="0">
                <a:effectLst/>
                <a:latin typeface="Arial"/>
                <a:ea typeface="Calibri" panose="020F0502020204030204" pitchFamily="34" charset="0"/>
                <a:cs typeface="Arial"/>
              </a:rPr>
              <a:t> </a:t>
            </a:r>
            <a:r>
              <a:rPr lang="en-GB" sz="1200" dirty="0">
                <a:latin typeface="Arial"/>
                <a:ea typeface="Calibri" panose="020F0502020204030204" pitchFamily="34" charset="0"/>
                <a:cs typeface="Arial"/>
              </a:rPr>
              <a:t>'The</a:t>
            </a:r>
            <a:r>
              <a:rPr lang="en-GB" sz="1200" dirty="0">
                <a:effectLst/>
                <a:latin typeface="Arial"/>
                <a:ea typeface="Calibri" panose="020F0502020204030204" pitchFamily="34" charset="0"/>
                <a:cs typeface="Arial"/>
              </a:rPr>
              <a:t> relationship between mental health and loneliness in the elderly during the covid-19 </a:t>
            </a:r>
            <a:r>
              <a:rPr lang="en-GB" sz="1200" dirty="0">
                <a:latin typeface="Arial"/>
                <a:ea typeface="Calibri" panose="020F0502020204030204" pitchFamily="34" charset="0"/>
                <a:cs typeface="Arial"/>
              </a:rPr>
              <a:t>pandemic', </a:t>
            </a:r>
            <a:r>
              <a:rPr lang="en-GB" sz="1200" i="1" dirty="0">
                <a:latin typeface="Arial"/>
                <a:ea typeface="Calibri" panose="020F0502020204030204" pitchFamily="34" charset="0"/>
                <a:cs typeface="Arial"/>
              </a:rPr>
              <a:t>Journal</a:t>
            </a:r>
            <a:r>
              <a:rPr lang="en-GB" sz="1200" i="1" dirty="0">
                <a:effectLst/>
                <a:latin typeface="Arial"/>
                <a:ea typeface="Calibri" panose="020F0502020204030204" pitchFamily="34" charset="0"/>
                <a:cs typeface="Arial"/>
              </a:rPr>
              <a:t> of Ageing and Longevity</a:t>
            </a:r>
            <a:r>
              <a:rPr lang="en-GB" sz="1200" dirty="0">
                <a:effectLst/>
                <a:latin typeface="Arial"/>
                <a:ea typeface="Calibri" panose="020F0502020204030204" pitchFamily="34" charset="0"/>
                <a:cs typeface="Arial"/>
              </a:rPr>
              <a:t>, 3(3), pp.433-441.</a:t>
            </a:r>
          </a:p>
          <a:p>
            <a:pPr marL="0" indent="0">
              <a:spcAft>
                <a:spcPts val="800"/>
              </a:spcAft>
              <a:buNone/>
            </a:pPr>
            <a:r>
              <a:rPr lang="en-GB" sz="1200" dirty="0">
                <a:effectLst/>
                <a:latin typeface="Arial"/>
                <a:ea typeface="Arial" panose="020B0604020202020204" pitchFamily="34" charset="0"/>
                <a:cs typeface="Arial"/>
              </a:rPr>
              <a:t>Stones, D. and Gullifer, J. (2016</a:t>
            </a:r>
            <a:r>
              <a:rPr lang="en-GB" sz="1200" dirty="0">
                <a:latin typeface="Arial"/>
                <a:ea typeface="Arial" panose="020B0604020202020204" pitchFamily="34" charset="0"/>
                <a:cs typeface="Arial"/>
              </a:rPr>
              <a:t>)</a:t>
            </a:r>
            <a:r>
              <a:rPr lang="en-GB" sz="1200" dirty="0">
                <a:effectLst/>
                <a:latin typeface="Arial"/>
                <a:ea typeface="Arial" panose="020B0604020202020204" pitchFamily="34" charset="0"/>
                <a:cs typeface="Arial"/>
              </a:rPr>
              <a:t> ‘At home it's just so much easier to be yourself’: older adults' perceptions of ageing in place’, </a:t>
            </a:r>
            <a:r>
              <a:rPr lang="en-GB" sz="1200" i="1" dirty="0">
                <a:effectLst/>
                <a:latin typeface="Arial"/>
                <a:ea typeface="Arial" panose="020B0604020202020204" pitchFamily="34" charset="0"/>
                <a:cs typeface="Arial"/>
              </a:rPr>
              <a:t>Ageing &amp; Society, 36(3), pp</a:t>
            </a:r>
            <a:r>
              <a:rPr lang="en-GB" sz="1200" dirty="0">
                <a:effectLst/>
                <a:latin typeface="Arial"/>
                <a:ea typeface="Arial" panose="020B0604020202020204" pitchFamily="34" charset="0"/>
                <a:cs typeface="Arial"/>
              </a:rPr>
              <a:t>.449-481.SAM</a:t>
            </a:r>
            <a:endParaRPr lang="en-GB" sz="1200" dirty="0">
              <a:effectLst/>
              <a:latin typeface="Arial"/>
              <a:ea typeface="Calibri" panose="020F0502020204030204" pitchFamily="34" charset="0"/>
              <a:cs typeface="Arial"/>
            </a:endParaRPr>
          </a:p>
          <a:p>
            <a:pPr marL="0" indent="0">
              <a:spcAft>
                <a:spcPts val="800"/>
              </a:spcAft>
              <a:buNone/>
            </a:pPr>
            <a:r>
              <a:rPr lang="en-GB" sz="1200" dirty="0">
                <a:effectLst/>
                <a:latin typeface="Arial"/>
                <a:ea typeface="Arial" panose="020B0604020202020204" pitchFamily="34" charset="0"/>
                <a:cs typeface="Arial"/>
              </a:rPr>
              <a:t>Whitehead, P.J. and Golding‐Day, M.R</a:t>
            </a:r>
            <a:r>
              <a:rPr lang="en-GB" sz="1200" dirty="0">
                <a:latin typeface="Arial"/>
                <a:ea typeface="Arial" panose="020B0604020202020204" pitchFamily="34" charset="0"/>
                <a:cs typeface="Arial"/>
              </a:rPr>
              <a:t>.</a:t>
            </a:r>
            <a:r>
              <a:rPr lang="en-GB" sz="1200" dirty="0">
                <a:effectLst/>
                <a:latin typeface="Arial"/>
                <a:ea typeface="Arial" panose="020B0604020202020204" pitchFamily="34" charset="0"/>
                <a:cs typeface="Arial"/>
              </a:rPr>
              <a:t> </a:t>
            </a:r>
            <a:r>
              <a:rPr lang="en-GB" sz="1200" dirty="0">
                <a:latin typeface="Arial"/>
                <a:ea typeface="Arial" panose="020B0604020202020204" pitchFamily="34" charset="0"/>
                <a:cs typeface="Arial"/>
              </a:rPr>
              <a:t>(2019) 'The</a:t>
            </a:r>
            <a:r>
              <a:rPr lang="en-GB" sz="1200" dirty="0">
                <a:effectLst/>
                <a:latin typeface="Arial"/>
                <a:ea typeface="Arial" panose="020B0604020202020204" pitchFamily="34" charset="0"/>
                <a:cs typeface="Arial"/>
              </a:rPr>
              <a:t> lived experience of bathing adaptations in the homes of older adults and their carers (BATH‐OUT): A qualitative interview study</a:t>
            </a:r>
            <a:r>
              <a:rPr lang="en-GB" sz="1200" dirty="0">
                <a:latin typeface="Arial"/>
                <a:ea typeface="Arial" panose="020B0604020202020204" pitchFamily="34" charset="0"/>
                <a:cs typeface="Arial"/>
              </a:rPr>
              <a:t>', </a:t>
            </a:r>
            <a:r>
              <a:rPr lang="en-GB" sz="1200" i="1" dirty="0">
                <a:effectLst/>
                <a:latin typeface="Arial"/>
                <a:ea typeface="Arial" panose="020B0604020202020204" pitchFamily="34" charset="0"/>
                <a:cs typeface="Arial"/>
              </a:rPr>
              <a:t>Health &amp; Social Care in the Community</a:t>
            </a:r>
            <a:r>
              <a:rPr lang="en-GB" sz="1200" dirty="0">
                <a:effectLst/>
                <a:latin typeface="Arial"/>
                <a:ea typeface="Arial" panose="020B0604020202020204" pitchFamily="34" charset="0"/>
                <a:cs typeface="Arial"/>
              </a:rPr>
              <a:t>, </a:t>
            </a:r>
            <a:r>
              <a:rPr lang="en-GB" sz="1200" i="1" dirty="0">
                <a:effectLst/>
                <a:latin typeface="Arial"/>
                <a:ea typeface="Arial" panose="020B0604020202020204" pitchFamily="34" charset="0"/>
                <a:cs typeface="Arial"/>
              </a:rPr>
              <a:t>27</a:t>
            </a:r>
            <a:r>
              <a:rPr lang="en-GB" sz="1200" dirty="0">
                <a:effectLst/>
                <a:latin typeface="Arial"/>
                <a:ea typeface="Arial" panose="020B0604020202020204" pitchFamily="34" charset="0"/>
                <a:cs typeface="Arial"/>
              </a:rPr>
              <a:t>(6), pp.1534-1543. SAM </a:t>
            </a:r>
          </a:p>
          <a:p>
            <a:pPr marL="0" indent="0">
              <a:spcAft>
                <a:spcPts val="800"/>
              </a:spcAft>
              <a:buNone/>
            </a:pPr>
            <a:r>
              <a:rPr lang="en-GB" sz="1200" dirty="0">
                <a:effectLst/>
                <a:latin typeface="Arial"/>
                <a:ea typeface="Calibri" panose="020F0502020204030204" pitchFamily="34" charset="0"/>
                <a:cs typeface="Arial"/>
              </a:rPr>
              <a:t>Naylor, J., </a:t>
            </a:r>
            <a:r>
              <a:rPr lang="en-GB" sz="1200" dirty="0" err="1">
                <a:effectLst/>
                <a:latin typeface="Arial"/>
                <a:ea typeface="Calibri" panose="020F0502020204030204" pitchFamily="34" charset="0"/>
                <a:cs typeface="Arial"/>
              </a:rPr>
              <a:t>Killingback</a:t>
            </a:r>
            <a:r>
              <a:rPr lang="en-GB" sz="1200" dirty="0">
                <a:effectLst/>
                <a:latin typeface="Arial"/>
                <a:ea typeface="Calibri" panose="020F0502020204030204" pitchFamily="34" charset="0"/>
                <a:cs typeface="Arial"/>
              </a:rPr>
              <a:t>, C. and Green, A. (2023</a:t>
            </a:r>
            <a:r>
              <a:rPr lang="en-GB" sz="1200" dirty="0">
                <a:latin typeface="Arial"/>
                <a:ea typeface="Calibri" panose="020F0502020204030204" pitchFamily="34" charset="0"/>
                <a:cs typeface="Arial"/>
              </a:rPr>
              <a:t>)</a:t>
            </a:r>
            <a:r>
              <a:rPr lang="en-GB" sz="1200" dirty="0">
                <a:effectLst/>
                <a:latin typeface="Arial"/>
                <a:ea typeface="Calibri" panose="020F0502020204030204" pitchFamily="34" charset="0"/>
                <a:cs typeface="Arial"/>
              </a:rPr>
              <a:t> ‘What are the views of musculoskeletal physiotherapists and patients on person-centred practice? A systematic review of qualitative studies’, </a:t>
            </a:r>
            <a:r>
              <a:rPr lang="en-GB" sz="1200" i="1" dirty="0">
                <a:effectLst/>
                <a:latin typeface="Arial"/>
                <a:ea typeface="Calibri" panose="020F0502020204030204" pitchFamily="34" charset="0"/>
                <a:cs typeface="Arial"/>
              </a:rPr>
              <a:t>Disability and rehabilitation</a:t>
            </a:r>
            <a:r>
              <a:rPr lang="en-GB" sz="1200" dirty="0">
                <a:effectLst/>
                <a:latin typeface="Arial"/>
                <a:ea typeface="Calibri" panose="020F0502020204030204" pitchFamily="34" charset="0"/>
                <a:cs typeface="Arial"/>
              </a:rPr>
              <a:t>, 45(6), pp.950-961.</a:t>
            </a:r>
          </a:p>
          <a:p>
            <a:pPr marL="0" indent="0">
              <a:buNone/>
            </a:pPr>
            <a:r>
              <a:rPr lang="en-GB" sz="1200" dirty="0">
                <a:latin typeface="Arial"/>
                <a:ea typeface="+mn-lt"/>
                <a:cs typeface="Arial"/>
              </a:rPr>
              <a:t>Sleeman, K.E., Timms, A., Gillam, J., Anderson, J.E., Harding, R., Sampson, E.L. and Evans, C.J. (2021) 'Priorities and opportunities for palliative and end of life care in United Kingdom health policies: a national documentary analysis', </a:t>
            </a:r>
            <a:r>
              <a:rPr lang="en-GB" sz="1200" i="1" dirty="0">
                <a:latin typeface="Arial"/>
                <a:ea typeface="+mn-lt"/>
                <a:cs typeface="Arial"/>
              </a:rPr>
              <a:t>BMC Palliative Care</a:t>
            </a:r>
            <a:r>
              <a:rPr lang="en-GB" sz="1200" dirty="0">
                <a:latin typeface="Arial"/>
                <a:ea typeface="+mn-lt"/>
                <a:cs typeface="Arial"/>
              </a:rPr>
              <a:t>, 20(1), pp.1-10.</a:t>
            </a:r>
            <a:endParaRPr lang="en-US" sz="1200" dirty="0">
              <a:latin typeface="Arial"/>
              <a:ea typeface="+mn-lt"/>
              <a:cs typeface="Arial"/>
            </a:endParaRPr>
          </a:p>
          <a:p>
            <a:pPr marL="0" indent="0">
              <a:buNone/>
            </a:pPr>
            <a:r>
              <a:rPr lang="en-GB" sz="1200" dirty="0" err="1">
                <a:latin typeface="Arial"/>
                <a:ea typeface="+mn-lt"/>
                <a:cs typeface="Arial"/>
              </a:rPr>
              <a:t>Vaitheswaran</a:t>
            </a:r>
            <a:r>
              <a:rPr lang="en-GB" sz="1200" dirty="0">
                <a:latin typeface="Arial"/>
                <a:ea typeface="+mn-lt"/>
                <a:cs typeface="Arial"/>
              </a:rPr>
              <a:t>, S., Lakshminarayanan, M., Ramanujam, V., Sargunan, S. and Venkatesan, S. (2020) 'Experiences and needs of caregivers of persons with dementia in India during the COVID-19 pandemic—A qualitative study', </a:t>
            </a:r>
            <a:r>
              <a:rPr lang="en-GB" sz="1200" i="1" dirty="0">
                <a:latin typeface="Arial"/>
                <a:ea typeface="+mn-lt"/>
                <a:cs typeface="Arial"/>
              </a:rPr>
              <a:t>The American journal of geriatric psychiatry</a:t>
            </a:r>
            <a:r>
              <a:rPr lang="en-GB" sz="1200" dirty="0">
                <a:latin typeface="Arial"/>
                <a:ea typeface="+mn-lt"/>
                <a:cs typeface="Arial"/>
              </a:rPr>
              <a:t>, 28(11), pp.1185-1194.</a:t>
            </a:r>
          </a:p>
          <a:p>
            <a:pPr marL="0" indent="0">
              <a:buNone/>
            </a:pPr>
            <a:r>
              <a:rPr lang="en-GB" sz="1200" i="0" dirty="0">
                <a:effectLst/>
                <a:latin typeface="Arial"/>
                <a:cs typeface="Arial"/>
              </a:rPr>
              <a:t>Pettersson, M., Hedström, M. and Höglund, A.T. (2020</a:t>
            </a:r>
            <a:r>
              <a:rPr lang="en-GB" sz="1200" dirty="0">
                <a:latin typeface="Arial"/>
                <a:cs typeface="Arial"/>
              </a:rPr>
              <a:t>)</a:t>
            </a:r>
            <a:r>
              <a:rPr lang="en-GB" sz="1200" i="0" dirty="0">
                <a:effectLst/>
                <a:latin typeface="Arial"/>
                <a:cs typeface="Arial"/>
              </a:rPr>
              <a:t> ‘The ethics of DNR-decisions in oncology and </a:t>
            </a:r>
            <a:r>
              <a:rPr lang="en-GB" sz="1200" i="0" dirty="0" err="1">
                <a:effectLst/>
                <a:latin typeface="Arial"/>
                <a:cs typeface="Arial"/>
              </a:rPr>
              <a:t>hematology</a:t>
            </a:r>
            <a:r>
              <a:rPr lang="en-GB" sz="1200" i="0" dirty="0">
                <a:effectLst/>
                <a:latin typeface="Arial"/>
                <a:cs typeface="Arial"/>
              </a:rPr>
              <a:t> care: a qualitative study’, </a:t>
            </a:r>
            <a:r>
              <a:rPr lang="en-GB" sz="1200" i="1" dirty="0">
                <a:effectLst/>
                <a:latin typeface="Arial"/>
                <a:cs typeface="Arial"/>
              </a:rPr>
              <a:t>BMC Medical Ethics</a:t>
            </a:r>
            <a:r>
              <a:rPr lang="en-GB" sz="1200" i="0" dirty="0">
                <a:effectLst/>
                <a:latin typeface="Arial"/>
                <a:cs typeface="Arial"/>
              </a:rPr>
              <a:t>, </a:t>
            </a:r>
            <a:r>
              <a:rPr lang="en-GB" sz="1200" i="1" dirty="0">
                <a:effectLst/>
                <a:latin typeface="Arial"/>
                <a:cs typeface="Arial"/>
              </a:rPr>
              <a:t>21</a:t>
            </a:r>
            <a:r>
              <a:rPr lang="en-GB" sz="1200" i="0" dirty="0">
                <a:effectLst/>
                <a:latin typeface="Arial"/>
                <a:cs typeface="Arial"/>
              </a:rPr>
              <a:t>(1), pp.1-9.</a:t>
            </a:r>
            <a:endParaRPr lang="en-US" sz="1200" dirty="0">
              <a:latin typeface="Arial"/>
              <a:ea typeface="+mn-lt"/>
              <a:cs typeface="Aria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7"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376509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60D05-4EBC-FD08-AC84-F83AB5D6BD7D}"/>
              </a:ext>
            </a:extLst>
          </p:cNvPr>
          <p:cNvSpPr>
            <a:spLocks noGrp="1"/>
          </p:cNvSpPr>
          <p:nvPr>
            <p:ph type="title"/>
          </p:nvPr>
        </p:nvSpPr>
        <p:spPr>
          <a:xfrm>
            <a:off x="838200" y="18255"/>
            <a:ext cx="10515600" cy="972345"/>
          </a:xfrm>
        </p:spPr>
        <p:txBody>
          <a:bodyPr>
            <a:normAutofit/>
          </a:bodyPr>
          <a:lstStyle/>
          <a:p>
            <a:r>
              <a:rPr lang="en-GB" sz="2800" dirty="0"/>
              <a:t>Reference List</a:t>
            </a:r>
          </a:p>
        </p:txBody>
      </p:sp>
      <p:sp>
        <p:nvSpPr>
          <p:cNvPr id="3" name="Content Placeholder 2">
            <a:extLst>
              <a:ext uri="{FF2B5EF4-FFF2-40B4-BE49-F238E27FC236}">
                <a16:creationId xmlns:a16="http://schemas.microsoft.com/office/drawing/2014/main" id="{DB207BC3-90E2-F609-3976-F17D75407D90}"/>
              </a:ext>
            </a:extLst>
          </p:cNvPr>
          <p:cNvSpPr>
            <a:spLocks noGrp="1"/>
          </p:cNvSpPr>
          <p:nvPr>
            <p:ph idx="1"/>
          </p:nvPr>
        </p:nvSpPr>
        <p:spPr>
          <a:xfrm>
            <a:off x="277484" y="760899"/>
            <a:ext cx="11076316" cy="6078845"/>
          </a:xfrm>
        </p:spPr>
        <p:txBody>
          <a:bodyPr vert="horz" lIns="91440" tIns="45720" rIns="91440" bIns="45720" rtlCol="0" anchor="t">
            <a:normAutofit fontScale="25000" lnSpcReduction="20000"/>
          </a:bodyPr>
          <a:lstStyle/>
          <a:p>
            <a:pPr marL="0" indent="0">
              <a:lnSpc>
                <a:spcPct val="120000"/>
              </a:lnSpc>
              <a:buNone/>
            </a:pPr>
            <a:r>
              <a:rPr lang="en-GB" sz="4800" dirty="0" err="1">
                <a:latin typeface="Arial" panose="020B0604020202020204" pitchFamily="34" charset="0"/>
                <a:ea typeface="+mn-lt"/>
                <a:cs typeface="Arial" panose="020B0604020202020204" pitchFamily="34" charset="0"/>
              </a:rPr>
              <a:t>Itua</a:t>
            </a:r>
            <a:r>
              <a:rPr lang="en-GB" sz="4800" dirty="0">
                <a:latin typeface="Arial" panose="020B0604020202020204" pitchFamily="34" charset="0"/>
                <a:ea typeface="+mn-lt"/>
                <a:cs typeface="Arial" panose="020B0604020202020204" pitchFamily="34" charset="0"/>
              </a:rPr>
              <a:t>, I., </a:t>
            </a:r>
            <a:r>
              <a:rPr lang="en-GB" sz="4800" dirty="0" err="1">
                <a:latin typeface="Arial" panose="020B0604020202020204" pitchFamily="34" charset="0"/>
                <a:ea typeface="+mn-lt"/>
                <a:cs typeface="Arial" panose="020B0604020202020204" pitchFamily="34" charset="0"/>
              </a:rPr>
              <a:t>Sheppy</a:t>
            </a:r>
            <a:r>
              <a:rPr lang="en-GB" sz="4800" dirty="0">
                <a:latin typeface="Arial" panose="020B0604020202020204" pitchFamily="34" charset="0"/>
                <a:ea typeface="+mn-lt"/>
                <a:cs typeface="Arial" panose="020B0604020202020204" pitchFamily="34" charset="0"/>
              </a:rPr>
              <a:t>, B. and McIntosh, B. (2021) 'The professionalisation of domiciliary care workers in England following COVID-19. British Journal of Healthcare Management,', 27(4), pp.1-6).</a:t>
            </a:r>
          </a:p>
          <a:p>
            <a:pPr marL="0" indent="0">
              <a:lnSpc>
                <a:spcPct val="120000"/>
              </a:lnSpc>
              <a:buNone/>
            </a:pPr>
            <a:r>
              <a:rPr lang="en-GB" sz="4800" dirty="0">
                <a:latin typeface="Arial" panose="020B0604020202020204" pitchFamily="34" charset="0"/>
                <a:ea typeface="+mn-lt"/>
                <a:cs typeface="Arial" panose="020B0604020202020204" pitchFamily="34" charset="0"/>
              </a:rPr>
              <a:t>Wittenberg, R., Hu, B., Jagger, C., Kingston, A., Knapp, M., Comas-Herrera, A., King, D., Rehill, A. and Banerjee, S. (2020) 'Projections of care for older people with dementia in England: 2015 to 2040', </a:t>
            </a:r>
            <a:r>
              <a:rPr lang="en-GB" sz="4800" i="1" dirty="0">
                <a:latin typeface="Arial" panose="020B0604020202020204" pitchFamily="34" charset="0"/>
                <a:ea typeface="+mn-lt"/>
                <a:cs typeface="Arial" panose="020B0604020202020204" pitchFamily="34" charset="0"/>
              </a:rPr>
              <a:t>Age and Ageing</a:t>
            </a:r>
            <a:r>
              <a:rPr lang="en-GB" sz="4800" dirty="0">
                <a:latin typeface="Arial" panose="020B0604020202020204" pitchFamily="34" charset="0"/>
                <a:ea typeface="+mn-lt"/>
                <a:cs typeface="Arial" panose="020B0604020202020204" pitchFamily="34" charset="0"/>
              </a:rPr>
              <a:t>, 49(2), pp.264-269.</a:t>
            </a:r>
          </a:p>
          <a:p>
            <a:pPr marL="0" indent="0">
              <a:lnSpc>
                <a:spcPct val="120000"/>
              </a:lnSpc>
              <a:spcAft>
                <a:spcPts val="8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Human Rights Act (1998) </a:t>
            </a:r>
            <a:r>
              <a:rPr lang="en-GB" sz="4800" i="1" dirty="0">
                <a:effectLst/>
                <a:latin typeface="Arial" panose="020B0604020202020204" pitchFamily="34" charset="0"/>
                <a:ea typeface="Calibri" panose="020F0502020204030204" pitchFamily="34" charset="0"/>
                <a:cs typeface="Arial" panose="020B0604020202020204" pitchFamily="34" charset="0"/>
              </a:rPr>
              <a:t>Legislation </a:t>
            </a:r>
            <a:r>
              <a:rPr lang="en-GB" sz="4800" dirty="0">
                <a:effectLst/>
                <a:latin typeface="Arial" panose="020B0604020202020204" pitchFamily="34" charset="0"/>
                <a:ea typeface="Calibri" panose="020F0502020204030204" pitchFamily="34" charset="0"/>
                <a:cs typeface="Arial" panose="020B0604020202020204" pitchFamily="34" charset="0"/>
              </a:rPr>
              <a:t>Available at: </a:t>
            </a:r>
            <a:r>
              <a:rPr lang="en-GB" sz="4800" u="sng"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https://www.legislation.gov.uk/ukpga/1998/42/contents</a:t>
            </a:r>
            <a:r>
              <a:rPr lang="en-GB" sz="4800" u="sng" dirty="0">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(Accessed:13 February 2024).</a:t>
            </a:r>
          </a:p>
          <a:p>
            <a:pPr marL="0" indent="0">
              <a:lnSpc>
                <a:spcPct val="120000"/>
              </a:lnSpc>
              <a:spcAft>
                <a:spcPts val="8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Equality Act (2010) </a:t>
            </a:r>
            <a:r>
              <a:rPr lang="en-GB" sz="4800" i="1" dirty="0">
                <a:effectLst/>
                <a:latin typeface="Arial" panose="020B0604020202020204" pitchFamily="34" charset="0"/>
                <a:ea typeface="Calibri" panose="020F0502020204030204" pitchFamily="34" charset="0"/>
                <a:cs typeface="Arial" panose="020B0604020202020204" pitchFamily="34" charset="0"/>
              </a:rPr>
              <a:t>Legislation </a:t>
            </a:r>
            <a:r>
              <a:rPr lang="en-GB" sz="4800" dirty="0">
                <a:effectLst/>
                <a:latin typeface="Arial" panose="020B0604020202020204" pitchFamily="34" charset="0"/>
                <a:ea typeface="Calibri" panose="020F0502020204030204" pitchFamily="34" charset="0"/>
                <a:cs typeface="Arial" panose="020B0604020202020204" pitchFamily="34" charset="0"/>
              </a:rPr>
              <a:t>Available at:</a:t>
            </a:r>
            <a:r>
              <a:rPr lang="en-GB" sz="4800" dirty="0">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 </a:t>
            </a:r>
            <a:r>
              <a:rPr lang="en-GB" sz="4800" u="sng" dirty="0">
                <a:effectLst/>
                <a:latin typeface="Arial" panose="020B0604020202020204" pitchFamily="34" charset="0"/>
                <a:ea typeface="Calibri" panose="020F0502020204030204" pitchFamily="34" charset="0"/>
                <a:cs typeface="Arial" panose="020B0604020202020204" pitchFamily="34" charset="0"/>
              </a:rPr>
              <a:t>https://www.legislation.gov.uk/ukpga/2010/15/contents</a:t>
            </a:r>
            <a:r>
              <a:rPr lang="en-GB" sz="4800" dirty="0">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 (Accessed:13 February 2024).</a:t>
            </a:r>
          </a:p>
          <a:p>
            <a:pPr marL="0" indent="0">
              <a:lnSpc>
                <a:spcPct val="120000"/>
              </a:lnSpc>
              <a:spcAft>
                <a:spcPts val="8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Care Act (2014) Legislation Available at: </a:t>
            </a:r>
            <a:r>
              <a:rPr lang="en-GB" sz="4800" u="sng" dirty="0">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https://www.legislation.gov.uk/ukpga/2014/23/contents/enacted</a:t>
            </a:r>
            <a:r>
              <a:rPr lang="en-GB" sz="4800" dirty="0">
                <a:effectLst/>
                <a:latin typeface="Arial" panose="020B0604020202020204" pitchFamily="34" charset="0"/>
                <a:ea typeface="Calibri" panose="020F0502020204030204" pitchFamily="34" charset="0"/>
                <a:cs typeface="Arial" panose="020B0604020202020204" pitchFamily="34" charset="0"/>
              </a:rPr>
              <a:t> (Accessed:13 February 2024).</a:t>
            </a:r>
          </a:p>
          <a:p>
            <a:pPr marL="0" indent="0">
              <a:lnSpc>
                <a:spcPct val="120000"/>
              </a:lnSpc>
              <a:spcAft>
                <a:spcPts val="8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Mental Capacity Act (2005) Legislation Available at: </a:t>
            </a:r>
            <a:r>
              <a:rPr lang="en-GB" sz="4800" u="sng" dirty="0">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https://www.legislation.gov.uk/ukpga/2005/9/contents</a:t>
            </a:r>
            <a:r>
              <a:rPr lang="en-GB" sz="4800" dirty="0">
                <a:effectLst/>
                <a:latin typeface="Arial" panose="020B0604020202020204" pitchFamily="34" charset="0"/>
                <a:ea typeface="Calibri" panose="020F0502020204030204" pitchFamily="34" charset="0"/>
                <a:cs typeface="Arial" panose="020B0604020202020204" pitchFamily="34" charset="0"/>
              </a:rPr>
              <a:t> (Accessed:13 February 2024).</a:t>
            </a:r>
          </a:p>
          <a:p>
            <a:pPr marL="0" indent="0">
              <a:lnSpc>
                <a:spcPct val="120000"/>
              </a:lnSpc>
              <a:spcAft>
                <a:spcPts val="8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NHS (2020) Available at: </a:t>
            </a:r>
            <a:r>
              <a:rPr lang="en-GB" sz="4800" dirty="0">
                <a:latin typeface="Arial" panose="020B0604020202020204" pitchFamily="34" charset="0"/>
                <a:cs typeface="Arial" panose="020B0604020202020204" pitchFamily="34" charset="0"/>
                <a:hlinkClick r:id="rId6"/>
              </a:rPr>
              <a:t>When the council might pay for your social care - Social care and support guide - NHS (www.nhs.uk)</a:t>
            </a:r>
            <a:r>
              <a:rPr lang="en-GB" sz="4800" dirty="0">
                <a:latin typeface="Arial" panose="020B0604020202020204" pitchFamily="34" charset="0"/>
                <a:cs typeface="Arial" panose="020B0604020202020204" pitchFamily="34" charset="0"/>
              </a:rPr>
              <a:t>  (Accessed:15 February 2024).</a:t>
            </a:r>
            <a:r>
              <a:rPr lang="en-GB" sz="4800" dirty="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20000"/>
              </a:lnSpc>
              <a:spcAft>
                <a:spcPts val="800"/>
              </a:spcAft>
              <a:buNone/>
            </a:pPr>
            <a:r>
              <a:rPr lang="en-GB" sz="4800" dirty="0" err="1">
                <a:effectLst/>
                <a:latin typeface="Arial" panose="020B0604020202020204" pitchFamily="34" charset="0"/>
                <a:ea typeface="Calibri" panose="020F0502020204030204" pitchFamily="34" charset="0"/>
                <a:cs typeface="Arial" panose="020B0604020202020204" pitchFamily="34" charset="0"/>
              </a:rPr>
              <a:t>Mojtahedi</a:t>
            </a:r>
            <a:r>
              <a:rPr lang="en-GB" sz="4800" dirty="0">
                <a:effectLst/>
                <a:latin typeface="Arial" panose="020B0604020202020204" pitchFamily="34" charset="0"/>
                <a:ea typeface="Calibri" panose="020F0502020204030204" pitchFamily="34" charset="0"/>
                <a:cs typeface="Arial" panose="020B0604020202020204" pitchFamily="34" charset="0"/>
              </a:rPr>
              <a:t>, Z. and Shen, J.J. (2023</a:t>
            </a:r>
            <a:r>
              <a:rPr lang="en-GB" sz="4800" dirty="0">
                <a:latin typeface="Arial" panose="020B0604020202020204" pitchFamily="34" charset="0"/>
                <a:ea typeface="Calibri" panose="020F0502020204030204" pitchFamily="34" charset="0"/>
                <a:cs typeface="Arial" panose="020B0604020202020204" pitchFamily="34" charset="0"/>
              </a:rPr>
              <a:t>)</a:t>
            </a:r>
            <a:r>
              <a:rPr lang="en-GB" sz="4800" dirty="0">
                <a:effectLst/>
                <a:latin typeface="Arial" panose="020B0604020202020204" pitchFamily="34" charset="0"/>
                <a:ea typeface="Calibri" panose="020F0502020204030204" pitchFamily="34" charset="0"/>
                <a:cs typeface="Arial" panose="020B0604020202020204" pitchFamily="34" charset="0"/>
              </a:rPr>
              <a:t> ‘Home palliative care during the COVID-19 pandemic: a scoping review’, </a:t>
            </a:r>
            <a:r>
              <a:rPr lang="en-GB" sz="4800" i="1" dirty="0">
                <a:effectLst/>
                <a:latin typeface="Arial" panose="020B0604020202020204" pitchFamily="34" charset="0"/>
                <a:ea typeface="Calibri" panose="020F0502020204030204" pitchFamily="34" charset="0"/>
                <a:cs typeface="Arial" panose="020B0604020202020204" pitchFamily="34" charset="0"/>
              </a:rPr>
              <a:t>American Journal of Hospice and Palliative Medicine®</a:t>
            </a:r>
            <a:r>
              <a:rPr lang="en-GB" sz="4800" dirty="0">
                <a:effectLst/>
                <a:latin typeface="Arial" panose="020B0604020202020204" pitchFamily="34" charset="0"/>
                <a:ea typeface="Calibri" panose="020F0502020204030204" pitchFamily="34" charset="0"/>
                <a:cs typeface="Arial" panose="020B0604020202020204" pitchFamily="34" charset="0"/>
              </a:rPr>
              <a:t>, </a:t>
            </a:r>
            <a:r>
              <a:rPr lang="en-GB" sz="4800" i="1" dirty="0">
                <a:effectLst/>
                <a:latin typeface="Arial" panose="020B0604020202020204" pitchFamily="34" charset="0"/>
                <a:ea typeface="Calibri" panose="020F0502020204030204" pitchFamily="34" charset="0"/>
                <a:cs typeface="Arial" panose="020B0604020202020204" pitchFamily="34" charset="0"/>
              </a:rPr>
              <a:t>40</a:t>
            </a:r>
            <a:r>
              <a:rPr lang="en-GB" sz="4800" dirty="0">
                <a:effectLst/>
                <a:latin typeface="Arial" panose="020B0604020202020204" pitchFamily="34" charset="0"/>
                <a:ea typeface="Calibri" panose="020F0502020204030204" pitchFamily="34" charset="0"/>
                <a:cs typeface="Arial" panose="020B0604020202020204" pitchFamily="34" charset="0"/>
              </a:rPr>
              <a:t>(2), pp.216-224.</a:t>
            </a:r>
          </a:p>
          <a:p>
            <a:pPr marL="0" indent="0">
              <a:lnSpc>
                <a:spcPct val="120000"/>
              </a:lnSpc>
              <a:spcAft>
                <a:spcPts val="8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Cooper, C., Marston, L., Barber, J., Livingston, D., Rapaport, P., Higgs, P. &amp; Livingston, G. (2018) ‘Do care homes deliver person-centred care? A cross-sectional survey of staff-reported abusive and positive behaviours towards residents from the MARQUE (Managing Agitation and Raising Quality of Life) English national care home survey J. Thompson Coon (ed.). </a:t>
            </a:r>
            <a:r>
              <a:rPr lang="en-GB" sz="4800" i="1" dirty="0">
                <a:effectLst/>
                <a:latin typeface="Arial" panose="020B0604020202020204" pitchFamily="34" charset="0"/>
                <a:ea typeface="Calibri" panose="020F0502020204030204" pitchFamily="34" charset="0"/>
                <a:cs typeface="Arial" panose="020B0604020202020204" pitchFamily="34" charset="0"/>
              </a:rPr>
              <a:t>PloS one</a:t>
            </a:r>
            <a:r>
              <a:rPr lang="en-GB" sz="4800" dirty="0">
                <a:effectLst/>
                <a:latin typeface="Arial" panose="020B0604020202020204" pitchFamily="34" charset="0"/>
                <a:ea typeface="Calibri" panose="020F0502020204030204" pitchFamily="34" charset="0"/>
                <a:cs typeface="Arial" panose="020B0604020202020204" pitchFamily="34" charset="0"/>
              </a:rPr>
              <a:t>. 13 (3), e0193399–e0193399.</a:t>
            </a:r>
          </a:p>
          <a:p>
            <a:pPr marL="0" indent="0">
              <a:lnSpc>
                <a:spcPct val="120000"/>
              </a:lnSpc>
              <a:spcAft>
                <a:spcPts val="800"/>
              </a:spcAft>
              <a:buNone/>
            </a:pPr>
            <a:r>
              <a:rPr lang="en-GB" sz="4800" b="0" i="0" dirty="0">
                <a:effectLst/>
                <a:latin typeface="Arial" panose="020B0604020202020204" pitchFamily="34" charset="0"/>
                <a:cs typeface="Arial" panose="020B0604020202020204" pitchFamily="34" charset="0"/>
              </a:rPr>
              <a:t>Beach, B., Willis, P., Powell, J., Vickery, A., Smith, R. and Cameron, A. (2022</a:t>
            </a:r>
            <a:r>
              <a:rPr lang="en-GB" sz="4800" dirty="0">
                <a:latin typeface="Arial" panose="020B0604020202020204" pitchFamily="34" charset="0"/>
                <a:cs typeface="Arial" panose="020B0604020202020204" pitchFamily="34" charset="0"/>
              </a:rPr>
              <a:t>)</a:t>
            </a:r>
            <a:r>
              <a:rPr lang="en-GB" sz="4800" b="0" i="0" dirty="0">
                <a:effectLst/>
                <a:latin typeface="Arial" panose="020B0604020202020204" pitchFamily="34" charset="0"/>
                <a:cs typeface="Arial" panose="020B0604020202020204" pitchFamily="34" charset="0"/>
              </a:rPr>
              <a:t> ‘The impact of living in housing with care and support on loneliness and social isolation: findings from a resident-based survey’, </a:t>
            </a:r>
            <a:r>
              <a:rPr lang="en-GB" sz="4800" b="0" i="1" dirty="0">
                <a:effectLst/>
                <a:latin typeface="Arial" panose="020B0604020202020204" pitchFamily="34" charset="0"/>
                <a:cs typeface="Arial" panose="020B0604020202020204" pitchFamily="34" charset="0"/>
              </a:rPr>
              <a:t>Innovation in Aging</a:t>
            </a:r>
            <a:r>
              <a:rPr lang="en-GB" sz="4800" b="0" i="0" dirty="0">
                <a:effectLst/>
                <a:latin typeface="Arial" panose="020B0604020202020204" pitchFamily="34" charset="0"/>
                <a:cs typeface="Arial" panose="020B0604020202020204" pitchFamily="34" charset="0"/>
              </a:rPr>
              <a:t>, </a:t>
            </a:r>
            <a:r>
              <a:rPr lang="en-GB" sz="4800" b="0" dirty="0">
                <a:effectLst/>
                <a:latin typeface="Arial" panose="020B0604020202020204" pitchFamily="34" charset="0"/>
                <a:cs typeface="Arial" panose="020B0604020202020204" pitchFamily="34" charset="0"/>
              </a:rPr>
              <a:t>6(7), </a:t>
            </a:r>
            <a:r>
              <a:rPr lang="en-GB" sz="4800" b="0" i="0" dirty="0">
                <a:effectLst/>
                <a:latin typeface="Arial" panose="020B0604020202020204" pitchFamily="34" charset="0"/>
                <a:cs typeface="Arial" panose="020B0604020202020204" pitchFamily="34" charset="0"/>
              </a:rPr>
              <a:t>p.igac061.</a:t>
            </a:r>
          </a:p>
          <a:p>
            <a:pPr marL="0" indent="0">
              <a:lnSpc>
                <a:spcPct val="120000"/>
              </a:lnSpc>
              <a:spcAft>
                <a:spcPts val="800"/>
              </a:spcAft>
              <a:buNone/>
            </a:pPr>
            <a:r>
              <a:rPr lang="en-GB" sz="4800" b="0" i="0" dirty="0">
                <a:effectLst/>
                <a:latin typeface="Arial" panose="020B0604020202020204" pitchFamily="34" charset="0"/>
                <a:cs typeface="Arial" panose="020B0604020202020204" pitchFamily="34" charset="0"/>
              </a:rPr>
              <a:t>Mayhew, L., </a:t>
            </a:r>
            <a:r>
              <a:rPr lang="en-GB" sz="4800" b="0" i="0" dirty="0" err="1">
                <a:effectLst/>
                <a:latin typeface="Arial" panose="020B0604020202020204" pitchFamily="34" charset="0"/>
                <a:cs typeface="Arial" panose="020B0604020202020204" pitchFamily="34" charset="0"/>
              </a:rPr>
              <a:t>Rickayzen</a:t>
            </a:r>
            <a:r>
              <a:rPr lang="en-GB" sz="4800" b="0" i="0" dirty="0">
                <a:effectLst/>
                <a:latin typeface="Arial" panose="020B0604020202020204" pitchFamily="34" charset="0"/>
                <a:cs typeface="Arial" panose="020B0604020202020204" pitchFamily="34" charset="0"/>
              </a:rPr>
              <a:t>, B. and Smith, D. (2021</a:t>
            </a:r>
            <a:r>
              <a:rPr lang="en-GB" sz="4800" dirty="0">
                <a:latin typeface="Arial" panose="020B0604020202020204" pitchFamily="34" charset="0"/>
                <a:cs typeface="Arial" panose="020B0604020202020204" pitchFamily="34" charset="0"/>
              </a:rPr>
              <a:t>)</a:t>
            </a:r>
            <a:r>
              <a:rPr lang="en-GB" sz="4800" b="0" i="0" dirty="0">
                <a:effectLst/>
                <a:latin typeface="Arial" panose="020B0604020202020204" pitchFamily="34" charset="0"/>
                <a:cs typeface="Arial" panose="020B0604020202020204" pitchFamily="34" charset="0"/>
              </a:rPr>
              <a:t> ‘Flexible and affordable methods of paying for long-term care insurance’, </a:t>
            </a:r>
            <a:r>
              <a:rPr lang="en-GB" sz="4800" b="0" i="1" dirty="0">
                <a:effectLst/>
                <a:latin typeface="Arial" panose="020B0604020202020204" pitchFamily="34" charset="0"/>
                <a:cs typeface="Arial" panose="020B0604020202020204" pitchFamily="34" charset="0"/>
              </a:rPr>
              <a:t>North American Actuarial Journal</a:t>
            </a:r>
            <a:r>
              <a:rPr lang="en-GB" sz="4800" b="0" i="0" dirty="0">
                <a:effectLst/>
                <a:latin typeface="Arial" panose="020B0604020202020204" pitchFamily="34" charset="0"/>
                <a:cs typeface="Arial" panose="020B0604020202020204" pitchFamily="34" charset="0"/>
              </a:rPr>
              <a:t>, </a:t>
            </a:r>
            <a:r>
              <a:rPr lang="en-GB" sz="4800" b="0" i="1" dirty="0">
                <a:effectLst/>
                <a:latin typeface="Arial" panose="020B0604020202020204" pitchFamily="34" charset="0"/>
                <a:cs typeface="Arial" panose="020B0604020202020204" pitchFamily="34" charset="0"/>
              </a:rPr>
              <a:t>25</a:t>
            </a:r>
            <a:r>
              <a:rPr lang="en-GB" sz="4800" b="0" i="0" dirty="0">
                <a:effectLst/>
                <a:latin typeface="Arial" panose="020B0604020202020204" pitchFamily="34" charset="0"/>
                <a:cs typeface="Arial" panose="020B0604020202020204" pitchFamily="34" charset="0"/>
              </a:rPr>
              <a:t>(sup1), pp.S196-S214.</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20000"/>
              </a:lnSpc>
              <a:spcAft>
                <a:spcPts val="800"/>
              </a:spcAft>
              <a:buNone/>
            </a:pPr>
            <a:r>
              <a:rPr lang="en-GB" sz="4800" dirty="0">
                <a:latin typeface="Arial" panose="020B0604020202020204" pitchFamily="34" charset="0"/>
                <a:cs typeface="Arial" panose="020B0604020202020204" pitchFamily="34" charset="0"/>
              </a:rPr>
              <a:t>Östman, M., Ung, E.J. and Falk, K. (2015) ‘Continuity means “preserving a consistent whole”—A grounded theory study’, </a:t>
            </a:r>
            <a:r>
              <a:rPr lang="en-GB" sz="4800" i="1" dirty="0">
                <a:latin typeface="Arial" panose="020B0604020202020204" pitchFamily="34" charset="0"/>
                <a:cs typeface="Arial" panose="020B0604020202020204" pitchFamily="34" charset="0"/>
              </a:rPr>
              <a:t>International journal of qualitative studies on health and well-being</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10</a:t>
            </a:r>
            <a:r>
              <a:rPr lang="en-GB" sz="4800" dirty="0">
                <a:latin typeface="Arial" panose="020B0604020202020204" pitchFamily="34" charset="0"/>
                <a:cs typeface="Arial" panose="020B0604020202020204" pitchFamily="34" charset="0"/>
              </a:rPr>
              <a:t>(1), p.29872.</a:t>
            </a:r>
          </a:p>
          <a:p>
            <a:pPr marL="0" indent="0">
              <a:lnSpc>
                <a:spcPts val="1200"/>
              </a:lnSpc>
              <a:spcAft>
                <a:spcPts val="800"/>
              </a:spcAft>
              <a:buNone/>
            </a:pP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0" indent="0">
              <a:lnSpc>
                <a:spcPts val="1200"/>
              </a:lnSpc>
              <a:spcAft>
                <a:spcPts val="800"/>
              </a:spcAft>
              <a:buNone/>
            </a:pPr>
            <a:endParaRPr lang="en-GB" sz="4800" u="sng" dirty="0">
              <a:effectLst/>
              <a:latin typeface="Arial" panose="020B0604020202020204" pitchFamily="34" charset="0"/>
              <a:ea typeface="Calibri" panose="020F0502020204030204" pitchFamily="34" charset="0"/>
              <a:cs typeface="Arial" panose="020B0604020202020204" pitchFamily="34" charset="0"/>
            </a:endParaRPr>
          </a:p>
          <a:p>
            <a:pPr marL="0" indent="0">
              <a:lnSpc>
                <a:spcPts val="1200"/>
              </a:lnSpc>
              <a:spcAft>
                <a:spcPts val="800"/>
              </a:spcAft>
              <a:buNone/>
            </a:pP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a:lnSpc>
                <a:spcPts val="1200"/>
              </a:lnSpc>
              <a:spcAft>
                <a:spcPts val="800"/>
              </a:spcAft>
            </a:pPr>
            <a:endParaRPr lang="en-GB" sz="4800" dirty="0">
              <a:latin typeface="Arial" panose="020B0604020202020204" pitchFamily="34" charset="0"/>
              <a:ea typeface="+mn-lt"/>
              <a:cs typeface="Arial" panose="020B0604020202020204" pitchFamily="34" charset="0"/>
            </a:endParaRPr>
          </a:p>
          <a:p>
            <a:endParaRPr lang="en-GB" sz="1100" dirty="0">
              <a:solidFill>
                <a:srgbClr val="FF0000"/>
              </a:solidFill>
              <a:ea typeface="+mn-lt"/>
              <a:cs typeface="+mn-lt"/>
            </a:endParaRPr>
          </a:p>
        </p:txBody>
      </p:sp>
    </p:spTree>
    <p:extLst>
      <p:ext uri="{BB962C8B-B14F-4D97-AF65-F5344CB8AC3E}">
        <p14:creationId xmlns:p14="http://schemas.microsoft.com/office/powerpoint/2010/main" val="4090013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B5DC1D-6FE5-084E-BB87-F17E350F6EC3}"/>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3400" u="sng" kern="1200">
                <a:solidFill>
                  <a:srgbClr val="FFFFFF"/>
                </a:solidFill>
                <a:latin typeface="+mj-lt"/>
                <a:ea typeface="+mj-ea"/>
                <a:cs typeface="+mj-cs"/>
              </a:rPr>
              <a:t>Benefit and disadvantages of Domiciliary Care</a:t>
            </a:r>
          </a:p>
        </p:txBody>
      </p:sp>
      <p:sp>
        <p:nvSpPr>
          <p:cNvPr id="3" name="Content Placeholder 2">
            <a:extLst>
              <a:ext uri="{FF2B5EF4-FFF2-40B4-BE49-F238E27FC236}">
                <a16:creationId xmlns:a16="http://schemas.microsoft.com/office/drawing/2014/main" id="{2AC378CF-2AF8-9C24-42E2-86432AC4E6D4}"/>
              </a:ext>
            </a:extLst>
          </p:cNvPr>
          <p:cNvSpPr>
            <a:spLocks noGrp="1"/>
          </p:cNvSpPr>
          <p:nvPr>
            <p:ph idx="1"/>
          </p:nvPr>
        </p:nvSpPr>
        <p:spPr>
          <a:xfrm>
            <a:off x="4343380" y="1350030"/>
            <a:ext cx="3502233" cy="4900991"/>
          </a:xfrm>
        </p:spPr>
        <p:txBody>
          <a:bodyPr vert="horz" lIns="91440" tIns="45720" rIns="91440" bIns="45720" rtlCol="0" anchor="t">
            <a:normAutofit fontScale="92500" lnSpcReduction="20000"/>
          </a:bodyPr>
          <a:lstStyle/>
          <a:p>
            <a:pPr marL="0" indent="0">
              <a:spcBef>
                <a:spcPts val="0"/>
              </a:spcBef>
              <a:spcAft>
                <a:spcPts val="600"/>
              </a:spcAft>
              <a:buNone/>
            </a:pPr>
            <a:r>
              <a:rPr lang="en-US" sz="1600" b="1" dirty="0"/>
              <a:t>Positive Points</a:t>
            </a:r>
          </a:p>
          <a:p>
            <a:pPr marL="0" indent="0">
              <a:spcBef>
                <a:spcPts val="0"/>
              </a:spcBef>
              <a:spcAft>
                <a:spcPts val="600"/>
              </a:spcAft>
              <a:buNone/>
            </a:pPr>
            <a:endParaRPr lang="en-US" sz="1600" b="1" dirty="0"/>
          </a:p>
          <a:p>
            <a:pPr marL="285750">
              <a:spcBef>
                <a:spcPts val="0"/>
              </a:spcBef>
              <a:spcAft>
                <a:spcPts val="600"/>
              </a:spcAft>
            </a:pPr>
            <a:r>
              <a:rPr lang="en-US" sz="1600" dirty="0"/>
              <a:t>Person-</a:t>
            </a:r>
            <a:r>
              <a:rPr lang="en-US" sz="1600" dirty="0" err="1"/>
              <a:t>centred</a:t>
            </a:r>
            <a:r>
              <a:rPr lang="en-US" sz="1600" dirty="0"/>
              <a:t> care plans.</a:t>
            </a:r>
          </a:p>
          <a:p>
            <a:pPr marL="285750">
              <a:spcBef>
                <a:spcPts val="0"/>
              </a:spcBef>
              <a:spcAft>
                <a:spcPts val="600"/>
              </a:spcAft>
            </a:pPr>
            <a:r>
              <a:rPr lang="en-US" sz="1600" dirty="0"/>
              <a:t>Personal care. </a:t>
            </a:r>
          </a:p>
          <a:p>
            <a:pPr marL="285750">
              <a:spcBef>
                <a:spcPts val="0"/>
              </a:spcBef>
              <a:spcAft>
                <a:spcPts val="600"/>
              </a:spcAft>
            </a:pPr>
            <a:r>
              <a:rPr lang="en-US" sz="1600" dirty="0"/>
              <a:t>Meal preparation. </a:t>
            </a:r>
          </a:p>
          <a:p>
            <a:pPr marL="285750">
              <a:spcBef>
                <a:spcPts val="0"/>
              </a:spcBef>
              <a:spcAft>
                <a:spcPts val="600"/>
              </a:spcAft>
            </a:pPr>
            <a:r>
              <a:rPr lang="en-US" sz="1600" dirty="0"/>
              <a:t>Medication administered. </a:t>
            </a:r>
          </a:p>
          <a:p>
            <a:pPr marL="285750">
              <a:spcBef>
                <a:spcPts val="0"/>
              </a:spcBef>
              <a:spcAft>
                <a:spcPts val="600"/>
              </a:spcAft>
            </a:pPr>
            <a:r>
              <a:rPr lang="en-US" sz="1600" dirty="0"/>
              <a:t>Mobility support. </a:t>
            </a:r>
          </a:p>
          <a:p>
            <a:pPr marL="285750">
              <a:spcBef>
                <a:spcPts val="0"/>
              </a:spcBef>
              <a:spcAft>
                <a:spcPts val="600"/>
              </a:spcAft>
            </a:pPr>
            <a:r>
              <a:rPr lang="en-US" sz="1600" dirty="0"/>
              <a:t>Promotes independence/ Having control over their life. </a:t>
            </a:r>
          </a:p>
          <a:p>
            <a:pPr marL="285750">
              <a:spcBef>
                <a:spcPts val="0"/>
              </a:spcBef>
              <a:spcAft>
                <a:spcPts val="600"/>
              </a:spcAft>
            </a:pPr>
            <a:r>
              <a:rPr lang="en-US" sz="1600" dirty="0"/>
              <a:t>Feel safe and comfortable in a familiar environment.</a:t>
            </a:r>
          </a:p>
          <a:p>
            <a:pPr marL="57150" indent="0">
              <a:spcBef>
                <a:spcPts val="0"/>
              </a:spcBef>
              <a:spcAft>
                <a:spcPts val="600"/>
              </a:spcAft>
              <a:buNone/>
            </a:pPr>
            <a:endParaRPr lang="en-US" sz="1600" dirty="0"/>
          </a:p>
          <a:p>
            <a:pPr marL="342900" indent="-285750">
              <a:spcBef>
                <a:spcPts val="0"/>
              </a:spcBef>
              <a:spcAft>
                <a:spcPts val="600"/>
              </a:spcAft>
            </a:pPr>
            <a:r>
              <a:rPr lang="en-US" sz="1600" dirty="0">
                <a:latin typeface="Arial"/>
                <a:cs typeface="Arial"/>
              </a:rPr>
              <a:t>Naylor and Green (2023)  mention that RC</a:t>
            </a:r>
            <a:r>
              <a:rPr lang="en-US" sz="1600" dirty="0">
                <a:solidFill>
                  <a:srgbClr val="000000"/>
                </a:solidFill>
                <a:latin typeface="Arial"/>
                <a:ea typeface="+mn-lt"/>
                <a:cs typeface="Arial"/>
              </a:rPr>
              <a:t> also provides t</a:t>
            </a:r>
            <a:r>
              <a:rPr lang="en-GB" sz="1800" dirty="0">
                <a:solidFill>
                  <a:srgbClr val="FF0000"/>
                </a:solidFill>
                <a:ea typeface="+mn-lt"/>
                <a:cs typeface="+mn-lt"/>
              </a:rPr>
              <a:t>he person-centeredness movement symbolises a general philosophical change from clinician-centric to a more patient-focused approach, with unique patient preferences at the heart of any decisions made about the care received.</a:t>
            </a:r>
            <a:r>
              <a:rPr lang="en-GB" sz="1800" dirty="0">
                <a:solidFill>
                  <a:srgbClr val="FF0000"/>
                </a:solidFill>
                <a:latin typeface="Arial"/>
                <a:cs typeface="Arial"/>
              </a:rPr>
              <a:t> </a:t>
            </a:r>
            <a:endParaRPr lang="en-US" dirty="0"/>
          </a:p>
          <a:p>
            <a:pPr marL="57150" indent="0">
              <a:spcBef>
                <a:spcPts val="0"/>
              </a:spcBef>
              <a:spcAft>
                <a:spcPts val="600"/>
              </a:spcAft>
              <a:buNone/>
            </a:pPr>
            <a:endParaRPr lang="en-US" sz="1600" dirty="0">
              <a:solidFill>
                <a:srgbClr val="000000"/>
              </a:solidFill>
              <a:cs typeface="Arial"/>
            </a:endParaRPr>
          </a:p>
          <a:p>
            <a:pPr marL="285750">
              <a:spcBef>
                <a:spcPts val="0"/>
              </a:spcBef>
              <a:spcAft>
                <a:spcPts val="600"/>
              </a:spcAft>
            </a:pPr>
            <a:endParaRPr lang="en-US" sz="1600" dirty="0">
              <a:solidFill>
                <a:srgbClr val="000000"/>
              </a:solidFill>
              <a:cs typeface="Arial"/>
            </a:endParaRPr>
          </a:p>
        </p:txBody>
      </p:sp>
      <p:cxnSp>
        <p:nvCxnSpPr>
          <p:cNvPr id="46" name="Straight Connector 4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C68B590-0FAE-BBFA-3838-ACC8972B9D99}"/>
              </a:ext>
            </a:extLst>
          </p:cNvPr>
          <p:cNvSpPr txBox="1"/>
          <p:nvPr/>
        </p:nvSpPr>
        <p:spPr>
          <a:xfrm>
            <a:off x="8129871" y="120570"/>
            <a:ext cx="3884749" cy="51633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600" b="1" dirty="0">
                <a:latin typeface="Arial"/>
                <a:cs typeface="Arial"/>
              </a:rPr>
              <a:t>Negative Points</a:t>
            </a:r>
            <a:endParaRPr lang="en-US" sz="1600" dirty="0">
              <a:latin typeface="Arial"/>
              <a:cs typeface="Arial"/>
            </a:endParaRPr>
          </a:p>
          <a:p>
            <a:pPr marL="285750" indent="-228600">
              <a:lnSpc>
                <a:spcPct val="90000"/>
              </a:lnSpc>
              <a:spcAft>
                <a:spcPts val="600"/>
              </a:spcAft>
              <a:buFont typeface="Arial" panose="020B0604020202020204" pitchFamily="34" charset="0"/>
              <a:buChar char="•"/>
            </a:pPr>
            <a:r>
              <a:rPr lang="en-US" sz="1600" dirty="0">
                <a:latin typeface="Arial"/>
                <a:cs typeface="Arial"/>
              </a:rPr>
              <a:t>Domiciliary care can be challenging in your home</a:t>
            </a:r>
            <a:endParaRPr lang="en-US" sz="1600" b="1" u="sng" dirty="0">
              <a:latin typeface="Arial"/>
              <a:cs typeface="Arial"/>
            </a:endParaRPr>
          </a:p>
          <a:p>
            <a:pPr marL="285750" indent="-228600">
              <a:lnSpc>
                <a:spcPct val="90000"/>
              </a:lnSpc>
              <a:spcAft>
                <a:spcPts val="600"/>
              </a:spcAft>
              <a:buFont typeface="Arial" panose="020B0604020202020204" pitchFamily="34" charset="0"/>
              <a:buChar char="•"/>
            </a:pPr>
            <a:r>
              <a:rPr lang="en-US" sz="1600" dirty="0">
                <a:latin typeface="Arial"/>
                <a:cs typeface="Arial"/>
              </a:rPr>
              <a:t>May experience isolation</a:t>
            </a:r>
            <a:endParaRPr lang="en-US" sz="1600" b="1" u="sng" dirty="0">
              <a:latin typeface="Arial"/>
              <a:cs typeface="Arial"/>
            </a:endParaRPr>
          </a:p>
          <a:p>
            <a:pPr marL="337820" indent="-228600">
              <a:lnSpc>
                <a:spcPct val="90000"/>
              </a:lnSpc>
              <a:spcAft>
                <a:spcPts val="600"/>
              </a:spcAft>
              <a:buFont typeface="Arial" panose="020B0604020202020204" pitchFamily="34" charset="0"/>
              <a:buChar char="•"/>
            </a:pPr>
            <a:r>
              <a:rPr lang="en-US" sz="1600" dirty="0">
                <a:latin typeface="Arial"/>
                <a:cs typeface="Arial"/>
              </a:rPr>
              <a:t>Privacy concerns</a:t>
            </a:r>
          </a:p>
          <a:p>
            <a:pPr marL="337820" indent="-228600">
              <a:lnSpc>
                <a:spcPct val="90000"/>
              </a:lnSpc>
              <a:spcAft>
                <a:spcPts val="600"/>
              </a:spcAft>
              <a:buFont typeface="Arial" panose="020B0604020202020204" pitchFamily="34" charset="0"/>
              <a:buChar char="•"/>
            </a:pPr>
            <a:r>
              <a:rPr lang="en-US" sz="1600" dirty="0">
                <a:latin typeface="Arial"/>
                <a:cs typeface="Arial"/>
              </a:rPr>
              <a:t>Limited time with caregivers</a:t>
            </a:r>
          </a:p>
          <a:p>
            <a:pPr marL="337820" indent="-228600">
              <a:lnSpc>
                <a:spcPct val="90000"/>
              </a:lnSpc>
              <a:spcAft>
                <a:spcPts val="600"/>
              </a:spcAft>
              <a:buFont typeface="Arial" panose="020B0604020202020204" pitchFamily="34" charset="0"/>
              <a:buChar char="•"/>
            </a:pPr>
            <a:r>
              <a:rPr lang="en-US" sz="1600" dirty="0">
                <a:latin typeface="Arial"/>
                <a:cs typeface="Arial"/>
              </a:rPr>
              <a:t>Poor diet food</a:t>
            </a:r>
          </a:p>
          <a:p>
            <a:pPr marL="337820" indent="-228600">
              <a:lnSpc>
                <a:spcPct val="90000"/>
              </a:lnSpc>
              <a:spcAft>
                <a:spcPts val="600"/>
              </a:spcAft>
              <a:buFont typeface="Arial" panose="020B0604020202020204" pitchFamily="34" charset="0"/>
              <a:buChar char="•"/>
            </a:pPr>
            <a:r>
              <a:rPr lang="en-US" sz="1600" dirty="0">
                <a:latin typeface="Arial"/>
                <a:cs typeface="Arial"/>
              </a:rPr>
              <a:t>Medication errors</a:t>
            </a:r>
          </a:p>
          <a:p>
            <a:pPr marL="337820" indent="-228600">
              <a:lnSpc>
                <a:spcPct val="90000"/>
              </a:lnSpc>
              <a:spcAft>
                <a:spcPts val="600"/>
              </a:spcAft>
              <a:buFont typeface="Arial" panose="020B0604020202020204" pitchFamily="34" charset="0"/>
              <a:buChar char="•"/>
            </a:pPr>
            <a:r>
              <a:rPr lang="en-US" sz="1600" dirty="0">
                <a:latin typeface="Arial"/>
                <a:cs typeface="Arial"/>
              </a:rPr>
              <a:t>Limited services provided</a:t>
            </a:r>
          </a:p>
          <a:p>
            <a:pPr marL="337820" indent="-228600">
              <a:lnSpc>
                <a:spcPct val="90000"/>
              </a:lnSpc>
              <a:spcAft>
                <a:spcPts val="600"/>
              </a:spcAft>
              <a:buFont typeface="Arial" panose="020B0604020202020204" pitchFamily="34" charset="0"/>
              <a:buChar char="•"/>
            </a:pPr>
            <a:r>
              <a:rPr lang="en-US" sz="1600" dirty="0">
                <a:latin typeface="Arial"/>
                <a:cs typeface="Arial"/>
              </a:rPr>
              <a:t>Different caregivers involved</a:t>
            </a:r>
          </a:p>
          <a:p>
            <a:pPr marL="337820" indent="-228600">
              <a:lnSpc>
                <a:spcPct val="90000"/>
              </a:lnSpc>
              <a:spcAft>
                <a:spcPts val="600"/>
              </a:spcAft>
              <a:buFont typeface="Arial" panose="020B0604020202020204" pitchFamily="34" charset="0"/>
              <a:buChar char="•"/>
            </a:pPr>
            <a:r>
              <a:rPr lang="en-US" sz="1600" dirty="0">
                <a:latin typeface="Arial"/>
                <a:cs typeface="Arial"/>
              </a:rPr>
              <a:t>New environments can be hard to adjust in.</a:t>
            </a:r>
          </a:p>
          <a:p>
            <a:pPr marL="337820" indent="-228600">
              <a:lnSpc>
                <a:spcPct val="90000"/>
              </a:lnSpc>
              <a:spcAft>
                <a:spcPts val="600"/>
              </a:spcAft>
              <a:buFont typeface="Arial" panose="020B0604020202020204" pitchFamily="34" charset="0"/>
              <a:buChar char="•"/>
            </a:pPr>
            <a:endParaRPr lang="en-GB" sz="1800" dirty="0">
              <a:solidFill>
                <a:srgbClr val="FF0000"/>
              </a:solidFill>
              <a:effectLst/>
              <a:latin typeface="Arial"/>
              <a:ea typeface="Calibri" panose="020F0502020204030204" pitchFamily="34" charset="0"/>
              <a:cs typeface="Arial" panose="020B0604020202020204" pitchFamily="34" charset="0"/>
            </a:endParaRPr>
          </a:p>
          <a:p>
            <a:pPr marL="394970" indent="-285750">
              <a:lnSpc>
                <a:spcPct val="90000"/>
              </a:lnSpc>
              <a:spcAft>
                <a:spcPts val="600"/>
              </a:spcAft>
              <a:buFont typeface="Arial"/>
              <a:buChar char="•"/>
            </a:pPr>
            <a:r>
              <a:rPr lang="en-US" sz="1600" dirty="0">
                <a:effectLst/>
                <a:latin typeface="Arial"/>
                <a:cs typeface="Arial"/>
              </a:rPr>
              <a:t>Moilanen et al</a:t>
            </a:r>
            <a:r>
              <a:rPr lang="en-US" sz="1600" dirty="0">
                <a:latin typeface="Arial"/>
                <a:cs typeface="Arial"/>
              </a:rPr>
              <a:t>., (</a:t>
            </a:r>
            <a:r>
              <a:rPr lang="en-US" sz="1600" dirty="0">
                <a:effectLst/>
                <a:latin typeface="Arial"/>
                <a:cs typeface="Arial"/>
              </a:rPr>
              <a:t>2021</a:t>
            </a:r>
            <a:r>
              <a:rPr lang="en-US" sz="1600" dirty="0">
                <a:latin typeface="Arial"/>
                <a:cs typeface="Arial"/>
              </a:rPr>
              <a:t>) </a:t>
            </a:r>
            <a:r>
              <a:rPr lang="en-GB" sz="1800" dirty="0">
                <a:solidFill>
                  <a:srgbClr val="FF0000"/>
                </a:solidFill>
                <a:effectLst/>
                <a:latin typeface="Calibri"/>
                <a:ea typeface="Calibri" panose="020F0502020204030204" pitchFamily="34" charset="0"/>
                <a:cs typeface="Arial"/>
              </a:rPr>
              <a:t>Possibilities for senior citizens to make independent decisions about their everyday lives while receiving residential care enhanced their quality of life and health.</a:t>
            </a:r>
            <a:endParaRPr lang="en-GB" sz="1800" dirty="0">
              <a:effectLst/>
              <a:latin typeface="Calibri" panose="020F0502020204030204" pitchFamily="34" charset="0"/>
              <a:ea typeface="Calibri" panose="020F0502020204030204" pitchFamily="34" charset="0"/>
              <a:cs typeface="Arial"/>
            </a:endParaRPr>
          </a:p>
          <a:p>
            <a:pPr marL="337820" indent="-228600">
              <a:lnSpc>
                <a:spcPct val="90000"/>
              </a:lnSpc>
              <a:spcAft>
                <a:spcPts val="600"/>
              </a:spcAft>
              <a:buFont typeface="Arial" panose="020B0604020202020204" pitchFamily="34" charset="0"/>
              <a:buChar char="•"/>
            </a:pPr>
            <a:endParaRPr lang="en-US" sz="1600" dirty="0">
              <a:latin typeface="Arial"/>
              <a:cs typeface="Arial"/>
            </a:endParaRPr>
          </a:p>
          <a:p>
            <a:pPr marL="280670"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14625908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C7F1F4-9FAE-BBB6-8523-0D2CF3E45D4C}"/>
              </a:ext>
            </a:extLst>
          </p:cNvPr>
          <p:cNvSpPr>
            <a:spLocks noGrp="1"/>
          </p:cNvSpPr>
          <p:nvPr>
            <p:ph type="title"/>
          </p:nvPr>
        </p:nvSpPr>
        <p:spPr>
          <a:xfrm>
            <a:off x="329983" y="1974620"/>
            <a:ext cx="2883586" cy="1169769"/>
          </a:xfrm>
        </p:spPr>
        <p:txBody>
          <a:bodyPr vert="horz" lIns="91440" tIns="45720" rIns="91440" bIns="45720" rtlCol="0" anchor="t">
            <a:noAutofit/>
          </a:bodyPr>
          <a:lstStyle/>
          <a:p>
            <a:r>
              <a:rPr lang="en-US" sz="3200" u="sng" kern="1200">
                <a:solidFill>
                  <a:srgbClr val="FFFFFF"/>
                </a:solidFill>
                <a:latin typeface="+mj-lt"/>
                <a:ea typeface="+mj-ea"/>
                <a:cs typeface="+mj-cs"/>
              </a:rPr>
              <a:t>Benefits and disadvantages  of Residential Care</a:t>
            </a:r>
          </a:p>
        </p:txBody>
      </p:sp>
      <p:sp>
        <p:nvSpPr>
          <p:cNvPr id="37" name="Content Placeholder 2">
            <a:extLst>
              <a:ext uri="{FF2B5EF4-FFF2-40B4-BE49-F238E27FC236}">
                <a16:creationId xmlns:a16="http://schemas.microsoft.com/office/drawing/2014/main" id="{EA58EF97-4890-7D4D-1B0E-84CD5BE36861}"/>
              </a:ext>
            </a:extLst>
          </p:cNvPr>
          <p:cNvSpPr>
            <a:spLocks noGrp="1"/>
          </p:cNvSpPr>
          <p:nvPr>
            <p:ph idx="1"/>
          </p:nvPr>
        </p:nvSpPr>
        <p:spPr>
          <a:xfrm>
            <a:off x="4461978" y="75867"/>
            <a:ext cx="7473095" cy="6462467"/>
          </a:xfrm>
        </p:spPr>
        <p:txBody>
          <a:bodyPr vert="horz" lIns="91440" tIns="45720" rIns="91440" bIns="45720" rtlCol="0" anchor="t">
            <a:noAutofit/>
          </a:bodyPr>
          <a:lstStyle/>
          <a:p>
            <a:pPr marL="0" indent="0">
              <a:buNone/>
            </a:pPr>
            <a:r>
              <a:rPr lang="en-US" sz="1600" b="1" u="sng" dirty="0">
                <a:latin typeface="Arial"/>
                <a:cs typeface="Arial"/>
              </a:rPr>
              <a:t>Positive Points</a:t>
            </a:r>
            <a:endParaRPr lang="en-US" sz="1600" dirty="0">
              <a:latin typeface="Arial"/>
              <a:cs typeface="Arial"/>
            </a:endParaRPr>
          </a:p>
          <a:p>
            <a:pPr marL="285750" indent="-285750"/>
            <a:r>
              <a:rPr lang="en-US" sz="1600" dirty="0">
                <a:latin typeface="Arial"/>
                <a:cs typeface="Arial"/>
              </a:rPr>
              <a:t>Nutritious meals and safe environment to live in.</a:t>
            </a:r>
          </a:p>
          <a:p>
            <a:pPr marL="285750" indent="-285750"/>
            <a:r>
              <a:rPr lang="en-US" sz="1600" dirty="0">
                <a:latin typeface="Arial"/>
                <a:cs typeface="Arial"/>
              </a:rPr>
              <a:t>Personal Care: Assistance with bathing, dressing, and grooming.</a:t>
            </a:r>
          </a:p>
          <a:p>
            <a:pPr marL="285750" indent="-285750"/>
            <a:r>
              <a:rPr lang="en-US" sz="1600" dirty="0">
                <a:latin typeface="Arial"/>
                <a:cs typeface="Arial"/>
              </a:rPr>
              <a:t>Recreational Activities: Social and recreational programs.</a:t>
            </a:r>
          </a:p>
          <a:p>
            <a:pPr marL="285750" indent="-285750"/>
            <a:r>
              <a:rPr lang="en-US" sz="1600" dirty="0">
                <a:latin typeface="Arial"/>
                <a:cs typeface="Arial"/>
              </a:rPr>
              <a:t>Providing interaction and social  activities, which are important for emotional and mental wellness.</a:t>
            </a:r>
          </a:p>
          <a:p>
            <a:pPr marL="285750" indent="-285750"/>
            <a:r>
              <a:rPr lang="en-US" sz="1600" dirty="0">
                <a:latin typeface="Arial"/>
                <a:cs typeface="Arial"/>
              </a:rPr>
              <a:t>Staff available 24/7, ensuring prompt assistance in case of emergencies.</a:t>
            </a:r>
          </a:p>
          <a:p>
            <a:pPr marL="285750" indent="-285750">
              <a:spcAft>
                <a:spcPts val="800"/>
              </a:spcAft>
            </a:pPr>
            <a:r>
              <a:rPr lang="en-US" sz="1600" dirty="0">
                <a:latin typeface="Arial"/>
                <a:cs typeface="Arial"/>
              </a:rPr>
              <a:t>Activities and events can enhance the quality of life.</a:t>
            </a:r>
          </a:p>
          <a:p>
            <a:pPr marL="0" indent="0">
              <a:spcAft>
                <a:spcPts val="800"/>
              </a:spcAft>
              <a:buNone/>
            </a:pPr>
            <a:r>
              <a:rPr lang="en-US" sz="1600" b="1" dirty="0">
                <a:latin typeface="Arial"/>
                <a:cs typeface="Arial"/>
              </a:rPr>
              <a:t>Negative Points</a:t>
            </a:r>
          </a:p>
          <a:p>
            <a:pPr marL="285750" indent="-285750">
              <a:spcAft>
                <a:spcPts val="800"/>
              </a:spcAft>
            </a:pPr>
            <a:r>
              <a:rPr lang="en-US" sz="1600" dirty="0">
                <a:latin typeface="Arial"/>
                <a:cs typeface="Arial"/>
              </a:rPr>
              <a:t>Residents may have limited control over their daily routines.</a:t>
            </a:r>
          </a:p>
          <a:p>
            <a:pPr marL="285750" indent="-285750">
              <a:spcAft>
                <a:spcPts val="800"/>
              </a:spcAft>
            </a:pPr>
            <a:r>
              <a:rPr lang="en-US" sz="1600" dirty="0">
                <a:latin typeface="Arial"/>
                <a:cs typeface="Arial"/>
              </a:rPr>
              <a:t>Loss of independence and choice.</a:t>
            </a:r>
          </a:p>
          <a:p>
            <a:pPr marL="285750" indent="-285750">
              <a:spcAft>
                <a:spcPts val="800"/>
              </a:spcAft>
            </a:pPr>
            <a:r>
              <a:rPr lang="en-US" sz="1600" dirty="0">
                <a:latin typeface="Arial"/>
                <a:cs typeface="Arial"/>
              </a:rPr>
              <a:t>Transition into a new environment can be challenging </a:t>
            </a:r>
            <a:r>
              <a:rPr lang="en-US" sz="1600" dirty="0" err="1">
                <a:latin typeface="Arial"/>
                <a:cs typeface="Arial"/>
              </a:rPr>
              <a:t>sam</a:t>
            </a:r>
            <a:r>
              <a:rPr lang="en-US" sz="1600" dirty="0">
                <a:latin typeface="Arial"/>
                <a:cs typeface="Arial"/>
              </a:rPr>
              <a:t> cite.</a:t>
            </a:r>
          </a:p>
          <a:p>
            <a:pPr marL="285750" indent="-285750">
              <a:spcAft>
                <a:spcPts val="800"/>
              </a:spcAft>
            </a:pPr>
            <a:r>
              <a:rPr lang="en-US" sz="1600" dirty="0">
                <a:latin typeface="Arial"/>
                <a:cs typeface="Arial"/>
              </a:rPr>
              <a:t>Residential care can be costly, also depending on the facility and finances, the quality of care might differ greatly.</a:t>
            </a:r>
          </a:p>
          <a:p>
            <a:pPr marL="285750" indent="-285750">
              <a:spcAft>
                <a:spcPts val="800"/>
              </a:spcAft>
            </a:pPr>
            <a:r>
              <a:rPr lang="en-US" sz="1600" dirty="0">
                <a:latin typeface="Arial"/>
                <a:cs typeface="Arial"/>
              </a:rPr>
              <a:t>They might not share any interests with other residents.</a:t>
            </a:r>
          </a:p>
          <a:p>
            <a:pPr marL="285750" indent="-285750">
              <a:spcAft>
                <a:spcPts val="800"/>
              </a:spcAft>
            </a:pPr>
            <a:r>
              <a:rPr lang="en-US" sz="1600" dirty="0">
                <a:latin typeface="Arial"/>
                <a:cs typeface="Arial"/>
              </a:rPr>
              <a:t>Will and </a:t>
            </a:r>
            <a:r>
              <a:rPr lang="en-US" sz="1600" dirty="0" err="1">
                <a:latin typeface="Arial"/>
                <a:cs typeface="Arial"/>
              </a:rPr>
              <a:t>Dickinsons</a:t>
            </a:r>
            <a:r>
              <a:rPr lang="en-US" sz="1600" dirty="0">
                <a:latin typeface="Arial"/>
                <a:cs typeface="Arial"/>
              </a:rPr>
              <a:t> (2023) states older people are likely to suffer from malnutrition, they may not have access to enough wholesome and socially acceptance meals. This is a negative for DC</a:t>
            </a:r>
          </a:p>
          <a:p>
            <a:pPr marL="0">
              <a:spcAft>
                <a:spcPts val="800"/>
              </a:spcAft>
            </a:pPr>
            <a:endParaRPr lang="en-US" sz="1400" dirty="0"/>
          </a:p>
          <a:p>
            <a:pPr marL="171450">
              <a:spcAft>
                <a:spcPts val="800"/>
              </a:spcAft>
            </a:pPr>
            <a:endParaRPr lang="en-US" sz="1400" dirty="0"/>
          </a:p>
          <a:p>
            <a:pPr marL="171450">
              <a:spcAft>
                <a:spcPts val="800"/>
              </a:spcAft>
            </a:pPr>
            <a:endParaRPr lang="en-US" sz="1400" dirty="0"/>
          </a:p>
        </p:txBody>
      </p:sp>
    </p:spTree>
    <p:extLst>
      <p:ext uri="{BB962C8B-B14F-4D97-AF65-F5344CB8AC3E}">
        <p14:creationId xmlns:p14="http://schemas.microsoft.com/office/powerpoint/2010/main" val="20110657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107c7eede2cce58942f1bf917514430d">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a0d0d4daab43130bbc92a9dbb4b92153"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D74E9159-CB65-4CB2-AB15-3103AF137E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A982911-CAB5-4026-9363-DEC2D171581D}">
  <ds:schemaRefs>
    <ds:schemaRef ds:uri="http://schemas.microsoft.com/sharepoint/v3/contenttype/forms"/>
  </ds:schemaRefs>
</ds:datastoreItem>
</file>

<file path=customXml/itemProps3.xml><?xml version="1.0" encoding="utf-8"?>
<ds:datastoreItem xmlns:ds="http://schemas.openxmlformats.org/officeDocument/2006/customXml" ds:itemID="{C975E651-1A34-4289-9B39-F80972A57042}">
  <ds:schemaRefs>
    <ds:schemaRef ds:uri="http://schemas.microsoft.com/office/2006/documentManagement/types"/>
    <ds:schemaRef ds:uri="http://schemas.openxmlformats.org/package/2006/metadata/core-properties"/>
    <ds:schemaRef ds:uri="4eb0a523-77d0-454a-93a8-50ca111d3c44"/>
    <ds:schemaRef ds:uri="0e7fbce4-8ae7-4085-8b0a-9efa4c7cae6d"/>
    <ds:schemaRef ds:uri="http://schemas.microsoft.com/office/infopath/2007/PartnerControls"/>
    <ds:schemaRef ds:uri="http://purl.org/dc/terms/"/>
    <ds:schemaRef ds:uri="http://www.w3.org/XML/1998/namespace"/>
    <ds:schemaRef ds:uri="http://purl.org/dc/dcmitype/"/>
    <ds:schemaRef ds:uri="http://purl.org/dc/elements/1.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Debate - Living with care FINAL</Template>
  <TotalTime>0</TotalTime>
  <Words>4244</Words>
  <Application>Microsoft Office PowerPoint</Application>
  <PresentationFormat>Widescreen</PresentationFormat>
  <Paragraphs>271</Paragraphs>
  <Slides>21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Aptos Display</vt:lpstr>
      <vt:lpstr>Arial</vt:lpstr>
      <vt:lpstr>Arial,Sans-Serif</vt:lpstr>
      <vt:lpstr>Calibri</vt:lpstr>
      <vt:lpstr>Verdana</vt:lpstr>
      <vt:lpstr>Office Theme</vt:lpstr>
      <vt:lpstr>Living with Care: The Older Person Module : BMHP_6009 Lecturer: Rebecca Stewart  Submission date: 19th February 2024</vt:lpstr>
      <vt:lpstr>Contents Page</vt:lpstr>
      <vt:lpstr>Introduction </vt:lpstr>
      <vt:lpstr>PowerPoint Presentation</vt:lpstr>
      <vt:lpstr>PowerPoint Presentation</vt:lpstr>
      <vt:lpstr>PowerPoint Presentation</vt:lpstr>
      <vt:lpstr>PowerPoint Presentation</vt:lpstr>
      <vt:lpstr>Theories of Ageing</vt:lpstr>
      <vt:lpstr>End of life and palliative care as well as how and where this is delivered</vt:lpstr>
      <vt:lpstr>PowerPoint Presentation</vt:lpstr>
      <vt:lpstr>PowerPoint Presentation</vt:lpstr>
      <vt:lpstr>PowerPoint Presentation</vt:lpstr>
      <vt:lpstr>Medical Model Vs Social Model </vt:lpstr>
      <vt:lpstr>The gap between need and availability of care for older people</vt:lpstr>
      <vt:lpstr>Legislation and Policies</vt:lpstr>
      <vt:lpstr>Conclusion</vt:lpstr>
      <vt:lpstr>Reference List</vt:lpstr>
      <vt:lpstr>Reference List</vt:lpstr>
      <vt:lpstr>Reference List</vt:lpstr>
      <vt:lpstr>Benefit and disadvantages of Domiciliary Care</vt:lpstr>
      <vt:lpstr>Benefits and disadvantages  of Residential Care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Module : BMHP_6009 Lecturer: Rebecca Stewart  Submission date: 19th February 2024</dc:title>
  <dc:creator>Shazia Begum (2117727)</dc:creator>
  <cp:lastModifiedBy>Shazia Begum (2117727)</cp:lastModifiedBy>
  <cp:revision>1</cp:revision>
  <dcterms:created xsi:type="dcterms:W3CDTF">2024-02-15T21:54:37Z</dcterms:created>
  <dcterms:modified xsi:type="dcterms:W3CDTF">2024-02-15T21:55:13Z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