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8" r:id="rId6"/>
    <p:sldId id="269" r:id="rId7"/>
    <p:sldId id="260" r:id="rId8"/>
    <p:sldId id="261" r:id="rId9"/>
    <p:sldId id="270"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4" autoAdjust="0"/>
    <p:restoredTop sz="58566" autoAdjust="0"/>
  </p:normalViewPr>
  <p:slideViewPr>
    <p:cSldViewPr snapToGrid="0">
      <p:cViewPr varScale="1">
        <p:scale>
          <a:sx n="39" d="100"/>
          <a:sy n="39" d="100"/>
        </p:scale>
        <p:origin x="190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E957E4-B2A2-41C3-9055-8DFFC07CEF6F}" type="datetimeFigureOut">
              <a:rPr lang="en-GB" smtClean="0"/>
              <a:t>01/11/2017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5B3B37-047A-4E7F-9015-BC630ADDADF4}" type="slidenum">
              <a:rPr lang="en-GB" smtClean="0"/>
              <a:t>‹#›</a:t>
            </a:fld>
            <a:endParaRPr lang="en-GB"/>
          </a:p>
        </p:txBody>
      </p:sp>
    </p:spTree>
    <p:extLst>
      <p:ext uri="{BB962C8B-B14F-4D97-AF65-F5344CB8AC3E}">
        <p14:creationId xmlns:p14="http://schemas.microsoft.com/office/powerpoint/2010/main" val="1658146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Lyft is a transportation service that was created as an alternative to taxis. By creating an app based transport service, it gave many more people easier access to car rides. The service was launched by Logan Green and John Zimmer in 2012 and it is based in San Francisco. The service is primarily based in the US however, they are making plans to move into the UK market following their success in expanding throughout America.</a:t>
            </a:r>
          </a:p>
        </p:txBody>
      </p:sp>
      <p:sp>
        <p:nvSpPr>
          <p:cNvPr id="4" name="Slide Number Placeholder 3"/>
          <p:cNvSpPr>
            <a:spLocks noGrp="1"/>
          </p:cNvSpPr>
          <p:nvPr>
            <p:ph type="sldNum" sz="quarter" idx="10"/>
          </p:nvPr>
        </p:nvSpPr>
        <p:spPr/>
        <p:txBody>
          <a:bodyPr/>
          <a:lstStyle/>
          <a:p>
            <a:fld id="{CA5B3B37-047A-4E7F-9015-BC630ADDADF4}" type="slidenum">
              <a:rPr lang="en-GB" smtClean="0"/>
              <a:t>2</a:t>
            </a:fld>
            <a:endParaRPr lang="en-GB"/>
          </a:p>
        </p:txBody>
      </p:sp>
    </p:spTree>
    <p:extLst>
      <p:ext uri="{BB962C8B-B14F-4D97-AF65-F5344CB8AC3E}">
        <p14:creationId xmlns:p14="http://schemas.microsoft.com/office/powerpoint/2010/main" val="2958814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Since Uber’s custom and reputation has slowly began to decline, its competitor Lyft has surged forward to become one of Uber’s main competitors. Andrew Sheivachman states; </a:t>
            </a:r>
            <a:r>
              <a:rPr lang="en-GB" i="1" dirty="0"/>
              <a:t>“Uber has slowly been losing ground in the U.S. but remains the dominant ridesharing company. For that to change, Lyft is going to have to become more aggressive than it’s been in the past, and expanding into 32 new states is a key part of that strategy.” </a:t>
            </a:r>
            <a:r>
              <a:rPr lang="en-GB" i="0" dirty="0"/>
              <a:t>(Skift.com, 2017) Uber’s decline in business was a great opportunity for Lyft. The reason for Uber’s unravel came after the #DeleteUber campaign where 500,000 users deleted the app due to Uber still running during a taxi strike against Donald Trump’s travel ban on Muslim majority countries (theguardian.com, 2017). Lyft quickly expanded the company so that its service ran over 350 cities (160 additions) and they upgraded their smartphone app as a marketing effort to attract more customers. Lyft had always been seen as Uber’s main competitor but they were always known as the nice guys who were successful but stayed in the backseat. As Uber’s popularity fell, Lyft’s popularity grew and they saw this as an opportunity to make the most of the situation the two companies were in (theguardian.com, 2017).</a:t>
            </a:r>
          </a:p>
        </p:txBody>
      </p:sp>
      <p:sp>
        <p:nvSpPr>
          <p:cNvPr id="4" name="Slide Number Placeholder 3"/>
          <p:cNvSpPr>
            <a:spLocks noGrp="1"/>
          </p:cNvSpPr>
          <p:nvPr>
            <p:ph type="sldNum" sz="quarter" idx="10"/>
          </p:nvPr>
        </p:nvSpPr>
        <p:spPr/>
        <p:txBody>
          <a:bodyPr/>
          <a:lstStyle/>
          <a:p>
            <a:fld id="{CA5B3B37-047A-4E7F-9015-BC630ADDADF4}" type="slidenum">
              <a:rPr lang="en-GB" smtClean="0"/>
              <a:t>3</a:t>
            </a:fld>
            <a:endParaRPr lang="en-GB"/>
          </a:p>
        </p:txBody>
      </p:sp>
    </p:spTree>
    <p:extLst>
      <p:ext uri="{BB962C8B-B14F-4D97-AF65-F5344CB8AC3E}">
        <p14:creationId xmlns:p14="http://schemas.microsoft.com/office/powerpoint/2010/main" val="1919065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The beginning of the change process was to expand to 50+ cities meaning that new drivers within these states would be signing up to use the app for the first time. Lyft already had a presence in 200 cities across America. The expansion began in February 2017 and they then launched their new drivers app ‘Lyft Driver’. Lyftblog.com, 2017 states; </a:t>
            </a:r>
            <a:r>
              <a:rPr lang="en-GB" i="1" dirty="0"/>
              <a:t>“In our largest launch to date, Lyft rolled out the welcome mat to 50+ new cities today. The move is part of this year’s massive expansion, which we kicked off with a 40-city launch just one month ago.” </a:t>
            </a:r>
            <a:r>
              <a:rPr lang="en-GB" i="0" dirty="0"/>
              <a:t>This made the company more appealing to new drivers as the app offers a tailored driving experience with many new features for them to utilise. This app transitioned existing drivers from the old app which was used for both passengers and drivers. It came just in time for the new drivers who would be signing up in the states they were newly operating in.</a:t>
            </a:r>
            <a:r>
              <a:rPr lang="en-GB" i="1" dirty="0"/>
              <a:t> </a:t>
            </a:r>
            <a:r>
              <a:rPr lang="en-GB" i="0" dirty="0"/>
              <a:t>Businessinsider.com states; </a:t>
            </a:r>
            <a:r>
              <a:rPr lang="en-GB" i="1" dirty="0"/>
              <a:t>“The move benefits both passengers and drivers — the apps will take up less space on a phone because the features won't be sandwiched together.</a:t>
            </a:r>
            <a:r>
              <a:rPr lang="en-GB" i="0" dirty="0"/>
              <a:t>” The launch of the new drivers app seems to be a positive move that will hopefully make all drivers experiences easy and enjoyable.</a:t>
            </a:r>
            <a:endParaRPr lang="en-GB" i="1" dirty="0"/>
          </a:p>
        </p:txBody>
      </p:sp>
      <p:sp>
        <p:nvSpPr>
          <p:cNvPr id="4" name="Slide Number Placeholder 3"/>
          <p:cNvSpPr>
            <a:spLocks noGrp="1"/>
          </p:cNvSpPr>
          <p:nvPr>
            <p:ph type="sldNum" sz="quarter" idx="10"/>
          </p:nvPr>
        </p:nvSpPr>
        <p:spPr/>
        <p:txBody>
          <a:bodyPr/>
          <a:lstStyle/>
          <a:p>
            <a:fld id="{CA5B3B37-047A-4E7F-9015-BC630ADDADF4}" type="slidenum">
              <a:rPr lang="en-GB" smtClean="0"/>
              <a:t>4</a:t>
            </a:fld>
            <a:endParaRPr lang="en-GB"/>
          </a:p>
        </p:txBody>
      </p:sp>
    </p:spTree>
    <p:extLst>
      <p:ext uri="{BB962C8B-B14F-4D97-AF65-F5344CB8AC3E}">
        <p14:creationId xmlns:p14="http://schemas.microsoft.com/office/powerpoint/2010/main" val="3405477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change has occurred, like I have previously mentioned, due to Uber’s current struggles with driver experiences, licencing and so on. Lyft has always been Uber’s main competitor however, they have always sat in the background as friendly competition. They now want to push forward and become serious competition who aren’t going anywhere anytime soon. They have not only successfully expanded their operation throughout America but they now want to expand internationally, starting with the London market. The launch of their new ‘Lyft Driver’ app came after they decided that they needed to improve the driver experience following driver feedback which showed dissatisfaction among some of the existing drivers. The app now offers 24/7 phone support for drivers, route guides, an earning tracker and many more features that will support drivers and give them a better experience (Businessinsider.com, 2017).</a:t>
            </a:r>
          </a:p>
        </p:txBody>
      </p:sp>
      <p:sp>
        <p:nvSpPr>
          <p:cNvPr id="4" name="Slide Number Placeholder 3"/>
          <p:cNvSpPr>
            <a:spLocks noGrp="1"/>
          </p:cNvSpPr>
          <p:nvPr>
            <p:ph type="sldNum" sz="quarter" idx="10"/>
          </p:nvPr>
        </p:nvSpPr>
        <p:spPr/>
        <p:txBody>
          <a:bodyPr/>
          <a:lstStyle/>
          <a:p>
            <a:fld id="{CA5B3B37-047A-4E7F-9015-BC630ADDADF4}" type="slidenum">
              <a:rPr lang="en-GB" smtClean="0"/>
              <a:t>5</a:t>
            </a:fld>
            <a:endParaRPr lang="en-GB"/>
          </a:p>
        </p:txBody>
      </p:sp>
    </p:spTree>
    <p:extLst>
      <p:ext uri="{BB962C8B-B14F-4D97-AF65-F5344CB8AC3E}">
        <p14:creationId xmlns:p14="http://schemas.microsoft.com/office/powerpoint/2010/main" val="3663949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determine this type of change as a Developmental Change due to the organisation improving current strategies that are already in place. Developmental change may be the first stage in making further changes to the business that will help meet the demands of the market. Managing these steps well should mean that employees will feel little stress during this type of change. When making developmental changes, it's important to explain to staff your reasons for the changes, train and educate staff to use new technology and show staff your commitment to minimising the negative impacts of change on the business (Business Queensland, 2016).</a:t>
            </a:r>
          </a:p>
        </p:txBody>
      </p:sp>
      <p:sp>
        <p:nvSpPr>
          <p:cNvPr id="4" name="Slide Number Placeholder 3"/>
          <p:cNvSpPr>
            <a:spLocks noGrp="1"/>
          </p:cNvSpPr>
          <p:nvPr>
            <p:ph type="sldNum" sz="quarter" idx="10"/>
          </p:nvPr>
        </p:nvSpPr>
        <p:spPr/>
        <p:txBody>
          <a:bodyPr/>
          <a:lstStyle/>
          <a:p>
            <a:fld id="{CA5B3B37-047A-4E7F-9015-BC630ADDADF4}" type="slidenum">
              <a:rPr lang="en-GB" smtClean="0"/>
              <a:t>6</a:t>
            </a:fld>
            <a:endParaRPr lang="en-GB"/>
          </a:p>
        </p:txBody>
      </p:sp>
    </p:spTree>
    <p:extLst>
      <p:ext uri="{BB962C8B-B14F-4D97-AF65-F5344CB8AC3E}">
        <p14:creationId xmlns:p14="http://schemas.microsoft.com/office/powerpoint/2010/main" val="2040204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company is currently in a situation where they are comfortably behind Uber but they want to surge forward to become serious competition. In order to do this, expansion needs to happen. Uber is already internationally successful therefore Lyft needs to catch up and do the same. The driving forces for change are company expansion, more job prospects and ultimately an increase in revenue. The restraining forces that are holding them back are fear of failure, staff may be reluctant to use the new drivers app and its features and the company has become comfortable within their friendly image. </a:t>
            </a:r>
          </a:p>
        </p:txBody>
      </p:sp>
      <p:sp>
        <p:nvSpPr>
          <p:cNvPr id="4" name="Slide Number Placeholder 3"/>
          <p:cNvSpPr>
            <a:spLocks noGrp="1"/>
          </p:cNvSpPr>
          <p:nvPr>
            <p:ph type="sldNum" sz="quarter" idx="10"/>
          </p:nvPr>
        </p:nvSpPr>
        <p:spPr/>
        <p:txBody>
          <a:bodyPr/>
          <a:lstStyle/>
          <a:p>
            <a:fld id="{CA5B3B37-047A-4E7F-9015-BC630ADDADF4}" type="slidenum">
              <a:rPr lang="en-GB" smtClean="0"/>
              <a:t>7</a:t>
            </a:fld>
            <a:endParaRPr lang="en-GB"/>
          </a:p>
        </p:txBody>
      </p:sp>
    </p:spTree>
    <p:extLst>
      <p:ext uri="{BB962C8B-B14F-4D97-AF65-F5344CB8AC3E}">
        <p14:creationId xmlns:p14="http://schemas.microsoft.com/office/powerpoint/2010/main" val="3227154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A5B3B37-047A-4E7F-9015-BC630ADDADF4}" type="slidenum">
              <a:rPr lang="en-GB" smtClean="0"/>
              <a:t>8</a:t>
            </a:fld>
            <a:endParaRPr lang="en-GB"/>
          </a:p>
        </p:txBody>
      </p:sp>
    </p:spTree>
    <p:extLst>
      <p:ext uri="{BB962C8B-B14F-4D97-AF65-F5344CB8AC3E}">
        <p14:creationId xmlns:p14="http://schemas.microsoft.com/office/powerpoint/2010/main" val="697493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11/1/2017</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11/1/2017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11/1/2017</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11/1/2017</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11/1/2017</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11/1/2017</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11/1/2017</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11/1/2017</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11/1/2017</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11/1/2017</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business.qld.gov.au/running-business/employing/staff-development/managing-change/typ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3EFCE-B85D-413C-893F-218C933DEC44}"/>
              </a:ext>
            </a:extLst>
          </p:cNvPr>
          <p:cNvSpPr>
            <a:spLocks noGrp="1"/>
          </p:cNvSpPr>
          <p:nvPr>
            <p:ph type="ctrTitle"/>
          </p:nvPr>
        </p:nvSpPr>
        <p:spPr>
          <a:xfrm>
            <a:off x="704103" y="2149472"/>
            <a:ext cx="10356007" cy="2700867"/>
          </a:xfrm>
        </p:spPr>
        <p:txBody>
          <a:bodyPr/>
          <a:lstStyle/>
          <a:p>
            <a:pPr algn="ctr"/>
            <a:r>
              <a:rPr lang="en-GB" sz="4000" dirty="0"/>
              <a:t>Managing Change within Lyft </a:t>
            </a:r>
          </a:p>
        </p:txBody>
      </p:sp>
      <p:sp>
        <p:nvSpPr>
          <p:cNvPr id="3" name="Subtitle 2">
            <a:extLst>
              <a:ext uri="{FF2B5EF4-FFF2-40B4-BE49-F238E27FC236}">
                <a16:creationId xmlns:a16="http://schemas.microsoft.com/office/drawing/2014/main" id="{378A0009-CB15-4848-9455-82F7381D51CD}"/>
              </a:ext>
            </a:extLst>
          </p:cNvPr>
          <p:cNvSpPr>
            <a:spLocks noGrp="1"/>
          </p:cNvSpPr>
          <p:nvPr>
            <p:ph type="subTitle" idx="1"/>
          </p:nvPr>
        </p:nvSpPr>
        <p:spPr>
          <a:xfrm>
            <a:off x="1592681" y="4871503"/>
            <a:ext cx="8825658" cy="861420"/>
          </a:xfrm>
        </p:spPr>
        <p:txBody>
          <a:bodyPr>
            <a:normAutofit lnSpcReduction="10000"/>
          </a:bodyPr>
          <a:lstStyle/>
          <a:p>
            <a:pPr algn="ctr"/>
            <a:r>
              <a:rPr lang="en-GB" dirty="0"/>
              <a:t>Bronte Murdoch</a:t>
            </a:r>
            <a:br>
              <a:rPr lang="en-GB" dirty="0"/>
            </a:br>
            <a:r>
              <a:rPr lang="en-GB" dirty="0"/>
              <a:t>p151218</a:t>
            </a:r>
            <a:br>
              <a:rPr lang="en-GB" dirty="0"/>
            </a:br>
            <a:endParaRPr lang="en-GB" dirty="0"/>
          </a:p>
        </p:txBody>
      </p:sp>
      <p:pic>
        <p:nvPicPr>
          <p:cNvPr id="6" name="Picture 5">
            <a:extLst>
              <a:ext uri="{FF2B5EF4-FFF2-40B4-BE49-F238E27FC236}">
                <a16:creationId xmlns:a16="http://schemas.microsoft.com/office/drawing/2014/main" id="{D3FF92FB-9365-4118-B7BB-64167A5347B0}"/>
              </a:ext>
            </a:extLst>
          </p:cNvPr>
          <p:cNvPicPr>
            <a:picLocks noChangeAspect="1"/>
          </p:cNvPicPr>
          <p:nvPr/>
        </p:nvPicPr>
        <p:blipFill>
          <a:blip r:embed="rId2"/>
          <a:stretch>
            <a:fillRect/>
          </a:stretch>
        </p:blipFill>
        <p:spPr>
          <a:xfrm>
            <a:off x="3498847" y="1051057"/>
            <a:ext cx="5013326" cy="2819995"/>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1675823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D8CA6-D4F8-482F-9092-2B11D93146FB}"/>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E1EC8735-A4C9-491D-A64F-FB6DAD78192D}"/>
              </a:ext>
            </a:extLst>
          </p:cNvPr>
          <p:cNvSpPr>
            <a:spLocks noGrp="1"/>
          </p:cNvSpPr>
          <p:nvPr>
            <p:ph idx="1"/>
          </p:nvPr>
        </p:nvSpPr>
        <p:spPr>
          <a:xfrm>
            <a:off x="725745" y="3181997"/>
            <a:ext cx="10004459" cy="3416300"/>
          </a:xfrm>
        </p:spPr>
        <p:txBody>
          <a:bodyPr/>
          <a:lstStyle/>
          <a:p>
            <a:r>
              <a:rPr lang="en-GB" sz="2400" dirty="0"/>
              <a:t>Launched in 2012 to give Uber some ‘low price competition’</a:t>
            </a:r>
          </a:p>
          <a:p>
            <a:r>
              <a:rPr lang="en-GB" sz="2400" dirty="0"/>
              <a:t>Based in San Francisco</a:t>
            </a:r>
          </a:p>
          <a:p>
            <a:r>
              <a:rPr lang="en-GB" sz="2400" dirty="0"/>
              <a:t>App based transportation service</a:t>
            </a:r>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454DDF26-7755-45EC-A049-2FCBD1C0B611}"/>
              </a:ext>
            </a:extLst>
          </p:cNvPr>
          <p:cNvPicPr>
            <a:picLocks noChangeAspect="1"/>
          </p:cNvPicPr>
          <p:nvPr/>
        </p:nvPicPr>
        <p:blipFill>
          <a:blip r:embed="rId3"/>
          <a:stretch>
            <a:fillRect/>
          </a:stretch>
        </p:blipFill>
        <p:spPr>
          <a:xfrm>
            <a:off x="9094572" y="5068376"/>
            <a:ext cx="2914135" cy="1529921"/>
          </a:xfrm>
          <a:prstGeom prst="rect">
            <a:avLst/>
          </a:prstGeom>
        </p:spPr>
      </p:pic>
    </p:spTree>
    <p:extLst>
      <p:ext uri="{BB962C8B-B14F-4D97-AF65-F5344CB8AC3E}">
        <p14:creationId xmlns:p14="http://schemas.microsoft.com/office/powerpoint/2010/main" val="2631327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FEF32-1A6E-4D42-A5E2-9FF78737EA09}"/>
              </a:ext>
            </a:extLst>
          </p:cNvPr>
          <p:cNvSpPr>
            <a:spLocks noGrp="1"/>
          </p:cNvSpPr>
          <p:nvPr>
            <p:ph type="title"/>
          </p:nvPr>
        </p:nvSpPr>
        <p:spPr/>
        <p:txBody>
          <a:bodyPr/>
          <a:lstStyle/>
          <a:p>
            <a:r>
              <a:rPr lang="en-GB" dirty="0"/>
              <a:t>Reasons for Change</a:t>
            </a:r>
          </a:p>
        </p:txBody>
      </p:sp>
      <p:sp>
        <p:nvSpPr>
          <p:cNvPr id="3" name="Content Placeholder 2">
            <a:extLst>
              <a:ext uri="{FF2B5EF4-FFF2-40B4-BE49-F238E27FC236}">
                <a16:creationId xmlns:a16="http://schemas.microsoft.com/office/drawing/2014/main" id="{5234002F-C9D2-41F3-AFF0-6DE3643A82E7}"/>
              </a:ext>
            </a:extLst>
          </p:cNvPr>
          <p:cNvSpPr>
            <a:spLocks noGrp="1"/>
          </p:cNvSpPr>
          <p:nvPr>
            <p:ph idx="1"/>
          </p:nvPr>
        </p:nvSpPr>
        <p:spPr>
          <a:xfrm>
            <a:off x="912358" y="3070030"/>
            <a:ext cx="8825659" cy="3416300"/>
          </a:xfrm>
        </p:spPr>
        <p:txBody>
          <a:bodyPr/>
          <a:lstStyle/>
          <a:p>
            <a:r>
              <a:rPr lang="en-GB" sz="2400" dirty="0"/>
              <a:t>Uber’s custom and reputation began to decline</a:t>
            </a:r>
          </a:p>
          <a:p>
            <a:r>
              <a:rPr lang="en-GB" sz="2400" dirty="0"/>
              <a:t>An opportunity for Lyft</a:t>
            </a:r>
          </a:p>
          <a:p>
            <a:r>
              <a:rPr lang="en-GB" sz="2400" dirty="0"/>
              <a:t>Lyft’s popularity began to rise</a:t>
            </a:r>
          </a:p>
          <a:p>
            <a:r>
              <a:rPr lang="en-GB" sz="2400" dirty="0"/>
              <a:t>Need for expansion began</a:t>
            </a:r>
          </a:p>
          <a:p>
            <a:endParaRPr lang="en-GB" dirty="0"/>
          </a:p>
        </p:txBody>
      </p:sp>
      <p:pic>
        <p:nvPicPr>
          <p:cNvPr id="5" name="Picture 4">
            <a:extLst>
              <a:ext uri="{FF2B5EF4-FFF2-40B4-BE49-F238E27FC236}">
                <a16:creationId xmlns:a16="http://schemas.microsoft.com/office/drawing/2014/main" id="{D686A918-E086-42C9-8692-58584EE249D4}"/>
              </a:ext>
            </a:extLst>
          </p:cNvPr>
          <p:cNvPicPr>
            <a:picLocks noChangeAspect="1"/>
          </p:cNvPicPr>
          <p:nvPr/>
        </p:nvPicPr>
        <p:blipFill>
          <a:blip r:embed="rId3"/>
          <a:stretch>
            <a:fillRect/>
          </a:stretch>
        </p:blipFill>
        <p:spPr>
          <a:xfrm>
            <a:off x="9094573" y="5172538"/>
            <a:ext cx="2864708" cy="1503972"/>
          </a:xfrm>
          <a:prstGeom prst="rect">
            <a:avLst/>
          </a:prstGeom>
        </p:spPr>
      </p:pic>
    </p:spTree>
    <p:extLst>
      <p:ext uri="{BB962C8B-B14F-4D97-AF65-F5344CB8AC3E}">
        <p14:creationId xmlns:p14="http://schemas.microsoft.com/office/powerpoint/2010/main" val="2876517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CAB18-0684-4486-A136-990DACC3B5A1}"/>
              </a:ext>
            </a:extLst>
          </p:cNvPr>
          <p:cNvSpPr>
            <a:spLocks noGrp="1"/>
          </p:cNvSpPr>
          <p:nvPr>
            <p:ph type="title"/>
          </p:nvPr>
        </p:nvSpPr>
        <p:spPr/>
        <p:txBody>
          <a:bodyPr/>
          <a:lstStyle/>
          <a:p>
            <a:r>
              <a:rPr lang="en-GB" dirty="0"/>
              <a:t>What is the change?</a:t>
            </a:r>
          </a:p>
        </p:txBody>
      </p:sp>
      <p:sp>
        <p:nvSpPr>
          <p:cNvPr id="3" name="Content Placeholder 2">
            <a:extLst>
              <a:ext uri="{FF2B5EF4-FFF2-40B4-BE49-F238E27FC236}">
                <a16:creationId xmlns:a16="http://schemas.microsoft.com/office/drawing/2014/main" id="{99B93169-3007-4C9B-AB77-12ADD5C8300E}"/>
              </a:ext>
            </a:extLst>
          </p:cNvPr>
          <p:cNvSpPr>
            <a:spLocks noGrp="1"/>
          </p:cNvSpPr>
          <p:nvPr>
            <p:ph idx="1"/>
          </p:nvPr>
        </p:nvSpPr>
        <p:spPr>
          <a:xfrm>
            <a:off x="808964" y="3435177"/>
            <a:ext cx="8761413" cy="3966519"/>
          </a:xfrm>
        </p:spPr>
        <p:txBody>
          <a:bodyPr>
            <a:normAutofit/>
          </a:bodyPr>
          <a:lstStyle/>
          <a:p>
            <a:r>
              <a:rPr lang="en-GB" sz="2800" dirty="0"/>
              <a:t>New operation in over 50 cities</a:t>
            </a:r>
          </a:p>
          <a:p>
            <a:r>
              <a:rPr lang="en-GB" sz="2800" dirty="0"/>
              <a:t>Launch of ‘Lyft Driver’</a:t>
            </a:r>
          </a:p>
        </p:txBody>
      </p:sp>
      <p:pic>
        <p:nvPicPr>
          <p:cNvPr id="4" name="Picture 3">
            <a:extLst>
              <a:ext uri="{FF2B5EF4-FFF2-40B4-BE49-F238E27FC236}">
                <a16:creationId xmlns:a16="http://schemas.microsoft.com/office/drawing/2014/main" id="{7004E980-7677-4D34-A9EE-5500B34CD7F2}"/>
              </a:ext>
            </a:extLst>
          </p:cNvPr>
          <p:cNvPicPr>
            <a:picLocks noChangeAspect="1"/>
          </p:cNvPicPr>
          <p:nvPr/>
        </p:nvPicPr>
        <p:blipFill rotWithShape="1">
          <a:blip r:embed="rId3"/>
          <a:srcRect l="17027" t="14180" r="30473" b="10762"/>
          <a:stretch/>
        </p:blipFill>
        <p:spPr>
          <a:xfrm>
            <a:off x="7787806" y="3089188"/>
            <a:ext cx="4257122" cy="3421889"/>
          </a:xfrm>
          <a:prstGeom prst="rect">
            <a:avLst/>
          </a:prstGeom>
        </p:spPr>
      </p:pic>
    </p:spTree>
    <p:extLst>
      <p:ext uri="{BB962C8B-B14F-4D97-AF65-F5344CB8AC3E}">
        <p14:creationId xmlns:p14="http://schemas.microsoft.com/office/powerpoint/2010/main" val="2327137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92E14-902B-449C-A95A-3EA77D46C05A}"/>
              </a:ext>
            </a:extLst>
          </p:cNvPr>
          <p:cNvSpPr>
            <a:spLocks noGrp="1"/>
          </p:cNvSpPr>
          <p:nvPr>
            <p:ph type="title"/>
          </p:nvPr>
        </p:nvSpPr>
        <p:spPr/>
        <p:txBody>
          <a:bodyPr/>
          <a:lstStyle/>
          <a:p>
            <a:r>
              <a:rPr lang="en-GB" dirty="0"/>
              <a:t>Why has this change happened?</a:t>
            </a:r>
          </a:p>
        </p:txBody>
      </p:sp>
      <p:sp>
        <p:nvSpPr>
          <p:cNvPr id="3" name="Content Placeholder 2">
            <a:extLst>
              <a:ext uri="{FF2B5EF4-FFF2-40B4-BE49-F238E27FC236}">
                <a16:creationId xmlns:a16="http://schemas.microsoft.com/office/drawing/2014/main" id="{F7782C4D-20CD-429F-8E6F-770B824EDA43}"/>
              </a:ext>
            </a:extLst>
          </p:cNvPr>
          <p:cNvSpPr>
            <a:spLocks noGrp="1"/>
          </p:cNvSpPr>
          <p:nvPr>
            <p:ph idx="1"/>
          </p:nvPr>
        </p:nvSpPr>
        <p:spPr>
          <a:xfrm>
            <a:off x="1090708" y="3196625"/>
            <a:ext cx="8825659" cy="3416300"/>
          </a:xfrm>
        </p:spPr>
        <p:txBody>
          <a:bodyPr>
            <a:normAutofit/>
          </a:bodyPr>
          <a:lstStyle/>
          <a:p>
            <a:r>
              <a:rPr lang="en-GB" sz="2800" dirty="0"/>
              <a:t>To become serious competition for Uber</a:t>
            </a:r>
          </a:p>
          <a:p>
            <a:r>
              <a:rPr lang="en-GB" sz="2800" dirty="0"/>
              <a:t>To improve driver experiences</a:t>
            </a:r>
          </a:p>
          <a:p>
            <a:r>
              <a:rPr lang="en-GB" sz="2800" dirty="0"/>
              <a:t>To improve morale among drivers</a:t>
            </a:r>
          </a:p>
        </p:txBody>
      </p:sp>
      <p:pic>
        <p:nvPicPr>
          <p:cNvPr id="5" name="Picture 4">
            <a:extLst>
              <a:ext uri="{FF2B5EF4-FFF2-40B4-BE49-F238E27FC236}">
                <a16:creationId xmlns:a16="http://schemas.microsoft.com/office/drawing/2014/main" id="{1601DAA6-4B6C-476F-AE32-110E5E3E8412}"/>
              </a:ext>
            </a:extLst>
          </p:cNvPr>
          <p:cNvPicPr>
            <a:picLocks noChangeAspect="1"/>
          </p:cNvPicPr>
          <p:nvPr/>
        </p:nvPicPr>
        <p:blipFill>
          <a:blip r:embed="rId3"/>
          <a:stretch>
            <a:fillRect/>
          </a:stretch>
        </p:blipFill>
        <p:spPr>
          <a:xfrm>
            <a:off x="8946292" y="5057055"/>
            <a:ext cx="2963562" cy="1555870"/>
          </a:xfrm>
          <a:prstGeom prst="rect">
            <a:avLst/>
          </a:prstGeom>
        </p:spPr>
      </p:pic>
    </p:spTree>
    <p:extLst>
      <p:ext uri="{BB962C8B-B14F-4D97-AF65-F5344CB8AC3E}">
        <p14:creationId xmlns:p14="http://schemas.microsoft.com/office/powerpoint/2010/main" val="3587436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D8633-44CE-49A8-B2CD-6622E5F0A53E}"/>
              </a:ext>
            </a:extLst>
          </p:cNvPr>
          <p:cNvSpPr>
            <a:spLocks noGrp="1"/>
          </p:cNvSpPr>
          <p:nvPr>
            <p:ph type="title"/>
          </p:nvPr>
        </p:nvSpPr>
        <p:spPr/>
        <p:txBody>
          <a:bodyPr/>
          <a:lstStyle/>
          <a:p>
            <a:r>
              <a:rPr lang="en-GB" dirty="0"/>
              <a:t>What type of change is this?</a:t>
            </a:r>
          </a:p>
        </p:txBody>
      </p:sp>
      <p:sp>
        <p:nvSpPr>
          <p:cNvPr id="3" name="Content Placeholder 2">
            <a:extLst>
              <a:ext uri="{FF2B5EF4-FFF2-40B4-BE49-F238E27FC236}">
                <a16:creationId xmlns:a16="http://schemas.microsoft.com/office/drawing/2014/main" id="{B48F0707-5528-484C-979C-5143CD5FE3B6}"/>
              </a:ext>
            </a:extLst>
          </p:cNvPr>
          <p:cNvSpPr>
            <a:spLocks noGrp="1"/>
          </p:cNvSpPr>
          <p:nvPr>
            <p:ph idx="1"/>
          </p:nvPr>
        </p:nvSpPr>
        <p:spPr>
          <a:xfrm>
            <a:off x="1090708" y="3441700"/>
            <a:ext cx="8825659" cy="3416300"/>
          </a:xfrm>
        </p:spPr>
        <p:txBody>
          <a:bodyPr>
            <a:normAutofit/>
          </a:bodyPr>
          <a:lstStyle/>
          <a:p>
            <a:r>
              <a:rPr lang="en-GB" sz="2800" dirty="0"/>
              <a:t>Developmental Change</a:t>
            </a:r>
          </a:p>
        </p:txBody>
      </p:sp>
      <p:pic>
        <p:nvPicPr>
          <p:cNvPr id="5" name="Picture 4">
            <a:extLst>
              <a:ext uri="{FF2B5EF4-FFF2-40B4-BE49-F238E27FC236}">
                <a16:creationId xmlns:a16="http://schemas.microsoft.com/office/drawing/2014/main" id="{C73093C4-DE72-425A-8E83-B9ECE967DFCE}"/>
              </a:ext>
            </a:extLst>
          </p:cNvPr>
          <p:cNvPicPr>
            <a:picLocks noChangeAspect="1"/>
          </p:cNvPicPr>
          <p:nvPr/>
        </p:nvPicPr>
        <p:blipFill>
          <a:blip r:embed="rId3"/>
          <a:stretch>
            <a:fillRect/>
          </a:stretch>
        </p:blipFill>
        <p:spPr>
          <a:xfrm>
            <a:off x="7961342" y="4324865"/>
            <a:ext cx="3910050" cy="2164492"/>
          </a:xfrm>
          <a:prstGeom prst="rect">
            <a:avLst/>
          </a:prstGeom>
        </p:spPr>
      </p:pic>
    </p:spTree>
    <p:extLst>
      <p:ext uri="{BB962C8B-B14F-4D97-AF65-F5344CB8AC3E}">
        <p14:creationId xmlns:p14="http://schemas.microsoft.com/office/powerpoint/2010/main" val="2831956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0C087-482F-4FC8-8223-C4EDF89D4770}"/>
              </a:ext>
            </a:extLst>
          </p:cNvPr>
          <p:cNvSpPr>
            <a:spLocks noGrp="1"/>
          </p:cNvSpPr>
          <p:nvPr>
            <p:ph type="title"/>
          </p:nvPr>
        </p:nvSpPr>
        <p:spPr/>
        <p:txBody>
          <a:bodyPr/>
          <a:lstStyle/>
          <a:p>
            <a:r>
              <a:rPr lang="en-GB" dirty="0"/>
              <a:t>Lewin’s force field analysis</a:t>
            </a:r>
          </a:p>
        </p:txBody>
      </p:sp>
      <p:sp>
        <p:nvSpPr>
          <p:cNvPr id="4" name="Rectangle 3">
            <a:extLst>
              <a:ext uri="{FF2B5EF4-FFF2-40B4-BE49-F238E27FC236}">
                <a16:creationId xmlns:a16="http://schemas.microsoft.com/office/drawing/2014/main" id="{C019B36A-79E1-4EA3-A889-7B2F627EB43E}"/>
              </a:ext>
            </a:extLst>
          </p:cNvPr>
          <p:cNvSpPr/>
          <p:nvPr/>
        </p:nvSpPr>
        <p:spPr>
          <a:xfrm>
            <a:off x="5710335" y="2799184"/>
            <a:ext cx="410546" cy="33403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6195AD8-0BB5-41F9-B54E-0DC295009FD8}"/>
              </a:ext>
            </a:extLst>
          </p:cNvPr>
          <p:cNvSpPr txBox="1"/>
          <p:nvPr/>
        </p:nvSpPr>
        <p:spPr>
          <a:xfrm>
            <a:off x="877077" y="2429852"/>
            <a:ext cx="3396343" cy="369332"/>
          </a:xfrm>
          <a:prstGeom prst="rect">
            <a:avLst/>
          </a:prstGeom>
          <a:noFill/>
        </p:spPr>
        <p:txBody>
          <a:bodyPr wrap="square" rtlCol="0">
            <a:spAutoFit/>
          </a:bodyPr>
          <a:lstStyle/>
          <a:p>
            <a:r>
              <a:rPr lang="en-GB" b="1" dirty="0"/>
              <a:t>Driving forces for change</a:t>
            </a:r>
          </a:p>
        </p:txBody>
      </p:sp>
      <p:sp>
        <p:nvSpPr>
          <p:cNvPr id="6" name="TextBox 5">
            <a:extLst>
              <a:ext uri="{FF2B5EF4-FFF2-40B4-BE49-F238E27FC236}">
                <a16:creationId xmlns:a16="http://schemas.microsoft.com/office/drawing/2014/main" id="{9326E11E-A020-4A48-885B-125CA8F0055F}"/>
              </a:ext>
            </a:extLst>
          </p:cNvPr>
          <p:cNvSpPr txBox="1"/>
          <p:nvPr/>
        </p:nvSpPr>
        <p:spPr>
          <a:xfrm>
            <a:off x="7557796" y="2429852"/>
            <a:ext cx="4236098" cy="369332"/>
          </a:xfrm>
          <a:prstGeom prst="rect">
            <a:avLst/>
          </a:prstGeom>
          <a:noFill/>
        </p:spPr>
        <p:txBody>
          <a:bodyPr wrap="square" rtlCol="0">
            <a:spAutoFit/>
          </a:bodyPr>
          <a:lstStyle/>
          <a:p>
            <a:r>
              <a:rPr lang="en-GB" b="1" dirty="0"/>
              <a:t>Restraining forces resisting change</a:t>
            </a:r>
          </a:p>
        </p:txBody>
      </p:sp>
      <p:sp>
        <p:nvSpPr>
          <p:cNvPr id="7" name="TextBox 6">
            <a:extLst>
              <a:ext uri="{FF2B5EF4-FFF2-40B4-BE49-F238E27FC236}">
                <a16:creationId xmlns:a16="http://schemas.microsoft.com/office/drawing/2014/main" id="{09A61F38-BA87-4FAD-911F-D5838752BE0F}"/>
              </a:ext>
            </a:extLst>
          </p:cNvPr>
          <p:cNvSpPr txBox="1"/>
          <p:nvPr/>
        </p:nvSpPr>
        <p:spPr>
          <a:xfrm>
            <a:off x="4926563" y="6270174"/>
            <a:ext cx="2985796" cy="369332"/>
          </a:xfrm>
          <a:prstGeom prst="rect">
            <a:avLst/>
          </a:prstGeom>
          <a:noFill/>
        </p:spPr>
        <p:txBody>
          <a:bodyPr wrap="square" rtlCol="0">
            <a:spAutoFit/>
          </a:bodyPr>
          <a:lstStyle/>
          <a:p>
            <a:r>
              <a:rPr lang="en-GB" b="1" dirty="0"/>
              <a:t>Current Situation</a:t>
            </a:r>
          </a:p>
        </p:txBody>
      </p:sp>
      <p:cxnSp>
        <p:nvCxnSpPr>
          <p:cNvPr id="9" name="Straight Arrow Connector 8">
            <a:extLst>
              <a:ext uri="{FF2B5EF4-FFF2-40B4-BE49-F238E27FC236}">
                <a16:creationId xmlns:a16="http://schemas.microsoft.com/office/drawing/2014/main" id="{6117D398-EF73-41B8-849D-FD8A59E9C618}"/>
              </a:ext>
            </a:extLst>
          </p:cNvPr>
          <p:cNvCxnSpPr/>
          <p:nvPr/>
        </p:nvCxnSpPr>
        <p:spPr>
          <a:xfrm>
            <a:off x="2575248" y="3284375"/>
            <a:ext cx="29604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0766C1A2-CA9F-4D4E-A620-6E2601D1F71D}"/>
              </a:ext>
            </a:extLst>
          </p:cNvPr>
          <p:cNvCxnSpPr/>
          <p:nvPr/>
        </p:nvCxnSpPr>
        <p:spPr>
          <a:xfrm>
            <a:off x="2575248" y="4236098"/>
            <a:ext cx="29604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FDC8CD20-7FA7-4C6F-B151-0E6E77753322}"/>
              </a:ext>
            </a:extLst>
          </p:cNvPr>
          <p:cNvCxnSpPr/>
          <p:nvPr/>
        </p:nvCxnSpPr>
        <p:spPr>
          <a:xfrm>
            <a:off x="2575248" y="5169159"/>
            <a:ext cx="29604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2E3B9E9-7A53-4A0B-9ADE-C7AA3F0FA6F3}"/>
              </a:ext>
            </a:extLst>
          </p:cNvPr>
          <p:cNvCxnSpPr/>
          <p:nvPr/>
        </p:nvCxnSpPr>
        <p:spPr>
          <a:xfrm>
            <a:off x="6120881" y="3265714"/>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BE0A80EB-D15B-4DDE-BA05-C827ED691497}"/>
              </a:ext>
            </a:extLst>
          </p:cNvPr>
          <p:cNvCxnSpPr>
            <a:cxnSpLocks/>
          </p:cNvCxnSpPr>
          <p:nvPr/>
        </p:nvCxnSpPr>
        <p:spPr>
          <a:xfrm flipH="1">
            <a:off x="6214189" y="3284375"/>
            <a:ext cx="306044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0C5D0B83-DE1C-4604-8463-EFA41FAC83E1}"/>
              </a:ext>
            </a:extLst>
          </p:cNvPr>
          <p:cNvCxnSpPr>
            <a:cxnSpLocks/>
          </p:cNvCxnSpPr>
          <p:nvPr/>
        </p:nvCxnSpPr>
        <p:spPr>
          <a:xfrm flipH="1">
            <a:off x="6214188" y="4236098"/>
            <a:ext cx="306044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9B58A56-AAA8-404E-93FC-000E8B6BA982}"/>
              </a:ext>
            </a:extLst>
          </p:cNvPr>
          <p:cNvCxnSpPr>
            <a:cxnSpLocks/>
          </p:cNvCxnSpPr>
          <p:nvPr/>
        </p:nvCxnSpPr>
        <p:spPr>
          <a:xfrm flipH="1">
            <a:off x="6214188" y="5169159"/>
            <a:ext cx="306044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88ADFFEA-3C47-452B-BE8B-59104620B220}"/>
              </a:ext>
            </a:extLst>
          </p:cNvPr>
          <p:cNvSpPr txBox="1"/>
          <p:nvPr/>
        </p:nvSpPr>
        <p:spPr>
          <a:xfrm>
            <a:off x="1138333" y="2979872"/>
            <a:ext cx="2015411" cy="646331"/>
          </a:xfrm>
          <a:prstGeom prst="rect">
            <a:avLst/>
          </a:prstGeom>
          <a:noFill/>
        </p:spPr>
        <p:txBody>
          <a:bodyPr wrap="square" rtlCol="0">
            <a:spAutoFit/>
          </a:bodyPr>
          <a:lstStyle/>
          <a:p>
            <a:r>
              <a:rPr lang="en-GB" dirty="0"/>
              <a:t>Company expansion</a:t>
            </a:r>
          </a:p>
        </p:txBody>
      </p:sp>
      <p:sp>
        <p:nvSpPr>
          <p:cNvPr id="26" name="TextBox 25">
            <a:extLst>
              <a:ext uri="{FF2B5EF4-FFF2-40B4-BE49-F238E27FC236}">
                <a16:creationId xmlns:a16="http://schemas.microsoft.com/office/drawing/2014/main" id="{3ECCB06E-6AC9-48D1-86A0-5EC359C66894}"/>
              </a:ext>
            </a:extLst>
          </p:cNvPr>
          <p:cNvSpPr txBox="1"/>
          <p:nvPr/>
        </p:nvSpPr>
        <p:spPr>
          <a:xfrm>
            <a:off x="877077" y="4030823"/>
            <a:ext cx="1847462" cy="369332"/>
          </a:xfrm>
          <a:prstGeom prst="rect">
            <a:avLst/>
          </a:prstGeom>
          <a:noFill/>
        </p:spPr>
        <p:txBody>
          <a:bodyPr wrap="square" rtlCol="0">
            <a:spAutoFit/>
          </a:bodyPr>
          <a:lstStyle/>
          <a:p>
            <a:r>
              <a:rPr lang="en-GB" dirty="0"/>
              <a:t>Job Prospects</a:t>
            </a:r>
          </a:p>
        </p:txBody>
      </p:sp>
      <p:sp>
        <p:nvSpPr>
          <p:cNvPr id="27" name="TextBox 26">
            <a:extLst>
              <a:ext uri="{FF2B5EF4-FFF2-40B4-BE49-F238E27FC236}">
                <a16:creationId xmlns:a16="http://schemas.microsoft.com/office/drawing/2014/main" id="{3D455613-5A45-4421-8C03-3D2E6B65BD24}"/>
              </a:ext>
            </a:extLst>
          </p:cNvPr>
          <p:cNvSpPr txBox="1"/>
          <p:nvPr/>
        </p:nvSpPr>
        <p:spPr>
          <a:xfrm>
            <a:off x="1138333" y="4985463"/>
            <a:ext cx="2425959" cy="646331"/>
          </a:xfrm>
          <a:prstGeom prst="rect">
            <a:avLst/>
          </a:prstGeom>
          <a:noFill/>
        </p:spPr>
        <p:txBody>
          <a:bodyPr wrap="square" rtlCol="0">
            <a:spAutoFit/>
          </a:bodyPr>
          <a:lstStyle/>
          <a:p>
            <a:r>
              <a:rPr lang="en-GB" dirty="0"/>
              <a:t>Increase in </a:t>
            </a:r>
            <a:br>
              <a:rPr lang="en-GB" dirty="0"/>
            </a:br>
            <a:r>
              <a:rPr lang="en-GB" dirty="0"/>
              <a:t>revenue</a:t>
            </a:r>
          </a:p>
        </p:txBody>
      </p:sp>
      <p:sp>
        <p:nvSpPr>
          <p:cNvPr id="32" name="TextBox 31">
            <a:extLst>
              <a:ext uri="{FF2B5EF4-FFF2-40B4-BE49-F238E27FC236}">
                <a16:creationId xmlns:a16="http://schemas.microsoft.com/office/drawing/2014/main" id="{D8CBD410-3BBD-42DC-AC72-EFFA5388766B}"/>
              </a:ext>
            </a:extLst>
          </p:cNvPr>
          <p:cNvSpPr txBox="1"/>
          <p:nvPr/>
        </p:nvSpPr>
        <p:spPr>
          <a:xfrm>
            <a:off x="9274629" y="3099709"/>
            <a:ext cx="1996751" cy="369332"/>
          </a:xfrm>
          <a:prstGeom prst="rect">
            <a:avLst/>
          </a:prstGeom>
          <a:noFill/>
        </p:spPr>
        <p:txBody>
          <a:bodyPr wrap="square" rtlCol="0">
            <a:spAutoFit/>
          </a:bodyPr>
          <a:lstStyle/>
          <a:p>
            <a:r>
              <a:rPr lang="en-GB" dirty="0"/>
              <a:t>Fear of failure</a:t>
            </a:r>
          </a:p>
        </p:txBody>
      </p:sp>
      <p:sp>
        <p:nvSpPr>
          <p:cNvPr id="34" name="TextBox 33">
            <a:extLst>
              <a:ext uri="{FF2B5EF4-FFF2-40B4-BE49-F238E27FC236}">
                <a16:creationId xmlns:a16="http://schemas.microsoft.com/office/drawing/2014/main" id="{183DDE57-6CD4-406B-88C0-3C661CBB3B67}"/>
              </a:ext>
            </a:extLst>
          </p:cNvPr>
          <p:cNvSpPr txBox="1"/>
          <p:nvPr/>
        </p:nvSpPr>
        <p:spPr>
          <a:xfrm>
            <a:off x="9274629" y="3938490"/>
            <a:ext cx="2220685" cy="923330"/>
          </a:xfrm>
          <a:prstGeom prst="rect">
            <a:avLst/>
          </a:prstGeom>
          <a:noFill/>
        </p:spPr>
        <p:txBody>
          <a:bodyPr wrap="square" rtlCol="0">
            <a:spAutoFit/>
          </a:bodyPr>
          <a:lstStyle/>
          <a:p>
            <a:r>
              <a:rPr lang="en-GB" dirty="0"/>
              <a:t>Staff reluctant to use new app &amp; it’s features</a:t>
            </a:r>
          </a:p>
        </p:txBody>
      </p:sp>
      <p:sp>
        <p:nvSpPr>
          <p:cNvPr id="3" name="TextBox 2">
            <a:extLst>
              <a:ext uri="{FF2B5EF4-FFF2-40B4-BE49-F238E27FC236}">
                <a16:creationId xmlns:a16="http://schemas.microsoft.com/office/drawing/2014/main" id="{4458481B-EA9D-46AF-924F-32BC7BEA57D9}"/>
              </a:ext>
            </a:extLst>
          </p:cNvPr>
          <p:cNvSpPr txBox="1"/>
          <p:nvPr/>
        </p:nvSpPr>
        <p:spPr>
          <a:xfrm>
            <a:off x="9274629" y="4985463"/>
            <a:ext cx="2351314" cy="646331"/>
          </a:xfrm>
          <a:prstGeom prst="rect">
            <a:avLst/>
          </a:prstGeom>
          <a:noFill/>
        </p:spPr>
        <p:txBody>
          <a:bodyPr wrap="square" rtlCol="0">
            <a:spAutoFit/>
          </a:bodyPr>
          <a:lstStyle/>
          <a:p>
            <a:r>
              <a:rPr lang="en-GB" dirty="0"/>
              <a:t>Comfortable in current situation </a:t>
            </a:r>
          </a:p>
        </p:txBody>
      </p:sp>
    </p:spTree>
    <p:extLst>
      <p:ext uri="{BB962C8B-B14F-4D97-AF65-F5344CB8AC3E}">
        <p14:creationId xmlns:p14="http://schemas.microsoft.com/office/powerpoint/2010/main" val="4080631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A43BC-82CA-4212-A32B-6FA8E37535BA}"/>
              </a:ext>
            </a:extLst>
          </p:cNvPr>
          <p:cNvSpPr>
            <a:spLocks noGrp="1"/>
          </p:cNvSpPr>
          <p:nvPr>
            <p:ph type="title"/>
          </p:nvPr>
        </p:nvSpPr>
        <p:spPr/>
        <p:txBody>
          <a:bodyPr/>
          <a:lstStyle/>
          <a:p>
            <a:r>
              <a:rPr lang="en-GB" dirty="0"/>
              <a:t>Stakeholder Map</a:t>
            </a:r>
          </a:p>
        </p:txBody>
      </p:sp>
      <p:graphicFrame>
        <p:nvGraphicFramePr>
          <p:cNvPr id="3" name="Table 2">
            <a:extLst>
              <a:ext uri="{FF2B5EF4-FFF2-40B4-BE49-F238E27FC236}">
                <a16:creationId xmlns:a16="http://schemas.microsoft.com/office/drawing/2014/main" id="{4BF20DE4-7FD6-49FC-8022-E6951E9A528B}"/>
              </a:ext>
            </a:extLst>
          </p:cNvPr>
          <p:cNvGraphicFramePr>
            <a:graphicFrameLocks noGrp="1"/>
          </p:cNvGraphicFramePr>
          <p:nvPr>
            <p:extLst>
              <p:ext uri="{D42A27DB-BD31-4B8C-83A1-F6EECF244321}">
                <p14:modId xmlns:p14="http://schemas.microsoft.com/office/powerpoint/2010/main" val="3467865452"/>
              </p:ext>
            </p:extLst>
          </p:nvPr>
        </p:nvGraphicFramePr>
        <p:xfrm>
          <a:off x="2100649" y="1902940"/>
          <a:ext cx="8229600" cy="4386649"/>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483379668"/>
                    </a:ext>
                  </a:extLst>
                </a:gridCol>
                <a:gridCol w="4114800">
                  <a:extLst>
                    <a:ext uri="{9D8B030D-6E8A-4147-A177-3AD203B41FA5}">
                      <a16:colId xmlns:a16="http://schemas.microsoft.com/office/drawing/2014/main" val="4055588486"/>
                    </a:ext>
                  </a:extLst>
                </a:gridCol>
              </a:tblGrid>
              <a:tr h="2100649">
                <a:tc>
                  <a:txBody>
                    <a:bodyPr/>
                    <a:lstStyle/>
                    <a:p>
                      <a:br>
                        <a:rPr lang="en-GB" dirty="0"/>
                      </a:br>
                      <a:r>
                        <a:rPr lang="en-GB" dirty="0"/>
                        <a:t>Keep Satisfied</a:t>
                      </a:r>
                      <a:br>
                        <a:rPr lang="en-GB" dirty="0"/>
                      </a:br>
                      <a:br>
                        <a:rPr lang="en-GB" dirty="0"/>
                      </a:br>
                      <a:r>
                        <a:rPr lang="en-GB" dirty="0"/>
                        <a:t>-Drivers</a:t>
                      </a:r>
                      <a:br>
                        <a:rPr lang="en-GB" dirty="0"/>
                      </a:br>
                      <a:r>
                        <a:rPr lang="en-GB" dirty="0"/>
                        <a:t>-Customers</a:t>
                      </a:r>
                      <a:br>
                        <a:rPr lang="en-GB" dirty="0"/>
                      </a:br>
                      <a:r>
                        <a:rPr lang="en-GB" dirty="0"/>
                        <a:t>-Any other employees</a:t>
                      </a:r>
                    </a:p>
                  </a:txBody>
                  <a:tcPr/>
                </a:tc>
                <a:tc>
                  <a:txBody>
                    <a:bodyPr/>
                    <a:lstStyle/>
                    <a:p>
                      <a:br>
                        <a:rPr lang="en-GB" dirty="0"/>
                      </a:br>
                      <a:r>
                        <a:rPr lang="en-GB" dirty="0"/>
                        <a:t>Manage Closely</a:t>
                      </a:r>
                      <a:br>
                        <a:rPr lang="en-GB" dirty="0"/>
                      </a:br>
                      <a:br>
                        <a:rPr lang="en-GB" dirty="0"/>
                      </a:br>
                      <a:r>
                        <a:rPr lang="en-GB" dirty="0"/>
                        <a:t>-Drivers</a:t>
                      </a:r>
                      <a:br>
                        <a:rPr lang="en-GB" dirty="0"/>
                      </a:br>
                      <a:r>
                        <a:rPr lang="en-GB" dirty="0"/>
                        <a:t>-Any other employees</a:t>
                      </a:r>
                    </a:p>
                  </a:txBody>
                  <a:tcPr/>
                </a:tc>
                <a:extLst>
                  <a:ext uri="{0D108BD9-81ED-4DB2-BD59-A6C34878D82A}">
                    <a16:rowId xmlns:a16="http://schemas.microsoft.com/office/drawing/2014/main" val="2382049692"/>
                  </a:ext>
                </a:extLst>
              </a:tr>
              <a:tr h="1992165">
                <a:tc>
                  <a:txBody>
                    <a:bodyPr/>
                    <a:lstStyle/>
                    <a:p>
                      <a:br>
                        <a:rPr lang="en-GB" dirty="0"/>
                      </a:br>
                      <a:r>
                        <a:rPr lang="en-GB" dirty="0"/>
                        <a:t>Monitor</a:t>
                      </a:r>
                      <a:br>
                        <a:rPr lang="en-GB" dirty="0"/>
                      </a:br>
                      <a:br>
                        <a:rPr lang="en-GB" dirty="0"/>
                      </a:br>
                      <a:r>
                        <a:rPr lang="en-GB" dirty="0"/>
                        <a:t>-Insurance companies</a:t>
                      </a:r>
                      <a:br>
                        <a:rPr lang="en-GB" dirty="0"/>
                      </a:br>
                      <a:r>
                        <a:rPr lang="en-GB" dirty="0"/>
                        <a:t>-Payment processors</a:t>
                      </a:r>
                      <a:br>
                        <a:rPr lang="en-GB" dirty="0"/>
                      </a:br>
                      <a:r>
                        <a:rPr lang="en-GB" dirty="0"/>
                        <a:t>-Map APT providers</a:t>
                      </a:r>
                    </a:p>
                  </a:txBody>
                  <a:tcPr/>
                </a:tc>
                <a:tc>
                  <a:txBody>
                    <a:bodyPr/>
                    <a:lstStyle/>
                    <a:p>
                      <a:br>
                        <a:rPr lang="en-GB" dirty="0"/>
                      </a:br>
                      <a:r>
                        <a:rPr lang="en-GB" dirty="0"/>
                        <a:t> Keep Informed</a:t>
                      </a:r>
                      <a:br>
                        <a:rPr lang="en-GB" dirty="0"/>
                      </a:br>
                      <a:br>
                        <a:rPr lang="en-GB" dirty="0"/>
                      </a:br>
                      <a:r>
                        <a:rPr lang="en-GB" dirty="0"/>
                        <a:t>-Investors</a:t>
                      </a:r>
                      <a:br>
                        <a:rPr lang="en-GB" dirty="0"/>
                      </a:br>
                      <a:br>
                        <a:rPr lang="en-GB" dirty="0"/>
                      </a:br>
                      <a:br>
                        <a:rPr lang="en-GB" dirty="0"/>
                      </a:br>
                      <a:br>
                        <a:rPr lang="en-GB" dirty="0"/>
                      </a:br>
                      <a:endParaRPr lang="en-GB" dirty="0"/>
                    </a:p>
                  </a:txBody>
                  <a:tcPr/>
                </a:tc>
                <a:extLst>
                  <a:ext uri="{0D108BD9-81ED-4DB2-BD59-A6C34878D82A}">
                    <a16:rowId xmlns:a16="http://schemas.microsoft.com/office/drawing/2014/main" val="3318795098"/>
                  </a:ext>
                </a:extLst>
              </a:tr>
            </a:tbl>
          </a:graphicData>
        </a:graphic>
      </p:graphicFrame>
      <p:sp>
        <p:nvSpPr>
          <p:cNvPr id="4" name="TextBox 3">
            <a:extLst>
              <a:ext uri="{FF2B5EF4-FFF2-40B4-BE49-F238E27FC236}">
                <a16:creationId xmlns:a16="http://schemas.microsoft.com/office/drawing/2014/main" id="{DE369C0D-5D84-49F8-B37B-1ACFE7A1D35D}"/>
              </a:ext>
            </a:extLst>
          </p:cNvPr>
          <p:cNvSpPr txBox="1"/>
          <p:nvPr/>
        </p:nvSpPr>
        <p:spPr>
          <a:xfrm>
            <a:off x="5535660" y="6281064"/>
            <a:ext cx="4646141" cy="461665"/>
          </a:xfrm>
          <a:prstGeom prst="rect">
            <a:avLst/>
          </a:prstGeom>
          <a:noFill/>
        </p:spPr>
        <p:txBody>
          <a:bodyPr wrap="square" rtlCol="0">
            <a:spAutoFit/>
          </a:bodyPr>
          <a:lstStyle/>
          <a:p>
            <a:r>
              <a:rPr lang="en-GB" sz="2400" dirty="0"/>
              <a:t>Interest</a:t>
            </a:r>
          </a:p>
        </p:txBody>
      </p:sp>
      <p:sp>
        <p:nvSpPr>
          <p:cNvPr id="5" name="TextBox 4">
            <a:extLst>
              <a:ext uri="{FF2B5EF4-FFF2-40B4-BE49-F238E27FC236}">
                <a16:creationId xmlns:a16="http://schemas.microsoft.com/office/drawing/2014/main" id="{A91EEB2F-8CB3-4CD4-9973-08B8C88FBBC1}"/>
              </a:ext>
            </a:extLst>
          </p:cNvPr>
          <p:cNvSpPr txBox="1"/>
          <p:nvPr/>
        </p:nvSpPr>
        <p:spPr>
          <a:xfrm rot="16200000">
            <a:off x="494270" y="3632886"/>
            <a:ext cx="2397211" cy="461665"/>
          </a:xfrm>
          <a:prstGeom prst="rect">
            <a:avLst/>
          </a:prstGeom>
          <a:noFill/>
        </p:spPr>
        <p:txBody>
          <a:bodyPr wrap="square" rtlCol="0">
            <a:spAutoFit/>
          </a:bodyPr>
          <a:lstStyle/>
          <a:p>
            <a:r>
              <a:rPr lang="en-GB" sz="2400" dirty="0"/>
              <a:t>Power</a:t>
            </a:r>
          </a:p>
        </p:txBody>
      </p:sp>
      <p:sp>
        <p:nvSpPr>
          <p:cNvPr id="6" name="TextBox 5">
            <a:extLst>
              <a:ext uri="{FF2B5EF4-FFF2-40B4-BE49-F238E27FC236}">
                <a16:creationId xmlns:a16="http://schemas.microsoft.com/office/drawing/2014/main" id="{36D84B60-4165-44AE-9577-23D22A61896E}"/>
              </a:ext>
            </a:extLst>
          </p:cNvPr>
          <p:cNvSpPr txBox="1"/>
          <p:nvPr/>
        </p:nvSpPr>
        <p:spPr>
          <a:xfrm>
            <a:off x="1342421" y="2027307"/>
            <a:ext cx="1330585" cy="369332"/>
          </a:xfrm>
          <a:prstGeom prst="rect">
            <a:avLst/>
          </a:prstGeom>
          <a:noFill/>
        </p:spPr>
        <p:txBody>
          <a:bodyPr wrap="square" rtlCol="0">
            <a:spAutoFit/>
          </a:bodyPr>
          <a:lstStyle/>
          <a:p>
            <a:r>
              <a:rPr lang="en-GB" dirty="0"/>
              <a:t>High</a:t>
            </a:r>
          </a:p>
        </p:txBody>
      </p:sp>
      <p:sp>
        <p:nvSpPr>
          <p:cNvPr id="7" name="TextBox 6">
            <a:extLst>
              <a:ext uri="{FF2B5EF4-FFF2-40B4-BE49-F238E27FC236}">
                <a16:creationId xmlns:a16="http://schemas.microsoft.com/office/drawing/2014/main" id="{A3F80F86-6F5C-45AB-A2E8-4344B1997043}"/>
              </a:ext>
            </a:extLst>
          </p:cNvPr>
          <p:cNvSpPr txBox="1"/>
          <p:nvPr/>
        </p:nvSpPr>
        <p:spPr>
          <a:xfrm>
            <a:off x="1419054" y="5965993"/>
            <a:ext cx="1009309" cy="369332"/>
          </a:xfrm>
          <a:prstGeom prst="rect">
            <a:avLst/>
          </a:prstGeom>
          <a:noFill/>
        </p:spPr>
        <p:txBody>
          <a:bodyPr wrap="square" rtlCol="0">
            <a:spAutoFit/>
          </a:bodyPr>
          <a:lstStyle/>
          <a:p>
            <a:r>
              <a:rPr lang="en-GB" dirty="0"/>
              <a:t>Low</a:t>
            </a:r>
          </a:p>
        </p:txBody>
      </p:sp>
      <p:sp>
        <p:nvSpPr>
          <p:cNvPr id="8" name="TextBox 7">
            <a:extLst>
              <a:ext uri="{FF2B5EF4-FFF2-40B4-BE49-F238E27FC236}">
                <a16:creationId xmlns:a16="http://schemas.microsoft.com/office/drawing/2014/main" id="{DA23D548-101A-483B-9510-13C23F642860}"/>
              </a:ext>
            </a:extLst>
          </p:cNvPr>
          <p:cNvSpPr txBox="1"/>
          <p:nvPr/>
        </p:nvSpPr>
        <p:spPr>
          <a:xfrm>
            <a:off x="2100649" y="6335325"/>
            <a:ext cx="1087394" cy="369332"/>
          </a:xfrm>
          <a:prstGeom prst="rect">
            <a:avLst/>
          </a:prstGeom>
          <a:noFill/>
        </p:spPr>
        <p:txBody>
          <a:bodyPr wrap="square" rtlCol="0">
            <a:spAutoFit/>
          </a:bodyPr>
          <a:lstStyle/>
          <a:p>
            <a:r>
              <a:rPr lang="en-GB" dirty="0"/>
              <a:t>Low</a:t>
            </a:r>
          </a:p>
        </p:txBody>
      </p:sp>
      <p:sp>
        <p:nvSpPr>
          <p:cNvPr id="9" name="TextBox 8">
            <a:extLst>
              <a:ext uri="{FF2B5EF4-FFF2-40B4-BE49-F238E27FC236}">
                <a16:creationId xmlns:a16="http://schemas.microsoft.com/office/drawing/2014/main" id="{752DD20D-6B93-4C4A-BD56-592410C00E00}"/>
              </a:ext>
            </a:extLst>
          </p:cNvPr>
          <p:cNvSpPr txBox="1"/>
          <p:nvPr/>
        </p:nvSpPr>
        <p:spPr>
          <a:xfrm>
            <a:off x="9700054" y="6317906"/>
            <a:ext cx="1260389" cy="369332"/>
          </a:xfrm>
          <a:prstGeom prst="rect">
            <a:avLst/>
          </a:prstGeom>
          <a:noFill/>
        </p:spPr>
        <p:txBody>
          <a:bodyPr wrap="square" rtlCol="0">
            <a:spAutoFit/>
          </a:bodyPr>
          <a:lstStyle/>
          <a:p>
            <a:r>
              <a:rPr lang="en-GB" dirty="0"/>
              <a:t>High</a:t>
            </a:r>
          </a:p>
        </p:txBody>
      </p:sp>
    </p:spTree>
    <p:extLst>
      <p:ext uri="{BB962C8B-B14F-4D97-AF65-F5344CB8AC3E}">
        <p14:creationId xmlns:p14="http://schemas.microsoft.com/office/powerpoint/2010/main" val="1164173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58AA4-91F9-4159-9748-65F6F9782280}"/>
              </a:ext>
            </a:extLst>
          </p:cNvPr>
          <p:cNvSpPr>
            <a:spLocks noGrp="1"/>
          </p:cNvSpPr>
          <p:nvPr>
            <p:ph type="title"/>
          </p:nvPr>
        </p:nvSpPr>
        <p:spPr/>
        <p:txBody>
          <a:bodyPr/>
          <a:lstStyle/>
          <a:p>
            <a:r>
              <a:rPr lang="en-GB" dirty="0"/>
              <a:t>Thank you for listening!</a:t>
            </a:r>
          </a:p>
        </p:txBody>
      </p:sp>
      <p:pic>
        <p:nvPicPr>
          <p:cNvPr id="5" name="Picture 4">
            <a:extLst>
              <a:ext uri="{FF2B5EF4-FFF2-40B4-BE49-F238E27FC236}">
                <a16:creationId xmlns:a16="http://schemas.microsoft.com/office/drawing/2014/main" id="{30F1F03D-4674-4E6C-ACD6-5079B913DAD7}"/>
              </a:ext>
            </a:extLst>
          </p:cNvPr>
          <p:cNvPicPr>
            <a:picLocks noChangeAspect="1"/>
          </p:cNvPicPr>
          <p:nvPr/>
        </p:nvPicPr>
        <p:blipFill>
          <a:blip r:embed="rId2"/>
          <a:stretch>
            <a:fillRect/>
          </a:stretch>
        </p:blipFill>
        <p:spPr>
          <a:xfrm>
            <a:off x="2767913" y="2461393"/>
            <a:ext cx="6242221" cy="4009299"/>
          </a:xfrm>
          <a:prstGeom prst="rect">
            <a:avLst/>
          </a:prstGeom>
        </p:spPr>
      </p:pic>
    </p:spTree>
    <p:extLst>
      <p:ext uri="{BB962C8B-B14F-4D97-AF65-F5344CB8AC3E}">
        <p14:creationId xmlns:p14="http://schemas.microsoft.com/office/powerpoint/2010/main" val="838090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7BEEB-5606-4A45-BAD7-AB7288795182}"/>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4500B79C-4C22-46CB-9944-73206862D4FD}"/>
              </a:ext>
            </a:extLst>
          </p:cNvPr>
          <p:cNvSpPr>
            <a:spLocks noGrp="1"/>
          </p:cNvSpPr>
          <p:nvPr>
            <p:ph idx="1"/>
          </p:nvPr>
        </p:nvSpPr>
        <p:spPr>
          <a:xfrm>
            <a:off x="763069" y="2425958"/>
            <a:ext cx="10900196" cy="4048983"/>
          </a:xfrm>
        </p:spPr>
        <p:txBody>
          <a:bodyPr>
            <a:normAutofit lnSpcReduction="10000"/>
          </a:bodyPr>
          <a:lstStyle/>
          <a:p>
            <a:r>
              <a:rPr lang="en-GB" dirty="0"/>
              <a:t>Gallagher, Billy. "Founders John Zimmer &amp; Logan Green Explain How Lyft Was Born Out Of </a:t>
            </a:r>
            <a:r>
              <a:rPr lang="en-GB" dirty="0" err="1"/>
              <a:t>Zimride</a:t>
            </a:r>
            <a:r>
              <a:rPr lang="en-GB" dirty="0"/>
              <a:t>." TechCrunch. </a:t>
            </a:r>
            <a:r>
              <a:rPr lang="en-GB" dirty="0" err="1"/>
              <a:t>N.p</a:t>
            </a:r>
            <a:r>
              <a:rPr lang="en-GB" dirty="0"/>
              <a:t>., 2017. Web. 24 Oct. 2017.</a:t>
            </a:r>
          </a:p>
          <a:p>
            <a:r>
              <a:rPr lang="en-GB" dirty="0"/>
              <a:t>"Lyft Takes Advantage As Uber Ponders Big Changes." </a:t>
            </a:r>
            <a:r>
              <a:rPr lang="en-GB" dirty="0" err="1"/>
              <a:t>Skift</a:t>
            </a:r>
            <a:r>
              <a:rPr lang="en-GB" dirty="0"/>
              <a:t>. </a:t>
            </a:r>
            <a:r>
              <a:rPr lang="en-GB" dirty="0" err="1"/>
              <a:t>N.p</a:t>
            </a:r>
            <a:r>
              <a:rPr lang="en-GB" dirty="0"/>
              <a:t>., 2017. Web. 29 Oct. 2017.</a:t>
            </a:r>
          </a:p>
          <a:p>
            <a:r>
              <a:rPr lang="en-GB" dirty="0" err="1"/>
              <a:t>Cresci</a:t>
            </a:r>
            <a:r>
              <a:rPr lang="en-GB" dirty="0"/>
              <a:t>, Elena. "#</a:t>
            </a:r>
            <a:r>
              <a:rPr lang="en-GB" dirty="0" err="1"/>
              <a:t>Deleteuber</a:t>
            </a:r>
            <a:r>
              <a:rPr lang="en-GB" dirty="0"/>
              <a:t>: How Social Media Turned On Uber." the Guardian. </a:t>
            </a:r>
            <a:r>
              <a:rPr lang="en-GB" dirty="0" err="1"/>
              <a:t>N.p</a:t>
            </a:r>
            <a:r>
              <a:rPr lang="en-GB" dirty="0"/>
              <a:t>., 2017. Web. 30 Oct. 2017.</a:t>
            </a:r>
          </a:p>
          <a:p>
            <a:r>
              <a:rPr lang="en-GB" dirty="0"/>
              <a:t>"Lyft Launches 50+ Cities In Biggest Expansion Yet." Lyft Blog. </a:t>
            </a:r>
            <a:r>
              <a:rPr lang="en-GB" dirty="0" err="1"/>
              <a:t>N.p</a:t>
            </a:r>
            <a:r>
              <a:rPr lang="en-GB" dirty="0"/>
              <a:t>., 2017. Web. 30 Oct. 2017.</a:t>
            </a:r>
          </a:p>
          <a:p>
            <a:r>
              <a:rPr lang="en-GB" dirty="0"/>
              <a:t>"Lyft Has Finally Matched One Of Uber's Big Advantages With Drivers By Launching A New, Standalone Driving App." Business Insider. </a:t>
            </a:r>
            <a:r>
              <a:rPr lang="en-GB" dirty="0" err="1"/>
              <a:t>N.p</a:t>
            </a:r>
            <a:r>
              <a:rPr lang="en-GB" dirty="0"/>
              <a:t>., 2017. Web. 31 Oct. 2017.</a:t>
            </a:r>
          </a:p>
          <a:p>
            <a:r>
              <a:rPr lang="en-GB" dirty="0"/>
              <a:t>Carson, Biz. "Lyft Just Gave Its Drivers A Major Advantage Over Uber." Business Insider. </a:t>
            </a:r>
            <a:r>
              <a:rPr lang="en-GB" dirty="0" err="1"/>
              <a:t>N.p</a:t>
            </a:r>
            <a:r>
              <a:rPr lang="en-GB" dirty="0"/>
              <a:t>., 2017. Web. 31 Oct. 2017.</a:t>
            </a:r>
          </a:p>
          <a:p>
            <a:r>
              <a:rPr lang="en-GB" dirty="0">
                <a:hlinkClick r:id="rId2"/>
              </a:rPr>
              <a:t>Business Queensland- https://www.business.qld.gov.au/running-business/employing/staff-development/managing-change/types</a:t>
            </a:r>
            <a:r>
              <a:rPr lang="en-GB" dirty="0"/>
              <a:t> </a:t>
            </a:r>
          </a:p>
        </p:txBody>
      </p:sp>
    </p:spTree>
    <p:extLst>
      <p:ext uri="{BB962C8B-B14F-4D97-AF65-F5344CB8AC3E}">
        <p14:creationId xmlns:p14="http://schemas.microsoft.com/office/powerpoint/2010/main" val="1972776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653</TotalTime>
  <Words>1294</Words>
  <Application>Microsoft Office PowerPoint</Application>
  <PresentationFormat>Widescreen</PresentationFormat>
  <Paragraphs>65</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Managing Change within Lyft </vt:lpstr>
      <vt:lpstr>Background</vt:lpstr>
      <vt:lpstr>Reasons for Change</vt:lpstr>
      <vt:lpstr>What is the change?</vt:lpstr>
      <vt:lpstr>Why has this change happened?</vt:lpstr>
      <vt:lpstr>What type of change is this?</vt:lpstr>
      <vt:lpstr>Lewin’s force field analysis</vt:lpstr>
      <vt:lpstr>Stakeholder Map</vt:lpstr>
      <vt:lpstr>Thank you for listening!</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Bronte Murdoch</dc:creator>
  <cp:lastModifiedBy>Bronte Murdoch</cp:lastModifiedBy>
  <cp:revision>58</cp:revision>
  <dcterms:created xsi:type="dcterms:W3CDTF">2017-10-19T19:15:39Z</dcterms:created>
  <dcterms:modified xsi:type="dcterms:W3CDTF">2017-11-01T09:15:18Z</dcterms:modified>
</cp:coreProperties>
</file>