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100" d="100"/>
          <a:sy n="100" d="100"/>
        </p:scale>
        <p:origin x="1260" y="-21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9452410-EC3F-4762-88CF-A2273A614072}"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20727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452410-EC3F-4762-88CF-A2273A614072}"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116885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452410-EC3F-4762-88CF-A2273A614072}"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2322252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9452410-EC3F-4762-88CF-A2273A614072}"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1773028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9452410-EC3F-4762-88CF-A2273A614072}" type="datetimeFigureOut">
              <a:rPr lang="en-US" smtClean="0"/>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130500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9452410-EC3F-4762-88CF-A2273A614072}" type="datetimeFigureOut">
              <a:rPr lang="en-US" smtClean="0"/>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3223742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452410-EC3F-4762-88CF-A2273A614072}" type="datetimeFigureOut">
              <a:rPr lang="en-US" smtClean="0"/>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1296536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79452410-EC3F-4762-88CF-A2273A614072}"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3734814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79452410-EC3F-4762-88CF-A2273A614072}"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105079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452410-EC3F-4762-88CF-A2273A614072}"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2130957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452410-EC3F-4762-88CF-A2273A614072}"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356AE-342E-4AC2-89C5-6CCBC14D80C6}" type="slidenum">
              <a:rPr lang="en-US" smtClean="0"/>
              <a:t>‹#›</a:t>
            </a:fld>
            <a:endParaRPr lang="en-US"/>
          </a:p>
        </p:txBody>
      </p:sp>
    </p:spTree>
    <p:extLst>
      <p:ext uri="{BB962C8B-B14F-4D97-AF65-F5344CB8AC3E}">
        <p14:creationId xmlns:p14="http://schemas.microsoft.com/office/powerpoint/2010/main" val="3382141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82000"/>
                  </a:schemeClr>
                </a:solidFill>
              </a:defRPr>
            </a:lvl1pPr>
          </a:lstStyle>
          <a:p>
            <a:fld id="{79452410-EC3F-4762-88CF-A2273A614072}" type="datetimeFigureOut">
              <a:rPr lang="en-US" smtClean="0"/>
              <a:t>2/12/2026</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82000"/>
                  </a:schemeClr>
                </a:solidFill>
              </a:defRPr>
            </a:lvl1pPr>
          </a:lstStyle>
          <a:p>
            <a:fld id="{335356AE-342E-4AC2-89C5-6CCBC14D80C6}" type="slidenum">
              <a:rPr lang="en-US" smtClean="0"/>
              <a:t>‹#›</a:t>
            </a:fld>
            <a:endParaRPr lang="en-US"/>
          </a:p>
        </p:txBody>
      </p:sp>
    </p:spTree>
    <p:extLst>
      <p:ext uri="{BB962C8B-B14F-4D97-AF65-F5344CB8AC3E}">
        <p14:creationId xmlns:p14="http://schemas.microsoft.com/office/powerpoint/2010/main" val="816658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smarthomeworld.in/southeast-asias-first-all-in-one-smart-home-smart-community-and-smart-estate-platform/" TargetMode="External"/><Relationship Id="rId4" Type="http://schemas.openxmlformats.org/officeDocument/2006/relationships/hyperlink" Target="https://dmwebsoft.com/the-convergence-of-iot-and-ai-smart-home-automation-and-beyo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6C1404C8-8D7F-0D7C-B2D6-90CC4BBBE893}"/>
              </a:ext>
            </a:extLst>
          </p:cNvPr>
          <p:cNvSpPr/>
          <p:nvPr/>
        </p:nvSpPr>
        <p:spPr>
          <a:xfrm>
            <a:off x="152400" y="180109"/>
            <a:ext cx="6511636" cy="9587346"/>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4B1B-14EF-172D-BE43-7BA63DC725E6}"/>
              </a:ext>
            </a:extLst>
          </p:cNvPr>
          <p:cNvSpPr/>
          <p:nvPr/>
        </p:nvSpPr>
        <p:spPr>
          <a:xfrm>
            <a:off x="581891" y="180109"/>
            <a:ext cx="5666509" cy="678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atin typeface="Times New Roman" panose="02020603050405020304" pitchFamily="18" charset="0"/>
                <a:cs typeface="Times New Roman" panose="02020603050405020304" pitchFamily="18" charset="0"/>
              </a:rPr>
              <a:t>MARKETING STRATEGIES PORTFOLIO </a:t>
            </a:r>
          </a:p>
        </p:txBody>
      </p:sp>
      <p:sp>
        <p:nvSpPr>
          <p:cNvPr id="9" name="TextBox 8">
            <a:extLst>
              <a:ext uri="{FF2B5EF4-FFF2-40B4-BE49-F238E27FC236}">
                <a16:creationId xmlns:a16="http://schemas.microsoft.com/office/drawing/2014/main" xmlns="" id="{ABC93D15-35AB-551D-9920-5734B0AA9AC2}"/>
              </a:ext>
            </a:extLst>
          </p:cNvPr>
          <p:cNvSpPr txBox="1"/>
          <p:nvPr/>
        </p:nvSpPr>
        <p:spPr>
          <a:xfrm>
            <a:off x="315192" y="1035521"/>
            <a:ext cx="6166888" cy="385362"/>
          </a:xfrm>
          <a:prstGeom prst="rect">
            <a:avLst/>
          </a:prstGeom>
          <a:solidFill>
            <a:schemeClr val="accent5">
              <a:lumMod val="75000"/>
            </a:schemeClr>
          </a:solidFill>
        </p:spPr>
        <p:txBody>
          <a:bodyPr wrap="square">
            <a:spAutoFit/>
          </a:bodyPr>
          <a:lstStyle/>
          <a:p>
            <a:pPr marL="0" marR="0" algn="ctr">
              <a:lnSpc>
                <a:spcPct val="115000"/>
              </a:lnSpc>
              <a:spcBef>
                <a:spcPts val="1800"/>
              </a:spcBef>
              <a:spcAft>
                <a:spcPts val="400"/>
              </a:spcAft>
              <a:buNone/>
            </a:pPr>
            <a:r>
              <a:rPr lang="en-US" sz="18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Element 1: Brand Extension Poster Explanation </a:t>
            </a:r>
          </a:p>
        </p:txBody>
      </p:sp>
      <p:sp>
        <p:nvSpPr>
          <p:cNvPr id="11" name="TextBox 10">
            <a:extLst>
              <a:ext uri="{FF2B5EF4-FFF2-40B4-BE49-F238E27FC236}">
                <a16:creationId xmlns:a16="http://schemas.microsoft.com/office/drawing/2014/main" xmlns="" id="{05EBEAB3-2CE4-94B0-E2F5-53E497B9F91F}"/>
              </a:ext>
            </a:extLst>
          </p:cNvPr>
          <p:cNvSpPr txBox="1"/>
          <p:nvPr/>
        </p:nvSpPr>
        <p:spPr>
          <a:xfrm>
            <a:off x="315191" y="1597422"/>
            <a:ext cx="3113809" cy="2123658"/>
          </a:xfrm>
          <a:prstGeom prst="rect">
            <a:avLst/>
          </a:prstGeom>
          <a:solidFill>
            <a:schemeClr val="tx2">
              <a:lumMod val="25000"/>
              <a:lumOff val="75000"/>
            </a:schemeClr>
          </a:solidFill>
        </p:spPr>
        <p:txBody>
          <a:bodyPr wrap="square">
            <a:spAutoFit/>
          </a:bodyPr>
          <a:lstStyle/>
          <a:p>
            <a:pPr algn="just"/>
            <a:r>
              <a:rPr lang="en-US" sz="1200" kern="0" dirty="0">
                <a:solidFill>
                  <a:srgbClr val="000000"/>
                </a:solidFill>
                <a:effectLst/>
                <a:latin typeface="Times New Roman" panose="02020603050405020304" pitchFamily="18" charset="0"/>
                <a:ea typeface="Aptos" panose="020B0004020202020204" pitchFamily="34" charset="0"/>
              </a:rPr>
              <a:t>Microsoft is a multinational tech company that is considered innovative in software, cloud computing, artificial intelligence, and digital services. The pillars of the brand include trust, reliability, inclusivity, and continuous innovation, and they are supported by a high brand equity through decades of credibility of the enterprise. This equity will enable Microsoft to venture into the adjacent technology segments with less perceived consumer risk (Eggers and Eggers, 2022).</a:t>
            </a:r>
            <a:endParaRPr lang="en-US" sz="1200" dirty="0"/>
          </a:p>
        </p:txBody>
      </p:sp>
      <p:pic>
        <p:nvPicPr>
          <p:cNvPr id="12" name="Picture 11" descr="HiLife ">
            <a:extLst>
              <a:ext uri="{FF2B5EF4-FFF2-40B4-BE49-F238E27FC236}">
                <a16:creationId xmlns:a16="http://schemas.microsoft.com/office/drawing/2014/main" xmlns="" id="{50D99267-6B57-93DC-9DDD-29614524350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5191" y="3825315"/>
            <a:ext cx="3113809" cy="13130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xmlns="" id="{A1637427-B6DD-7F94-4D22-BE51DC24D259}"/>
              </a:ext>
            </a:extLst>
          </p:cNvPr>
          <p:cNvSpPr txBox="1"/>
          <p:nvPr/>
        </p:nvSpPr>
        <p:spPr>
          <a:xfrm>
            <a:off x="152399" y="5220598"/>
            <a:ext cx="3429000" cy="502702"/>
          </a:xfrm>
          <a:prstGeom prst="rect">
            <a:avLst/>
          </a:prstGeom>
          <a:noFill/>
        </p:spPr>
        <p:txBody>
          <a:bodyPr wrap="square">
            <a:spAutoFit/>
          </a:bodyPr>
          <a:lstStyle/>
          <a:p>
            <a:pPr marL="0" marR="0" algn="ctr">
              <a:spcAft>
                <a:spcPts val="800"/>
              </a:spcAft>
              <a:buNone/>
            </a:pPr>
            <a:r>
              <a:rPr lang="en-US" sz="1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1: Smart Living Ecosystem</a:t>
            </a:r>
            <a:endParaRPr lang="en-US" sz="10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spcAft>
                <a:spcPts val="800"/>
              </a:spcAft>
              <a:buNone/>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US"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sandeep</a:t>
            </a: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US" sz="10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xmlns="" id="{AC414E4A-6082-A5D8-83D2-3A80694D7766}"/>
              </a:ext>
            </a:extLst>
          </p:cNvPr>
          <p:cNvSpPr txBox="1"/>
          <p:nvPr/>
        </p:nvSpPr>
        <p:spPr>
          <a:xfrm>
            <a:off x="3532908" y="1564048"/>
            <a:ext cx="2949172" cy="3703578"/>
          </a:xfrm>
          <a:prstGeom prst="rect">
            <a:avLst/>
          </a:prstGeom>
          <a:solidFill>
            <a:schemeClr val="accent6">
              <a:lumMod val="20000"/>
              <a:lumOff val="80000"/>
            </a:schemeClr>
          </a:solidFill>
        </p:spPr>
        <p:txBody>
          <a:bodyPr wrap="square">
            <a:spAutoFit/>
          </a:bodyPr>
          <a:lstStyle/>
          <a:p>
            <a:pPr marL="0" marR="0" algn="just">
              <a:spcAft>
                <a:spcPts val="800"/>
              </a:spcAft>
              <a:buNone/>
            </a:pPr>
            <a:r>
              <a:rPr lang="en-US" sz="12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Microsoft </a:t>
            </a:r>
            <a:r>
              <a:rPr lang="en-US" sz="12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ecoSmart</a:t>
            </a:r>
            <a:r>
              <a:rPr lang="en-US" sz="12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Home Platform: It is a brand extension into smart-home and sustainable living. This platform is an integration of artificial intelligence, Internet of things and cloud-based analytics to manage the household energy usage, security and connected appliances through one digital platform. Real-time data monitoring and automated decision-making optimize energy emissions and enhance comfort and control of the users (Oliveira et al., 2023).</a:t>
            </a:r>
          </a:p>
          <a:p>
            <a:pPr algn="just">
              <a:buNone/>
            </a:pPr>
            <a:r>
              <a:rPr lang="en-US" sz="1200" kern="0" dirty="0">
                <a:solidFill>
                  <a:srgbClr val="000000"/>
                </a:solidFill>
                <a:effectLst/>
                <a:latin typeface="Times New Roman" panose="02020603050405020304" pitchFamily="18" charset="0"/>
                <a:ea typeface="Aptos" panose="020B0004020202020204" pitchFamily="34" charset="0"/>
              </a:rPr>
              <a:t>The market is also popular due to the tendency towards quicker smart home technology and the increased use of AI-based solutions. The families are seeking intelligent systems that minimize the operation costs, improve effectiveness, and deliver linked lives particularly in urban areas where power costs are rising.</a:t>
            </a:r>
            <a:endParaRPr lang="en-US" sz="1200" dirty="0"/>
          </a:p>
        </p:txBody>
      </p:sp>
      <p:pic>
        <p:nvPicPr>
          <p:cNvPr id="17" name="Picture 16">
            <a:extLst>
              <a:ext uri="{FF2B5EF4-FFF2-40B4-BE49-F238E27FC236}">
                <a16:creationId xmlns:a16="http://schemas.microsoft.com/office/drawing/2014/main" xmlns="" id="{1DC27FFB-FF49-EBF8-0B9B-9CCEDC0BC4A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9916" y="5532909"/>
            <a:ext cx="2500803" cy="12810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9" name="TextBox 18">
            <a:extLst>
              <a:ext uri="{FF2B5EF4-FFF2-40B4-BE49-F238E27FC236}">
                <a16:creationId xmlns:a16="http://schemas.microsoft.com/office/drawing/2014/main" xmlns="" id="{D8AE5E3E-00AC-EBBE-6FCA-A2EDD7428890}"/>
              </a:ext>
            </a:extLst>
          </p:cNvPr>
          <p:cNvSpPr txBox="1"/>
          <p:nvPr/>
        </p:nvSpPr>
        <p:spPr>
          <a:xfrm>
            <a:off x="3283527" y="6969673"/>
            <a:ext cx="3429000" cy="502702"/>
          </a:xfrm>
          <a:prstGeom prst="rect">
            <a:avLst/>
          </a:prstGeom>
          <a:noFill/>
        </p:spPr>
        <p:txBody>
          <a:bodyPr wrap="square">
            <a:spAutoFit/>
          </a:bodyPr>
          <a:lstStyle/>
          <a:p>
            <a:pPr marL="0" marR="0" algn="ctr">
              <a:spcAft>
                <a:spcPts val="800"/>
              </a:spcAft>
              <a:buNone/>
            </a:pPr>
            <a:r>
              <a:rPr lang="en-US" sz="1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2: AI- and IoT-Enabled Smart Home</a:t>
            </a:r>
            <a:endParaRPr lang="en-US" sz="10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spcAft>
                <a:spcPts val="800"/>
              </a:spcAft>
              <a:buNone/>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(Source: Tank, 2024)</a:t>
            </a:r>
            <a:endParaRPr lang="en-US" sz="10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xmlns="" id="{713D96B5-6ADB-D070-2CC3-0AAC25AF841C}"/>
              </a:ext>
            </a:extLst>
          </p:cNvPr>
          <p:cNvSpPr txBox="1"/>
          <p:nvPr/>
        </p:nvSpPr>
        <p:spPr>
          <a:xfrm>
            <a:off x="372325" y="5769273"/>
            <a:ext cx="2989147" cy="1569660"/>
          </a:xfrm>
          <a:prstGeom prst="rect">
            <a:avLst/>
          </a:prstGeom>
          <a:solidFill>
            <a:schemeClr val="bg1">
              <a:lumMod val="65000"/>
            </a:schemeClr>
          </a:solidFill>
        </p:spPr>
        <p:txBody>
          <a:bodyPr wrap="square">
            <a:spAutoFit/>
          </a:bodyPr>
          <a:lstStyle/>
          <a:p>
            <a:pPr algn="just"/>
            <a:r>
              <a:rPr lang="en-US" sz="1200" kern="0" dirty="0">
                <a:solidFill>
                  <a:srgbClr val="000000"/>
                </a:solidFill>
                <a:effectLst/>
                <a:latin typeface="Times New Roman" panose="02020603050405020304" pitchFamily="18" charset="0"/>
                <a:ea typeface="Aptos" panose="020B0004020202020204" pitchFamily="34" charset="0"/>
              </a:rPr>
              <a:t>EcoSmart Home Platform is concerned with sustainability. Predictive analytics will reduce energy consumption, carbon emissions within the household, and encourage responsible consumption, making Microsoft a technological leader in the creation of environmental value (</a:t>
            </a:r>
            <a:r>
              <a:rPr lang="en-US" sz="1200" kern="0" dirty="0" err="1">
                <a:solidFill>
                  <a:srgbClr val="000000"/>
                </a:solidFill>
                <a:effectLst/>
                <a:latin typeface="Times New Roman" panose="02020603050405020304" pitchFamily="18" charset="0"/>
                <a:ea typeface="Aptos" panose="020B0004020202020204" pitchFamily="34" charset="0"/>
              </a:rPr>
              <a:t>Foziljonov</a:t>
            </a:r>
            <a:r>
              <a:rPr lang="en-US" sz="1200" kern="0" dirty="0">
                <a:solidFill>
                  <a:srgbClr val="000000"/>
                </a:solidFill>
                <a:effectLst/>
                <a:latin typeface="Times New Roman" panose="02020603050405020304" pitchFamily="18" charset="0"/>
                <a:ea typeface="Aptos" panose="020B0004020202020204" pitchFamily="34" charset="0"/>
              </a:rPr>
              <a:t> et al., 2025)</a:t>
            </a:r>
            <a:r>
              <a:rPr lang="en-US" sz="1200" kern="0" dirty="0">
                <a:effectLst/>
                <a:latin typeface="Times New Roman" panose="02020603050405020304" pitchFamily="18" charset="0"/>
                <a:ea typeface="Times New Roman" panose="02020603050405020304" pitchFamily="18" charset="0"/>
              </a:rPr>
              <a:t>. </a:t>
            </a:r>
            <a:endParaRPr lang="en-US" sz="1200" dirty="0"/>
          </a:p>
        </p:txBody>
      </p:sp>
      <p:sp>
        <p:nvSpPr>
          <p:cNvPr id="23" name="TextBox 22">
            <a:extLst>
              <a:ext uri="{FF2B5EF4-FFF2-40B4-BE49-F238E27FC236}">
                <a16:creationId xmlns:a16="http://schemas.microsoft.com/office/drawing/2014/main" xmlns="" id="{17401F6D-3508-910D-3C1E-98560F989A36}"/>
              </a:ext>
            </a:extLst>
          </p:cNvPr>
          <p:cNvSpPr txBox="1"/>
          <p:nvPr/>
        </p:nvSpPr>
        <p:spPr>
          <a:xfrm>
            <a:off x="315191" y="7792073"/>
            <a:ext cx="6166889" cy="1785104"/>
          </a:xfrm>
          <a:prstGeom prst="rect">
            <a:avLst/>
          </a:prstGeom>
          <a:solidFill>
            <a:schemeClr val="accent2">
              <a:lumMod val="20000"/>
              <a:lumOff val="80000"/>
            </a:schemeClr>
          </a:solidFill>
        </p:spPr>
        <p:txBody>
          <a:bodyPr wrap="square">
            <a:spAutoFit/>
          </a:bodyPr>
          <a:lstStyle/>
          <a:p>
            <a:pPr marL="171450" indent="-171450" algn="just">
              <a:buFont typeface="Wingdings" panose="05000000000000000000" pitchFamily="2" charset="2"/>
              <a:buChar char="q"/>
            </a:pP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Tank, A. (2024). The Convergence of IoT and AI: Smart Home Automation and Beyond - DM </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WebSoft</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LLP. [online] DM </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WebSoft</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LLP. Available at: </a:t>
            </a:r>
            <a:r>
              <a:rPr lang="en-US" sz="10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https://dmwebsoft.com/the-convergence-of-iot-and-ai-smart-home-automation-and-beyond</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11 Feb. 2026].</a:t>
            </a:r>
          </a:p>
          <a:p>
            <a:pPr marL="171450" indent="-171450" algn="just">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Oliveira, M.O.R.D., Heldt, R., Silveira, C.S. and Luce, F.B., 2023. Brand equity chain and brand equity measurement approaches. </a:t>
            </a:r>
            <a:r>
              <a:rPr lang="en-US" sz="1000" i="1" dirty="0">
                <a:latin typeface="Times New Roman" panose="02020603050405020304" pitchFamily="18" charset="0"/>
                <a:cs typeface="Times New Roman" panose="02020603050405020304" pitchFamily="18" charset="0"/>
              </a:rPr>
              <a:t>Marketing Intelligence &amp; Planning</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41</a:t>
            </a:r>
            <a:r>
              <a:rPr lang="en-US" sz="1000" dirty="0">
                <a:latin typeface="Times New Roman" panose="02020603050405020304" pitchFamily="18" charset="0"/>
                <a:cs typeface="Times New Roman" panose="02020603050405020304" pitchFamily="18" charset="0"/>
              </a:rPr>
              <a:t>(4), pp.442-456.</a:t>
            </a:r>
          </a:p>
          <a:p>
            <a:pPr marL="171450" indent="-171450" algn="just">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sandeep</a:t>
            </a:r>
            <a:r>
              <a:rPr lang="en-US" sz="1000" dirty="0">
                <a:latin typeface="Times New Roman" panose="02020603050405020304" pitchFamily="18" charset="0"/>
                <a:cs typeface="Times New Roman" panose="02020603050405020304" pitchFamily="18" charset="0"/>
              </a:rPr>
              <a:t> (2021). Southeast Asia’s First All-In-One Smart Home, Smart Community, And Smart Estate Platform. - Smart Home World Magazine. [online] Smart Home World Magazine. Available at: </a:t>
            </a:r>
            <a:r>
              <a:rPr lang="en-US" sz="1000" u="sng" dirty="0">
                <a:latin typeface="Times New Roman" panose="02020603050405020304" pitchFamily="18" charset="0"/>
                <a:cs typeface="Times New Roman" panose="02020603050405020304" pitchFamily="18" charset="0"/>
                <a:hlinkClick r:id="rId5"/>
              </a:rPr>
              <a:t>https://www.smarthomeworld.in/southeast-asias-first-all-in-one-smart-home-smart-community-and-smart-estate-platform/</a:t>
            </a:r>
            <a:r>
              <a:rPr lang="en-US" sz="1000" dirty="0">
                <a:latin typeface="Times New Roman" panose="02020603050405020304" pitchFamily="18" charset="0"/>
                <a:cs typeface="Times New Roman" panose="02020603050405020304" pitchFamily="18" charset="0"/>
              </a:rPr>
              <a:t>  [Accessed 11 Feb. 2026].</a:t>
            </a:r>
          </a:p>
          <a:p>
            <a:pPr marL="171450" indent="-171450" algn="just">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Eggers, F. and Eggers, F., 2022. Drivers of autonomous vehicles—analyzing consumer preferences for self-driving car brand extensions. </a:t>
            </a:r>
            <a:r>
              <a:rPr lang="en-US" sz="1000" i="1" dirty="0">
                <a:latin typeface="Times New Roman" panose="02020603050405020304" pitchFamily="18" charset="0"/>
                <a:cs typeface="Times New Roman" panose="02020603050405020304" pitchFamily="18" charset="0"/>
              </a:rPr>
              <a:t>Marketing Letters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33</a:t>
            </a:r>
            <a:r>
              <a:rPr lang="en-US" sz="1000" dirty="0">
                <a:latin typeface="Times New Roman" panose="02020603050405020304" pitchFamily="18" charset="0"/>
                <a:cs typeface="Times New Roman" panose="02020603050405020304" pitchFamily="18" charset="0"/>
              </a:rPr>
              <a:t>(1), pp.89-112.</a:t>
            </a:r>
          </a:p>
        </p:txBody>
      </p:sp>
      <p:sp>
        <p:nvSpPr>
          <p:cNvPr id="24" name="TextBox 23">
            <a:extLst>
              <a:ext uri="{FF2B5EF4-FFF2-40B4-BE49-F238E27FC236}">
                <a16:creationId xmlns:a16="http://schemas.microsoft.com/office/drawing/2014/main" xmlns="" id="{3BC6DB9F-FC7E-317C-D318-C2B25B1C2A90}"/>
              </a:ext>
            </a:extLst>
          </p:cNvPr>
          <p:cNvSpPr txBox="1"/>
          <p:nvPr/>
        </p:nvSpPr>
        <p:spPr>
          <a:xfrm>
            <a:off x="315191" y="7520795"/>
            <a:ext cx="6166889" cy="287643"/>
          </a:xfrm>
          <a:prstGeom prst="rect">
            <a:avLst/>
          </a:prstGeom>
          <a:solidFill>
            <a:schemeClr val="accent3">
              <a:lumMod val="75000"/>
            </a:schemeClr>
          </a:solidFill>
        </p:spPr>
        <p:txBody>
          <a:bodyPr wrap="square">
            <a:spAutoFit/>
          </a:bodyPr>
          <a:lstStyle/>
          <a:p>
            <a:pPr marL="0" marR="0" algn="ctr">
              <a:lnSpc>
                <a:spcPct val="115000"/>
              </a:lnSpc>
              <a:spcBef>
                <a:spcPts val="1800"/>
              </a:spcBef>
              <a:spcAft>
                <a:spcPts val="400"/>
              </a:spcAft>
              <a:buNone/>
            </a:pPr>
            <a:r>
              <a:rPr lang="en-US" sz="12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37086413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358</Words>
  <Application>Microsoft Office PowerPoint</Application>
  <PresentationFormat>A4 Paper (210x297 mm)</PresentationFormat>
  <Paragraphs>15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Calibri</vt:lpstr>
      <vt:lpstr>Times New Roman</vt:lpstr>
      <vt:lpstr>Wingdings</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Arindam</dc:creator>
  <cp:lastModifiedBy>hp</cp:lastModifiedBy>
  <cp:revision>3</cp:revision>
  <dcterms:created xsi:type="dcterms:W3CDTF">2026-02-11T12:40:22Z</dcterms:created>
  <dcterms:modified xsi:type="dcterms:W3CDTF">2026-02-12T14:34:07Z</dcterms:modified>
</cp:coreProperties>
</file>