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0"/>
  </p:notesMasterIdLst>
  <p:sldIdLst>
    <p:sldId id="256" r:id="rId3"/>
    <p:sldId id="297" r:id="rId4"/>
    <p:sldId id="259" r:id="rId5"/>
    <p:sldId id="260" r:id="rId6"/>
    <p:sldId id="268" r:id="rId7"/>
    <p:sldId id="308" r:id="rId8"/>
    <p:sldId id="279" r:id="rId9"/>
    <p:sldId id="283" r:id="rId10"/>
    <p:sldId id="285" r:id="rId11"/>
    <p:sldId id="282" r:id="rId12"/>
    <p:sldId id="286" r:id="rId13"/>
    <p:sldId id="295" r:id="rId14"/>
    <p:sldId id="289" r:id="rId15"/>
    <p:sldId id="305" r:id="rId16"/>
    <p:sldId id="291" r:id="rId17"/>
    <p:sldId id="306" r:id="rId18"/>
    <p:sldId id="272" r:id="rId19"/>
    <p:sldId id="290" r:id="rId20"/>
    <p:sldId id="275" r:id="rId21"/>
    <p:sldId id="298" r:id="rId22"/>
    <p:sldId id="301" r:id="rId23"/>
    <p:sldId id="300" r:id="rId24"/>
    <p:sldId id="294" r:id="rId25"/>
    <p:sldId id="276" r:id="rId26"/>
    <p:sldId id="302" r:id="rId27"/>
    <p:sldId id="303" r:id="rId28"/>
    <p:sldId id="30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6997" autoAdjust="0"/>
  </p:normalViewPr>
  <p:slideViewPr>
    <p:cSldViewPr snapToGrid="0">
      <p:cViewPr varScale="1">
        <p:scale>
          <a:sx n="75" d="100"/>
          <a:sy n="75" d="100"/>
        </p:scale>
        <p:origin x="1134"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61D00A-AE5F-407F-A044-1E12AE2FEEC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4D46755-39FE-4945-B8ED-9EF15C417EBA}">
      <dgm:prSet custT="1"/>
      <dgm:spPr/>
      <dgm:t>
        <a:bodyPr/>
        <a:lstStyle/>
        <a:p>
          <a:r>
            <a:rPr lang="en-GB" sz="2800" b="1" dirty="0"/>
            <a:t>Summary and Reflections</a:t>
          </a:r>
          <a:endParaRPr lang="en-US" sz="2800" dirty="0"/>
        </a:p>
      </dgm:t>
    </dgm:pt>
    <dgm:pt modelId="{78E4FD1E-D9E1-4D81-82CF-115DFFF7EF4A}" type="parTrans" cxnId="{54364F02-1E54-4F53-9B29-3E27E6DA7651}">
      <dgm:prSet/>
      <dgm:spPr/>
      <dgm:t>
        <a:bodyPr/>
        <a:lstStyle/>
        <a:p>
          <a:endParaRPr lang="en-US"/>
        </a:p>
      </dgm:t>
    </dgm:pt>
    <dgm:pt modelId="{50F4A45C-ADF9-46CF-8B11-4224A9B017FA}" type="sibTrans" cxnId="{54364F02-1E54-4F53-9B29-3E27E6DA7651}">
      <dgm:prSet/>
      <dgm:spPr/>
      <dgm:t>
        <a:bodyPr/>
        <a:lstStyle/>
        <a:p>
          <a:endParaRPr lang="en-US"/>
        </a:p>
      </dgm:t>
    </dgm:pt>
    <dgm:pt modelId="{BF3ECE15-9085-44F1-90AF-1F3F1580358B}">
      <dgm:prSet custT="1"/>
      <dgm:spPr/>
      <dgm:t>
        <a:bodyPr/>
        <a:lstStyle/>
        <a:p>
          <a:r>
            <a:rPr lang="en-GB" sz="1800" dirty="0"/>
            <a:t>In conclusion, educational policy in Wales plays a crucial role in shaping teenage aspirations by aligning with the nation’s broader goals of social equity, economic prosperity, and individual fulfilment.   </a:t>
          </a:r>
          <a:r>
            <a:rPr lang="en-GB" sz="1600" i="1" dirty="0"/>
            <a:t>(</a:t>
          </a:r>
          <a:r>
            <a:rPr lang="en-GB" sz="1600" i="1" dirty="0">
              <a:effectLst/>
              <a:latin typeface="Aptos" panose="020B0004020202020204" pitchFamily="34" charset="0"/>
              <a:ea typeface="Aptos" panose="020B0004020202020204" pitchFamily="34" charset="0"/>
              <a:cs typeface="Times New Roman" panose="02020603050405020304" pitchFamily="18" charset="0"/>
            </a:rPr>
            <a:t>Becker, 1964; Freire,1968</a:t>
          </a:r>
          <a:r>
            <a:rPr lang="en-GB" sz="1600" i="1" dirty="0"/>
            <a:t>)</a:t>
          </a:r>
          <a:endParaRPr lang="en-US" sz="1800" i="1" dirty="0"/>
        </a:p>
      </dgm:t>
    </dgm:pt>
    <dgm:pt modelId="{41167711-CCDC-4DA5-ABAC-B7E1DC84796F}" type="parTrans" cxnId="{1B036503-6E2D-45D1-9D2D-73C6E239A18A}">
      <dgm:prSet/>
      <dgm:spPr/>
      <dgm:t>
        <a:bodyPr/>
        <a:lstStyle/>
        <a:p>
          <a:endParaRPr lang="en-US"/>
        </a:p>
      </dgm:t>
    </dgm:pt>
    <dgm:pt modelId="{1A7539E7-D502-4DCA-89EA-A9335D7511AB}" type="sibTrans" cxnId="{1B036503-6E2D-45D1-9D2D-73C6E239A18A}">
      <dgm:prSet/>
      <dgm:spPr/>
      <dgm:t>
        <a:bodyPr/>
        <a:lstStyle/>
        <a:p>
          <a:endParaRPr lang="en-US"/>
        </a:p>
      </dgm:t>
    </dgm:pt>
    <dgm:pt modelId="{A5D46BFB-7373-4712-B4DB-4BB7CE540DE8}">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a:t>Policies such as the Curriculum for Wales and initiatives like the Seren Network and Youth Guarantee exemplify efforts to bridge the gap between ambition and attainment</a:t>
          </a:r>
          <a:r>
            <a:rPr lang="en-GB" sz="2000" dirty="0"/>
            <a:t>.                                                              (</a:t>
          </a:r>
          <a:r>
            <a:rPr lang="fr-FR" sz="1600" i="1" dirty="0"/>
            <a:t>St. Clair, et al., 2013)</a:t>
          </a:r>
          <a:endParaRPr lang="en-GB" sz="1600" i="1" dirty="0"/>
        </a:p>
        <a:p>
          <a:pPr marL="0" lvl="0" defTabSz="800100">
            <a:lnSpc>
              <a:spcPct val="90000"/>
            </a:lnSpc>
            <a:spcBef>
              <a:spcPct val="0"/>
            </a:spcBef>
            <a:spcAft>
              <a:spcPct val="35000"/>
            </a:spcAft>
            <a:buNone/>
          </a:pPr>
          <a:endParaRPr lang="en-US" sz="1800" i="1" dirty="0"/>
        </a:p>
      </dgm:t>
    </dgm:pt>
    <dgm:pt modelId="{110AA6A4-1205-4B06-BE60-32B2DC05D778}" type="parTrans" cxnId="{5CD55080-F16A-4370-96DD-65C98667058E}">
      <dgm:prSet/>
      <dgm:spPr/>
      <dgm:t>
        <a:bodyPr/>
        <a:lstStyle/>
        <a:p>
          <a:endParaRPr lang="en-US"/>
        </a:p>
      </dgm:t>
    </dgm:pt>
    <dgm:pt modelId="{27D0AB44-F829-4694-9186-A72970791ECC}" type="sibTrans" cxnId="{5CD55080-F16A-4370-96DD-65C98667058E}">
      <dgm:prSet/>
      <dgm:spPr/>
      <dgm:t>
        <a:bodyPr/>
        <a:lstStyle/>
        <a:p>
          <a:endParaRPr lang="en-US"/>
        </a:p>
      </dgm:t>
    </dgm:pt>
    <dgm:pt modelId="{AD1B62A1-5E11-48E7-9F6D-70C61028EAAA}">
      <dgm:prSet custT="1"/>
      <dgm:spPr/>
      <dgm:t>
        <a:bodyPr/>
        <a:lstStyle/>
        <a:p>
          <a:r>
            <a:rPr lang="en-GB" sz="1800" dirty="0"/>
            <a:t>Yet, challenges remain, including ensuring equity across schools, maintaining quality in academic and vocational pathways, and addressing resource disparities.</a:t>
          </a:r>
          <a:r>
            <a:rPr lang="en-GB" sz="1600" i="1" dirty="0"/>
            <a:t>                                                                         (Vogel 2015; OECD, 2024)</a:t>
          </a:r>
          <a:endParaRPr lang="en-US" sz="1300" dirty="0"/>
        </a:p>
      </dgm:t>
    </dgm:pt>
    <dgm:pt modelId="{8EB9EAFA-35E7-4071-930C-AF317EC60162}" type="parTrans" cxnId="{4FF4ACC7-97FF-4252-A397-3C5D838B819F}">
      <dgm:prSet/>
      <dgm:spPr/>
      <dgm:t>
        <a:bodyPr/>
        <a:lstStyle/>
        <a:p>
          <a:endParaRPr lang="en-US"/>
        </a:p>
      </dgm:t>
    </dgm:pt>
    <dgm:pt modelId="{767441CE-D73A-45A4-AC54-2A694BAA5C1B}" type="sibTrans" cxnId="{4FF4ACC7-97FF-4252-A397-3C5D838B819F}">
      <dgm:prSet/>
      <dgm:spPr/>
      <dgm:t>
        <a:bodyPr/>
        <a:lstStyle/>
        <a:p>
          <a:endParaRPr lang="en-US"/>
        </a:p>
      </dgm:t>
    </dgm:pt>
    <dgm:pt modelId="{9C4D3D10-5D1C-488D-B63E-F9D2A722B1C4}">
      <dgm:prSet custT="1"/>
      <dgm:spPr/>
      <dgm:t>
        <a:bodyPr/>
        <a:lstStyle/>
        <a:p>
          <a:r>
            <a:rPr lang="en-GB" sz="1800" dirty="0"/>
            <a:t>Media narratives along with international comparisons highlight that Welsh strategies must balance local needs with global influences to remain competitive and relevant.                                                            </a:t>
          </a:r>
          <a:r>
            <a:rPr lang="en-GB" sz="1600" i="1" dirty="0"/>
            <a:t>(Donaldson, 2015; IFS, 2024)</a:t>
          </a:r>
        </a:p>
        <a:p>
          <a:endParaRPr lang="en-US" sz="1400" dirty="0"/>
        </a:p>
      </dgm:t>
    </dgm:pt>
    <dgm:pt modelId="{DA70D57D-86C5-4D7E-9A24-FD96DD05345C}" type="parTrans" cxnId="{E3570BF4-57B7-41B2-804C-D67A95B0B595}">
      <dgm:prSet/>
      <dgm:spPr/>
      <dgm:t>
        <a:bodyPr/>
        <a:lstStyle/>
        <a:p>
          <a:endParaRPr lang="en-US"/>
        </a:p>
      </dgm:t>
    </dgm:pt>
    <dgm:pt modelId="{B7D72307-CB5C-49B2-8EBA-0BB4E9B212DC}" type="sibTrans" cxnId="{E3570BF4-57B7-41B2-804C-D67A95B0B595}">
      <dgm:prSet/>
      <dgm:spPr/>
      <dgm:t>
        <a:bodyPr/>
        <a:lstStyle/>
        <a:p>
          <a:endParaRPr lang="en-US"/>
        </a:p>
      </dgm:t>
    </dgm:pt>
    <dgm:pt modelId="{EB978335-29BB-4CA1-ACA9-6138F667BFAE}">
      <dgm:prSet custT="1"/>
      <dgm:spPr/>
      <dgm:t>
        <a:bodyPr/>
        <a:lstStyle/>
        <a:p>
          <a:r>
            <a:rPr lang="en-GB" sz="1800" dirty="0"/>
            <a:t>Ultimately, the realisation of this vision depends on robust implementation, consistent quality, and a focus on every young person’s potential.                                                                                                               </a:t>
          </a:r>
          <a:r>
            <a:rPr lang="en-GB" sz="1600" i="1" dirty="0"/>
            <a:t>(OECD, 2020; Donaldson, 2015)</a:t>
          </a:r>
        </a:p>
        <a:p>
          <a:endParaRPr lang="en-US" sz="1400" dirty="0"/>
        </a:p>
      </dgm:t>
    </dgm:pt>
    <dgm:pt modelId="{46F612C1-D4DA-4919-82B2-CB4D05720659}" type="parTrans" cxnId="{0B3638AA-964C-409B-B3D1-D860C6FABFF8}">
      <dgm:prSet/>
      <dgm:spPr/>
      <dgm:t>
        <a:bodyPr/>
        <a:lstStyle/>
        <a:p>
          <a:endParaRPr lang="en-US"/>
        </a:p>
      </dgm:t>
    </dgm:pt>
    <dgm:pt modelId="{BB4377E7-1427-45AA-A6A5-AAB65E41909C}" type="sibTrans" cxnId="{0B3638AA-964C-409B-B3D1-D860C6FABFF8}">
      <dgm:prSet/>
      <dgm:spPr/>
      <dgm:t>
        <a:bodyPr/>
        <a:lstStyle/>
        <a:p>
          <a:endParaRPr lang="en-US"/>
        </a:p>
      </dgm:t>
    </dgm:pt>
    <dgm:pt modelId="{466FD707-5513-4E9B-A2DA-6C63E98DECD7}">
      <dgm:prSet custT="1"/>
      <dgm:spPr/>
      <dgm:t>
        <a:bodyPr/>
        <a:lstStyle/>
        <a:p>
          <a:r>
            <a:rPr lang="en-GB" sz="1800" dirty="0"/>
            <a:t>With continued commitment, Wales can set a global example of how education policy can transform teenage aspirations into tangible success.                                                                                                                           </a:t>
          </a:r>
          <a:r>
            <a:rPr lang="en-GB" sz="1600" i="1" dirty="0"/>
            <a:t>(United Nations, 2024)</a:t>
          </a:r>
          <a:endParaRPr lang="en-US" sz="1800" i="1" dirty="0"/>
        </a:p>
      </dgm:t>
    </dgm:pt>
    <dgm:pt modelId="{8E1626C3-D358-4336-8AFA-6D5BCD4D5C9E}" type="parTrans" cxnId="{CD7EFF61-BDF1-4744-838D-6F5D12003891}">
      <dgm:prSet/>
      <dgm:spPr/>
      <dgm:t>
        <a:bodyPr/>
        <a:lstStyle/>
        <a:p>
          <a:endParaRPr lang="en-US"/>
        </a:p>
      </dgm:t>
    </dgm:pt>
    <dgm:pt modelId="{0C1B87CA-35BF-4441-9BE3-AAFCBC5F6229}" type="sibTrans" cxnId="{CD7EFF61-BDF1-4744-838D-6F5D12003891}">
      <dgm:prSet/>
      <dgm:spPr/>
      <dgm:t>
        <a:bodyPr/>
        <a:lstStyle/>
        <a:p>
          <a:endParaRPr lang="en-US"/>
        </a:p>
      </dgm:t>
    </dgm:pt>
    <dgm:pt modelId="{F1CF4A6B-484F-40A3-9C26-F29E6049449C}" type="pres">
      <dgm:prSet presAssocID="{CA61D00A-AE5F-407F-A044-1E12AE2FEEC7}" presName="vert0" presStyleCnt="0">
        <dgm:presLayoutVars>
          <dgm:dir/>
          <dgm:animOne val="branch"/>
          <dgm:animLvl val="lvl"/>
        </dgm:presLayoutVars>
      </dgm:prSet>
      <dgm:spPr/>
    </dgm:pt>
    <dgm:pt modelId="{8AC855FC-8E82-4793-83D2-20500C53F90C}" type="pres">
      <dgm:prSet presAssocID="{C4D46755-39FE-4945-B8ED-9EF15C417EBA}" presName="thickLine" presStyleLbl="alignNode1" presStyleIdx="0" presStyleCnt="7"/>
      <dgm:spPr/>
    </dgm:pt>
    <dgm:pt modelId="{D2BCA1FB-E93E-44C3-ADB0-E19436B76088}" type="pres">
      <dgm:prSet presAssocID="{C4D46755-39FE-4945-B8ED-9EF15C417EBA}" presName="horz1" presStyleCnt="0"/>
      <dgm:spPr/>
    </dgm:pt>
    <dgm:pt modelId="{F89CD5BC-D1A6-4B11-9CA1-D0E030CD0DC9}" type="pres">
      <dgm:prSet presAssocID="{C4D46755-39FE-4945-B8ED-9EF15C417EBA}" presName="tx1" presStyleLbl="revTx" presStyleIdx="0" presStyleCnt="7"/>
      <dgm:spPr/>
    </dgm:pt>
    <dgm:pt modelId="{B3306FCB-FC47-4977-B564-5C3BD3323799}" type="pres">
      <dgm:prSet presAssocID="{C4D46755-39FE-4945-B8ED-9EF15C417EBA}" presName="vert1" presStyleCnt="0"/>
      <dgm:spPr/>
    </dgm:pt>
    <dgm:pt modelId="{4F942160-1254-4E8B-B486-F908C47F15B2}" type="pres">
      <dgm:prSet presAssocID="{BF3ECE15-9085-44F1-90AF-1F3F1580358B}" presName="thickLine" presStyleLbl="alignNode1" presStyleIdx="1" presStyleCnt="7"/>
      <dgm:spPr/>
    </dgm:pt>
    <dgm:pt modelId="{CC962D8C-D917-4759-94A6-09A285747C2F}" type="pres">
      <dgm:prSet presAssocID="{BF3ECE15-9085-44F1-90AF-1F3F1580358B}" presName="horz1" presStyleCnt="0"/>
      <dgm:spPr/>
    </dgm:pt>
    <dgm:pt modelId="{FBDB15C5-994B-48BC-8F35-83D4C9CCEC7C}" type="pres">
      <dgm:prSet presAssocID="{BF3ECE15-9085-44F1-90AF-1F3F1580358B}" presName="tx1" presStyleLbl="revTx" presStyleIdx="1" presStyleCnt="7"/>
      <dgm:spPr/>
    </dgm:pt>
    <dgm:pt modelId="{247C7260-D57F-4D48-85C9-91A7761758B9}" type="pres">
      <dgm:prSet presAssocID="{BF3ECE15-9085-44F1-90AF-1F3F1580358B}" presName="vert1" presStyleCnt="0"/>
      <dgm:spPr/>
    </dgm:pt>
    <dgm:pt modelId="{FCC7F5C6-CD8E-41FD-B1C2-08D4211B7192}" type="pres">
      <dgm:prSet presAssocID="{A5D46BFB-7373-4712-B4DB-4BB7CE540DE8}" presName="thickLine" presStyleLbl="alignNode1" presStyleIdx="2" presStyleCnt="7"/>
      <dgm:spPr/>
    </dgm:pt>
    <dgm:pt modelId="{EFF16C3D-F564-4B16-B286-325E3E47E8B1}" type="pres">
      <dgm:prSet presAssocID="{A5D46BFB-7373-4712-B4DB-4BB7CE540DE8}" presName="horz1" presStyleCnt="0"/>
      <dgm:spPr/>
    </dgm:pt>
    <dgm:pt modelId="{109937F9-DCFD-49B5-9B6C-652BECE3E0B4}" type="pres">
      <dgm:prSet presAssocID="{A5D46BFB-7373-4712-B4DB-4BB7CE540DE8}" presName="tx1" presStyleLbl="revTx" presStyleIdx="2" presStyleCnt="7"/>
      <dgm:spPr/>
    </dgm:pt>
    <dgm:pt modelId="{A30BC249-40A1-4665-BC4A-A865D99675B4}" type="pres">
      <dgm:prSet presAssocID="{A5D46BFB-7373-4712-B4DB-4BB7CE540DE8}" presName="vert1" presStyleCnt="0"/>
      <dgm:spPr/>
    </dgm:pt>
    <dgm:pt modelId="{5D8B589A-7F48-486D-BB71-656D8E489697}" type="pres">
      <dgm:prSet presAssocID="{AD1B62A1-5E11-48E7-9F6D-70C61028EAAA}" presName="thickLine" presStyleLbl="alignNode1" presStyleIdx="3" presStyleCnt="7"/>
      <dgm:spPr/>
    </dgm:pt>
    <dgm:pt modelId="{47AFC974-D92B-4DDB-9273-7DA602BACA07}" type="pres">
      <dgm:prSet presAssocID="{AD1B62A1-5E11-48E7-9F6D-70C61028EAAA}" presName="horz1" presStyleCnt="0"/>
      <dgm:spPr/>
    </dgm:pt>
    <dgm:pt modelId="{0716210C-4A6B-4AF9-B81E-A0C8B309A639}" type="pres">
      <dgm:prSet presAssocID="{AD1B62A1-5E11-48E7-9F6D-70C61028EAAA}" presName="tx1" presStyleLbl="revTx" presStyleIdx="3" presStyleCnt="7"/>
      <dgm:spPr/>
    </dgm:pt>
    <dgm:pt modelId="{B52A6126-80BC-4F9E-86E4-964251BE4320}" type="pres">
      <dgm:prSet presAssocID="{AD1B62A1-5E11-48E7-9F6D-70C61028EAAA}" presName="vert1" presStyleCnt="0"/>
      <dgm:spPr/>
    </dgm:pt>
    <dgm:pt modelId="{59806EE8-C0F9-4ABA-968A-7F3DCE6AEE60}" type="pres">
      <dgm:prSet presAssocID="{9C4D3D10-5D1C-488D-B63E-F9D2A722B1C4}" presName="thickLine" presStyleLbl="alignNode1" presStyleIdx="4" presStyleCnt="7"/>
      <dgm:spPr/>
    </dgm:pt>
    <dgm:pt modelId="{D1B01405-1E49-407F-B595-B726F77430C7}" type="pres">
      <dgm:prSet presAssocID="{9C4D3D10-5D1C-488D-B63E-F9D2A722B1C4}" presName="horz1" presStyleCnt="0"/>
      <dgm:spPr/>
    </dgm:pt>
    <dgm:pt modelId="{E9746746-32A9-4722-A608-4D805C4DC2A8}" type="pres">
      <dgm:prSet presAssocID="{9C4D3D10-5D1C-488D-B63E-F9D2A722B1C4}" presName="tx1" presStyleLbl="revTx" presStyleIdx="4" presStyleCnt="7"/>
      <dgm:spPr/>
    </dgm:pt>
    <dgm:pt modelId="{587484A8-649C-40F8-9863-7349E3BBB8BE}" type="pres">
      <dgm:prSet presAssocID="{9C4D3D10-5D1C-488D-B63E-F9D2A722B1C4}" presName="vert1" presStyleCnt="0"/>
      <dgm:spPr/>
    </dgm:pt>
    <dgm:pt modelId="{39F7764B-1105-4362-B25E-F06F94C79CFE}" type="pres">
      <dgm:prSet presAssocID="{EB978335-29BB-4CA1-ACA9-6138F667BFAE}" presName="thickLine" presStyleLbl="alignNode1" presStyleIdx="5" presStyleCnt="7"/>
      <dgm:spPr/>
    </dgm:pt>
    <dgm:pt modelId="{0AC13DED-F26C-4A6D-BE67-B49CD4FD90A3}" type="pres">
      <dgm:prSet presAssocID="{EB978335-29BB-4CA1-ACA9-6138F667BFAE}" presName="horz1" presStyleCnt="0"/>
      <dgm:spPr/>
    </dgm:pt>
    <dgm:pt modelId="{E7A8280D-FA9D-439E-90D6-C54775F66E78}" type="pres">
      <dgm:prSet presAssocID="{EB978335-29BB-4CA1-ACA9-6138F667BFAE}" presName="tx1" presStyleLbl="revTx" presStyleIdx="5" presStyleCnt="7"/>
      <dgm:spPr/>
    </dgm:pt>
    <dgm:pt modelId="{3D1E2F8F-51F3-4284-8A7F-18EBE585C804}" type="pres">
      <dgm:prSet presAssocID="{EB978335-29BB-4CA1-ACA9-6138F667BFAE}" presName="vert1" presStyleCnt="0"/>
      <dgm:spPr/>
    </dgm:pt>
    <dgm:pt modelId="{622BDBC0-DE32-4165-B878-A0DA905908EC}" type="pres">
      <dgm:prSet presAssocID="{466FD707-5513-4E9B-A2DA-6C63E98DECD7}" presName="thickLine" presStyleLbl="alignNode1" presStyleIdx="6" presStyleCnt="7"/>
      <dgm:spPr/>
    </dgm:pt>
    <dgm:pt modelId="{DAF49D9D-9241-4FBA-8E2D-33DAA1E90FDD}" type="pres">
      <dgm:prSet presAssocID="{466FD707-5513-4E9B-A2DA-6C63E98DECD7}" presName="horz1" presStyleCnt="0"/>
      <dgm:spPr/>
    </dgm:pt>
    <dgm:pt modelId="{28A4C497-E86B-4FF9-BF38-2AA4A245C2DE}" type="pres">
      <dgm:prSet presAssocID="{466FD707-5513-4E9B-A2DA-6C63E98DECD7}" presName="tx1" presStyleLbl="revTx" presStyleIdx="6" presStyleCnt="7"/>
      <dgm:spPr/>
    </dgm:pt>
    <dgm:pt modelId="{284775EF-EEAC-40B7-A35F-CD2D00CACE02}" type="pres">
      <dgm:prSet presAssocID="{466FD707-5513-4E9B-A2DA-6C63E98DECD7}" presName="vert1" presStyleCnt="0"/>
      <dgm:spPr/>
    </dgm:pt>
  </dgm:ptLst>
  <dgm:cxnLst>
    <dgm:cxn modelId="{54364F02-1E54-4F53-9B29-3E27E6DA7651}" srcId="{CA61D00A-AE5F-407F-A044-1E12AE2FEEC7}" destId="{C4D46755-39FE-4945-B8ED-9EF15C417EBA}" srcOrd="0" destOrd="0" parTransId="{78E4FD1E-D9E1-4D81-82CF-115DFFF7EF4A}" sibTransId="{50F4A45C-ADF9-46CF-8B11-4224A9B017FA}"/>
    <dgm:cxn modelId="{1B036503-6E2D-45D1-9D2D-73C6E239A18A}" srcId="{CA61D00A-AE5F-407F-A044-1E12AE2FEEC7}" destId="{BF3ECE15-9085-44F1-90AF-1F3F1580358B}" srcOrd="1" destOrd="0" parTransId="{41167711-CCDC-4DA5-ABAC-B7E1DC84796F}" sibTransId="{1A7539E7-D502-4DCA-89EA-A9335D7511AB}"/>
    <dgm:cxn modelId="{F1BE3E0D-1ABC-4BB6-B0A8-EC8DB84ADFC6}" type="presOf" srcId="{A5D46BFB-7373-4712-B4DB-4BB7CE540DE8}" destId="{109937F9-DCFD-49B5-9B6C-652BECE3E0B4}" srcOrd="0" destOrd="0" presId="urn:microsoft.com/office/officeart/2008/layout/LinedList"/>
    <dgm:cxn modelId="{D6391211-7A5C-4B10-BADB-F03DCF8BB7D7}" type="presOf" srcId="{CA61D00A-AE5F-407F-A044-1E12AE2FEEC7}" destId="{F1CF4A6B-484F-40A3-9C26-F29E6049449C}" srcOrd="0" destOrd="0" presId="urn:microsoft.com/office/officeart/2008/layout/LinedList"/>
    <dgm:cxn modelId="{702C6A36-F835-4A8F-BFB2-8A4A0EE3052B}" type="presOf" srcId="{EB978335-29BB-4CA1-ACA9-6138F667BFAE}" destId="{E7A8280D-FA9D-439E-90D6-C54775F66E78}" srcOrd="0" destOrd="0" presId="urn:microsoft.com/office/officeart/2008/layout/LinedList"/>
    <dgm:cxn modelId="{CEF1505B-5228-4299-8D48-37E37E3ECF87}" type="presOf" srcId="{BF3ECE15-9085-44F1-90AF-1F3F1580358B}" destId="{FBDB15C5-994B-48BC-8F35-83D4C9CCEC7C}" srcOrd="0" destOrd="0" presId="urn:microsoft.com/office/officeart/2008/layout/LinedList"/>
    <dgm:cxn modelId="{CD7EFF61-BDF1-4744-838D-6F5D12003891}" srcId="{CA61D00A-AE5F-407F-A044-1E12AE2FEEC7}" destId="{466FD707-5513-4E9B-A2DA-6C63E98DECD7}" srcOrd="6" destOrd="0" parTransId="{8E1626C3-D358-4336-8AFA-6D5BCD4D5C9E}" sibTransId="{0C1B87CA-35BF-4441-9BE3-AAFCBC5F6229}"/>
    <dgm:cxn modelId="{70854655-BE14-44E3-9540-FFD47BF9805C}" type="presOf" srcId="{C4D46755-39FE-4945-B8ED-9EF15C417EBA}" destId="{F89CD5BC-D1A6-4B11-9CA1-D0E030CD0DC9}" srcOrd="0" destOrd="0" presId="urn:microsoft.com/office/officeart/2008/layout/LinedList"/>
    <dgm:cxn modelId="{9C28747C-0D23-4BBF-B534-06647EF9FF92}" type="presOf" srcId="{9C4D3D10-5D1C-488D-B63E-F9D2A722B1C4}" destId="{E9746746-32A9-4722-A608-4D805C4DC2A8}" srcOrd="0" destOrd="0" presId="urn:microsoft.com/office/officeart/2008/layout/LinedList"/>
    <dgm:cxn modelId="{5CD55080-F16A-4370-96DD-65C98667058E}" srcId="{CA61D00A-AE5F-407F-A044-1E12AE2FEEC7}" destId="{A5D46BFB-7373-4712-B4DB-4BB7CE540DE8}" srcOrd="2" destOrd="0" parTransId="{110AA6A4-1205-4B06-BE60-32B2DC05D778}" sibTransId="{27D0AB44-F829-4694-9186-A72970791ECC}"/>
    <dgm:cxn modelId="{0B3638AA-964C-409B-B3D1-D860C6FABFF8}" srcId="{CA61D00A-AE5F-407F-A044-1E12AE2FEEC7}" destId="{EB978335-29BB-4CA1-ACA9-6138F667BFAE}" srcOrd="5" destOrd="0" parTransId="{46F612C1-D4DA-4919-82B2-CB4D05720659}" sibTransId="{BB4377E7-1427-45AA-A6A5-AAB65E41909C}"/>
    <dgm:cxn modelId="{4FF4ACC7-97FF-4252-A397-3C5D838B819F}" srcId="{CA61D00A-AE5F-407F-A044-1E12AE2FEEC7}" destId="{AD1B62A1-5E11-48E7-9F6D-70C61028EAAA}" srcOrd="3" destOrd="0" parTransId="{8EB9EAFA-35E7-4071-930C-AF317EC60162}" sibTransId="{767441CE-D73A-45A4-AC54-2A694BAA5C1B}"/>
    <dgm:cxn modelId="{7A6AB0DC-4FEC-4600-B1B2-E087B48242E7}" type="presOf" srcId="{466FD707-5513-4E9B-A2DA-6C63E98DECD7}" destId="{28A4C497-E86B-4FF9-BF38-2AA4A245C2DE}" srcOrd="0" destOrd="0" presId="urn:microsoft.com/office/officeart/2008/layout/LinedList"/>
    <dgm:cxn modelId="{3CF522E4-1640-43A6-895D-649E2DB618CF}" type="presOf" srcId="{AD1B62A1-5E11-48E7-9F6D-70C61028EAAA}" destId="{0716210C-4A6B-4AF9-B81E-A0C8B309A639}" srcOrd="0" destOrd="0" presId="urn:microsoft.com/office/officeart/2008/layout/LinedList"/>
    <dgm:cxn modelId="{E3570BF4-57B7-41B2-804C-D67A95B0B595}" srcId="{CA61D00A-AE5F-407F-A044-1E12AE2FEEC7}" destId="{9C4D3D10-5D1C-488D-B63E-F9D2A722B1C4}" srcOrd="4" destOrd="0" parTransId="{DA70D57D-86C5-4D7E-9A24-FD96DD05345C}" sibTransId="{B7D72307-CB5C-49B2-8EBA-0BB4E9B212DC}"/>
    <dgm:cxn modelId="{654A2B22-DF59-429E-81E4-F705DCCF10E8}" type="presParOf" srcId="{F1CF4A6B-484F-40A3-9C26-F29E6049449C}" destId="{8AC855FC-8E82-4793-83D2-20500C53F90C}" srcOrd="0" destOrd="0" presId="urn:microsoft.com/office/officeart/2008/layout/LinedList"/>
    <dgm:cxn modelId="{8F6907F3-BCDE-43E2-8ACC-7D880D924E63}" type="presParOf" srcId="{F1CF4A6B-484F-40A3-9C26-F29E6049449C}" destId="{D2BCA1FB-E93E-44C3-ADB0-E19436B76088}" srcOrd="1" destOrd="0" presId="urn:microsoft.com/office/officeart/2008/layout/LinedList"/>
    <dgm:cxn modelId="{E791D361-E61F-457B-9CC1-C3AA713B5A4D}" type="presParOf" srcId="{D2BCA1FB-E93E-44C3-ADB0-E19436B76088}" destId="{F89CD5BC-D1A6-4B11-9CA1-D0E030CD0DC9}" srcOrd="0" destOrd="0" presId="urn:microsoft.com/office/officeart/2008/layout/LinedList"/>
    <dgm:cxn modelId="{D8DDE820-32B5-4D7E-9C78-DB1705AF3C84}" type="presParOf" srcId="{D2BCA1FB-E93E-44C3-ADB0-E19436B76088}" destId="{B3306FCB-FC47-4977-B564-5C3BD3323799}" srcOrd="1" destOrd="0" presId="urn:microsoft.com/office/officeart/2008/layout/LinedList"/>
    <dgm:cxn modelId="{CB6B20E7-AC11-4C0F-8C73-B1F5057598C0}" type="presParOf" srcId="{F1CF4A6B-484F-40A3-9C26-F29E6049449C}" destId="{4F942160-1254-4E8B-B486-F908C47F15B2}" srcOrd="2" destOrd="0" presId="urn:microsoft.com/office/officeart/2008/layout/LinedList"/>
    <dgm:cxn modelId="{93E27C47-F0B1-4B13-B463-D38D1632FD44}" type="presParOf" srcId="{F1CF4A6B-484F-40A3-9C26-F29E6049449C}" destId="{CC962D8C-D917-4759-94A6-09A285747C2F}" srcOrd="3" destOrd="0" presId="urn:microsoft.com/office/officeart/2008/layout/LinedList"/>
    <dgm:cxn modelId="{EB470C7A-174D-4278-A232-1C1527179304}" type="presParOf" srcId="{CC962D8C-D917-4759-94A6-09A285747C2F}" destId="{FBDB15C5-994B-48BC-8F35-83D4C9CCEC7C}" srcOrd="0" destOrd="0" presId="urn:microsoft.com/office/officeart/2008/layout/LinedList"/>
    <dgm:cxn modelId="{629FFD69-85B4-4165-9F04-A838315478FF}" type="presParOf" srcId="{CC962D8C-D917-4759-94A6-09A285747C2F}" destId="{247C7260-D57F-4D48-85C9-91A7761758B9}" srcOrd="1" destOrd="0" presId="urn:microsoft.com/office/officeart/2008/layout/LinedList"/>
    <dgm:cxn modelId="{5F5B153D-3EF0-4127-81C7-03EA65031439}" type="presParOf" srcId="{F1CF4A6B-484F-40A3-9C26-F29E6049449C}" destId="{FCC7F5C6-CD8E-41FD-B1C2-08D4211B7192}" srcOrd="4" destOrd="0" presId="urn:microsoft.com/office/officeart/2008/layout/LinedList"/>
    <dgm:cxn modelId="{A69BE816-141C-4835-9176-2C540B02FA45}" type="presParOf" srcId="{F1CF4A6B-484F-40A3-9C26-F29E6049449C}" destId="{EFF16C3D-F564-4B16-B286-325E3E47E8B1}" srcOrd="5" destOrd="0" presId="urn:microsoft.com/office/officeart/2008/layout/LinedList"/>
    <dgm:cxn modelId="{0004A5AB-8F70-4F19-878B-1D8769A5BA1C}" type="presParOf" srcId="{EFF16C3D-F564-4B16-B286-325E3E47E8B1}" destId="{109937F9-DCFD-49B5-9B6C-652BECE3E0B4}" srcOrd="0" destOrd="0" presId="urn:microsoft.com/office/officeart/2008/layout/LinedList"/>
    <dgm:cxn modelId="{2D90CAAD-14E7-4167-86FB-F9A0F2975617}" type="presParOf" srcId="{EFF16C3D-F564-4B16-B286-325E3E47E8B1}" destId="{A30BC249-40A1-4665-BC4A-A865D99675B4}" srcOrd="1" destOrd="0" presId="urn:microsoft.com/office/officeart/2008/layout/LinedList"/>
    <dgm:cxn modelId="{12E95F36-D1CD-410C-996A-E16872910C6D}" type="presParOf" srcId="{F1CF4A6B-484F-40A3-9C26-F29E6049449C}" destId="{5D8B589A-7F48-486D-BB71-656D8E489697}" srcOrd="6" destOrd="0" presId="urn:microsoft.com/office/officeart/2008/layout/LinedList"/>
    <dgm:cxn modelId="{A87F0C13-08A3-4882-8FF3-4198B9671804}" type="presParOf" srcId="{F1CF4A6B-484F-40A3-9C26-F29E6049449C}" destId="{47AFC974-D92B-4DDB-9273-7DA602BACA07}" srcOrd="7" destOrd="0" presId="urn:microsoft.com/office/officeart/2008/layout/LinedList"/>
    <dgm:cxn modelId="{4E7F1242-CEDA-4EE9-B4E6-B810911FEE7F}" type="presParOf" srcId="{47AFC974-D92B-4DDB-9273-7DA602BACA07}" destId="{0716210C-4A6B-4AF9-B81E-A0C8B309A639}" srcOrd="0" destOrd="0" presId="urn:microsoft.com/office/officeart/2008/layout/LinedList"/>
    <dgm:cxn modelId="{DB51A9F9-B4A1-4A20-9554-5251C9C28863}" type="presParOf" srcId="{47AFC974-D92B-4DDB-9273-7DA602BACA07}" destId="{B52A6126-80BC-4F9E-86E4-964251BE4320}" srcOrd="1" destOrd="0" presId="urn:microsoft.com/office/officeart/2008/layout/LinedList"/>
    <dgm:cxn modelId="{39EE32FB-ADF1-4D99-A543-D0B81E28E021}" type="presParOf" srcId="{F1CF4A6B-484F-40A3-9C26-F29E6049449C}" destId="{59806EE8-C0F9-4ABA-968A-7F3DCE6AEE60}" srcOrd="8" destOrd="0" presId="urn:microsoft.com/office/officeart/2008/layout/LinedList"/>
    <dgm:cxn modelId="{2F8CC142-D8A6-4834-BF11-01F97C47AD9A}" type="presParOf" srcId="{F1CF4A6B-484F-40A3-9C26-F29E6049449C}" destId="{D1B01405-1E49-407F-B595-B726F77430C7}" srcOrd="9" destOrd="0" presId="urn:microsoft.com/office/officeart/2008/layout/LinedList"/>
    <dgm:cxn modelId="{DBC9EB51-BE9A-4A78-A10A-BAE646E7A239}" type="presParOf" srcId="{D1B01405-1E49-407F-B595-B726F77430C7}" destId="{E9746746-32A9-4722-A608-4D805C4DC2A8}" srcOrd="0" destOrd="0" presId="urn:microsoft.com/office/officeart/2008/layout/LinedList"/>
    <dgm:cxn modelId="{0EA2C308-FAA1-4D6F-B5D8-8F9F50F58D52}" type="presParOf" srcId="{D1B01405-1E49-407F-B595-B726F77430C7}" destId="{587484A8-649C-40F8-9863-7349E3BBB8BE}" srcOrd="1" destOrd="0" presId="urn:microsoft.com/office/officeart/2008/layout/LinedList"/>
    <dgm:cxn modelId="{28931C7E-00BA-4A57-B486-48FD3D125743}" type="presParOf" srcId="{F1CF4A6B-484F-40A3-9C26-F29E6049449C}" destId="{39F7764B-1105-4362-B25E-F06F94C79CFE}" srcOrd="10" destOrd="0" presId="urn:microsoft.com/office/officeart/2008/layout/LinedList"/>
    <dgm:cxn modelId="{F1F311B7-08A7-41B2-9141-F8125481D610}" type="presParOf" srcId="{F1CF4A6B-484F-40A3-9C26-F29E6049449C}" destId="{0AC13DED-F26C-4A6D-BE67-B49CD4FD90A3}" srcOrd="11" destOrd="0" presId="urn:microsoft.com/office/officeart/2008/layout/LinedList"/>
    <dgm:cxn modelId="{F9B5F9DE-F2B3-4F0F-9D17-8256FA87307D}" type="presParOf" srcId="{0AC13DED-F26C-4A6D-BE67-B49CD4FD90A3}" destId="{E7A8280D-FA9D-439E-90D6-C54775F66E78}" srcOrd="0" destOrd="0" presId="urn:microsoft.com/office/officeart/2008/layout/LinedList"/>
    <dgm:cxn modelId="{0F2D3E49-7A0A-493D-B21C-A9101A91FB57}" type="presParOf" srcId="{0AC13DED-F26C-4A6D-BE67-B49CD4FD90A3}" destId="{3D1E2F8F-51F3-4284-8A7F-18EBE585C804}" srcOrd="1" destOrd="0" presId="urn:microsoft.com/office/officeart/2008/layout/LinedList"/>
    <dgm:cxn modelId="{90BE4088-5AC8-4C23-BFD6-E9873C4B9747}" type="presParOf" srcId="{F1CF4A6B-484F-40A3-9C26-F29E6049449C}" destId="{622BDBC0-DE32-4165-B878-A0DA905908EC}" srcOrd="12" destOrd="0" presId="urn:microsoft.com/office/officeart/2008/layout/LinedList"/>
    <dgm:cxn modelId="{8F8C8B3D-BC88-4858-8F80-5B36FB039398}" type="presParOf" srcId="{F1CF4A6B-484F-40A3-9C26-F29E6049449C}" destId="{DAF49D9D-9241-4FBA-8E2D-33DAA1E90FDD}" srcOrd="13" destOrd="0" presId="urn:microsoft.com/office/officeart/2008/layout/LinedList"/>
    <dgm:cxn modelId="{231BDD39-2841-4986-A799-81591BF2DAC0}" type="presParOf" srcId="{DAF49D9D-9241-4FBA-8E2D-33DAA1E90FDD}" destId="{28A4C497-E86B-4FF9-BF38-2AA4A245C2DE}" srcOrd="0" destOrd="0" presId="urn:microsoft.com/office/officeart/2008/layout/LinedList"/>
    <dgm:cxn modelId="{C1F92CA5-2C40-4869-B30D-6D3CE7E972A1}" type="presParOf" srcId="{DAF49D9D-9241-4FBA-8E2D-33DAA1E90FDD}" destId="{284775EF-EEAC-40B7-A35F-CD2D00CACE0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855FC-8E82-4793-83D2-20500C53F90C}">
      <dsp:nvSpPr>
        <dsp:cNvPr id="0" name=""/>
        <dsp:cNvSpPr/>
      </dsp:nvSpPr>
      <dsp:spPr>
        <a:xfrm>
          <a:off x="0" y="635"/>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CD5BC-D1A6-4B11-9CA1-D0E030CD0DC9}">
      <dsp:nvSpPr>
        <dsp:cNvPr id="0" name=""/>
        <dsp:cNvSpPr/>
      </dsp:nvSpPr>
      <dsp:spPr>
        <a:xfrm>
          <a:off x="0" y="635"/>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Summary and Reflections</a:t>
          </a:r>
          <a:endParaRPr lang="en-US" sz="2800" kern="1200" dirty="0"/>
        </a:p>
      </dsp:txBody>
      <dsp:txXfrm>
        <a:off x="0" y="635"/>
        <a:ext cx="11190223" cy="743272"/>
      </dsp:txXfrm>
    </dsp:sp>
    <dsp:sp modelId="{4F942160-1254-4E8B-B486-F908C47F15B2}">
      <dsp:nvSpPr>
        <dsp:cNvPr id="0" name=""/>
        <dsp:cNvSpPr/>
      </dsp:nvSpPr>
      <dsp:spPr>
        <a:xfrm>
          <a:off x="0" y="743908"/>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DB15C5-994B-48BC-8F35-83D4C9CCEC7C}">
      <dsp:nvSpPr>
        <dsp:cNvPr id="0" name=""/>
        <dsp:cNvSpPr/>
      </dsp:nvSpPr>
      <dsp:spPr>
        <a:xfrm>
          <a:off x="0" y="743908"/>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 conclusion, educational policy in Wales plays a crucial role in shaping teenage aspirations by aligning with the nation’s broader goals of social equity, economic prosperity, and individual fulfilment.   </a:t>
          </a:r>
          <a:r>
            <a:rPr lang="en-GB" sz="1600" i="1" kern="1200" dirty="0"/>
            <a:t>(</a:t>
          </a:r>
          <a:r>
            <a:rPr lang="en-GB" sz="1600" i="1" kern="1200" dirty="0">
              <a:effectLst/>
              <a:latin typeface="Aptos" panose="020B0004020202020204" pitchFamily="34" charset="0"/>
              <a:ea typeface="Aptos" panose="020B0004020202020204" pitchFamily="34" charset="0"/>
              <a:cs typeface="Times New Roman" panose="02020603050405020304" pitchFamily="18" charset="0"/>
            </a:rPr>
            <a:t>Becker, 1964; Freire,1968</a:t>
          </a:r>
          <a:r>
            <a:rPr lang="en-GB" sz="1600" i="1" kern="1200" dirty="0"/>
            <a:t>)</a:t>
          </a:r>
          <a:endParaRPr lang="en-US" sz="1800" i="1" kern="1200" dirty="0"/>
        </a:p>
      </dsp:txBody>
      <dsp:txXfrm>
        <a:off x="0" y="743908"/>
        <a:ext cx="11190223" cy="743272"/>
      </dsp:txXfrm>
    </dsp:sp>
    <dsp:sp modelId="{FCC7F5C6-CD8E-41FD-B1C2-08D4211B7192}">
      <dsp:nvSpPr>
        <dsp:cNvPr id="0" name=""/>
        <dsp:cNvSpPr/>
      </dsp:nvSpPr>
      <dsp:spPr>
        <a:xfrm>
          <a:off x="0" y="1487180"/>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37F9-DCFD-49B5-9B6C-652BECE3E0B4}">
      <dsp:nvSpPr>
        <dsp:cNvPr id="0" name=""/>
        <dsp:cNvSpPr/>
      </dsp:nvSpPr>
      <dsp:spPr>
        <a:xfrm>
          <a:off x="0" y="1487180"/>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Policies such as the Curriculum for Wales and initiatives like the Seren Network and Youth Guarantee exemplify efforts to bridge the gap between ambition and attainment</a:t>
          </a:r>
          <a:r>
            <a:rPr lang="en-GB" sz="2000" kern="1200" dirty="0"/>
            <a:t>.                                                              (</a:t>
          </a:r>
          <a:r>
            <a:rPr lang="fr-FR" sz="1600" i="1" kern="1200" dirty="0"/>
            <a:t>St. Clair, et al., 2013)</a:t>
          </a:r>
          <a:endParaRPr lang="en-GB" sz="1600" i="1" kern="1200" dirty="0"/>
        </a:p>
        <a:p>
          <a:pPr marL="0" lvl="0" algn="l" defTabSz="800100">
            <a:lnSpc>
              <a:spcPct val="90000"/>
            </a:lnSpc>
            <a:spcBef>
              <a:spcPct val="0"/>
            </a:spcBef>
            <a:spcAft>
              <a:spcPct val="35000"/>
            </a:spcAft>
            <a:buNone/>
          </a:pPr>
          <a:endParaRPr lang="en-US" sz="1800" i="1" kern="1200" dirty="0"/>
        </a:p>
      </dsp:txBody>
      <dsp:txXfrm>
        <a:off x="0" y="1487180"/>
        <a:ext cx="11190223" cy="743272"/>
      </dsp:txXfrm>
    </dsp:sp>
    <dsp:sp modelId="{5D8B589A-7F48-486D-BB71-656D8E489697}">
      <dsp:nvSpPr>
        <dsp:cNvPr id="0" name=""/>
        <dsp:cNvSpPr/>
      </dsp:nvSpPr>
      <dsp:spPr>
        <a:xfrm>
          <a:off x="0" y="2230453"/>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6210C-4A6B-4AF9-B81E-A0C8B309A639}">
      <dsp:nvSpPr>
        <dsp:cNvPr id="0" name=""/>
        <dsp:cNvSpPr/>
      </dsp:nvSpPr>
      <dsp:spPr>
        <a:xfrm>
          <a:off x="0" y="2230453"/>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Yet, challenges remain, including ensuring equity across schools, maintaining quality in academic and vocational pathways, and addressing resource disparities.</a:t>
          </a:r>
          <a:r>
            <a:rPr lang="en-GB" sz="1600" i="1" kern="1200" dirty="0"/>
            <a:t>                                                                         (Vogel 2015; OECD, 2024)</a:t>
          </a:r>
          <a:endParaRPr lang="en-US" sz="1300" kern="1200" dirty="0"/>
        </a:p>
      </dsp:txBody>
      <dsp:txXfrm>
        <a:off x="0" y="2230453"/>
        <a:ext cx="11190223" cy="743272"/>
      </dsp:txXfrm>
    </dsp:sp>
    <dsp:sp modelId="{59806EE8-C0F9-4ABA-968A-7F3DCE6AEE60}">
      <dsp:nvSpPr>
        <dsp:cNvPr id="0" name=""/>
        <dsp:cNvSpPr/>
      </dsp:nvSpPr>
      <dsp:spPr>
        <a:xfrm>
          <a:off x="0" y="2973726"/>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46746-32A9-4722-A608-4D805C4DC2A8}">
      <dsp:nvSpPr>
        <dsp:cNvPr id="0" name=""/>
        <dsp:cNvSpPr/>
      </dsp:nvSpPr>
      <dsp:spPr>
        <a:xfrm>
          <a:off x="0" y="2973726"/>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Media narratives along with international comparisons highlight that Welsh strategies must balance local needs with global influences to remain competitive and relevant.                                                            </a:t>
          </a:r>
          <a:r>
            <a:rPr lang="en-GB" sz="1600" i="1" kern="1200" dirty="0"/>
            <a:t>(Donaldson, 2015; IFS, 2024)</a:t>
          </a:r>
        </a:p>
        <a:p>
          <a:pPr marL="0" lvl="0" indent="0" algn="l" defTabSz="800100">
            <a:lnSpc>
              <a:spcPct val="90000"/>
            </a:lnSpc>
            <a:spcBef>
              <a:spcPct val="0"/>
            </a:spcBef>
            <a:spcAft>
              <a:spcPct val="35000"/>
            </a:spcAft>
            <a:buNone/>
          </a:pPr>
          <a:endParaRPr lang="en-US" sz="1400" kern="1200" dirty="0"/>
        </a:p>
      </dsp:txBody>
      <dsp:txXfrm>
        <a:off x="0" y="2973726"/>
        <a:ext cx="11190223" cy="743272"/>
      </dsp:txXfrm>
    </dsp:sp>
    <dsp:sp modelId="{39F7764B-1105-4362-B25E-F06F94C79CFE}">
      <dsp:nvSpPr>
        <dsp:cNvPr id="0" name=""/>
        <dsp:cNvSpPr/>
      </dsp:nvSpPr>
      <dsp:spPr>
        <a:xfrm>
          <a:off x="0" y="3716999"/>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8280D-FA9D-439E-90D6-C54775F66E78}">
      <dsp:nvSpPr>
        <dsp:cNvPr id="0" name=""/>
        <dsp:cNvSpPr/>
      </dsp:nvSpPr>
      <dsp:spPr>
        <a:xfrm>
          <a:off x="0" y="3716999"/>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Ultimately, the realisation of this vision depends on robust implementation, consistent quality, and a focus on every young person’s potential.                                                                                                               </a:t>
          </a:r>
          <a:r>
            <a:rPr lang="en-GB" sz="1600" i="1" kern="1200" dirty="0"/>
            <a:t>(OECD, 2020; Donaldson, 2015)</a:t>
          </a:r>
        </a:p>
        <a:p>
          <a:pPr marL="0" lvl="0" indent="0" algn="l" defTabSz="800100">
            <a:lnSpc>
              <a:spcPct val="90000"/>
            </a:lnSpc>
            <a:spcBef>
              <a:spcPct val="0"/>
            </a:spcBef>
            <a:spcAft>
              <a:spcPct val="35000"/>
            </a:spcAft>
            <a:buNone/>
          </a:pPr>
          <a:endParaRPr lang="en-US" sz="1400" kern="1200" dirty="0"/>
        </a:p>
      </dsp:txBody>
      <dsp:txXfrm>
        <a:off x="0" y="3716999"/>
        <a:ext cx="11190223" cy="743272"/>
      </dsp:txXfrm>
    </dsp:sp>
    <dsp:sp modelId="{622BDBC0-DE32-4165-B878-A0DA905908EC}">
      <dsp:nvSpPr>
        <dsp:cNvPr id="0" name=""/>
        <dsp:cNvSpPr/>
      </dsp:nvSpPr>
      <dsp:spPr>
        <a:xfrm>
          <a:off x="0" y="4460271"/>
          <a:ext cx="111902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A4C497-E86B-4FF9-BF38-2AA4A245C2DE}">
      <dsp:nvSpPr>
        <dsp:cNvPr id="0" name=""/>
        <dsp:cNvSpPr/>
      </dsp:nvSpPr>
      <dsp:spPr>
        <a:xfrm>
          <a:off x="0" y="4460271"/>
          <a:ext cx="11190223" cy="74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With continued commitment, Wales can set a global example of how education policy can transform teenage aspirations into tangible success.                                                                                                                           </a:t>
          </a:r>
          <a:r>
            <a:rPr lang="en-GB" sz="1600" i="1" kern="1200" dirty="0"/>
            <a:t>(United Nations, 2024)</a:t>
          </a:r>
          <a:endParaRPr lang="en-US" sz="1800" i="1" kern="1200" dirty="0"/>
        </a:p>
      </dsp:txBody>
      <dsp:txXfrm>
        <a:off x="0" y="4460271"/>
        <a:ext cx="11190223" cy="7432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711C35-7EEA-432C-9391-B415C1767E0B}"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6A2BEF-7590-49F3-98E7-7056FE108929}" type="slidenum">
              <a:rPr lang="en-GB" smtClean="0"/>
              <a:t>‹#›</a:t>
            </a:fld>
            <a:endParaRPr lang="en-GB"/>
          </a:p>
        </p:txBody>
      </p:sp>
    </p:spTree>
    <p:extLst>
      <p:ext uri="{BB962C8B-B14F-4D97-AF65-F5344CB8AC3E}">
        <p14:creationId xmlns:p14="http://schemas.microsoft.com/office/powerpoint/2010/main" val="3158550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Jo Bamsey. </a:t>
            </a:r>
          </a:p>
          <a:p>
            <a:r>
              <a:rPr lang="en-GB" dirty="0"/>
              <a:t>Today, I’ll explore how educational policy in Wales influences the career aspirations of Welsh teenagers.</a:t>
            </a:r>
          </a:p>
          <a:p>
            <a:endParaRPr lang="en-GB" dirty="0"/>
          </a:p>
        </p:txBody>
      </p:sp>
      <p:sp>
        <p:nvSpPr>
          <p:cNvPr id="4" name="Slide Number Placeholder 3"/>
          <p:cNvSpPr>
            <a:spLocks noGrp="1"/>
          </p:cNvSpPr>
          <p:nvPr>
            <p:ph type="sldNum" sz="quarter" idx="5"/>
          </p:nvPr>
        </p:nvSpPr>
        <p:spPr/>
        <p:txBody>
          <a:bodyPr/>
          <a:lstStyle/>
          <a:p>
            <a:fld id="{146A2BEF-7590-49F3-98E7-7056FE108929}" type="slidenum">
              <a:rPr lang="en-GB" smtClean="0"/>
              <a:t>1</a:t>
            </a:fld>
            <a:endParaRPr lang="en-GB"/>
          </a:p>
        </p:txBody>
      </p:sp>
    </p:spTree>
    <p:extLst>
      <p:ext uri="{BB962C8B-B14F-4D97-AF65-F5344CB8AC3E}">
        <p14:creationId xmlns:p14="http://schemas.microsoft.com/office/powerpoint/2010/main" val="1273204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93DF3-2605-6CDA-2B7C-3B5505DF13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ECD1CE-DE00-B819-019E-F3A264818D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40E8E0-2C54-D56E-AEDC-D606F62BE1ED}"/>
              </a:ext>
            </a:extLst>
          </p:cNvPr>
          <p:cNvSpPr>
            <a:spLocks noGrp="1"/>
          </p:cNvSpPr>
          <p:nvPr>
            <p:ph type="body" idx="1"/>
          </p:nvPr>
        </p:nvSpPr>
        <p:spPr/>
        <p:txBody>
          <a:bodyPr/>
          <a:lstStyle/>
          <a:p>
            <a:pPr algn="just">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With growing concerns in Wales about youth economic inactivity, social mobility, and a decreasing interest in higher education, teenage aspirations have become a critical focus within Welsh education and beyond.</a:t>
            </a:r>
          </a:p>
          <a:p>
            <a:endParaRPr lang="en-GB" dirty="0"/>
          </a:p>
        </p:txBody>
      </p:sp>
      <p:sp>
        <p:nvSpPr>
          <p:cNvPr id="4" name="Slide Number Placeholder 3">
            <a:extLst>
              <a:ext uri="{FF2B5EF4-FFF2-40B4-BE49-F238E27FC236}">
                <a16:creationId xmlns:a16="http://schemas.microsoft.com/office/drawing/2014/main" id="{84B692E8-179E-D185-94B7-F67B5C15D9CD}"/>
              </a:ext>
            </a:extLst>
          </p:cNvPr>
          <p:cNvSpPr>
            <a:spLocks noGrp="1"/>
          </p:cNvSpPr>
          <p:nvPr>
            <p:ph type="sldNum" sz="quarter" idx="5"/>
          </p:nvPr>
        </p:nvSpPr>
        <p:spPr/>
        <p:txBody>
          <a:bodyPr/>
          <a:lstStyle/>
          <a:p>
            <a:fld id="{146A2BEF-7590-49F3-98E7-7056FE108929}" type="slidenum">
              <a:rPr lang="en-GB" smtClean="0"/>
              <a:t>2</a:t>
            </a:fld>
            <a:endParaRPr lang="en-GB"/>
          </a:p>
        </p:txBody>
      </p:sp>
    </p:spTree>
    <p:extLst>
      <p:ext uri="{BB962C8B-B14F-4D97-AF65-F5344CB8AC3E}">
        <p14:creationId xmlns:p14="http://schemas.microsoft.com/office/powerpoint/2010/main" val="901705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considering this issue from several perspectives including Political, the Media, and Internationally.</a:t>
            </a:r>
          </a:p>
          <a:p>
            <a:r>
              <a:rPr lang="en-GB" dirty="0"/>
              <a:t>For this presentation, aspirations will refer to the career goals of secondary school teenagers.</a:t>
            </a:r>
          </a:p>
        </p:txBody>
      </p:sp>
      <p:sp>
        <p:nvSpPr>
          <p:cNvPr id="4" name="Slide Number Placeholder 3"/>
          <p:cNvSpPr>
            <a:spLocks noGrp="1"/>
          </p:cNvSpPr>
          <p:nvPr>
            <p:ph type="sldNum" sz="quarter" idx="5"/>
          </p:nvPr>
        </p:nvSpPr>
        <p:spPr/>
        <p:txBody>
          <a:bodyPr/>
          <a:lstStyle/>
          <a:p>
            <a:fld id="{146A2BEF-7590-49F3-98E7-7056FE108929}" type="slidenum">
              <a:rPr lang="en-GB" smtClean="0"/>
              <a:t>3</a:t>
            </a:fld>
            <a:endParaRPr lang="en-GB"/>
          </a:p>
        </p:txBody>
      </p:sp>
    </p:spTree>
    <p:extLst>
      <p:ext uri="{BB962C8B-B14F-4D97-AF65-F5344CB8AC3E}">
        <p14:creationId xmlns:p14="http://schemas.microsoft.com/office/powerpoint/2010/main" val="4120130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Historically, education has been understood through many lenses, from Human Capital Theory (Becker, 1964), which focuses on economic growth, to Critical Pedagogy (Freire, 1968), promoting social justice, and theories which emphasise personal and societal development (Dewey (1916) and Wagner (2008)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6A2BEF-7590-49F3-98E7-7056FE108929}" type="slidenum">
              <a:rPr lang="en-GB" smtClean="0"/>
              <a:t>4</a:t>
            </a:fld>
            <a:endParaRPr lang="en-GB"/>
          </a:p>
        </p:txBody>
      </p:sp>
    </p:spTree>
    <p:extLst>
      <p:ext uri="{BB962C8B-B14F-4D97-AF65-F5344CB8AC3E}">
        <p14:creationId xmlns:p14="http://schemas.microsoft.com/office/powerpoint/2010/main" val="3681545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This broader view of education as both a tool for personal growth, and social advancement aligns closely with Wales's vision of education as a national mission to promote "</a:t>
            </a:r>
            <a:r>
              <a:rPr lang="en-GB" sz="1800" i="1" dirty="0">
                <a:effectLst/>
                <a:latin typeface="Aptos" panose="020B0004020202020204" pitchFamily="34" charset="0"/>
                <a:ea typeface="Aptos" panose="020B0004020202020204" pitchFamily="34" charset="0"/>
                <a:cs typeface="Times New Roman" panose="02020603050405020304" pitchFamily="18" charset="0"/>
              </a:rPr>
              <a:t>individual and national prosperity</a:t>
            </a:r>
            <a:r>
              <a:rPr lang="en-GB" sz="1800" dirty="0">
                <a:effectLst/>
                <a:latin typeface="Aptos" panose="020B0004020202020204" pitchFamily="34" charset="0"/>
                <a:ea typeface="Aptos" panose="020B0004020202020204" pitchFamily="34" charset="0"/>
                <a:cs typeface="Times New Roman" panose="02020603050405020304" pitchFamily="18" charset="0"/>
              </a:rPr>
              <a:t>" (Welsh Government, 2023a, p3). </a:t>
            </a:r>
            <a:endParaRPr lang="en-GB" dirty="0"/>
          </a:p>
        </p:txBody>
      </p:sp>
      <p:sp>
        <p:nvSpPr>
          <p:cNvPr id="4" name="Slide Number Placeholder 3"/>
          <p:cNvSpPr>
            <a:spLocks noGrp="1"/>
          </p:cNvSpPr>
          <p:nvPr>
            <p:ph type="sldNum" sz="quarter" idx="5"/>
          </p:nvPr>
        </p:nvSpPr>
        <p:spPr/>
        <p:txBody>
          <a:bodyPr/>
          <a:lstStyle/>
          <a:p>
            <a:fld id="{146A2BEF-7590-49F3-98E7-7056FE108929}" type="slidenum">
              <a:rPr lang="en-GB" smtClean="0"/>
              <a:t>5</a:t>
            </a:fld>
            <a:endParaRPr lang="en-GB"/>
          </a:p>
        </p:txBody>
      </p:sp>
    </p:spTree>
    <p:extLst>
      <p:ext uri="{BB962C8B-B14F-4D97-AF65-F5344CB8AC3E}">
        <p14:creationId xmlns:p14="http://schemas.microsoft.com/office/powerpoint/2010/main" val="4253488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framework, the concept of aspiration, especially regarding career goals of young people, plays a crucial role. Research indicates that teenage aspirations are not merely reflections of personal ambition but are also critical in influencing wider societal outcomes, including social equity and mobility (Hughes et al., 2016).</a:t>
            </a:r>
          </a:p>
        </p:txBody>
      </p:sp>
      <p:sp>
        <p:nvSpPr>
          <p:cNvPr id="4" name="Slide Number Placeholder 3"/>
          <p:cNvSpPr>
            <a:spLocks noGrp="1"/>
          </p:cNvSpPr>
          <p:nvPr>
            <p:ph type="sldNum" sz="quarter" idx="5"/>
          </p:nvPr>
        </p:nvSpPr>
        <p:spPr/>
        <p:txBody>
          <a:bodyPr/>
          <a:lstStyle/>
          <a:p>
            <a:fld id="{146A2BEF-7590-49F3-98E7-7056FE108929}" type="slidenum">
              <a:rPr lang="en-GB" smtClean="0"/>
              <a:t>6</a:t>
            </a:fld>
            <a:endParaRPr lang="en-GB"/>
          </a:p>
        </p:txBody>
      </p:sp>
    </p:spTree>
    <p:extLst>
      <p:ext uri="{BB962C8B-B14F-4D97-AF65-F5344CB8AC3E}">
        <p14:creationId xmlns:p14="http://schemas.microsoft.com/office/powerpoint/2010/main" val="465113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t>The Welsh Government's approach to fostering teenage aspirations centres on removing barriers to education and promoting participation in post-compulsory learning, as outlined in key documentation such as the National Mission (Welsh Government, 2017).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t>https://cepra.wales/wp-content/uploads/2018/09/education-in-wales-our-national-mission.jpg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46A2BEF-7590-49F3-98E7-7056FE108929}" type="slidenum">
              <a:rPr lang="en-GB" smtClean="0"/>
              <a:t>8</a:t>
            </a:fld>
            <a:endParaRPr lang="en-GB"/>
          </a:p>
        </p:txBody>
      </p:sp>
    </p:spTree>
    <p:extLst>
      <p:ext uri="{BB962C8B-B14F-4D97-AF65-F5344CB8AC3E}">
        <p14:creationId xmlns:p14="http://schemas.microsoft.com/office/powerpoint/2010/main" val="1731992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5C778-0339-6CBE-D4F3-9F7592864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595D3-9609-E511-0801-D0B71424CA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51D09D-A915-A5F5-6DFD-0B03D10D8D93}"/>
              </a:ext>
            </a:extLst>
          </p:cNvPr>
          <p:cNvSpPr>
            <a:spLocks noGrp="1"/>
          </p:cNvSpPr>
          <p:nvPr>
            <p:ph type="body" idx="1"/>
          </p:nvPr>
        </p:nvSpPr>
        <p:spPr/>
        <p:txBody>
          <a:bodyPr/>
          <a:lstStyle/>
          <a:p>
            <a:r>
              <a:rPr lang="en-GB" dirty="0"/>
              <a:t>At the heart of this vision is the Curriculum for Wales (2022), which emphasises the development of broad, transferable skills (Welsh Government, 2020). The curriculum aims to prepare students not just for the workforce, but for life, fostering qualities like ambition, enterprise, and informed citizenship (Welsh Government, 2023 a). These policies reflect broader societal goals (Ball, 2021), aligning with the Well-being of Future Generations Act (2015), which seeks to balance social, economic and educational outcomes.</a:t>
            </a:r>
          </a:p>
        </p:txBody>
      </p:sp>
      <p:sp>
        <p:nvSpPr>
          <p:cNvPr id="4" name="Slide Number Placeholder 3">
            <a:extLst>
              <a:ext uri="{FF2B5EF4-FFF2-40B4-BE49-F238E27FC236}">
                <a16:creationId xmlns:a16="http://schemas.microsoft.com/office/drawing/2014/main" id="{DD93BC2E-04AF-3CA8-04BD-E1E54CFDF885}"/>
              </a:ext>
            </a:extLst>
          </p:cNvPr>
          <p:cNvSpPr>
            <a:spLocks noGrp="1"/>
          </p:cNvSpPr>
          <p:nvPr>
            <p:ph type="sldNum" sz="quarter" idx="5"/>
          </p:nvPr>
        </p:nvSpPr>
        <p:spPr/>
        <p:txBody>
          <a:bodyPr/>
          <a:lstStyle/>
          <a:p>
            <a:fld id="{146A2BEF-7590-49F3-98E7-7056FE108929}" type="slidenum">
              <a:rPr lang="en-GB" smtClean="0"/>
              <a:t>9</a:t>
            </a:fld>
            <a:endParaRPr lang="en-GB"/>
          </a:p>
        </p:txBody>
      </p:sp>
    </p:spTree>
    <p:extLst>
      <p:ext uri="{BB962C8B-B14F-4D97-AF65-F5344CB8AC3E}">
        <p14:creationId xmlns:p14="http://schemas.microsoft.com/office/powerpoint/2010/main" val="3660225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has played a key role in shaping this vision. Former Education Minister Kirsty Williams (2016-21) focused on inclusivity (Williams, 2018), while her successors, Jeremy Miles (2022-24) and Lynne Neagle (2024-present), have emphasised practical experience (Speakers for Schools, 2021) and resilience (Neagle, 2018). </a:t>
            </a:r>
          </a:p>
        </p:txBody>
      </p:sp>
      <p:sp>
        <p:nvSpPr>
          <p:cNvPr id="4" name="Slide Number Placeholder 3"/>
          <p:cNvSpPr>
            <a:spLocks noGrp="1"/>
          </p:cNvSpPr>
          <p:nvPr>
            <p:ph type="sldNum" sz="quarter" idx="5"/>
          </p:nvPr>
        </p:nvSpPr>
        <p:spPr/>
        <p:txBody>
          <a:bodyPr/>
          <a:lstStyle/>
          <a:p>
            <a:fld id="{146A2BEF-7590-49F3-98E7-7056FE108929}" type="slidenum">
              <a:rPr lang="en-GB" smtClean="0"/>
              <a:t>10</a:t>
            </a:fld>
            <a:endParaRPr lang="en-GB"/>
          </a:p>
        </p:txBody>
      </p:sp>
    </p:spTree>
    <p:extLst>
      <p:ext uri="{BB962C8B-B14F-4D97-AF65-F5344CB8AC3E}">
        <p14:creationId xmlns:p14="http://schemas.microsoft.com/office/powerpoint/2010/main" val="364596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https://qualifications.wales/regulation-reform/reforming/national-14-16-qualifications/national-qualifications-gcses/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https://www.wjec.co.uk/articles/first-wave-of-made-for-wales-qualifications-approved/#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https://serennetwork.blog.gov.wales/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46A2BEF-7590-49F3-98E7-7056FE108929}" type="slidenum">
              <a:rPr lang="en-GB" smtClean="0"/>
              <a:t>11</a:t>
            </a:fld>
            <a:endParaRPr lang="en-GB"/>
          </a:p>
        </p:txBody>
      </p:sp>
    </p:spTree>
    <p:extLst>
      <p:ext uri="{BB962C8B-B14F-4D97-AF65-F5344CB8AC3E}">
        <p14:creationId xmlns:p14="http://schemas.microsoft.com/office/powerpoint/2010/main" val="2101833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government’s integrated approach is highly promising, but its success hinges on ensuring equity and maintaining consistent quality as schools interpret and implement these policies through each layer of the system (IFS, 2024). Additionally, there are challenges in ensuring vocational qualifications maintain the quality and breadth of academic pathways which is crucial for ensuring that students are fully prepared for the future (OECD, 2024). Professor Donaldson also cautioned that achieving this vision across Wales will require a careful balance of accountability, responsiveness, and local creativity (Donaldson, 2015). </a:t>
            </a:r>
          </a:p>
        </p:txBody>
      </p:sp>
      <p:sp>
        <p:nvSpPr>
          <p:cNvPr id="4" name="Slide Number Placeholder 3"/>
          <p:cNvSpPr>
            <a:spLocks noGrp="1"/>
          </p:cNvSpPr>
          <p:nvPr>
            <p:ph type="sldNum" sz="quarter" idx="5"/>
          </p:nvPr>
        </p:nvSpPr>
        <p:spPr/>
        <p:txBody>
          <a:bodyPr/>
          <a:lstStyle/>
          <a:p>
            <a:fld id="{146A2BEF-7590-49F3-98E7-7056FE108929}" type="slidenum">
              <a:rPr lang="en-GB" smtClean="0"/>
              <a:t>12</a:t>
            </a:fld>
            <a:endParaRPr lang="en-GB"/>
          </a:p>
        </p:txBody>
      </p:sp>
    </p:spTree>
    <p:extLst>
      <p:ext uri="{BB962C8B-B14F-4D97-AF65-F5344CB8AC3E}">
        <p14:creationId xmlns:p14="http://schemas.microsoft.com/office/powerpoint/2010/main" val="2457746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ECC41-89C6-F330-1AA8-74F36840E5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5FD83-E8F5-FF1C-826A-5DB1951EBE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30FF70-9A5C-9D3A-A09A-C315B56538F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Media portrayals are often responsible for developing narrative around education (Bernier, 2011).  In relation to aspirations, it can influence not only social attitudes toward youth potential in Wales but also the perceptions young people have of themselves (Arnett, 2006). The issue of teenage aspirations in Wales is often portrayed in the media through a balance of challenges and achievements, reflecting theoretical perspectives on the struggles and successes faced by the youth population (St Clair, et al., 2010). </a:t>
            </a:r>
          </a:p>
          <a:p>
            <a:endParaRPr lang="en-GB" dirty="0"/>
          </a:p>
        </p:txBody>
      </p:sp>
      <p:sp>
        <p:nvSpPr>
          <p:cNvPr id="4" name="Slide Number Placeholder 3">
            <a:extLst>
              <a:ext uri="{FF2B5EF4-FFF2-40B4-BE49-F238E27FC236}">
                <a16:creationId xmlns:a16="http://schemas.microsoft.com/office/drawing/2014/main" id="{B03F786E-E52C-71F4-3421-A2A817B2050C}"/>
              </a:ext>
            </a:extLst>
          </p:cNvPr>
          <p:cNvSpPr>
            <a:spLocks noGrp="1"/>
          </p:cNvSpPr>
          <p:nvPr>
            <p:ph type="sldNum" sz="quarter" idx="5"/>
          </p:nvPr>
        </p:nvSpPr>
        <p:spPr/>
        <p:txBody>
          <a:bodyPr/>
          <a:lstStyle/>
          <a:p>
            <a:fld id="{146A2BEF-7590-49F3-98E7-7056FE108929}" type="slidenum">
              <a:rPr lang="en-GB" smtClean="0"/>
              <a:t>14</a:t>
            </a:fld>
            <a:endParaRPr lang="en-GB"/>
          </a:p>
        </p:txBody>
      </p:sp>
    </p:spTree>
    <p:extLst>
      <p:ext uri="{BB962C8B-B14F-4D97-AF65-F5344CB8AC3E}">
        <p14:creationId xmlns:p14="http://schemas.microsoft.com/office/powerpoint/2010/main" val="502922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late 1800s, Newspaper publisher and journalist William Randolph Hearst famously coined the phrase, “If it bleeds, it leads,” (Pooley, 1989) observing that negative or sensational news stories often capture the most audience attention. </a:t>
            </a:r>
          </a:p>
        </p:txBody>
      </p:sp>
      <p:sp>
        <p:nvSpPr>
          <p:cNvPr id="4" name="Slide Number Placeholder 3"/>
          <p:cNvSpPr>
            <a:spLocks noGrp="1"/>
          </p:cNvSpPr>
          <p:nvPr>
            <p:ph type="sldNum" sz="quarter" idx="5"/>
          </p:nvPr>
        </p:nvSpPr>
        <p:spPr/>
        <p:txBody>
          <a:bodyPr/>
          <a:lstStyle/>
          <a:p>
            <a:fld id="{146A2BEF-7590-49F3-98E7-7056FE108929}" type="slidenum">
              <a:rPr lang="en-GB" smtClean="0"/>
              <a:t>15</a:t>
            </a:fld>
            <a:endParaRPr lang="en-GB"/>
          </a:p>
        </p:txBody>
      </p:sp>
    </p:spTree>
    <p:extLst>
      <p:ext uri="{BB962C8B-B14F-4D97-AF65-F5344CB8AC3E}">
        <p14:creationId xmlns:p14="http://schemas.microsoft.com/office/powerpoint/2010/main" val="403247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BE24E-E994-BA75-8D2A-579DA3F451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5D20C-E1FE-066B-526A-4C8102095F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A2E605-9EA7-06AD-4FA9-750806123CB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concept is relevant in media portrayals of youth aspirations in Wales, where the press sometimes leans toward highlighting challenges rather than opportunities (Moore, 2020). This is evident in the Welsh media’s coverage of issues like educational inequality, where critics of the Curriculum for Wales express concern that without sufficient resources, it may worsen the educational attainment gap for disadvantaged students, perpetuating social disparities (ITV News, 2024). </a:t>
            </a:r>
          </a:p>
          <a:p>
            <a:endParaRPr lang="en-GB" dirty="0"/>
          </a:p>
        </p:txBody>
      </p:sp>
      <p:sp>
        <p:nvSpPr>
          <p:cNvPr id="4" name="Slide Number Placeholder 3">
            <a:extLst>
              <a:ext uri="{FF2B5EF4-FFF2-40B4-BE49-F238E27FC236}">
                <a16:creationId xmlns:a16="http://schemas.microsoft.com/office/drawing/2014/main" id="{C99A29BA-F92C-2CE7-FB07-34AF3794FFC1}"/>
              </a:ext>
            </a:extLst>
          </p:cNvPr>
          <p:cNvSpPr>
            <a:spLocks noGrp="1"/>
          </p:cNvSpPr>
          <p:nvPr>
            <p:ph type="sldNum" sz="quarter" idx="5"/>
          </p:nvPr>
        </p:nvSpPr>
        <p:spPr/>
        <p:txBody>
          <a:bodyPr/>
          <a:lstStyle/>
          <a:p>
            <a:fld id="{146A2BEF-7590-49F3-98E7-7056FE108929}" type="slidenum">
              <a:rPr lang="en-GB" smtClean="0"/>
              <a:t>16</a:t>
            </a:fld>
            <a:endParaRPr lang="en-GB"/>
          </a:p>
        </p:txBody>
      </p:sp>
    </p:spTree>
    <p:extLst>
      <p:ext uri="{BB962C8B-B14F-4D97-AF65-F5344CB8AC3E}">
        <p14:creationId xmlns:p14="http://schemas.microsoft.com/office/powerpoint/2010/main" val="1366022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B5820-4F5E-3BDF-49DB-4CC9D5108E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C49076-0545-D9E9-A830-6C60274D99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91FC57-C9B5-108C-1D85-4C690D8FB16C}"/>
              </a:ext>
            </a:extLst>
          </p:cNvPr>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Welsh media also highlights the positive side of youth aspirations. For example, BBC Wales has reported on the achievements of students securing places at prestigious universities, often aided by programs like the Seren Network, which supports students from underrepresented backgrounds (BBC News, 2017). ITV Wales has also shed light on the growing recognition of vocational pathways, including apprenticeships, which offer alternative routes to success and promote financial independence (ITV News, 2020). </a:t>
            </a:r>
          </a:p>
          <a:p>
            <a:endParaRPr lang="en-GB" dirty="0"/>
          </a:p>
        </p:txBody>
      </p:sp>
      <p:sp>
        <p:nvSpPr>
          <p:cNvPr id="4" name="Slide Number Placeholder 3">
            <a:extLst>
              <a:ext uri="{FF2B5EF4-FFF2-40B4-BE49-F238E27FC236}">
                <a16:creationId xmlns:a16="http://schemas.microsoft.com/office/drawing/2014/main" id="{25D11489-5E1B-FBA8-CB7B-33FC963077CB}"/>
              </a:ext>
            </a:extLst>
          </p:cNvPr>
          <p:cNvSpPr>
            <a:spLocks noGrp="1"/>
          </p:cNvSpPr>
          <p:nvPr>
            <p:ph type="sldNum" sz="quarter" idx="5"/>
          </p:nvPr>
        </p:nvSpPr>
        <p:spPr/>
        <p:txBody>
          <a:bodyPr/>
          <a:lstStyle/>
          <a:p>
            <a:fld id="{146A2BEF-7590-49F3-98E7-7056FE108929}" type="slidenum">
              <a:rPr lang="en-GB" smtClean="0"/>
              <a:t>17</a:t>
            </a:fld>
            <a:endParaRPr lang="en-GB"/>
          </a:p>
        </p:txBody>
      </p:sp>
    </p:spTree>
    <p:extLst>
      <p:ext uri="{BB962C8B-B14F-4D97-AF65-F5344CB8AC3E}">
        <p14:creationId xmlns:p14="http://schemas.microsoft.com/office/powerpoint/2010/main" val="247999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CF565-9D63-10BC-E918-35945FC11D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921FDB-9824-234A-91AC-EB5BE72BEB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4DAC22-1A83-010F-57E1-A86026D64EB9}"/>
              </a:ext>
            </a:extLst>
          </p:cNvPr>
          <p:cNvSpPr>
            <a:spLocks noGrp="1"/>
          </p:cNvSpPr>
          <p:nvPr>
            <p:ph type="body" idx="1"/>
          </p:nvPr>
        </p:nvSpPr>
        <p:spPr/>
        <p:txBody>
          <a:bodyPr/>
          <a:lstStyle/>
          <a:p>
            <a:r>
              <a:rPr lang="en-GB" sz="1200" kern="100" dirty="0">
                <a:effectLst/>
                <a:latin typeface="Aptos" panose="020B0004020202020204" pitchFamily="34" charset="0"/>
                <a:ea typeface="Aptos" panose="020B0004020202020204" pitchFamily="34" charset="0"/>
                <a:cs typeface="Times New Roman" panose="02020603050405020304" pitchFamily="18" charset="0"/>
              </a:rPr>
              <a:t>When comparing teenagers' career aspirations across countries, it is important to recognise that career aspirations are shaped by a complex interplay of cultural, economic, and educational factors that differ worldwide.</a:t>
            </a:r>
            <a:endParaRPr lang="en-GB" dirty="0"/>
          </a:p>
        </p:txBody>
      </p:sp>
      <p:sp>
        <p:nvSpPr>
          <p:cNvPr id="4" name="Slide Number Placeholder 3">
            <a:extLst>
              <a:ext uri="{FF2B5EF4-FFF2-40B4-BE49-F238E27FC236}">
                <a16:creationId xmlns:a16="http://schemas.microsoft.com/office/drawing/2014/main" id="{B34EFE9A-7657-EAD1-4F54-C1AEC9F74839}"/>
              </a:ext>
            </a:extLst>
          </p:cNvPr>
          <p:cNvSpPr>
            <a:spLocks noGrp="1"/>
          </p:cNvSpPr>
          <p:nvPr>
            <p:ph type="sldNum" sz="quarter" idx="5"/>
          </p:nvPr>
        </p:nvSpPr>
        <p:spPr/>
        <p:txBody>
          <a:bodyPr/>
          <a:lstStyle/>
          <a:p>
            <a:fld id="{146A2BEF-7590-49F3-98E7-7056FE108929}" type="slidenum">
              <a:rPr lang="en-GB" smtClean="0"/>
              <a:t>19</a:t>
            </a:fld>
            <a:endParaRPr lang="en-GB"/>
          </a:p>
        </p:txBody>
      </p:sp>
    </p:spTree>
    <p:extLst>
      <p:ext uri="{BB962C8B-B14F-4D97-AF65-F5344CB8AC3E}">
        <p14:creationId xmlns:p14="http://schemas.microsoft.com/office/powerpoint/2010/main" val="1868515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5B009-672B-E605-87B4-ACF386D846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1055CF-2B06-CD97-71F7-8365BFFAA0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3BC8C1-1EDD-7713-906E-CBF72ABEEE93}"/>
              </a:ext>
            </a:extLst>
          </p:cNvPr>
          <p:cNvSpPr>
            <a:spLocks noGrp="1"/>
          </p:cNvSpPr>
          <p:nvPr>
            <p:ph type="body" idx="1"/>
          </p:nvPr>
        </p:nvSpPr>
        <p:spPr/>
        <p:txBody>
          <a:bodyPr/>
          <a:lstStyle/>
          <a:p>
            <a:r>
              <a:rPr lang="en-GB" dirty="0"/>
              <a:t>Cultural factors also play a role. Individualistic societies, such as the United States, encourage teens to pursue fields aligned with personal passions, including technology or the arts. In contrast, collectivist cultures like Japan and South Korea tend to integrate societal values into education, often steering students toward professions tied to family honour or social stability, such as medicine or engineering </a:t>
            </a:r>
          </a:p>
        </p:txBody>
      </p:sp>
      <p:sp>
        <p:nvSpPr>
          <p:cNvPr id="4" name="Slide Number Placeholder 3">
            <a:extLst>
              <a:ext uri="{FF2B5EF4-FFF2-40B4-BE49-F238E27FC236}">
                <a16:creationId xmlns:a16="http://schemas.microsoft.com/office/drawing/2014/main" id="{137E1B54-DCD2-DC5D-CAA1-8240EFE52B4F}"/>
              </a:ext>
            </a:extLst>
          </p:cNvPr>
          <p:cNvSpPr>
            <a:spLocks noGrp="1"/>
          </p:cNvSpPr>
          <p:nvPr>
            <p:ph type="sldNum" sz="quarter" idx="5"/>
          </p:nvPr>
        </p:nvSpPr>
        <p:spPr/>
        <p:txBody>
          <a:bodyPr/>
          <a:lstStyle/>
          <a:p>
            <a:fld id="{146A2BEF-7590-49F3-98E7-7056FE108929}" type="slidenum">
              <a:rPr lang="en-GB" smtClean="0"/>
              <a:t>20</a:t>
            </a:fld>
            <a:endParaRPr lang="en-GB"/>
          </a:p>
        </p:txBody>
      </p:sp>
    </p:spTree>
    <p:extLst>
      <p:ext uri="{BB962C8B-B14F-4D97-AF65-F5344CB8AC3E}">
        <p14:creationId xmlns:p14="http://schemas.microsoft.com/office/powerpoint/2010/main" val="2700920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DA0C4-C244-04C8-197F-A1467A5E38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EA007C-3C12-156F-51F8-0A6056DCA4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00D64F-0479-0F75-CBE2-3D6D0E29D944}"/>
              </a:ext>
            </a:extLst>
          </p:cNvPr>
          <p:cNvSpPr>
            <a:spLocks noGrp="1"/>
          </p:cNvSpPr>
          <p:nvPr>
            <p:ph type="body" idx="1"/>
          </p:nvPr>
        </p:nvSpPr>
        <p:spPr/>
        <p:txBody>
          <a:bodyPr/>
          <a:lstStyle/>
          <a:p>
            <a:r>
              <a:rPr lang="en-GB" dirty="0"/>
              <a:t>Economic conditions also intersect with educational opportunities. Scandinavian nations, with their strong welfare systems and equitable access to education, empower teenagers to consider a wide range of careers, from public service to creative industries (Freeman, et al., 2019). In contrast, countries with greater economic disparity, like the United States, often see educational access shaping career aspirations based on socioeconomic status— wealthier teens may target professions requiring extensive education, while lower-income teens may prioritize financially stable jobs. (Schoon, et al., 2010)</a:t>
            </a:r>
          </a:p>
        </p:txBody>
      </p:sp>
      <p:sp>
        <p:nvSpPr>
          <p:cNvPr id="4" name="Slide Number Placeholder 3">
            <a:extLst>
              <a:ext uri="{FF2B5EF4-FFF2-40B4-BE49-F238E27FC236}">
                <a16:creationId xmlns:a16="http://schemas.microsoft.com/office/drawing/2014/main" id="{C398446B-C902-C826-08BC-DB3573C5C55B}"/>
              </a:ext>
            </a:extLst>
          </p:cNvPr>
          <p:cNvSpPr>
            <a:spLocks noGrp="1"/>
          </p:cNvSpPr>
          <p:nvPr>
            <p:ph type="sldNum" sz="quarter" idx="5"/>
          </p:nvPr>
        </p:nvSpPr>
        <p:spPr/>
        <p:txBody>
          <a:bodyPr/>
          <a:lstStyle/>
          <a:p>
            <a:fld id="{146A2BEF-7590-49F3-98E7-7056FE108929}" type="slidenum">
              <a:rPr lang="en-GB" smtClean="0"/>
              <a:t>21</a:t>
            </a:fld>
            <a:endParaRPr lang="en-GB"/>
          </a:p>
        </p:txBody>
      </p:sp>
    </p:spTree>
    <p:extLst>
      <p:ext uri="{BB962C8B-B14F-4D97-AF65-F5344CB8AC3E}">
        <p14:creationId xmlns:p14="http://schemas.microsoft.com/office/powerpoint/2010/main" val="3627465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1F90B-B4B2-2E18-333F-637A0C4A9A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F72118-E22A-6544-ED48-FADBA24F9A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BBE0D-D17E-AA31-8C8D-0C18C03E2853}"/>
              </a:ext>
            </a:extLst>
          </p:cNvPr>
          <p:cNvSpPr>
            <a:spLocks noGrp="1"/>
          </p:cNvSpPr>
          <p:nvPr>
            <p:ph type="body" idx="1"/>
          </p:nvPr>
        </p:nvSpPr>
        <p:spPr/>
        <p:txBody>
          <a:bodyPr/>
          <a:lstStyle/>
          <a:p>
            <a:pPr algn="just">
              <a:lnSpc>
                <a:spcPct val="107000"/>
              </a:lnSpc>
              <a:spcAft>
                <a:spcPts val="800"/>
              </a:spcAft>
            </a:pPr>
            <a:r>
              <a:rPr lang="en-GB"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Globally, the influence of educational structures varies. For example, Finland and South Korea prioritize STEM education, sparking strong interest in scientific and technical careers (Freeman et al., 2019). Germany's dual education system blends academic and vocational training, making skilled trades attractive and accessible (Fidler, 2017). Canada and the Netherlands offer strong career guidance programs, enabling teenagers to explore diverse goals. In contrast, regions where career guidance is less robust may see students gravitate toward more traditional or familiar career paths (Lindsay, et al., 2018).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26B7CEE-5B1F-A79D-D5EA-5D16A315B4FB}"/>
              </a:ext>
            </a:extLst>
          </p:cNvPr>
          <p:cNvSpPr>
            <a:spLocks noGrp="1"/>
          </p:cNvSpPr>
          <p:nvPr>
            <p:ph type="sldNum" sz="quarter" idx="5"/>
          </p:nvPr>
        </p:nvSpPr>
        <p:spPr/>
        <p:txBody>
          <a:bodyPr/>
          <a:lstStyle/>
          <a:p>
            <a:fld id="{146A2BEF-7590-49F3-98E7-7056FE108929}" type="slidenum">
              <a:rPr lang="en-GB" smtClean="0"/>
              <a:t>22</a:t>
            </a:fld>
            <a:endParaRPr lang="en-GB"/>
          </a:p>
        </p:txBody>
      </p:sp>
    </p:spTree>
    <p:extLst>
      <p:ext uri="{BB962C8B-B14F-4D97-AF65-F5344CB8AC3E}">
        <p14:creationId xmlns:p14="http://schemas.microsoft.com/office/powerpoint/2010/main" val="3482961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ACF66-5923-24DB-7997-19743DD86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66BCC-BDDA-BB6F-6E48-C1DD35AFF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3F3088-0959-4F91-58B3-7099BE4CF19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Curriculum for Wales, drawing inspiration from international models, positions education as a cornerstone for cultivating personal ambition and addressing local needs. Akin to Canada and Finland, it emphasises broad-based career exploration and mentorship, aiming to prepare Welsh students to set diverse and forward-looking career goals. By embedding these aspirations within a uniquely Welsh context, the curriculum seeks to balance individual growth with contributions to community and national prosperity.</a:t>
            </a:r>
          </a:p>
          <a:p>
            <a:endParaRPr lang="en-GB" dirty="0"/>
          </a:p>
        </p:txBody>
      </p:sp>
      <p:sp>
        <p:nvSpPr>
          <p:cNvPr id="4" name="Slide Number Placeholder 3">
            <a:extLst>
              <a:ext uri="{FF2B5EF4-FFF2-40B4-BE49-F238E27FC236}">
                <a16:creationId xmlns:a16="http://schemas.microsoft.com/office/drawing/2014/main" id="{755B82FF-C316-9D26-380C-2BCBA2499EFC}"/>
              </a:ext>
            </a:extLst>
          </p:cNvPr>
          <p:cNvSpPr>
            <a:spLocks noGrp="1"/>
          </p:cNvSpPr>
          <p:nvPr>
            <p:ph type="sldNum" sz="quarter" idx="5"/>
          </p:nvPr>
        </p:nvSpPr>
        <p:spPr/>
        <p:txBody>
          <a:bodyPr/>
          <a:lstStyle/>
          <a:p>
            <a:fld id="{146A2BEF-7590-49F3-98E7-7056FE108929}" type="slidenum">
              <a:rPr lang="en-GB" smtClean="0"/>
              <a:t>23</a:t>
            </a:fld>
            <a:endParaRPr lang="en-GB"/>
          </a:p>
        </p:txBody>
      </p:sp>
    </p:spTree>
    <p:extLst>
      <p:ext uri="{BB962C8B-B14F-4D97-AF65-F5344CB8AC3E}">
        <p14:creationId xmlns:p14="http://schemas.microsoft.com/office/powerpoint/2010/main" val="13429701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1CC1B-2C85-3457-6EE4-C157B51538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CEA235-10D5-DA88-4E07-2A6215E0B6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702A5-F6B6-8571-EA0D-2903C66EE88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effectLst/>
                <a:latin typeface="Aptos" panose="020B0004020202020204" pitchFamily="34" charset="0"/>
                <a:ea typeface="Aptos" panose="020B0004020202020204" pitchFamily="34" charset="0"/>
                <a:cs typeface="Times New Roman" panose="02020603050405020304" pitchFamily="18" charset="0"/>
              </a:rPr>
              <a:t>Quote: What Wales is doing today, the world will do tomorrow (Nikhil Seth, the UN Assistant Secretary General)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44135C6E-C92C-B92A-B198-A7DAC18A2344}"/>
              </a:ext>
            </a:extLst>
          </p:cNvPr>
          <p:cNvSpPr>
            <a:spLocks noGrp="1"/>
          </p:cNvSpPr>
          <p:nvPr>
            <p:ph type="sldNum" sz="quarter" idx="5"/>
          </p:nvPr>
        </p:nvSpPr>
        <p:spPr/>
        <p:txBody>
          <a:bodyPr/>
          <a:lstStyle/>
          <a:p>
            <a:fld id="{146A2BEF-7590-49F3-98E7-7056FE108929}" type="slidenum">
              <a:rPr lang="en-GB" smtClean="0"/>
              <a:t>24</a:t>
            </a:fld>
            <a:endParaRPr lang="en-GB"/>
          </a:p>
        </p:txBody>
      </p:sp>
    </p:spTree>
    <p:extLst>
      <p:ext uri="{BB962C8B-B14F-4D97-AF65-F5344CB8AC3E}">
        <p14:creationId xmlns:p14="http://schemas.microsoft.com/office/powerpoint/2010/main" val="414130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D1189-4B8A-DE61-A26B-6C5B2580AB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627D62-7624-9232-CE26-3413FFAE6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B79376-5E48-81D0-F50E-2EE7C08B873B}"/>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00EB891E-B8EE-14C7-B105-9AFAF566E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89C37F-3810-0CBC-D37B-3E9E48EEA774}"/>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360432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EAE3-C496-B136-B458-C013967A60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DC17AC-209A-F608-39CA-24BDA9F5D7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38D798-97FB-8A8B-8F65-79236A658D40}"/>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61D38486-A97A-66A1-7386-1A8165AFD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95D3B2-564D-A16C-DCA7-4CBF7990C433}"/>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4223990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82E6D-5F3A-5B2F-6A4A-D439C138D3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78AEAE-411D-EDA9-3738-83A56DBFF8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B3BA6D-C8E4-1583-FAF1-BF6F6C6E4ADB}"/>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684B4C03-71FD-0268-73F2-7BE85D535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A40D06-DF2E-E032-45C9-B0FD8070BC15}"/>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3251991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A3CA2-7ED3-0E4D-C16F-BE043E2A23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18F7B-FE8F-696B-1DF1-62F6607355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DEF960-051C-9D33-79AB-E337730CEC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C026B6-F2DB-4440-219F-916E15E94E5A}"/>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6" name="Footer Placeholder 5">
            <a:extLst>
              <a:ext uri="{FF2B5EF4-FFF2-40B4-BE49-F238E27FC236}">
                <a16:creationId xmlns:a16="http://schemas.microsoft.com/office/drawing/2014/main" id="{C05A7562-3B1A-8503-B6A4-1133092F06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00CDEC-4CEB-8BF0-847B-F52E71A9150A}"/>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1035626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051B7-67E9-84D3-8A78-8B4F486494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FDEE18-4696-F736-8644-AF6FF96589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171E1C-CBC5-9045-C70E-28E6D888CF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0B3C9B-FAF5-FE58-F52D-094290F912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29AC84-2EDD-2FE1-A74C-CE27E7E5DE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24E5B4-E600-9594-00B8-AD2F7F9A7168}"/>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8" name="Footer Placeholder 7">
            <a:extLst>
              <a:ext uri="{FF2B5EF4-FFF2-40B4-BE49-F238E27FC236}">
                <a16:creationId xmlns:a16="http://schemas.microsoft.com/office/drawing/2014/main" id="{5CE8E37E-E7DA-0E99-0816-1C3B00CC88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9BC1D9-2098-5670-C5CE-4A935913887C}"/>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3698744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142B-85AB-044A-DD7B-F1E335448F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33DA23-C288-BD47-4B39-7ED4519F35BA}"/>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4" name="Footer Placeholder 3">
            <a:extLst>
              <a:ext uri="{FF2B5EF4-FFF2-40B4-BE49-F238E27FC236}">
                <a16:creationId xmlns:a16="http://schemas.microsoft.com/office/drawing/2014/main" id="{8C46CFC5-DBFC-35A0-3CA0-26FA20922F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2CCAC3-4C99-E47E-FC0F-597819F576ED}"/>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3899139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61C217-F0E4-2B8A-2AEC-299DE1851DE9}"/>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3" name="Footer Placeholder 2">
            <a:extLst>
              <a:ext uri="{FF2B5EF4-FFF2-40B4-BE49-F238E27FC236}">
                <a16:creationId xmlns:a16="http://schemas.microsoft.com/office/drawing/2014/main" id="{075A9697-EDBF-2082-57E6-4F7EE1216D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E46DC3-C20C-6E0A-2281-6A7D47C7F3C0}"/>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4086891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A4E10-4F5F-E94D-9583-54DCDC5EB7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E686B3-5EEE-F178-4A65-56BCD02C7D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EAD6BB-1B9D-B648-9988-AE901E29B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552FE-5613-E5C2-3AA4-B350EC3D4112}"/>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6" name="Footer Placeholder 5">
            <a:extLst>
              <a:ext uri="{FF2B5EF4-FFF2-40B4-BE49-F238E27FC236}">
                <a16:creationId xmlns:a16="http://schemas.microsoft.com/office/drawing/2014/main" id="{11DD9006-AC63-C232-886C-A83FE06A64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1C4EE3-F7F2-84AC-7EA5-FD8B72B847F1}"/>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291005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22C6-6C2E-E750-9E1A-C06DD57F15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F4A4AA-9E7C-34B1-F19D-225996EAC9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A3884D-0166-317F-5FCB-9855121D35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78E609-C69B-2BA9-7F9B-125236DCB207}"/>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6" name="Footer Placeholder 5">
            <a:extLst>
              <a:ext uri="{FF2B5EF4-FFF2-40B4-BE49-F238E27FC236}">
                <a16:creationId xmlns:a16="http://schemas.microsoft.com/office/drawing/2014/main" id="{AC917CDE-CAFF-EB1F-F7FD-9987AF3F91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3D2CF0-249E-F529-2811-6ED603A60682}"/>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307081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33550-24B0-15F0-73D3-604A145E12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52C9DC-CC58-DA8C-E976-CC37FE6D77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749C4E-6B0C-3D53-7ABD-EA00382AD020}"/>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1173EEA4-BC1D-A9D0-C53D-7ECF13F3E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7C50D-ABB6-230C-440F-90EBF3C77F58}"/>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1276003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E1EFC0-E6B1-E407-7829-A38CFC4FE2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1C1B5B-263D-FF56-DCC3-13A9C4D496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03607-E375-63E4-88CD-62FCA0966C63}"/>
              </a:ext>
            </a:extLst>
          </p:cNvPr>
          <p:cNvSpPr>
            <a:spLocks noGrp="1"/>
          </p:cNvSpPr>
          <p:nvPr>
            <p:ph type="dt" sz="half" idx="10"/>
          </p:nvPr>
        </p:nvSpPr>
        <p:spPr/>
        <p:txBody>
          <a:body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40C50542-91B9-14C4-D584-05501CBC8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34395-ECA2-CD75-312C-63999F83C672}"/>
              </a:ext>
            </a:extLst>
          </p:cNvPr>
          <p:cNvSpPr>
            <a:spLocks noGrp="1"/>
          </p:cNvSpPr>
          <p:nvPr>
            <p:ph type="sldNum" sz="quarter" idx="12"/>
          </p:nvPr>
        </p:nvSpPr>
        <p:spPr/>
        <p:txBody>
          <a:bodyPr/>
          <a:lstStyle/>
          <a:p>
            <a:fld id="{671EA5AC-CF0F-4105-B81D-F4F145C2CAAD}" type="slidenum">
              <a:rPr lang="en-GB" smtClean="0"/>
              <a:t>‹#›</a:t>
            </a:fld>
            <a:endParaRPr lang="en-GB"/>
          </a:p>
        </p:txBody>
      </p:sp>
    </p:spTree>
    <p:extLst>
      <p:ext uri="{BB962C8B-B14F-4D97-AF65-F5344CB8AC3E}">
        <p14:creationId xmlns:p14="http://schemas.microsoft.com/office/powerpoint/2010/main" val="2295359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2896-3C46-37CD-455C-2DB1B6D26E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84385A-CB82-0AB5-973E-65429EB568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A5C540-DBEB-D771-C31B-CC416FEC12CD}"/>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79DA099E-0663-2051-7E77-16C14ADCC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8B524-2324-F360-762A-948A7CFC67EC}"/>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3171600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93B3D-83EB-ACA1-1260-F0DBD14696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82D2DC-C758-0425-9F0B-8B18A88E8F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1E2A1-F7AE-81DE-883F-1B01C54D2A06}"/>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90C727CD-49C4-39F2-08D8-56750C832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5BC39-D708-277B-B502-34C4F2AD38B2}"/>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431578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2BF7C-BEF8-2E54-F3B6-AE0609A55A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C5BCDE-C85C-B3D9-73CD-F020425A1E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0DA65A-BEE5-9B82-CA59-D65BF7822FAC}"/>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C589CF7D-0285-49E1-A4A4-3857E006BC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7630EF-F7F2-0B0A-55D8-132706D417C9}"/>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3204060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5C821-3445-9549-9E19-CD9A788439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475BD7-29D2-9608-A4B0-BFE986E193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1ABCAD-A06B-1291-072E-F93375E30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3DB275-ACFF-B42C-CD5A-783927F1F13F}"/>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6" name="Footer Placeholder 5">
            <a:extLst>
              <a:ext uri="{FF2B5EF4-FFF2-40B4-BE49-F238E27FC236}">
                <a16:creationId xmlns:a16="http://schemas.microsoft.com/office/drawing/2014/main" id="{AF7BB7D5-2205-2C5C-1173-9ADB5F4059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40AEEF-0E64-4593-5786-214B152AF466}"/>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4178686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E184B-CDD7-034A-02BD-1437D206BD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D3BE2-BEBA-65F4-3B3C-4F4B52EF7D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88844E-358F-3616-52B6-97474685EC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827859-B54C-550F-3018-6F2324EC5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D66FAC-78A6-F3CF-ED06-31B00AE25A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32BF1-3731-ACA4-FE6C-3F589E981881}"/>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8" name="Footer Placeholder 7">
            <a:extLst>
              <a:ext uri="{FF2B5EF4-FFF2-40B4-BE49-F238E27FC236}">
                <a16:creationId xmlns:a16="http://schemas.microsoft.com/office/drawing/2014/main" id="{0A30B293-7165-DD7F-C517-82E704F1AE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90F47B-553F-08C1-38DE-27DF7F56B501}"/>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34821019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D44B-FE77-6DD8-A16E-867EB07D65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16EC89-48A8-62A7-1FC4-C19B5C368B9A}"/>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4" name="Footer Placeholder 3">
            <a:extLst>
              <a:ext uri="{FF2B5EF4-FFF2-40B4-BE49-F238E27FC236}">
                <a16:creationId xmlns:a16="http://schemas.microsoft.com/office/drawing/2014/main" id="{304A420E-356B-6B95-23E1-C010971B43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F97D27-164E-CE94-C757-33D6DFECD94C}"/>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16508622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4144EB-28BD-0CD7-5042-5E1945BBF65E}"/>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3" name="Footer Placeholder 2">
            <a:extLst>
              <a:ext uri="{FF2B5EF4-FFF2-40B4-BE49-F238E27FC236}">
                <a16:creationId xmlns:a16="http://schemas.microsoft.com/office/drawing/2014/main" id="{D8148874-646B-DBD3-9883-01522859B4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3F3456-D561-1D11-4A14-3825565F579A}"/>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1706814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2240-0D13-1E44-3058-34E043B7A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49CE56-8E4D-1C65-1585-2255DC969D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A21912-1B83-6DDD-02C8-D35CAF5FB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89A798-CEDF-1708-9002-F64EE699D0D4}"/>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6" name="Footer Placeholder 5">
            <a:extLst>
              <a:ext uri="{FF2B5EF4-FFF2-40B4-BE49-F238E27FC236}">
                <a16:creationId xmlns:a16="http://schemas.microsoft.com/office/drawing/2014/main" id="{F3D9105F-EA82-1D6D-903B-71C482B1B3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5CCC6-BB99-D794-B61A-1CF1CF491B1C}"/>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1225721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93F3-B42E-67F2-6161-76A2259716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E4BD1D-8A36-4C48-22DB-7EFC446318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AEC49D-76DE-46DC-F8C1-DFC3EA808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2C942-C046-FDB2-F32E-91A6E7D80F19}"/>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6" name="Footer Placeholder 5">
            <a:extLst>
              <a:ext uri="{FF2B5EF4-FFF2-40B4-BE49-F238E27FC236}">
                <a16:creationId xmlns:a16="http://schemas.microsoft.com/office/drawing/2014/main" id="{F44CB761-DD65-2068-C5B7-B1D5D1B1A0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E4C653-B340-198B-30CF-DBE4879551EC}"/>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2766893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4990-7227-7FC4-EDE1-A1F073D122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0BF648-9A2C-39D2-7CBC-FD54FBEADA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DB139-C0B3-FDC5-82B5-68A09EE72501}"/>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D6F2C518-4A6A-911C-90C7-C9403DB3F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34B1E-BFB5-93A6-0BE2-7527D0FC5453}"/>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608664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62EE9A-C28C-E9ED-3469-CF940F8BF0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7E39B8-6EC6-69F1-1488-0C2C4EFA13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4B5C4-991C-A84A-7426-199082995D2E}"/>
              </a:ext>
            </a:extLst>
          </p:cNvPr>
          <p:cNvSpPr>
            <a:spLocks noGrp="1"/>
          </p:cNvSpPr>
          <p:nvPr>
            <p:ph type="dt" sz="half" idx="10"/>
          </p:nvPr>
        </p:nvSpPr>
        <p:spPr/>
        <p:txBody>
          <a:body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167A177C-8323-2D5B-5702-497537322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6420B3-142B-DED4-00D8-ADCC4C8BC263}"/>
              </a:ext>
            </a:extLst>
          </p:cNvPr>
          <p:cNvSpPr>
            <a:spLocks noGrp="1"/>
          </p:cNvSpPr>
          <p:nvPr>
            <p:ph type="sldNum" sz="quarter" idx="12"/>
          </p:nvPr>
        </p:nvSpPr>
        <p:spPr/>
        <p:txBody>
          <a:bodyPr/>
          <a:lstStyle/>
          <a:p>
            <a:fld id="{4EBFA7CB-DF62-4659-995B-1ADDB7B0D3EE}" type="slidenum">
              <a:rPr lang="en-GB" smtClean="0"/>
              <a:t>‹#›</a:t>
            </a:fld>
            <a:endParaRPr lang="en-GB"/>
          </a:p>
        </p:txBody>
      </p:sp>
    </p:spTree>
    <p:extLst>
      <p:ext uri="{BB962C8B-B14F-4D97-AF65-F5344CB8AC3E}">
        <p14:creationId xmlns:p14="http://schemas.microsoft.com/office/powerpoint/2010/main" val="29486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950696-A189-800F-EB9E-2EF8244001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9649F9-8062-DA8F-8587-ABD9D28698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B00BF-2A4A-1789-E081-1D985A2B42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92D2B2-C5B9-4DFD-95FD-C7E0723F590D}" type="datetimeFigureOut">
              <a:rPr lang="en-GB" smtClean="0"/>
              <a:t>05/12/2024</a:t>
            </a:fld>
            <a:endParaRPr lang="en-GB"/>
          </a:p>
        </p:txBody>
      </p:sp>
      <p:sp>
        <p:nvSpPr>
          <p:cNvPr id="5" name="Footer Placeholder 4">
            <a:extLst>
              <a:ext uri="{FF2B5EF4-FFF2-40B4-BE49-F238E27FC236}">
                <a16:creationId xmlns:a16="http://schemas.microsoft.com/office/drawing/2014/main" id="{3993205D-6164-298B-5355-9CEAD63527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25843D-E46B-534E-781F-E09A782368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71EA5AC-CF0F-4105-B81D-F4F145C2CAAD}" type="slidenum">
              <a:rPr lang="en-GB" smtClean="0"/>
              <a:t>‹#›</a:t>
            </a:fld>
            <a:endParaRPr lang="en-GB"/>
          </a:p>
        </p:txBody>
      </p:sp>
    </p:spTree>
    <p:extLst>
      <p:ext uri="{BB962C8B-B14F-4D97-AF65-F5344CB8AC3E}">
        <p14:creationId xmlns:p14="http://schemas.microsoft.com/office/powerpoint/2010/main" val="2077102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244A40-492A-A6A3-7141-D64D83320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C56F7-4AEE-B264-BF20-7D631C8A7F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6B6707-9456-C338-ECAE-F11ABB6FD2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31E506-7D29-49E2-86E2-BAC8E1CFB43C}" type="datetimeFigureOut">
              <a:rPr lang="en-GB" smtClean="0"/>
              <a:t>05/12/2024</a:t>
            </a:fld>
            <a:endParaRPr lang="en-GB"/>
          </a:p>
        </p:txBody>
      </p:sp>
      <p:sp>
        <p:nvSpPr>
          <p:cNvPr id="5" name="Footer Placeholder 4">
            <a:extLst>
              <a:ext uri="{FF2B5EF4-FFF2-40B4-BE49-F238E27FC236}">
                <a16:creationId xmlns:a16="http://schemas.microsoft.com/office/drawing/2014/main" id="{91A6227B-D641-6B63-6DAD-67B2F6D8D9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440E8F-0062-D317-E80B-B99A99D84F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BFA7CB-DF62-4659-995B-1ADDB7B0D3EE}" type="slidenum">
              <a:rPr lang="en-GB" smtClean="0"/>
              <a:t>‹#›</a:t>
            </a:fld>
            <a:endParaRPr lang="en-GB"/>
          </a:p>
        </p:txBody>
      </p:sp>
    </p:spTree>
    <p:extLst>
      <p:ext uri="{BB962C8B-B14F-4D97-AF65-F5344CB8AC3E}">
        <p14:creationId xmlns:p14="http://schemas.microsoft.com/office/powerpoint/2010/main" val="2122016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image" Target="../media/image25.emf"/></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16/j.lisr.2010.09.007" TargetMode="External"/><Relationship Id="rId2" Type="http://schemas.openxmlformats.org/officeDocument/2006/relationships/hyperlink" Target="https://www.bbc.co.uk/news/uk-wales-42253246" TargetMode="External"/><Relationship Id="rId1" Type="http://schemas.openxmlformats.org/officeDocument/2006/relationships/slideLayout" Target="../slideLayouts/slideLayout7.xml"/><Relationship Id="rId4" Type="http://schemas.openxmlformats.org/officeDocument/2006/relationships/hyperlink" Target="https://careerswales.gov.wales/about-us/brighter-futures/brighter-futures-a-summary"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itv.com/news/wales/2020-02-05/itv-wales-past-and-present-apprentices-share-stories-of-breaking-into-the-industry" TargetMode="External"/><Relationship Id="rId2" Type="http://schemas.openxmlformats.org/officeDocument/2006/relationships/hyperlink" Target="https://ifs.org.uk/sites/default/files/2024-03/Major-challenges-for-education-in-Wales-IFS-REPORT_0.pdf" TargetMode="External"/><Relationship Id="rId1" Type="http://schemas.openxmlformats.org/officeDocument/2006/relationships/slideLayout" Target="../slideLayouts/slideLayout7.xml"/><Relationship Id="rId4" Type="http://schemas.openxmlformats.org/officeDocument/2006/relationships/hyperlink" Target="https://www.itv.com/news/2024-01-30/welsh-education-in-crisis-as-fears-mount-that-reforms-will-only-make-it-wors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7" Type="http://schemas.openxmlformats.org/officeDocument/2006/relationships/hyperlink" Target="https://www.gov.wales/kirsty-williams-announces-ps3-million-support-wales-brightest-and-most-talented-pupils" TargetMode="External"/><Relationship Id="rId2" Type="http://schemas.openxmlformats.org/officeDocument/2006/relationships/hyperlink" Target="https://www.gov.wales/our-national-mission-high-standards-and-aspirations-all-html" TargetMode="External"/><Relationship Id="rId1" Type="http://schemas.openxmlformats.org/officeDocument/2006/relationships/slideLayout" Target="../slideLayouts/slideLayout18.xml"/><Relationship Id="rId6" Type="http://schemas.openxmlformats.org/officeDocument/2006/relationships/hyperlink" Target="https://hwb.gov.wales/curriculum-for-wales/designing-your-curriculum/cross-cutting-themes-for-designing-your-curriculum#careers-and-work-related-experiences" TargetMode="External"/><Relationship Id="rId5" Type="http://schemas.openxmlformats.org/officeDocument/2006/relationships/hyperlink" Target="https://gov.wales/" TargetMode="External"/><Relationship Id="rId4" Type="http://schemas.openxmlformats.org/officeDocument/2006/relationships/hyperlink" Target="https://gov.wales/young-persons-guarant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134706B-150F-487B-B4FB-34C10219C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FD23E7-C75D-4AFA-A4D4-BE5558110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w="32707" cap="flat">
            <a:noFill/>
            <a:prstDash val="solid"/>
            <a:miter/>
          </a:ln>
        </p:spPr>
        <p:txBody>
          <a:bodyPr rtlCol="0" anchor="ctr"/>
          <a:lstStyle/>
          <a:p>
            <a:endParaRPr lang="en-US" dirty="0"/>
          </a:p>
        </p:txBody>
      </p:sp>
      <p:sp>
        <p:nvSpPr>
          <p:cNvPr id="8" name="TextBox 7">
            <a:extLst>
              <a:ext uri="{FF2B5EF4-FFF2-40B4-BE49-F238E27FC236}">
                <a16:creationId xmlns:a16="http://schemas.microsoft.com/office/drawing/2014/main" id="{0C2E1A61-4AFF-FB15-CA6D-E323A400654D}"/>
              </a:ext>
            </a:extLst>
          </p:cNvPr>
          <p:cNvSpPr txBox="1"/>
          <p:nvPr/>
        </p:nvSpPr>
        <p:spPr>
          <a:xfrm>
            <a:off x="3878895" y="4575510"/>
            <a:ext cx="4431162" cy="1191873"/>
          </a:xfrm>
          <a:prstGeom prst="rect">
            <a:avLst/>
          </a:prstGeom>
        </p:spPr>
        <p:txBody>
          <a:bodyPr vert="horz" lIns="91440" tIns="45720" rIns="91440" bIns="45720" rtlCol="0">
            <a:normAutofit/>
          </a:bodyPr>
          <a:lstStyle/>
          <a:p>
            <a:pPr algn="ctr">
              <a:lnSpc>
                <a:spcPct val="90000"/>
              </a:lnSpc>
              <a:spcBef>
                <a:spcPts val="1000"/>
              </a:spcBef>
            </a:pPr>
            <a:r>
              <a:rPr lang="en-US" sz="2000" kern="1200" dirty="0">
                <a:solidFill>
                  <a:schemeClr val="tx1"/>
                </a:solidFill>
                <a:latin typeface="+mn-lt"/>
                <a:ea typeface="+mn-ea"/>
                <a:cs typeface="+mn-cs"/>
              </a:rPr>
              <a:t>By Jo Bamsey</a:t>
            </a:r>
          </a:p>
          <a:p>
            <a:pPr algn="ctr">
              <a:lnSpc>
                <a:spcPct val="90000"/>
              </a:lnSpc>
              <a:spcBef>
                <a:spcPts val="1000"/>
              </a:spcBef>
            </a:pPr>
            <a:r>
              <a:rPr lang="en-US" sz="2000" kern="1200" dirty="0">
                <a:solidFill>
                  <a:schemeClr val="tx1"/>
                </a:solidFill>
                <a:latin typeface="+mn-lt"/>
                <a:ea typeface="+mn-ea"/>
                <a:cs typeface="+mn-cs"/>
              </a:rPr>
              <a:t>Doctoral Student</a:t>
            </a:r>
            <a:endParaRPr lang="en-US" sz="2000" dirty="0"/>
          </a:p>
          <a:p>
            <a:pPr algn="ctr">
              <a:lnSpc>
                <a:spcPct val="90000"/>
              </a:lnSpc>
              <a:spcBef>
                <a:spcPts val="1000"/>
              </a:spcBef>
            </a:pPr>
            <a:r>
              <a:rPr lang="en-US" sz="2000" kern="1200" dirty="0">
                <a:solidFill>
                  <a:schemeClr val="tx1"/>
                </a:solidFill>
                <a:latin typeface="+mn-lt"/>
                <a:ea typeface="+mn-ea"/>
                <a:cs typeface="+mn-cs"/>
              </a:rPr>
              <a:t>Yr Athrofa: UWTSD</a:t>
            </a:r>
          </a:p>
        </p:txBody>
      </p:sp>
      <p:sp>
        <p:nvSpPr>
          <p:cNvPr id="4" name="TextBox 3">
            <a:extLst>
              <a:ext uri="{FF2B5EF4-FFF2-40B4-BE49-F238E27FC236}">
                <a16:creationId xmlns:a16="http://schemas.microsoft.com/office/drawing/2014/main" id="{97BC1A31-9AF7-E302-2B7E-FFFBC38FD3D9}"/>
              </a:ext>
            </a:extLst>
          </p:cNvPr>
          <p:cNvSpPr txBox="1"/>
          <p:nvPr/>
        </p:nvSpPr>
        <p:spPr>
          <a:xfrm>
            <a:off x="1900077" y="1753772"/>
            <a:ext cx="8083296" cy="238526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spcAft>
                <a:spcPts val="600"/>
              </a:spcAft>
            </a:pPr>
            <a:r>
              <a:rPr lang="en-GB" sz="3600" b="1" dirty="0"/>
              <a:t>Teenage Aspirations in Wales: </a:t>
            </a:r>
          </a:p>
          <a:p>
            <a:pPr algn="ctr">
              <a:spcAft>
                <a:spcPts val="600"/>
              </a:spcAft>
            </a:pPr>
            <a:r>
              <a:rPr lang="en-GB" sz="3600" b="1" dirty="0"/>
              <a:t>Policy, Perception, and Pathways.</a:t>
            </a:r>
          </a:p>
          <a:p>
            <a:pPr algn="ctr">
              <a:spcAft>
                <a:spcPts val="600"/>
              </a:spcAft>
            </a:pPr>
            <a:endParaRPr lang="en-GB" sz="1400" dirty="0"/>
          </a:p>
          <a:p>
            <a:pPr algn="ctr">
              <a:spcAft>
                <a:spcPts val="600"/>
              </a:spcAft>
            </a:pPr>
            <a:r>
              <a:rPr lang="en-GB" sz="2400" i="1" dirty="0"/>
              <a:t>An exploration of </a:t>
            </a:r>
            <a:r>
              <a:rPr lang="en-GB" sz="2400" i="1" dirty="0">
                <a:effectLst/>
                <a:latin typeface="Aptos" panose="020B0004020202020204" pitchFamily="34" charset="0"/>
                <a:ea typeface="Aptos" panose="020B0004020202020204" pitchFamily="34" charset="0"/>
                <a:cs typeface="Times New Roman" panose="02020603050405020304" pitchFamily="18" charset="0"/>
              </a:rPr>
              <a:t>how educational policy in Wales influences the career aspirations of Welsh teenagers.</a:t>
            </a:r>
            <a:endParaRPr lang="en-GB" sz="4400" i="1" dirty="0"/>
          </a:p>
        </p:txBody>
      </p:sp>
    </p:spTree>
    <p:extLst>
      <p:ext uri="{BB962C8B-B14F-4D97-AF65-F5344CB8AC3E}">
        <p14:creationId xmlns:p14="http://schemas.microsoft.com/office/powerpoint/2010/main" val="412651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625F02-D8AD-C0D4-6641-21307DE22BD2}"/>
            </a:ext>
          </a:extLst>
        </p:cNvPr>
        <p:cNvGrpSpPr/>
        <p:nvPr/>
      </p:nvGrpSpPr>
      <p:grpSpPr>
        <a:xfrm>
          <a:off x="0" y="0"/>
          <a:ext cx="0" cy="0"/>
          <a:chOff x="0" y="0"/>
          <a:chExt cx="0" cy="0"/>
        </a:xfrm>
      </p:grpSpPr>
      <p:sp useBgFill="1">
        <p:nvSpPr>
          <p:cNvPr id="1111" name="Rectangle 1110">
            <a:extLst>
              <a:ext uri="{FF2B5EF4-FFF2-40B4-BE49-F238E27FC236}">
                <a16:creationId xmlns:a16="http://schemas.microsoft.com/office/drawing/2014/main" id="{6C9ECD1F-1B32-4E48-9736-A1BC9A3237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16149A-915D-B343-CDCB-07F232214703}"/>
              </a:ext>
            </a:extLst>
          </p:cNvPr>
          <p:cNvSpPr txBox="1"/>
          <p:nvPr/>
        </p:nvSpPr>
        <p:spPr>
          <a:xfrm>
            <a:off x="454467"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a:solidFill>
                  <a:schemeClr val="tx1"/>
                </a:solidFill>
                <a:latin typeface="+mj-lt"/>
                <a:ea typeface="+mj-ea"/>
                <a:cs typeface="+mj-cs"/>
              </a:rPr>
              <a:t>A Critical Issue in Education?</a:t>
            </a:r>
          </a:p>
        </p:txBody>
      </p:sp>
      <p:sp>
        <p:nvSpPr>
          <p:cNvPr id="3" name="TextBox 2">
            <a:extLst>
              <a:ext uri="{FF2B5EF4-FFF2-40B4-BE49-F238E27FC236}">
                <a16:creationId xmlns:a16="http://schemas.microsoft.com/office/drawing/2014/main" id="{0AB6A890-3DC5-0048-050E-A43C3848DF38}"/>
              </a:ext>
            </a:extLst>
          </p:cNvPr>
          <p:cNvSpPr txBox="1"/>
          <p:nvPr/>
        </p:nvSpPr>
        <p:spPr>
          <a:xfrm>
            <a:off x="6677055" y="6387500"/>
            <a:ext cx="2446465" cy="387350"/>
          </a:xfrm>
          <a:prstGeom prst="rect">
            <a:avLst/>
          </a:prstGeom>
        </p:spPr>
        <p:txBody>
          <a:bodyPr vert="horz" lIns="91440" tIns="45720" rIns="91440" bIns="45720" rtlCol="0">
            <a:normAutofit/>
          </a:bodyPr>
          <a:lstStyle/>
          <a:p>
            <a:pPr>
              <a:lnSpc>
                <a:spcPct val="90000"/>
              </a:lnSpc>
              <a:spcBef>
                <a:spcPts val="1000"/>
              </a:spcBef>
            </a:pPr>
            <a:r>
              <a:rPr lang="en-US" sz="1600" i="1" kern="1200" dirty="0">
                <a:solidFill>
                  <a:schemeClr val="tx1"/>
                </a:solidFill>
                <a:latin typeface="+mn-lt"/>
                <a:ea typeface="+mn-ea"/>
                <a:cs typeface="+mn-cs"/>
              </a:rPr>
              <a:t>BBC News 2018-2024</a:t>
            </a:r>
          </a:p>
        </p:txBody>
      </p:sp>
      <p:sp>
        <p:nvSpPr>
          <p:cNvPr id="1112" name="Rectangle 111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3" name="Rectangle 11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4" name="Rectangle 11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group of people walking down a street&#10;&#10;Description automatically generated">
            <a:extLst>
              <a:ext uri="{FF2B5EF4-FFF2-40B4-BE49-F238E27FC236}">
                <a16:creationId xmlns:a16="http://schemas.microsoft.com/office/drawing/2014/main" id="{CB9DB926-FD54-32DF-5271-E507014931A3}"/>
              </a:ext>
            </a:extLst>
          </p:cNvPr>
          <p:cNvPicPr>
            <a:picLocks noChangeAspect="1"/>
          </p:cNvPicPr>
          <p:nvPr/>
        </p:nvPicPr>
        <p:blipFill>
          <a:blip r:embed="rId3"/>
          <a:srcRect b="13538"/>
          <a:stretch/>
        </p:blipFill>
        <p:spPr>
          <a:xfrm>
            <a:off x="4054251" y="883463"/>
            <a:ext cx="3721608" cy="2542032"/>
          </a:xfrm>
          <a:prstGeom prst="rect">
            <a:avLst/>
          </a:prstGeom>
        </p:spPr>
      </p:pic>
      <p:pic>
        <p:nvPicPr>
          <p:cNvPr id="1026" name="Picture 2" descr="BBC News - The News Explained">
            <a:extLst>
              <a:ext uri="{FF2B5EF4-FFF2-40B4-BE49-F238E27FC236}">
                <a16:creationId xmlns:a16="http://schemas.microsoft.com/office/drawing/2014/main" id="{6A565538-8595-EB88-8754-6AB896C543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40" r="8663" b="1"/>
          <a:stretch/>
        </p:blipFill>
        <p:spPr bwMode="auto">
          <a:xfrm>
            <a:off x="7910946" y="883463"/>
            <a:ext cx="3719192" cy="2542032"/>
          </a:xfrm>
          <a:prstGeom prst="rect">
            <a:avLst/>
          </a:prstGeom>
          <a:extLst>
            <a:ext uri="{909E8E84-426E-40DD-AFC4-6F175D3DCCD1}">
              <a14:hiddenFill xmlns:a14="http://schemas.microsoft.com/office/drawing/2010/main">
                <a:solidFill>
                  <a:srgbClr val="FFFFFF"/>
                </a:solidFill>
              </a14:hiddenFill>
            </a:ext>
          </a:extLst>
        </p:spPr>
      </p:pic>
      <p:pic>
        <p:nvPicPr>
          <p:cNvPr id="7" name="Picture 6" descr="A group of people posing for a photo&#10;&#10;Description automatically generated">
            <a:extLst>
              <a:ext uri="{FF2B5EF4-FFF2-40B4-BE49-F238E27FC236}">
                <a16:creationId xmlns:a16="http://schemas.microsoft.com/office/drawing/2014/main" id="{869C2000-FF44-0781-5D40-5EA206FB75A8}"/>
              </a:ext>
            </a:extLst>
          </p:cNvPr>
          <p:cNvPicPr>
            <a:picLocks noChangeAspect="1"/>
          </p:cNvPicPr>
          <p:nvPr/>
        </p:nvPicPr>
        <p:blipFill>
          <a:blip r:embed="rId5"/>
          <a:srcRect b="11292"/>
          <a:stretch/>
        </p:blipFill>
        <p:spPr>
          <a:xfrm>
            <a:off x="4054251" y="3548348"/>
            <a:ext cx="3721608" cy="2542032"/>
          </a:xfrm>
          <a:prstGeom prst="rect">
            <a:avLst/>
          </a:prstGeom>
        </p:spPr>
      </p:pic>
      <p:pic>
        <p:nvPicPr>
          <p:cNvPr id="5" name="Picture 4" descr="A person wearing a hat&#10;&#10;Description automatically generated">
            <a:extLst>
              <a:ext uri="{FF2B5EF4-FFF2-40B4-BE49-F238E27FC236}">
                <a16:creationId xmlns:a16="http://schemas.microsoft.com/office/drawing/2014/main" id="{05288F5E-66AA-803F-5102-7C2A5D0802DC}"/>
              </a:ext>
            </a:extLst>
          </p:cNvPr>
          <p:cNvPicPr>
            <a:picLocks noChangeAspect="1"/>
          </p:cNvPicPr>
          <p:nvPr/>
        </p:nvPicPr>
        <p:blipFill>
          <a:blip r:embed="rId6"/>
          <a:srcRect t="715" b="14380"/>
          <a:stretch/>
        </p:blipFill>
        <p:spPr>
          <a:xfrm>
            <a:off x="7916372" y="3548347"/>
            <a:ext cx="3719192" cy="2542032"/>
          </a:xfrm>
          <a:prstGeom prst="rect">
            <a:avLst/>
          </a:prstGeom>
        </p:spPr>
      </p:pic>
    </p:spTree>
    <p:extLst>
      <p:ext uri="{BB962C8B-B14F-4D97-AF65-F5344CB8AC3E}">
        <p14:creationId xmlns:p14="http://schemas.microsoft.com/office/powerpoint/2010/main" val="108953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3" name="Rectangle 5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8D14E2E-9985-CF3E-53ED-30FF7DD4F3B4}"/>
              </a:ext>
            </a:extLst>
          </p:cNvPr>
          <p:cNvSpPr txBox="1"/>
          <p:nvPr/>
        </p:nvSpPr>
        <p:spPr>
          <a:xfrm>
            <a:off x="1043631" y="809898"/>
            <a:ext cx="9942716"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kern="1200">
                <a:solidFill>
                  <a:schemeClr val="tx1"/>
                </a:solidFill>
                <a:latin typeface="+mj-lt"/>
                <a:ea typeface="+mj-ea"/>
                <a:cs typeface="+mj-cs"/>
              </a:rPr>
              <a:t>Overview</a:t>
            </a:r>
          </a:p>
        </p:txBody>
      </p:sp>
      <p:sp>
        <p:nvSpPr>
          <p:cNvPr id="4" name="TextBox 3">
            <a:extLst>
              <a:ext uri="{FF2B5EF4-FFF2-40B4-BE49-F238E27FC236}">
                <a16:creationId xmlns:a16="http://schemas.microsoft.com/office/drawing/2014/main" id="{BEB4C5E3-4A15-FD9E-74F4-572E78015F54}"/>
              </a:ext>
            </a:extLst>
          </p:cNvPr>
          <p:cNvSpPr txBox="1"/>
          <p:nvPr/>
        </p:nvSpPr>
        <p:spPr>
          <a:xfrm>
            <a:off x="1045028" y="3017522"/>
            <a:ext cx="9941319" cy="31246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400" b="1" dirty="0"/>
          </a:p>
          <a:p>
            <a:pPr marL="285750" indent="-228600">
              <a:lnSpc>
                <a:spcPct val="90000"/>
              </a:lnSpc>
              <a:spcAft>
                <a:spcPts val="600"/>
              </a:spcAft>
              <a:buFont typeface="Arial" panose="020B0604020202020204" pitchFamily="34" charset="0"/>
              <a:buChar char="•"/>
            </a:pPr>
            <a:r>
              <a:rPr lang="en-US" sz="2800" b="1" dirty="0"/>
              <a:t>Teenage aspirations and career goals</a:t>
            </a:r>
            <a:endParaRPr lang="en-US" sz="2800" b="1" dirty="0">
              <a:highlight>
                <a:srgbClr val="FFFF00"/>
              </a:highlight>
            </a:endParaRPr>
          </a:p>
          <a:p>
            <a:pPr marL="285750" indent="-228600">
              <a:lnSpc>
                <a:spcPct val="90000"/>
              </a:lnSpc>
              <a:spcAft>
                <a:spcPts val="600"/>
              </a:spcAft>
              <a:buFont typeface="Arial" panose="020B0604020202020204" pitchFamily="34" charset="0"/>
              <a:buChar char="•"/>
            </a:pPr>
            <a:r>
              <a:rPr lang="en-US" sz="2800" b="1" dirty="0"/>
              <a:t>Political Perspective</a:t>
            </a:r>
          </a:p>
          <a:p>
            <a:pPr marL="285750" indent="-228600">
              <a:lnSpc>
                <a:spcPct val="90000"/>
              </a:lnSpc>
              <a:spcAft>
                <a:spcPts val="600"/>
              </a:spcAft>
              <a:buFont typeface="Arial" panose="020B0604020202020204" pitchFamily="34" charset="0"/>
              <a:buChar char="•"/>
            </a:pPr>
            <a:r>
              <a:rPr lang="en-US" sz="2800" b="1" dirty="0"/>
              <a:t>Media Representation</a:t>
            </a:r>
          </a:p>
          <a:p>
            <a:pPr marL="285750" indent="-228600">
              <a:lnSpc>
                <a:spcPct val="90000"/>
              </a:lnSpc>
              <a:spcAft>
                <a:spcPts val="600"/>
              </a:spcAft>
              <a:buFont typeface="Arial" panose="020B0604020202020204" pitchFamily="34" charset="0"/>
              <a:buChar char="•"/>
            </a:pPr>
            <a:r>
              <a:rPr lang="en-US" sz="2800" b="1" dirty="0"/>
              <a:t>Global Comparisons</a:t>
            </a:r>
          </a:p>
          <a:p>
            <a:pPr marL="285750" indent="-228600">
              <a:lnSpc>
                <a:spcPct val="90000"/>
              </a:lnSpc>
              <a:spcAft>
                <a:spcPts val="600"/>
              </a:spcAft>
              <a:buFont typeface="Arial" panose="020B0604020202020204" pitchFamily="34" charset="0"/>
              <a:buChar char="•"/>
            </a:pPr>
            <a:r>
              <a:rPr lang="en-US" sz="2800" b="1" dirty="0"/>
              <a:t>Summary and Reflections</a:t>
            </a:r>
          </a:p>
          <a:p>
            <a:pPr marL="285750" indent="-228600">
              <a:lnSpc>
                <a:spcPct val="90000"/>
              </a:lnSpc>
              <a:spcAft>
                <a:spcPts val="600"/>
              </a:spcAft>
              <a:buFont typeface="Arial" panose="020B0604020202020204" pitchFamily="34" charset="0"/>
              <a:buChar char="•"/>
            </a:pPr>
            <a:endParaRPr lang="en-US" sz="2400" dirty="0"/>
          </a:p>
        </p:txBody>
      </p:sp>
      <p:cxnSp>
        <p:nvCxnSpPr>
          <p:cNvPr id="59" name="Straight Connector 5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96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4">
                                            <p:txEl>
                                              <p:pRg st="2" end="2"/>
                                            </p:txEl>
                                          </p:spTgt>
                                        </p:tgtEl>
                                        <p:attrNameLst>
                                          <p:attrName>style.color</p:attrName>
                                        </p:attrNameLst>
                                      </p:cBhvr>
                                      <p:to>
                                        <a:schemeClr val="accent1"/>
                                      </p:to>
                                    </p:animClr>
                                    <p:animClr clrSpc="rgb" dir="cw">
                                      <p:cBhvr>
                                        <p:cTn id="7" dur="500" fill="hold"/>
                                        <p:tgtEl>
                                          <p:spTgt spid="4">
                                            <p:txEl>
                                              <p:pRg st="2" end="2"/>
                                            </p:txEl>
                                          </p:spTgt>
                                        </p:tgtEl>
                                        <p:attrNameLst>
                                          <p:attrName>fillcolor</p:attrName>
                                        </p:attrNameLst>
                                      </p:cBhvr>
                                      <p:to>
                                        <a:schemeClr val="accent1"/>
                                      </p:to>
                                    </p:animClr>
                                    <p:set>
                                      <p:cBhvr>
                                        <p:cTn id="8" dur="500" fill="hold"/>
                                        <p:tgtEl>
                                          <p:spTgt spid="4">
                                            <p:txEl>
                                              <p:pRg st="2" end="2"/>
                                            </p:txEl>
                                          </p:spTgt>
                                        </p:tgtEl>
                                        <p:attrNameLst>
                                          <p:attrName>fill.type</p:attrName>
                                        </p:attrNameLst>
                                      </p:cBhvr>
                                      <p:to>
                                        <p:strVal val="solid"/>
                                      </p:to>
                                    </p:set>
                                    <p:set>
                                      <p:cBhvr>
                                        <p:cTn id="9" dur="500" fill="hold"/>
                                        <p:tgtEl>
                                          <p:spTgt spid="4">
                                            <p:txEl>
                                              <p:pRg st="2" end="2"/>
                                            </p:txEl>
                                          </p:spTgt>
                                        </p:tgtEl>
                                        <p:attrNameLst>
                                          <p:attrName>fill.on</p:attrName>
                                        </p:attrNameLst>
                                      </p:cBhvr>
                                      <p:to>
                                        <p:strVal val="true"/>
                                      </p:to>
                                    </p:set>
                                  </p:childTnLst>
                                </p:cTn>
                              </p:par>
                              <p:par>
                                <p:cTn id="10" presetID="19" presetClass="emph" presetSubtype="0" fill="hold" nodeType="withEffect">
                                  <p:stCondLst>
                                    <p:cond delay="0"/>
                                  </p:stCondLst>
                                  <p:childTnLst>
                                    <p:animClr clrSpc="rgb" dir="cw">
                                      <p:cBhvr override="childStyle">
                                        <p:cTn id="11" dur="500" fill="hold"/>
                                        <p:tgtEl>
                                          <p:spTgt spid="4">
                                            <p:txEl>
                                              <p:pRg st="3" end="3"/>
                                            </p:txEl>
                                          </p:spTgt>
                                        </p:tgtEl>
                                        <p:attrNameLst>
                                          <p:attrName>style.color</p:attrName>
                                        </p:attrNameLst>
                                      </p:cBhvr>
                                      <p:to>
                                        <a:schemeClr val="accent1"/>
                                      </p:to>
                                    </p:animClr>
                                    <p:animClr clrSpc="rgb" dir="cw">
                                      <p:cBhvr>
                                        <p:cTn id="12" dur="500" fill="hold"/>
                                        <p:tgtEl>
                                          <p:spTgt spid="4">
                                            <p:txEl>
                                              <p:pRg st="3" end="3"/>
                                            </p:txEl>
                                          </p:spTgt>
                                        </p:tgtEl>
                                        <p:attrNameLst>
                                          <p:attrName>fillcolor</p:attrName>
                                        </p:attrNameLst>
                                      </p:cBhvr>
                                      <p:to>
                                        <a:schemeClr val="accent1"/>
                                      </p:to>
                                    </p:animClr>
                                    <p:set>
                                      <p:cBhvr>
                                        <p:cTn id="13" dur="500" fill="hold"/>
                                        <p:tgtEl>
                                          <p:spTgt spid="4">
                                            <p:txEl>
                                              <p:pRg st="3" end="3"/>
                                            </p:txEl>
                                          </p:spTgt>
                                        </p:tgtEl>
                                        <p:attrNameLst>
                                          <p:attrName>fill.type</p:attrName>
                                        </p:attrNameLst>
                                      </p:cBhvr>
                                      <p:to>
                                        <p:strVal val="solid"/>
                                      </p:to>
                                    </p:set>
                                    <p:set>
                                      <p:cBhvr>
                                        <p:cTn id="14" dur="500" fill="hold"/>
                                        <p:tgtEl>
                                          <p:spTgt spid="4">
                                            <p:txEl>
                                              <p:pRg st="3" end="3"/>
                                            </p:txEl>
                                          </p:spTgt>
                                        </p:tgtEl>
                                        <p:attrNameLst>
                                          <p:attrName>fill.on</p:attrName>
                                        </p:attrNameLst>
                                      </p:cBhvr>
                                      <p:to>
                                        <p:strVal val="true"/>
                                      </p:to>
                                    </p:set>
                                  </p:childTnLst>
                                </p:cTn>
                              </p:par>
                              <p:par>
                                <p:cTn id="15" presetID="19" presetClass="emph" presetSubtype="0" fill="hold" nodeType="withEffect">
                                  <p:stCondLst>
                                    <p:cond delay="0"/>
                                  </p:stCondLst>
                                  <p:childTnLst>
                                    <p:animClr clrSpc="rgb" dir="cw">
                                      <p:cBhvr override="childStyle">
                                        <p:cTn id="16" dur="500" fill="hold"/>
                                        <p:tgtEl>
                                          <p:spTgt spid="4">
                                            <p:txEl>
                                              <p:pRg st="4" end="4"/>
                                            </p:txEl>
                                          </p:spTgt>
                                        </p:tgtEl>
                                        <p:attrNameLst>
                                          <p:attrName>style.color</p:attrName>
                                        </p:attrNameLst>
                                      </p:cBhvr>
                                      <p:to>
                                        <a:schemeClr val="accent1"/>
                                      </p:to>
                                    </p:animClr>
                                    <p:animClr clrSpc="rgb" dir="cw">
                                      <p:cBhvr>
                                        <p:cTn id="17" dur="500" fill="hold"/>
                                        <p:tgtEl>
                                          <p:spTgt spid="4">
                                            <p:txEl>
                                              <p:pRg st="4" end="4"/>
                                            </p:txEl>
                                          </p:spTgt>
                                        </p:tgtEl>
                                        <p:attrNameLst>
                                          <p:attrName>fillcolor</p:attrName>
                                        </p:attrNameLst>
                                      </p:cBhvr>
                                      <p:to>
                                        <a:schemeClr val="accent1"/>
                                      </p:to>
                                    </p:animClr>
                                    <p:set>
                                      <p:cBhvr>
                                        <p:cTn id="18" dur="500" fill="hold"/>
                                        <p:tgtEl>
                                          <p:spTgt spid="4">
                                            <p:txEl>
                                              <p:pRg st="4" end="4"/>
                                            </p:txEl>
                                          </p:spTgt>
                                        </p:tgtEl>
                                        <p:attrNameLst>
                                          <p:attrName>fill.type</p:attrName>
                                        </p:attrNameLst>
                                      </p:cBhvr>
                                      <p:to>
                                        <p:strVal val="solid"/>
                                      </p:to>
                                    </p:set>
                                    <p:set>
                                      <p:cBhvr>
                                        <p:cTn id="19" dur="500" fill="hold"/>
                                        <p:tgtEl>
                                          <p:spTgt spid="4">
                                            <p:txEl>
                                              <p:pRg st="4" end="4"/>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48F23D54-B22C-46AC-9B8E-4E0403FC5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5" name="Rectangle 107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8F2C971-F401-D95E-EED2-2DB48D149B2C}"/>
              </a:ext>
            </a:extLst>
          </p:cNvPr>
          <p:cNvSpPr txBox="1"/>
          <p:nvPr/>
        </p:nvSpPr>
        <p:spPr>
          <a:xfrm>
            <a:off x="868680" y="4895019"/>
            <a:ext cx="5001768" cy="118535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latin typeface="+mj-lt"/>
                <a:ea typeface="+mj-ea"/>
                <a:cs typeface="+mj-cs"/>
              </a:rPr>
              <a:t>What is Education for?</a:t>
            </a:r>
          </a:p>
        </p:txBody>
      </p:sp>
      <p:pic>
        <p:nvPicPr>
          <p:cNvPr id="4" name="Picture 4" descr="Paulo Freire · Pedagogy of Hope · Pedagogy for Change">
            <a:extLst>
              <a:ext uri="{FF2B5EF4-FFF2-40B4-BE49-F238E27FC236}">
                <a16:creationId xmlns:a16="http://schemas.microsoft.com/office/drawing/2014/main" id="{243E9797-CD1A-6BA8-880F-B0BCB79FA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5"/>
          <a:stretch/>
        </p:blipFill>
        <p:spPr bwMode="auto">
          <a:xfrm>
            <a:off x="9203329" y="301752"/>
            <a:ext cx="2803362" cy="420547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mazon.com: Human Capital: A Theoretical and Empirical Analysis, with  Special Reference to Education: 9780226041193: Becker, Gary S.: Books">
            <a:extLst>
              <a:ext uri="{FF2B5EF4-FFF2-40B4-BE49-F238E27FC236}">
                <a16:creationId xmlns:a16="http://schemas.microsoft.com/office/drawing/2014/main" id="{E6B9B658-96C8-5207-278A-5498626C64A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18787" y="301753"/>
            <a:ext cx="2807151" cy="42054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Democracy and Education: Amazon.co.uk: Dewey, John: 9781958437124: Books">
            <a:extLst>
              <a:ext uri="{FF2B5EF4-FFF2-40B4-BE49-F238E27FC236}">
                <a16:creationId xmlns:a16="http://schemas.microsoft.com/office/drawing/2014/main" id="{0577147D-60CF-7167-C2E7-CF9917FCEE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35"/>
          <a:stretch/>
        </p:blipFill>
        <p:spPr bwMode="auto">
          <a:xfrm>
            <a:off x="3279381" y="301753"/>
            <a:ext cx="2803361" cy="420547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The Global Achievement Gap: Why Even Our Best Schools Don't Teach the New  Survival Skills Our Children Need-And What We Can Do About It by Tony  Wagner ...">
            <a:extLst>
              <a:ext uri="{FF2B5EF4-FFF2-40B4-BE49-F238E27FC236}">
                <a16:creationId xmlns:a16="http://schemas.microsoft.com/office/drawing/2014/main" id="{76DF4320-8D23-88CB-E099-3632DB5AA2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877"/>
          <a:stretch/>
        </p:blipFill>
        <p:spPr bwMode="auto">
          <a:xfrm>
            <a:off x="6252575" y="301753"/>
            <a:ext cx="2803376" cy="4205471"/>
          </a:xfrm>
          <a:prstGeom prst="rect">
            <a:avLst/>
          </a:prstGeom>
          <a:noFill/>
          <a:extLst>
            <a:ext uri="{909E8E84-426E-40DD-AFC4-6F175D3DCCD1}">
              <a14:hiddenFill xmlns:a14="http://schemas.microsoft.com/office/drawing/2010/main">
                <a:solidFill>
                  <a:srgbClr val="FFFFFF"/>
                </a:solidFill>
              </a14:hiddenFill>
            </a:ext>
          </a:extLst>
        </p:spPr>
      </p:pic>
      <p:sp>
        <p:nvSpPr>
          <p:cNvPr id="1076" name="Rectangle 107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545" y="51686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77" name="Rectangle 1076">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0699" y="5478551"/>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D5389415-A7E5-A5C3-CA2E-705B6DC71719}"/>
              </a:ext>
            </a:extLst>
          </p:cNvPr>
          <p:cNvSpPr txBox="1"/>
          <p:nvPr/>
        </p:nvSpPr>
        <p:spPr>
          <a:xfrm>
            <a:off x="5891974" y="4895435"/>
            <a:ext cx="5368697" cy="1200329"/>
          </a:xfrm>
          <a:prstGeom prst="rect">
            <a:avLst/>
          </a:prstGeom>
          <a:noFill/>
        </p:spPr>
        <p:txBody>
          <a:bodyPr wrap="square" rtlCol="0">
            <a:spAutoFit/>
          </a:bodyPr>
          <a:lstStyle/>
          <a:p>
            <a:pPr algn="r"/>
            <a:r>
              <a:rPr lang="en-GB" b="1" kern="100" dirty="0">
                <a:latin typeface="Aptos" panose="020B0004020202020204" pitchFamily="34" charset="0"/>
                <a:ea typeface="Aptos" panose="020B0004020202020204" pitchFamily="34" charset="0"/>
                <a:cs typeface="Times New Roman" panose="02020603050405020304" pitchFamily="18" charset="0"/>
              </a:rPr>
              <a:t>Human Capital Theory</a:t>
            </a:r>
            <a:r>
              <a:rPr lang="en-GB" sz="1600" b="1" i="1" kern="100" dirty="0">
                <a:latin typeface="Aptos" panose="020B0004020202020204" pitchFamily="34" charset="0"/>
                <a:ea typeface="Aptos" panose="020B0004020202020204" pitchFamily="34" charset="0"/>
                <a:cs typeface="Times New Roman" panose="02020603050405020304" pitchFamily="18" charset="0"/>
              </a:rPr>
              <a:t> </a:t>
            </a:r>
            <a:r>
              <a:rPr lang="en-GB" sz="1600" kern="100" dirty="0">
                <a:latin typeface="Aptos" panose="020B0004020202020204" pitchFamily="34" charset="0"/>
                <a:ea typeface="Aptos" panose="020B0004020202020204" pitchFamily="34" charset="0"/>
                <a:cs typeface="Times New Roman" panose="02020603050405020304" pitchFamily="18" charset="0"/>
              </a:rPr>
              <a:t>(</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Becker, 1964); </a:t>
            </a:r>
          </a:p>
          <a:p>
            <a:pPr algn="r"/>
            <a:r>
              <a:rPr lang="en-GB" b="1" kern="100" dirty="0">
                <a:effectLst/>
                <a:latin typeface="Aptos" panose="020B0004020202020204" pitchFamily="34" charset="0"/>
                <a:ea typeface="Aptos" panose="020B0004020202020204" pitchFamily="34" charset="0"/>
                <a:cs typeface="Times New Roman" panose="02020603050405020304" pitchFamily="18" charset="0"/>
              </a:rPr>
              <a:t>Critical Pedagogy</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(Freire,1968); </a:t>
            </a:r>
          </a:p>
          <a:p>
            <a:pPr algn="r"/>
            <a:r>
              <a:rPr lang="en-GB" b="1" kern="100" dirty="0">
                <a:effectLst/>
                <a:latin typeface="Aptos" panose="020B0004020202020204" pitchFamily="34" charset="0"/>
                <a:ea typeface="Aptos" panose="020B0004020202020204" pitchFamily="34" charset="0"/>
                <a:cs typeface="Times New Roman" panose="02020603050405020304" pitchFamily="18" charset="0"/>
              </a:rPr>
              <a:t>Progressive Education</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(Dewey,1916); </a:t>
            </a:r>
          </a:p>
          <a:p>
            <a:pPr algn="r"/>
            <a:r>
              <a:rPr lang="en-GB" b="1" kern="100" dirty="0">
                <a:effectLst/>
                <a:latin typeface="Aptos" panose="020B0004020202020204" pitchFamily="34" charset="0"/>
                <a:ea typeface="Aptos" panose="020B0004020202020204" pitchFamily="34" charset="0"/>
                <a:cs typeface="Times New Roman" panose="02020603050405020304" pitchFamily="18" charset="0"/>
              </a:rPr>
              <a:t>Global Achievement</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(Wagner, 2008).</a:t>
            </a:r>
            <a:endParaRPr lang="en-GB" sz="1600" dirty="0"/>
          </a:p>
        </p:txBody>
      </p:sp>
    </p:spTree>
    <p:extLst>
      <p:ext uri="{BB962C8B-B14F-4D97-AF65-F5344CB8AC3E}">
        <p14:creationId xmlns:p14="http://schemas.microsoft.com/office/powerpoint/2010/main" val="226930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026"/>
                                        </p:tgtEl>
                                      </p:cBhvr>
                                    </p:animEffect>
                                    <p:animScale>
                                      <p:cBhvr>
                                        <p:cTn id="7" dur="250" autoRev="1" fill="hold"/>
                                        <p:tgtEl>
                                          <p:spTgt spid="102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4"/>
                                        </p:tgtEl>
                                      </p:cBhvr>
                                    </p:animEffect>
                                    <p:animScale>
                                      <p:cBhvr>
                                        <p:cTn id="12" dur="250" autoRev="1" fill="hold"/>
                                        <p:tgtEl>
                                          <p:spTgt spid="4"/>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5"/>
                                        </p:tgtEl>
                                      </p:cBhvr>
                                    </p:animEffect>
                                    <p:animScale>
                                      <p:cBhvr>
                                        <p:cTn id="17" dur="250" autoRev="1" fill="hold"/>
                                        <p:tgtEl>
                                          <p:spTgt spid="5"/>
                                        </p:tgtEl>
                                      </p:cBhvr>
                                      <p:by x="105000" y="105000"/>
                                    </p:animScale>
                                  </p:childTnLst>
                                </p:cTn>
                              </p:par>
                              <p:par>
                                <p:cTn id="18" presetID="26" presetClass="emph" presetSubtype="0" fill="hold" nodeType="withEffect">
                                  <p:stCondLst>
                                    <p:cond delay="0"/>
                                  </p:stCondLst>
                                  <p:childTnLst>
                                    <p:animEffect transition="out" filter="fade">
                                      <p:cBhvr>
                                        <p:cTn id="19" dur="500" tmFilter="0, 0; .2, .5; .8, .5; 1, 0"/>
                                        <p:tgtEl>
                                          <p:spTgt spid="6"/>
                                        </p:tgtEl>
                                      </p:cBhvr>
                                    </p:animEffect>
                                    <p:animScale>
                                      <p:cBhvr>
                                        <p:cTn id="20"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9D2D60-A8E1-7180-BDB1-02CEF7322CC3}"/>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ight Triangle 2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8E709D5-9BA9-BF62-364F-383868D30CB7}"/>
              </a:ext>
            </a:extLst>
          </p:cNvPr>
          <p:cNvSpPr txBox="1"/>
          <p:nvPr/>
        </p:nvSpPr>
        <p:spPr>
          <a:xfrm>
            <a:off x="7663543" y="1996534"/>
            <a:ext cx="3720386" cy="2847413"/>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b">
            <a:normAutofit/>
          </a:bodyPr>
          <a:lstStyle/>
          <a:p>
            <a:pPr>
              <a:lnSpc>
                <a:spcPct val="90000"/>
              </a:lnSpc>
              <a:spcBef>
                <a:spcPct val="0"/>
              </a:spcBef>
              <a:spcAft>
                <a:spcPts val="600"/>
              </a:spcAft>
            </a:pPr>
            <a:r>
              <a:rPr lang="en-US" sz="2400" kern="1200" dirty="0">
                <a:solidFill>
                  <a:schemeClr val="tx1"/>
                </a:solidFill>
                <a:latin typeface="+mj-lt"/>
                <a:ea typeface="+mj-ea"/>
                <a:cs typeface="+mj-cs"/>
              </a:rPr>
              <a:t>“Education policy focuses on what schools and teachers can and must do to </a:t>
            </a:r>
            <a:r>
              <a:rPr lang="en-US" sz="2400" b="1" kern="1200" dirty="0">
                <a:solidFill>
                  <a:schemeClr val="tx1"/>
                </a:solidFill>
                <a:latin typeface="+mj-lt"/>
                <a:ea typeface="+mj-ea"/>
                <a:cs typeface="+mj-cs"/>
              </a:rPr>
              <a:t>redress social inequality</a:t>
            </a:r>
            <a:r>
              <a:rPr lang="en-US" sz="2400" kern="1200" dirty="0">
                <a:solidFill>
                  <a:schemeClr val="tx1"/>
                </a:solidFill>
                <a:latin typeface="+mj-lt"/>
                <a:ea typeface="+mj-ea"/>
                <a:cs typeface="+mj-cs"/>
              </a:rPr>
              <a:t>”</a:t>
            </a:r>
          </a:p>
          <a:p>
            <a:pPr>
              <a:lnSpc>
                <a:spcPct val="90000"/>
              </a:lnSpc>
              <a:spcBef>
                <a:spcPct val="0"/>
              </a:spcBef>
              <a:spcAft>
                <a:spcPts val="600"/>
              </a:spcAft>
            </a:pPr>
            <a:endParaRPr lang="en-US" sz="2400" kern="1200" dirty="0">
              <a:solidFill>
                <a:schemeClr val="tx1"/>
              </a:solidFill>
              <a:latin typeface="+mj-lt"/>
              <a:ea typeface="+mj-ea"/>
              <a:cs typeface="+mj-cs"/>
            </a:endParaRPr>
          </a:p>
          <a:p>
            <a:pPr algn="r">
              <a:lnSpc>
                <a:spcPct val="90000"/>
              </a:lnSpc>
              <a:spcBef>
                <a:spcPct val="0"/>
              </a:spcBef>
              <a:spcAft>
                <a:spcPts val="600"/>
              </a:spcAft>
            </a:pPr>
            <a:r>
              <a:rPr lang="en-US" sz="1600" kern="1200" dirty="0">
                <a:solidFill>
                  <a:schemeClr val="tx1"/>
                </a:solidFill>
                <a:latin typeface="+mj-lt"/>
                <a:ea typeface="+mj-ea"/>
                <a:cs typeface="+mj-cs"/>
              </a:rPr>
              <a:t>Ball (2021, </a:t>
            </a:r>
            <a:r>
              <a:rPr lang="en-US" sz="1600" dirty="0">
                <a:solidFill>
                  <a:schemeClr val="tx1"/>
                </a:solidFill>
                <a:latin typeface="+mj-lt"/>
                <a:ea typeface="+mj-ea"/>
                <a:cs typeface="+mj-cs"/>
              </a:rPr>
              <a:t>p</a:t>
            </a:r>
            <a:r>
              <a:rPr lang="en-US" sz="1600" kern="1200" dirty="0">
                <a:solidFill>
                  <a:schemeClr val="tx1"/>
                </a:solidFill>
                <a:latin typeface="+mj-lt"/>
                <a:ea typeface="+mj-ea"/>
                <a:cs typeface="+mj-cs"/>
              </a:rPr>
              <a:t>219)</a:t>
            </a:r>
          </a:p>
        </p:txBody>
      </p:sp>
      <p:pic>
        <p:nvPicPr>
          <p:cNvPr id="6" name="Picture 5">
            <a:extLst>
              <a:ext uri="{FF2B5EF4-FFF2-40B4-BE49-F238E27FC236}">
                <a16:creationId xmlns:a16="http://schemas.microsoft.com/office/drawing/2014/main" id="{78B6F54C-5C10-C160-94EF-F1F9DB939937}"/>
              </a:ext>
            </a:extLst>
          </p:cNvPr>
          <p:cNvPicPr>
            <a:picLocks noChangeAspect="1"/>
          </p:cNvPicPr>
          <p:nvPr/>
        </p:nvPicPr>
        <p:blipFill>
          <a:blip r:embed="rId3"/>
          <a:stretch>
            <a:fillRect/>
          </a:stretch>
        </p:blipFill>
        <p:spPr>
          <a:xfrm>
            <a:off x="1290901" y="1030195"/>
            <a:ext cx="5604636" cy="3040514"/>
          </a:xfrm>
          <a:prstGeom prst="rect">
            <a:avLst/>
          </a:prstGeom>
        </p:spPr>
      </p:pic>
      <p:sp>
        <p:nvSpPr>
          <p:cNvPr id="7" name="TextBox 6">
            <a:extLst>
              <a:ext uri="{FF2B5EF4-FFF2-40B4-BE49-F238E27FC236}">
                <a16:creationId xmlns:a16="http://schemas.microsoft.com/office/drawing/2014/main" id="{00343FE7-6053-A79B-2C75-325762B205BE}"/>
              </a:ext>
            </a:extLst>
          </p:cNvPr>
          <p:cNvSpPr txBox="1"/>
          <p:nvPr/>
        </p:nvSpPr>
        <p:spPr>
          <a:xfrm>
            <a:off x="1290900" y="4090898"/>
            <a:ext cx="5604636" cy="169277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endParaRPr lang="en-GB" sz="2000" dirty="0"/>
          </a:p>
          <a:p>
            <a:r>
              <a:rPr lang="en-GB" sz="2400" dirty="0"/>
              <a:t>“A truly excellent and </a:t>
            </a:r>
            <a:r>
              <a:rPr lang="en-GB" sz="2400" b="1" dirty="0"/>
              <a:t>equitable</a:t>
            </a:r>
            <a:r>
              <a:rPr lang="en-GB" sz="2400" dirty="0"/>
              <a:t> system, as a </a:t>
            </a:r>
            <a:r>
              <a:rPr lang="en-GB" sz="2400" b="1" dirty="0"/>
              <a:t>public and common good</a:t>
            </a:r>
            <a:r>
              <a:rPr lang="en-GB" sz="2400" dirty="0"/>
              <a:t>”</a:t>
            </a:r>
          </a:p>
          <a:p>
            <a:endParaRPr lang="en-GB" dirty="0"/>
          </a:p>
          <a:p>
            <a:pPr algn="r"/>
            <a:r>
              <a:rPr lang="en-GB" sz="1600" dirty="0"/>
              <a:t>Welsh Government National Mission (2023a, p3)</a:t>
            </a:r>
          </a:p>
        </p:txBody>
      </p:sp>
    </p:spTree>
    <p:extLst>
      <p:ext uri="{BB962C8B-B14F-4D97-AF65-F5344CB8AC3E}">
        <p14:creationId xmlns:p14="http://schemas.microsoft.com/office/powerpoint/2010/main" val="777643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5" name="Rectangle 34">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EAE94-BDFF-2C6F-9B17-52F85F49BAED}"/>
              </a:ext>
            </a:extLst>
          </p:cNvPr>
          <p:cNvSpPr txBox="1"/>
          <p:nvPr/>
        </p:nvSpPr>
        <p:spPr>
          <a:xfrm>
            <a:off x="1282963" y="1238080"/>
            <a:ext cx="9849751" cy="134967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Why Teenage Aspirations Matter</a:t>
            </a:r>
          </a:p>
        </p:txBody>
      </p:sp>
      <p:sp>
        <p:nvSpPr>
          <p:cNvPr id="2" name="TextBox 1">
            <a:extLst>
              <a:ext uri="{FF2B5EF4-FFF2-40B4-BE49-F238E27FC236}">
                <a16:creationId xmlns:a16="http://schemas.microsoft.com/office/drawing/2014/main" id="{7CD939F2-F373-DCDB-44B1-85730DFAEF42}"/>
              </a:ext>
            </a:extLst>
          </p:cNvPr>
          <p:cNvSpPr txBox="1"/>
          <p:nvPr/>
        </p:nvSpPr>
        <p:spPr>
          <a:xfrm>
            <a:off x="1289304" y="2902913"/>
            <a:ext cx="9849751" cy="3032168"/>
          </a:xfrm>
          <a:prstGeom prst="rect">
            <a:avLst/>
          </a:prstGeom>
        </p:spPr>
        <p:txBody>
          <a:bodyPr vert="horz" lIns="91440" tIns="45720" rIns="91440" bIns="45720" rtlCol="0" anchor="ctr">
            <a:normAutofit/>
          </a:bodyPr>
          <a:lstStyle/>
          <a:p>
            <a:pPr marL="457200" marR="0" lvl="0" indent="-342900" fontAlgn="base">
              <a:lnSpc>
                <a:spcPct val="90000"/>
              </a:lnSpc>
              <a:spcBef>
                <a:spcPct val="0"/>
              </a:spcBef>
              <a:buClrTx/>
              <a:buSzTx/>
              <a:buFont typeface="Arial" panose="020B0604020202020204" pitchFamily="34" charset="0"/>
              <a:buChar char="•"/>
              <a:tabLst>
                <a:tab pos="457200" algn="l"/>
              </a:tabLst>
            </a:pPr>
            <a:r>
              <a:rPr kumimoji="0" lang="en-US" altLang="en-US" sz="2400" b="0" i="0" u="none" strike="noStrike" cap="none" normalizeH="0" baseline="0" dirty="0">
                <a:ln>
                  <a:noFill/>
                </a:ln>
                <a:effectLst/>
              </a:rPr>
              <a:t>Teenage aspirations impact </a:t>
            </a:r>
            <a:r>
              <a:rPr kumimoji="0" lang="en-US" altLang="en-US" sz="2400" i="0" u="none" strike="noStrike" cap="none" normalizeH="0" baseline="0" dirty="0">
                <a:ln>
                  <a:noFill/>
                </a:ln>
                <a:effectLst/>
              </a:rPr>
              <a:t>societal outcomes </a:t>
            </a:r>
            <a:r>
              <a:rPr kumimoji="0" lang="en-US" altLang="en-US" sz="2400" b="0" i="0" u="none" strike="noStrike" cap="none" normalizeH="0" baseline="0" dirty="0">
                <a:ln>
                  <a:noFill/>
                </a:ln>
                <a:effectLst/>
              </a:rPr>
              <a:t>like social equity and mobility.</a:t>
            </a:r>
          </a:p>
          <a:p>
            <a:pPr marR="0" lvl="0" algn="r" fontAlgn="base">
              <a:lnSpc>
                <a:spcPct val="90000"/>
              </a:lnSpc>
              <a:spcBef>
                <a:spcPct val="0"/>
              </a:spcBef>
              <a:buClrTx/>
              <a:buSzTx/>
              <a:tabLst>
                <a:tab pos="457200" algn="l"/>
              </a:tabLst>
            </a:pPr>
            <a:r>
              <a:rPr kumimoji="0" lang="en-US" altLang="en-US" sz="1600" i="0" u="none" strike="noStrike" cap="none" normalizeH="0" baseline="0" dirty="0">
                <a:ln>
                  <a:noFill/>
                </a:ln>
                <a:effectLst/>
              </a:rPr>
              <a:t>(Hughes et al., 2016)</a:t>
            </a:r>
            <a:endParaRPr lang="en-US" sz="1600" dirty="0"/>
          </a:p>
          <a:p>
            <a:pPr indent="-228600" fontAlgn="base">
              <a:lnSpc>
                <a:spcPct val="90000"/>
              </a:lnSpc>
              <a:spcBef>
                <a:spcPct val="0"/>
              </a:spcBef>
              <a:spcAft>
                <a:spcPts val="600"/>
              </a:spcAft>
              <a:buFont typeface="Arial" panose="020B0604020202020204" pitchFamily="34" charset="0"/>
              <a:buChar char="•"/>
              <a:tabLst>
                <a:tab pos="457200" algn="l"/>
              </a:tabLst>
            </a:pPr>
            <a:endParaRPr lang="en-US" sz="2400" dirty="0"/>
          </a:p>
          <a:p>
            <a:pPr marL="457200" indent="-342900" fontAlgn="base">
              <a:lnSpc>
                <a:spcPct val="90000"/>
              </a:lnSpc>
              <a:spcBef>
                <a:spcPct val="0"/>
              </a:spcBef>
              <a:spcAft>
                <a:spcPts val="600"/>
              </a:spcAft>
              <a:buFont typeface="Arial" panose="020B0604020202020204" pitchFamily="34" charset="0"/>
              <a:buChar char="•"/>
              <a:tabLst>
                <a:tab pos="457200" algn="l"/>
              </a:tabLst>
            </a:pPr>
            <a:r>
              <a:rPr lang="en-US" sz="2400" dirty="0"/>
              <a:t>S</a:t>
            </a:r>
            <a:r>
              <a:rPr lang="en-US" sz="2400" dirty="0">
                <a:effectLst/>
              </a:rPr>
              <a:t>chools’ play a crucial role in bridging the gap between aspiration and achievement. </a:t>
            </a:r>
          </a:p>
          <a:p>
            <a:pPr algn="r" fontAlgn="base">
              <a:lnSpc>
                <a:spcPct val="90000"/>
              </a:lnSpc>
              <a:spcBef>
                <a:spcPct val="0"/>
              </a:spcBef>
              <a:spcAft>
                <a:spcPts val="600"/>
              </a:spcAft>
              <a:tabLst>
                <a:tab pos="457200" algn="l"/>
              </a:tabLst>
            </a:pPr>
            <a:r>
              <a:rPr lang="en-US" sz="1600" dirty="0">
                <a:effectLst/>
              </a:rPr>
              <a:t>(St. Clair et al., 2013)</a:t>
            </a:r>
          </a:p>
        </p:txBody>
      </p:sp>
    </p:spTree>
    <p:extLst>
      <p:ext uri="{BB962C8B-B14F-4D97-AF65-F5344CB8AC3E}">
        <p14:creationId xmlns:p14="http://schemas.microsoft.com/office/powerpoint/2010/main" val="2000223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8C2AF1-5094-8EB3-BA10-96D02BE0D151}"/>
            </a:ext>
          </a:extLst>
        </p:cNvPr>
        <p:cNvGrpSpPr/>
        <p:nvPr/>
      </p:nvGrpSpPr>
      <p:grpSpPr>
        <a:xfrm>
          <a:off x="0" y="0"/>
          <a:ext cx="0" cy="0"/>
          <a:chOff x="0" y="0"/>
          <a:chExt cx="0" cy="0"/>
        </a:xfrm>
      </p:grpSpPr>
      <p:pic>
        <p:nvPicPr>
          <p:cNvPr id="2" name="Picture 6" descr="100mm Magnifying Glass - Duratool | CPC">
            <a:extLst>
              <a:ext uri="{FF2B5EF4-FFF2-40B4-BE49-F238E27FC236}">
                <a16:creationId xmlns:a16="http://schemas.microsoft.com/office/drawing/2014/main" id="{B3900023-A066-BE4E-FA05-7216AEFF93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225" b="622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438815-120E-1749-9E26-22B8781478BE}"/>
              </a:ext>
            </a:extLst>
          </p:cNvPr>
          <p:cNvSpPr txBox="1"/>
          <p:nvPr/>
        </p:nvSpPr>
        <p:spPr>
          <a:xfrm>
            <a:off x="1524000" y="2932840"/>
            <a:ext cx="9144000" cy="1754326"/>
          </a:xfrm>
          <a:prstGeom prst="rect">
            <a:avLst/>
          </a:prstGeom>
          <a:solidFill>
            <a:srgbClr val="FFFFFF">
              <a:alpha val="91000"/>
            </a:srgbClr>
          </a:solidFill>
          <a:ln w="279400" cap="sq" cmpd="thinThick" algn="ctr">
            <a:solidFill>
              <a:srgbClr val="FFFFFF">
                <a:alpha val="91000"/>
              </a:srgbClr>
            </a:solidFill>
            <a:prstDash val="solid"/>
            <a:miter lim="800000"/>
          </a:ln>
        </p:spPr>
        <p:style>
          <a:lnRef idx="2">
            <a:schemeClr val="dk1"/>
          </a:lnRef>
          <a:fillRef idx="1">
            <a:schemeClr val="lt1"/>
          </a:fillRef>
          <a:effectRef idx="0">
            <a:schemeClr val="dk1"/>
          </a:effectRef>
          <a:fontRef idx="minor">
            <a:schemeClr val="dk1"/>
          </a:fontRef>
        </p:style>
        <p:txBody>
          <a:bodyPr vert="horz" wrap="square" lIns="91440" tIns="45720" rIns="91440" bIns="45720" rtlCol="0" anchor="ctr">
            <a:normAutofit/>
          </a:bodyPr>
          <a:lstStyle/>
          <a:p>
            <a:pPr algn="ctr">
              <a:lnSpc>
                <a:spcPct val="90000"/>
              </a:lnSpc>
              <a:spcBef>
                <a:spcPct val="0"/>
              </a:spcBef>
              <a:spcAft>
                <a:spcPts val="600"/>
              </a:spcAft>
            </a:pPr>
            <a:r>
              <a:rPr lang="en-US" sz="6000" b="1" i="1">
                <a:solidFill>
                  <a:srgbClr val="262626"/>
                </a:solidFill>
                <a:effectLst/>
                <a:latin typeface="+mj-lt"/>
                <a:ea typeface="+mj-ea"/>
                <a:cs typeface="+mj-cs"/>
              </a:rPr>
              <a:t>Representation in Policy and Official Documentation</a:t>
            </a:r>
            <a:endParaRPr lang="en-US" sz="6000" i="1">
              <a:solidFill>
                <a:srgbClr val="262626"/>
              </a:solidFill>
              <a:latin typeface="+mj-lt"/>
              <a:ea typeface="+mj-ea"/>
              <a:cs typeface="+mj-cs"/>
            </a:endParaRPr>
          </a:p>
        </p:txBody>
      </p:sp>
    </p:spTree>
    <p:extLst>
      <p:ext uri="{BB962C8B-B14F-4D97-AF65-F5344CB8AC3E}">
        <p14:creationId xmlns:p14="http://schemas.microsoft.com/office/powerpoint/2010/main" val="2282778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C715B7-B617-FDD3-F75C-8FF984634D6D}"/>
            </a:ext>
          </a:extLst>
        </p:cNvPr>
        <p:cNvGrpSpPr/>
        <p:nvPr/>
      </p:nvGrpSpPr>
      <p:grpSpPr>
        <a:xfrm>
          <a:off x="0" y="0"/>
          <a:ext cx="0" cy="0"/>
          <a:chOff x="0" y="0"/>
          <a:chExt cx="0" cy="0"/>
        </a:xfrm>
      </p:grpSpPr>
      <p:sp>
        <p:nvSpPr>
          <p:cNvPr id="1031" name="Rectangle 1030">
            <a:extLst>
              <a:ext uri="{FF2B5EF4-FFF2-40B4-BE49-F238E27FC236}">
                <a16:creationId xmlns:a16="http://schemas.microsoft.com/office/drawing/2014/main" id="{664E23E2-7440-4E36-A67B-0F88C5F7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06949AE-010D-4C18-8AED-7872085A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117A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E54AADB-50C7-4293-94C0-27361A32B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117AF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ntre for Education Policy Review and Analysis (CEPRA) – Shifting the  debate on education in Wales">
            <a:extLst>
              <a:ext uri="{FF2B5EF4-FFF2-40B4-BE49-F238E27FC236}">
                <a16:creationId xmlns:a16="http://schemas.microsoft.com/office/drawing/2014/main" id="{7B6E66BA-951A-59F4-E866-2B0E138C9B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1034" y="1716935"/>
            <a:ext cx="5129784" cy="34241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D686B01E-0189-2F50-5C47-A9B2C0D79EE1}"/>
              </a:ext>
            </a:extLst>
          </p:cNvPr>
          <p:cNvGrpSpPr/>
          <p:nvPr/>
        </p:nvGrpSpPr>
        <p:grpSpPr>
          <a:xfrm>
            <a:off x="884170" y="650497"/>
            <a:ext cx="4643803" cy="5170957"/>
            <a:chOff x="6819048" y="1517782"/>
            <a:chExt cx="4195673" cy="4738084"/>
          </a:xfrm>
        </p:grpSpPr>
        <p:sp>
          <p:nvSpPr>
            <p:cNvPr id="13" name="Freeform: Shape 12">
              <a:extLst>
                <a:ext uri="{FF2B5EF4-FFF2-40B4-BE49-F238E27FC236}">
                  <a16:creationId xmlns:a16="http://schemas.microsoft.com/office/drawing/2014/main" id="{9855E744-AE34-DC83-ABAA-E75C8609DB4B}"/>
                </a:ext>
              </a:extLst>
            </p:cNvPr>
            <p:cNvSpPr/>
            <p:nvPr/>
          </p:nvSpPr>
          <p:spPr>
            <a:xfrm>
              <a:off x="6819048" y="1517782"/>
              <a:ext cx="4195673" cy="1855620"/>
            </a:xfrm>
            <a:custGeom>
              <a:avLst/>
              <a:gdLst>
                <a:gd name="connsiteX0" fmla="*/ 0 w 4195673"/>
                <a:gd name="connsiteY0" fmla="*/ 309276 h 1855620"/>
                <a:gd name="connsiteX1" fmla="*/ 309276 w 4195673"/>
                <a:gd name="connsiteY1" fmla="*/ 0 h 1855620"/>
                <a:gd name="connsiteX2" fmla="*/ 3886397 w 4195673"/>
                <a:gd name="connsiteY2" fmla="*/ 0 h 1855620"/>
                <a:gd name="connsiteX3" fmla="*/ 4195673 w 4195673"/>
                <a:gd name="connsiteY3" fmla="*/ 309276 h 1855620"/>
                <a:gd name="connsiteX4" fmla="*/ 4195673 w 4195673"/>
                <a:gd name="connsiteY4" fmla="*/ 1546344 h 1855620"/>
                <a:gd name="connsiteX5" fmla="*/ 3886397 w 4195673"/>
                <a:gd name="connsiteY5" fmla="*/ 1855620 h 1855620"/>
                <a:gd name="connsiteX6" fmla="*/ 309276 w 4195673"/>
                <a:gd name="connsiteY6" fmla="*/ 1855620 h 1855620"/>
                <a:gd name="connsiteX7" fmla="*/ 0 w 4195673"/>
                <a:gd name="connsiteY7" fmla="*/ 1546344 h 1855620"/>
                <a:gd name="connsiteX8" fmla="*/ 0 w 4195673"/>
                <a:gd name="connsiteY8" fmla="*/ 309276 h 1855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5673" h="1855620">
                  <a:moveTo>
                    <a:pt x="0" y="309276"/>
                  </a:moveTo>
                  <a:cubicBezTo>
                    <a:pt x="0" y="138468"/>
                    <a:pt x="138468" y="0"/>
                    <a:pt x="309276" y="0"/>
                  </a:cubicBezTo>
                  <a:lnTo>
                    <a:pt x="3886397" y="0"/>
                  </a:lnTo>
                  <a:cubicBezTo>
                    <a:pt x="4057205" y="0"/>
                    <a:pt x="4195673" y="138468"/>
                    <a:pt x="4195673" y="309276"/>
                  </a:cubicBezTo>
                  <a:lnTo>
                    <a:pt x="4195673" y="1546344"/>
                  </a:lnTo>
                  <a:cubicBezTo>
                    <a:pt x="4195673" y="1717152"/>
                    <a:pt x="4057205" y="1855620"/>
                    <a:pt x="3886397" y="1855620"/>
                  </a:cubicBezTo>
                  <a:lnTo>
                    <a:pt x="309276" y="1855620"/>
                  </a:lnTo>
                  <a:cubicBezTo>
                    <a:pt x="138468" y="1855620"/>
                    <a:pt x="0" y="1717152"/>
                    <a:pt x="0" y="1546344"/>
                  </a:cubicBezTo>
                  <a:lnTo>
                    <a:pt x="0" y="309276"/>
                  </a:lnTo>
                  <a:close/>
                </a:path>
              </a:pathLst>
            </a:custGeom>
            <a:solidFill>
              <a:schemeClr val="accent1">
                <a:lumMod val="60000"/>
                <a:lumOff val="40000"/>
                <a:alpha val="61000"/>
              </a:schemeClr>
            </a:solidFill>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189644" tIns="189644" rIns="189644" bIns="189644" numCol="1" spcCol="1270" anchor="ctr" anchorCtr="0">
              <a:noAutofit/>
            </a:bodyPr>
            <a:lstStyle/>
            <a:p>
              <a:pPr defTabSz="1271270">
                <a:lnSpc>
                  <a:spcPct val="90000"/>
                </a:lnSpc>
                <a:spcBef>
                  <a:spcPct val="0"/>
                </a:spcBef>
                <a:spcAft>
                  <a:spcPct val="35000"/>
                </a:spcAft>
              </a:pPr>
              <a:r>
                <a:rPr lang="en-US" sz="2800" kern="1200" dirty="0">
                  <a:solidFill>
                    <a:schemeClr val="tx1"/>
                  </a:solidFill>
                  <a:latin typeface="+mn-lt"/>
                  <a:ea typeface="+mn-ea"/>
                  <a:cs typeface="+mn-cs"/>
                </a:rPr>
                <a:t>The Welsh Government’s approach to fostering teenage aspirations focuses on:</a:t>
              </a:r>
              <a:endParaRPr lang="en-US" sz="2400" kern="1200" dirty="0">
                <a:solidFill>
                  <a:schemeClr val="tx1"/>
                </a:solidFill>
              </a:endParaRPr>
            </a:p>
          </p:txBody>
        </p:sp>
        <p:sp>
          <p:nvSpPr>
            <p:cNvPr id="19" name="Freeform: Shape 18">
              <a:extLst>
                <a:ext uri="{FF2B5EF4-FFF2-40B4-BE49-F238E27FC236}">
                  <a16:creationId xmlns:a16="http://schemas.microsoft.com/office/drawing/2014/main" id="{A9BD9FF1-EC25-3377-78F5-C86FD79A0B81}"/>
                </a:ext>
              </a:extLst>
            </p:cNvPr>
            <p:cNvSpPr/>
            <p:nvPr/>
          </p:nvSpPr>
          <p:spPr>
            <a:xfrm>
              <a:off x="6819048" y="3767411"/>
              <a:ext cx="4195673" cy="2488455"/>
            </a:xfrm>
            <a:custGeom>
              <a:avLst/>
              <a:gdLst>
                <a:gd name="connsiteX0" fmla="*/ 0 w 4195673"/>
                <a:gd name="connsiteY0" fmla="*/ 0 h 968760"/>
                <a:gd name="connsiteX1" fmla="*/ 4195673 w 4195673"/>
                <a:gd name="connsiteY1" fmla="*/ 0 h 968760"/>
                <a:gd name="connsiteX2" fmla="*/ 4195673 w 4195673"/>
                <a:gd name="connsiteY2" fmla="*/ 968760 h 968760"/>
                <a:gd name="connsiteX3" fmla="*/ 0 w 4195673"/>
                <a:gd name="connsiteY3" fmla="*/ 968760 h 968760"/>
                <a:gd name="connsiteX4" fmla="*/ 0 w 4195673"/>
                <a:gd name="connsiteY4" fmla="*/ 0 h 968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5673" h="968760">
                  <a:moveTo>
                    <a:pt x="0" y="0"/>
                  </a:moveTo>
                  <a:lnTo>
                    <a:pt x="4195673" y="0"/>
                  </a:lnTo>
                  <a:lnTo>
                    <a:pt x="4195673" y="968760"/>
                  </a:lnTo>
                  <a:lnTo>
                    <a:pt x="0" y="968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213" tIns="33020" rIns="184912" bIns="33020" numCol="1" spcCol="1270" anchor="t" anchorCtr="0">
              <a:noAutofit/>
            </a:bodyPr>
            <a:lstStyle/>
            <a:p>
              <a:pPr marL="251460" lvl="1" indent="-251460" defTabSz="977900">
                <a:lnSpc>
                  <a:spcPct val="90000"/>
                </a:lnSpc>
                <a:spcBef>
                  <a:spcPct val="0"/>
                </a:spcBef>
                <a:spcAft>
                  <a:spcPct val="20000"/>
                </a:spcAft>
                <a:buChar char="•"/>
              </a:pPr>
              <a:r>
                <a:rPr lang="en-US" sz="2800" kern="1200" dirty="0">
                  <a:solidFill>
                    <a:schemeClr val="tx1">
                      <a:hueOff val="0"/>
                      <a:satOff val="0"/>
                      <a:lumOff val="0"/>
                      <a:alphaOff val="0"/>
                    </a:schemeClr>
                  </a:solidFill>
                  <a:latin typeface="+mn-lt"/>
                  <a:ea typeface="+mn-ea"/>
                  <a:cs typeface="+mn-cs"/>
                </a:rPr>
                <a:t>Remove barriers to education</a:t>
              </a:r>
            </a:p>
            <a:p>
              <a:pPr marL="251460" lvl="1" indent="-251460" defTabSz="977900">
                <a:lnSpc>
                  <a:spcPct val="90000"/>
                </a:lnSpc>
                <a:spcBef>
                  <a:spcPct val="0"/>
                </a:spcBef>
                <a:spcAft>
                  <a:spcPct val="20000"/>
                </a:spcAft>
                <a:buChar char="•"/>
              </a:pPr>
              <a:r>
                <a:rPr lang="en-US" sz="2800" kern="1200" dirty="0">
                  <a:solidFill>
                    <a:schemeClr val="tx1">
                      <a:hueOff val="0"/>
                      <a:satOff val="0"/>
                      <a:lumOff val="0"/>
                      <a:alphaOff val="0"/>
                    </a:schemeClr>
                  </a:solidFill>
                  <a:latin typeface="+mn-lt"/>
                  <a:ea typeface="+mn-ea"/>
                  <a:cs typeface="+mn-cs"/>
                </a:rPr>
                <a:t>Promote participation in post-compulsory learning and training.</a:t>
              </a:r>
              <a:endParaRPr lang="en-US" sz="2400" kern="1200" dirty="0"/>
            </a:p>
          </p:txBody>
        </p:sp>
      </p:grpSp>
      <p:sp>
        <p:nvSpPr>
          <p:cNvPr id="4" name="TextBox 3">
            <a:extLst>
              <a:ext uri="{FF2B5EF4-FFF2-40B4-BE49-F238E27FC236}">
                <a16:creationId xmlns:a16="http://schemas.microsoft.com/office/drawing/2014/main" id="{F20397D8-FD37-57F1-327D-8DC59E193C9A}"/>
              </a:ext>
            </a:extLst>
          </p:cNvPr>
          <p:cNvSpPr txBox="1"/>
          <p:nvPr/>
        </p:nvSpPr>
        <p:spPr>
          <a:xfrm>
            <a:off x="1122676" y="5933935"/>
            <a:ext cx="4643803" cy="338554"/>
          </a:xfrm>
          <a:prstGeom prst="rect">
            <a:avLst/>
          </a:prstGeom>
          <a:noFill/>
        </p:spPr>
        <p:txBody>
          <a:bodyPr wrap="square">
            <a:spAutoFit/>
          </a:bodyPr>
          <a:lstStyle/>
          <a:p>
            <a:pPr algn="r"/>
            <a:r>
              <a:rPr lang="en-GB" sz="1600" dirty="0"/>
              <a:t>Welsh Government (2023a)</a:t>
            </a:r>
          </a:p>
        </p:txBody>
      </p:sp>
      <p:sp>
        <p:nvSpPr>
          <p:cNvPr id="3" name="TextBox 2">
            <a:extLst>
              <a:ext uri="{FF2B5EF4-FFF2-40B4-BE49-F238E27FC236}">
                <a16:creationId xmlns:a16="http://schemas.microsoft.com/office/drawing/2014/main" id="{000882E9-4AE5-8A25-22BC-5D46306EEFE8}"/>
              </a:ext>
            </a:extLst>
          </p:cNvPr>
          <p:cNvSpPr txBox="1"/>
          <p:nvPr/>
        </p:nvSpPr>
        <p:spPr>
          <a:xfrm>
            <a:off x="8510688" y="5852231"/>
            <a:ext cx="3040130" cy="307777"/>
          </a:xfrm>
          <a:prstGeom prst="rect">
            <a:avLst/>
          </a:prstGeom>
          <a:noFill/>
        </p:spPr>
        <p:txBody>
          <a:bodyPr wrap="square">
            <a:spAutoFit/>
          </a:bodyPr>
          <a:lstStyle/>
          <a:p>
            <a:pPr algn="r"/>
            <a:r>
              <a:rPr lang="en-GB" sz="1400" i="1" dirty="0"/>
              <a:t>Image source: CEPRA (2018)</a:t>
            </a:r>
          </a:p>
        </p:txBody>
      </p:sp>
    </p:spTree>
    <p:extLst>
      <p:ext uri="{BB962C8B-B14F-4D97-AF65-F5344CB8AC3E}">
        <p14:creationId xmlns:p14="http://schemas.microsoft.com/office/powerpoint/2010/main" val="2913156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294747-8F11-2D29-5A5F-786DC76CA097}"/>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2D2F22B1-19D6-671B-41F7-79206DA78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35AD866-A967-CA2C-3C19-5FC22C8A4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F5A10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1812F8E-1E37-DBAC-74F8-EA97999C4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F5A10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80F3A16-9EB5-C5EF-A8D3-D3C59BDAD28F}"/>
              </a:ext>
            </a:extLst>
          </p:cNvPr>
          <p:cNvPicPr>
            <a:picLocks noChangeAspect="1"/>
          </p:cNvPicPr>
          <p:nvPr/>
        </p:nvPicPr>
        <p:blipFill>
          <a:blip r:embed="rId3"/>
          <a:srcRect l="19103" t="7275" r="24171" b="6642"/>
          <a:stretch/>
        </p:blipFill>
        <p:spPr>
          <a:xfrm>
            <a:off x="650069" y="1049108"/>
            <a:ext cx="5129784" cy="5021042"/>
          </a:xfrm>
          <a:prstGeom prst="rect">
            <a:avLst/>
          </a:prstGeom>
        </p:spPr>
      </p:pic>
      <p:pic>
        <p:nvPicPr>
          <p:cNvPr id="3" name="Picture 2" descr="The Well-being of Future Generations | GOV.WALES">
            <a:extLst>
              <a:ext uri="{FF2B5EF4-FFF2-40B4-BE49-F238E27FC236}">
                <a16:creationId xmlns:a16="http://schemas.microsoft.com/office/drawing/2014/main" id="{CCB615D6-226C-A2E3-C408-BC07ED2B935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21034" y="940366"/>
            <a:ext cx="5129784" cy="51297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C27C35E-0B0E-B992-5DAA-B497F64B187A}"/>
              </a:ext>
            </a:extLst>
          </p:cNvPr>
          <p:cNvSpPr txBox="1"/>
          <p:nvPr/>
        </p:nvSpPr>
        <p:spPr>
          <a:xfrm>
            <a:off x="3776091" y="5301630"/>
            <a:ext cx="4639818"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b="1" dirty="0"/>
              <a:t>Policies often reflect broader societal goals </a:t>
            </a:r>
          </a:p>
          <a:p>
            <a:pPr algn="r"/>
            <a:r>
              <a:rPr lang="en-GB" sz="1600" dirty="0"/>
              <a:t>(Ball, 2021)</a:t>
            </a:r>
            <a:endParaRPr lang="en-GB" sz="2400" dirty="0"/>
          </a:p>
        </p:txBody>
      </p:sp>
      <p:sp>
        <p:nvSpPr>
          <p:cNvPr id="6" name="TextBox 5">
            <a:extLst>
              <a:ext uri="{FF2B5EF4-FFF2-40B4-BE49-F238E27FC236}">
                <a16:creationId xmlns:a16="http://schemas.microsoft.com/office/drawing/2014/main" id="{ADB976DB-954B-55D5-D567-BB99C6836F08}"/>
              </a:ext>
            </a:extLst>
          </p:cNvPr>
          <p:cNvSpPr txBox="1"/>
          <p:nvPr/>
        </p:nvSpPr>
        <p:spPr>
          <a:xfrm>
            <a:off x="1517004" y="540707"/>
            <a:ext cx="3197500" cy="369332"/>
          </a:xfrm>
          <a:prstGeom prst="rect">
            <a:avLst/>
          </a:prstGeom>
          <a:noFill/>
        </p:spPr>
        <p:txBody>
          <a:bodyPr wrap="square" rtlCol="0">
            <a:spAutoFit/>
          </a:bodyPr>
          <a:lstStyle/>
          <a:p>
            <a:pPr algn="ctr"/>
            <a:r>
              <a:rPr lang="en-GB" b="1" dirty="0"/>
              <a:t>Curriculum for Wales (2022)</a:t>
            </a:r>
          </a:p>
        </p:txBody>
      </p:sp>
      <p:sp>
        <p:nvSpPr>
          <p:cNvPr id="7" name="TextBox 6">
            <a:extLst>
              <a:ext uri="{FF2B5EF4-FFF2-40B4-BE49-F238E27FC236}">
                <a16:creationId xmlns:a16="http://schemas.microsoft.com/office/drawing/2014/main" id="{FFE0052A-E4EA-6207-1178-C9C3F626C1F4}"/>
              </a:ext>
            </a:extLst>
          </p:cNvPr>
          <p:cNvSpPr txBox="1"/>
          <p:nvPr/>
        </p:nvSpPr>
        <p:spPr>
          <a:xfrm>
            <a:off x="6042539" y="508557"/>
            <a:ext cx="5935134" cy="369332"/>
          </a:xfrm>
          <a:prstGeom prst="rect">
            <a:avLst/>
          </a:prstGeom>
          <a:noFill/>
        </p:spPr>
        <p:txBody>
          <a:bodyPr wrap="square" rtlCol="0">
            <a:spAutoFit/>
          </a:bodyPr>
          <a:lstStyle/>
          <a:p>
            <a:pPr algn="ct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Well-being of Future Generations (Wales) Act 2015</a:t>
            </a:r>
            <a:endParaRPr lang="en-GB" b="1" dirty="0"/>
          </a:p>
        </p:txBody>
      </p:sp>
      <p:sp>
        <p:nvSpPr>
          <p:cNvPr id="4" name="TextBox 3">
            <a:extLst>
              <a:ext uri="{FF2B5EF4-FFF2-40B4-BE49-F238E27FC236}">
                <a16:creationId xmlns:a16="http://schemas.microsoft.com/office/drawing/2014/main" id="{78A4682D-316C-A63A-DEEB-C6D7DA6B8E25}"/>
              </a:ext>
            </a:extLst>
          </p:cNvPr>
          <p:cNvSpPr txBox="1"/>
          <p:nvPr/>
        </p:nvSpPr>
        <p:spPr>
          <a:xfrm>
            <a:off x="542663" y="6028267"/>
            <a:ext cx="2653415" cy="338554"/>
          </a:xfrm>
          <a:prstGeom prst="rect">
            <a:avLst/>
          </a:prstGeom>
          <a:noFill/>
        </p:spPr>
        <p:txBody>
          <a:bodyPr wrap="square">
            <a:spAutoFit/>
          </a:bodyPr>
          <a:lstStyle/>
          <a:p>
            <a:r>
              <a:rPr lang="en-GB" sz="1600" i="1" dirty="0"/>
              <a:t>Donaldson (2015)</a:t>
            </a:r>
          </a:p>
        </p:txBody>
      </p:sp>
      <p:sp>
        <p:nvSpPr>
          <p:cNvPr id="5" name="TextBox 4">
            <a:extLst>
              <a:ext uri="{FF2B5EF4-FFF2-40B4-BE49-F238E27FC236}">
                <a16:creationId xmlns:a16="http://schemas.microsoft.com/office/drawing/2014/main" id="{4158B1A5-B864-A338-0390-6E8BBC5C4604}"/>
              </a:ext>
            </a:extLst>
          </p:cNvPr>
          <p:cNvSpPr txBox="1"/>
          <p:nvPr/>
        </p:nvSpPr>
        <p:spPr>
          <a:xfrm>
            <a:off x="8970503" y="6032910"/>
            <a:ext cx="2580315" cy="338554"/>
          </a:xfrm>
          <a:prstGeom prst="rect">
            <a:avLst/>
          </a:prstGeom>
          <a:noFill/>
        </p:spPr>
        <p:txBody>
          <a:bodyPr wrap="square">
            <a:spAutoFit/>
          </a:bodyPr>
          <a:lstStyle/>
          <a:p>
            <a:pPr algn="r"/>
            <a:r>
              <a:rPr lang="en-GB" sz="1600" i="1" dirty="0"/>
              <a:t>Welsh Government (2015)</a:t>
            </a:r>
          </a:p>
        </p:txBody>
      </p:sp>
    </p:spTree>
    <p:extLst>
      <p:ext uri="{BB962C8B-B14F-4D97-AF65-F5344CB8AC3E}">
        <p14:creationId xmlns:p14="http://schemas.microsoft.com/office/powerpoint/2010/main" val="356269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D1BD1-92D2-51A6-219A-73C44FB91BB5}"/>
            </a:ext>
          </a:extLst>
        </p:cNvPr>
        <p:cNvGrpSpPr/>
        <p:nvPr/>
      </p:nvGrpSpPr>
      <p:grpSpPr>
        <a:xfrm>
          <a:off x="0" y="0"/>
          <a:ext cx="0" cy="0"/>
          <a:chOff x="0" y="0"/>
          <a:chExt cx="0" cy="0"/>
        </a:xfrm>
      </p:grpSpPr>
      <p:pic>
        <p:nvPicPr>
          <p:cNvPr id="1026" name="Picture 2" descr="Kirsty Williams - Wikipedia">
            <a:extLst>
              <a:ext uri="{FF2B5EF4-FFF2-40B4-BE49-F238E27FC236}">
                <a16:creationId xmlns:a16="http://schemas.microsoft.com/office/drawing/2014/main" id="{5D43B335-BA2E-7558-E2E7-055F62DA02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714"/>
          <a:stretch/>
        </p:blipFill>
        <p:spPr bwMode="auto">
          <a:xfrm>
            <a:off x="635000" y="107434"/>
            <a:ext cx="2133600" cy="19050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eremy Miles MS">
            <a:extLst>
              <a:ext uri="{FF2B5EF4-FFF2-40B4-BE49-F238E27FC236}">
                <a16:creationId xmlns:a16="http://schemas.microsoft.com/office/drawing/2014/main" id="{9BB089CA-2597-2866-37A5-75C96CF905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77041" y="2336497"/>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ynne Neagle - Wikipedia">
            <a:extLst>
              <a:ext uri="{FF2B5EF4-FFF2-40B4-BE49-F238E27FC236}">
                <a16:creationId xmlns:a16="http://schemas.microsoft.com/office/drawing/2014/main" id="{5CB20BE0-578D-318D-A85D-C09DB1C566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881" y="4311322"/>
            <a:ext cx="1544637" cy="20582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B373F14-B065-05C7-20A2-07AF47C89A88}"/>
              </a:ext>
            </a:extLst>
          </p:cNvPr>
          <p:cNvSpPr txBox="1"/>
          <p:nvPr/>
        </p:nvSpPr>
        <p:spPr>
          <a:xfrm>
            <a:off x="342900" y="2005571"/>
            <a:ext cx="3175000" cy="369332"/>
          </a:xfrm>
          <a:prstGeom prst="rect">
            <a:avLst/>
          </a:prstGeom>
          <a:noFill/>
        </p:spPr>
        <p:txBody>
          <a:bodyPr wrap="square">
            <a:spAutoFit/>
          </a:bodyPr>
          <a:lstStyle/>
          <a:p>
            <a:r>
              <a:rPr lang="en-GB" dirty="0">
                <a:latin typeface="Aptos" panose="020B0004020202020204" pitchFamily="34" charset="0"/>
                <a:ea typeface="Aptos" panose="020B0004020202020204" pitchFamily="34" charset="0"/>
                <a:cs typeface="Times New Roman" panose="02020603050405020304" pitchFamily="18" charset="0"/>
              </a:rPr>
              <a:t>Kirsty </a:t>
            </a:r>
            <a:r>
              <a:rPr lang="en-GB" sz="1800" dirty="0">
                <a:effectLst/>
                <a:latin typeface="Aptos" panose="020B0004020202020204" pitchFamily="34" charset="0"/>
                <a:ea typeface="Aptos" panose="020B0004020202020204" pitchFamily="34" charset="0"/>
                <a:cs typeface="Times New Roman" panose="02020603050405020304" pitchFamily="18" charset="0"/>
              </a:rPr>
              <a:t>Williams (2016-21) </a:t>
            </a:r>
            <a:endParaRPr lang="en-GB" dirty="0"/>
          </a:p>
        </p:txBody>
      </p:sp>
      <p:sp>
        <p:nvSpPr>
          <p:cNvPr id="4" name="TextBox 3">
            <a:extLst>
              <a:ext uri="{FF2B5EF4-FFF2-40B4-BE49-F238E27FC236}">
                <a16:creationId xmlns:a16="http://schemas.microsoft.com/office/drawing/2014/main" id="{3B690AAA-D9FB-9C23-0E08-26C777602573}"/>
              </a:ext>
            </a:extLst>
          </p:cNvPr>
          <p:cNvSpPr txBox="1"/>
          <p:nvPr/>
        </p:nvSpPr>
        <p:spPr>
          <a:xfrm>
            <a:off x="9667081" y="4266052"/>
            <a:ext cx="2524919" cy="369332"/>
          </a:xfrm>
          <a:prstGeom prst="rect">
            <a:avLst/>
          </a:prstGeom>
          <a:noFill/>
        </p:spPr>
        <p:txBody>
          <a:bodyPr wrap="square">
            <a:spAutoFit/>
          </a:bodyPr>
          <a:lstStyle/>
          <a:p>
            <a:r>
              <a:rPr lang="en-GB" dirty="0">
                <a:latin typeface="Aptos" panose="020B0004020202020204" pitchFamily="34" charset="0"/>
                <a:ea typeface="Aptos" panose="020B0004020202020204" pitchFamily="34" charset="0"/>
                <a:cs typeface="Times New Roman" panose="02020603050405020304" pitchFamily="18" charset="0"/>
              </a:rPr>
              <a:t>Jeremy Miles </a:t>
            </a:r>
            <a:r>
              <a:rPr lang="en-GB" sz="1800" dirty="0">
                <a:effectLst/>
                <a:latin typeface="Aptos" panose="020B0004020202020204" pitchFamily="34" charset="0"/>
                <a:ea typeface="Aptos" panose="020B0004020202020204" pitchFamily="34" charset="0"/>
                <a:cs typeface="Times New Roman" panose="02020603050405020304" pitchFamily="18" charset="0"/>
              </a:rPr>
              <a:t>(2022-24) </a:t>
            </a:r>
            <a:endParaRPr lang="en-GB" dirty="0"/>
          </a:p>
        </p:txBody>
      </p:sp>
      <p:sp>
        <p:nvSpPr>
          <p:cNvPr id="5" name="TextBox 4">
            <a:extLst>
              <a:ext uri="{FF2B5EF4-FFF2-40B4-BE49-F238E27FC236}">
                <a16:creationId xmlns:a16="http://schemas.microsoft.com/office/drawing/2014/main" id="{79BEF873-59A7-868F-C36D-A765EF578D17}"/>
              </a:ext>
            </a:extLst>
          </p:cNvPr>
          <p:cNvSpPr txBox="1"/>
          <p:nvPr/>
        </p:nvSpPr>
        <p:spPr>
          <a:xfrm>
            <a:off x="342900" y="6369567"/>
            <a:ext cx="3175000" cy="369332"/>
          </a:xfrm>
          <a:prstGeom prst="rect">
            <a:avLst/>
          </a:prstGeom>
          <a:noFill/>
        </p:spPr>
        <p:txBody>
          <a:bodyPr wrap="square">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Lynne Neagle (2024-present)</a:t>
            </a:r>
            <a:endParaRPr lang="en-GB" dirty="0"/>
          </a:p>
        </p:txBody>
      </p:sp>
      <p:sp>
        <p:nvSpPr>
          <p:cNvPr id="7" name="TextBox 6">
            <a:extLst>
              <a:ext uri="{FF2B5EF4-FFF2-40B4-BE49-F238E27FC236}">
                <a16:creationId xmlns:a16="http://schemas.microsoft.com/office/drawing/2014/main" id="{24C20E4A-DF39-E3DF-0F36-967DDFE9363F}"/>
              </a:ext>
            </a:extLst>
          </p:cNvPr>
          <p:cNvSpPr txBox="1"/>
          <p:nvPr/>
        </p:nvSpPr>
        <p:spPr>
          <a:xfrm>
            <a:off x="2060699" y="4635384"/>
            <a:ext cx="6845300" cy="150810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“I think the link between getting this right is…… developing </a:t>
            </a:r>
            <a:r>
              <a:rPr lang="en-GB" sz="24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resilience</a:t>
            </a:r>
            <a:r>
              <a:rPr lang="en-GB" sz="2400" dirty="0">
                <a:effectLst/>
                <a:latin typeface="Aptos" panose="020B0004020202020204" pitchFamily="34" charset="0"/>
                <a:ea typeface="Aptos" panose="020B0004020202020204" pitchFamily="34" charset="0"/>
                <a:cs typeface="Times New Roman" panose="02020603050405020304" pitchFamily="18" charset="0"/>
              </a:rPr>
              <a:t>…… They will learn better, they will attain more, they will get better jobs” </a:t>
            </a:r>
          </a:p>
          <a:p>
            <a:pPr algn="r"/>
            <a:r>
              <a:rPr lang="en-GB" sz="2000" b="1" i="1" dirty="0">
                <a:latin typeface="Aptos" panose="020B0004020202020204" pitchFamily="34" charset="0"/>
                <a:cs typeface="Times New Roman" panose="02020603050405020304" pitchFamily="18" charset="0"/>
              </a:rPr>
              <a:t>Neagle, 2018</a:t>
            </a:r>
            <a:endParaRPr lang="en-GB" sz="2000" b="1" i="1" dirty="0"/>
          </a:p>
        </p:txBody>
      </p:sp>
      <p:sp>
        <p:nvSpPr>
          <p:cNvPr id="8" name="TextBox 7">
            <a:extLst>
              <a:ext uri="{FF2B5EF4-FFF2-40B4-BE49-F238E27FC236}">
                <a16:creationId xmlns:a16="http://schemas.microsoft.com/office/drawing/2014/main" id="{FD69BB49-3A4E-629F-2FA2-AB6D4CF25167}"/>
              </a:ext>
            </a:extLst>
          </p:cNvPr>
          <p:cNvSpPr txBox="1"/>
          <p:nvPr/>
        </p:nvSpPr>
        <p:spPr>
          <a:xfrm>
            <a:off x="3517900" y="2425615"/>
            <a:ext cx="6845300" cy="181588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3200" dirty="0">
                <a:effectLst/>
                <a:latin typeface="Aptos" panose="020B0004020202020204" pitchFamily="34" charset="0"/>
                <a:ea typeface="Aptos" panose="020B0004020202020204" pitchFamily="34" charset="0"/>
                <a:cs typeface="Times New Roman" panose="02020603050405020304" pitchFamily="18" charset="0"/>
              </a:rPr>
              <a:t>“</a:t>
            </a:r>
            <a:r>
              <a:rPr lang="en-GB" sz="24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Work experience </a:t>
            </a:r>
            <a:r>
              <a:rPr lang="en-GB" sz="2400" dirty="0">
                <a:effectLst/>
                <a:latin typeface="Aptos" panose="020B0004020202020204" pitchFamily="34" charset="0"/>
                <a:ea typeface="Aptos" panose="020B0004020202020204" pitchFamily="34" charset="0"/>
                <a:cs typeface="Times New Roman" panose="02020603050405020304" pitchFamily="18" charset="0"/>
              </a:rPr>
              <a:t>can be a valuable chance for </a:t>
            </a:r>
            <a:r>
              <a:rPr lang="en-GB" sz="24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young people to find out more about what they’d like to study or do as a future career. </a:t>
            </a:r>
            <a:r>
              <a:rPr lang="en-GB" sz="3200" dirty="0">
                <a:effectLst/>
                <a:latin typeface="Aptos" panose="020B0004020202020204" pitchFamily="34" charset="0"/>
                <a:ea typeface="Aptos" panose="020B0004020202020204" pitchFamily="34" charset="0"/>
                <a:cs typeface="Times New Roman" panose="02020603050405020304" pitchFamily="18" charset="0"/>
              </a:rPr>
              <a:t>” </a:t>
            </a:r>
          </a:p>
          <a:p>
            <a:pPr lvl="8" algn="r"/>
            <a:r>
              <a:rPr lang="en-GB" sz="2000" b="1" i="1" dirty="0">
                <a:latin typeface="Aptos" panose="020B0004020202020204" pitchFamily="34" charset="0"/>
                <a:cs typeface="Times New Roman" panose="02020603050405020304" pitchFamily="18" charset="0"/>
              </a:rPr>
              <a:t>Miles, 2023</a:t>
            </a:r>
            <a:endParaRPr lang="en-GB" sz="2000" b="1" i="1" dirty="0"/>
          </a:p>
        </p:txBody>
      </p:sp>
      <p:sp>
        <p:nvSpPr>
          <p:cNvPr id="9" name="TextBox 8">
            <a:extLst>
              <a:ext uri="{FF2B5EF4-FFF2-40B4-BE49-F238E27FC236}">
                <a16:creationId xmlns:a16="http://schemas.microsoft.com/office/drawing/2014/main" id="{2D93688C-FCF8-F60E-D7D5-F1F9F6C82672}"/>
              </a:ext>
            </a:extLst>
          </p:cNvPr>
          <p:cNvSpPr txBox="1"/>
          <p:nvPr/>
        </p:nvSpPr>
        <p:spPr>
          <a:xfrm>
            <a:off x="2265758" y="423634"/>
            <a:ext cx="9182055" cy="150810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“Wales must do more to identify, support and stretch our </a:t>
            </a:r>
            <a:r>
              <a:rPr lang="en-GB" sz="2400" b="1"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more able learners</a:t>
            </a:r>
            <a:r>
              <a:rPr lang="en-GB" sz="24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lang="en-GB" sz="2400" dirty="0">
                <a:effectLst/>
                <a:latin typeface="Aptos" panose="020B0004020202020204" pitchFamily="34" charset="0"/>
                <a:ea typeface="Aptos" panose="020B0004020202020204" pitchFamily="34" charset="0"/>
                <a:cs typeface="Times New Roman" panose="02020603050405020304" pitchFamily="18" charset="0"/>
              </a:rPr>
              <a:t> Getting it right for those with the potential to be these learners, means </a:t>
            </a:r>
            <a:r>
              <a:rPr lang="en-GB" sz="24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getting it right for everyone </a:t>
            </a:r>
            <a:r>
              <a:rPr lang="en-GB" sz="2400" dirty="0">
                <a:effectLst/>
                <a:latin typeface="Aptos" panose="020B0004020202020204" pitchFamily="34" charset="0"/>
                <a:ea typeface="Aptos" panose="020B0004020202020204" pitchFamily="34" charset="0"/>
                <a:cs typeface="Times New Roman" panose="02020603050405020304" pitchFamily="18" charset="0"/>
              </a:rPr>
              <a:t>” </a:t>
            </a:r>
          </a:p>
          <a:p>
            <a:pPr algn="r"/>
            <a:r>
              <a:rPr lang="en-GB" sz="2000" b="1" i="1" dirty="0">
                <a:latin typeface="Aptos" panose="020B0004020202020204" pitchFamily="34" charset="0"/>
                <a:cs typeface="Times New Roman" panose="02020603050405020304" pitchFamily="18" charset="0"/>
              </a:rPr>
              <a:t>Williams, 2018</a:t>
            </a:r>
            <a:endParaRPr lang="en-GB" sz="2000" b="1" i="1" dirty="0"/>
          </a:p>
        </p:txBody>
      </p:sp>
      <p:pic>
        <p:nvPicPr>
          <p:cNvPr id="10" name="Picture 9">
            <a:extLst>
              <a:ext uri="{FF2B5EF4-FFF2-40B4-BE49-F238E27FC236}">
                <a16:creationId xmlns:a16="http://schemas.microsoft.com/office/drawing/2014/main" id="{D2F33513-2B66-177B-BE75-5165C110A5C5}"/>
              </a:ext>
            </a:extLst>
          </p:cNvPr>
          <p:cNvPicPr>
            <a:picLocks noChangeAspect="1"/>
          </p:cNvPicPr>
          <p:nvPr/>
        </p:nvPicPr>
        <p:blipFill>
          <a:blip r:embed="rId6"/>
          <a:stretch>
            <a:fillRect/>
          </a:stretch>
        </p:blipFill>
        <p:spPr>
          <a:xfrm>
            <a:off x="508773" y="302737"/>
            <a:ext cx="11174454" cy="62525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50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026"/>
                                        </p:tgtEl>
                                      </p:cBhvr>
                                    </p:animEffect>
                                    <p:animScale>
                                      <p:cBhvr>
                                        <p:cTn id="7" dur="250" autoRev="1" fill="hold"/>
                                        <p:tgtEl>
                                          <p:spTgt spid="1026"/>
                                        </p:tgtEl>
                                      </p:cBhvr>
                                      <p:by x="105000" y="105000"/>
                                    </p:animScale>
                                  </p:childTnLst>
                                </p:cTn>
                              </p:par>
                              <p:par>
                                <p:cTn id="8" presetID="26" presetClass="emph" presetSubtype="0" fill="hold" grpId="0" nodeType="withEffect">
                                  <p:stCondLst>
                                    <p:cond delay="0"/>
                                  </p:stCondLst>
                                  <p:childTnLst>
                                    <p:animEffect transition="out" filter="fade">
                                      <p:cBhvr>
                                        <p:cTn id="9" dur="500" tmFilter="0, 0; .2, .5; .8, .5; 1, 0"/>
                                        <p:tgtEl>
                                          <p:spTgt spid="3"/>
                                        </p:tgtEl>
                                      </p:cBhvr>
                                    </p:animEffect>
                                    <p:animScale>
                                      <p:cBhvr>
                                        <p:cTn id="10" dur="250" autoRev="1" fill="hold"/>
                                        <p:tgtEl>
                                          <p:spTgt spid="3"/>
                                        </p:tgtEl>
                                      </p:cBhvr>
                                      <p:by x="105000" y="105000"/>
                                    </p:animScale>
                                  </p:childTnLst>
                                </p:cTn>
                              </p:par>
                              <p:par>
                                <p:cTn id="11" presetID="26" presetClass="emph" presetSubtype="0" fill="hold" grpId="0" nodeType="withEffect">
                                  <p:stCondLst>
                                    <p:cond delay="0"/>
                                  </p:stCondLst>
                                  <p:childTnLst>
                                    <p:animEffect transition="out" filter="fade">
                                      <p:cBhvr>
                                        <p:cTn id="12" dur="500" tmFilter="0, 0; .2, .5; .8, .5; 1, 0"/>
                                        <p:tgtEl>
                                          <p:spTgt spid="9"/>
                                        </p:tgtEl>
                                      </p:cBhvr>
                                    </p:animEffect>
                                    <p:animScale>
                                      <p:cBhvr>
                                        <p:cTn id="13" dur="250" autoRev="1" fill="hold"/>
                                        <p:tgtEl>
                                          <p:spTgt spid="9"/>
                                        </p:tgtEl>
                                      </p:cBhvr>
                                      <p:by x="105000" y="105000"/>
                                    </p:animScale>
                                  </p:childTnLst>
                                </p:cTn>
                              </p:par>
                            </p:childTnLst>
                          </p:cTn>
                        </p:par>
                      </p:childTnLst>
                    </p:cTn>
                  </p:par>
                  <p:par>
                    <p:cTn id="14" fill="hold">
                      <p:stCondLst>
                        <p:cond delay="indefinite"/>
                      </p:stCondLst>
                      <p:childTnLst>
                        <p:par>
                          <p:cTn id="15" fill="hold">
                            <p:stCondLst>
                              <p:cond delay="0"/>
                            </p:stCondLst>
                            <p:childTnLst>
                              <p:par>
                                <p:cTn id="16" presetID="26" presetClass="emph" presetSubtype="0" fill="hold" grpId="0" nodeType="clickEffect">
                                  <p:stCondLst>
                                    <p:cond delay="0"/>
                                  </p:stCondLst>
                                  <p:childTnLst>
                                    <p:animEffect transition="out" filter="fade">
                                      <p:cBhvr>
                                        <p:cTn id="17" dur="500" tmFilter="0, 0; .2, .5; .8, .5; 1, 0"/>
                                        <p:tgtEl>
                                          <p:spTgt spid="8"/>
                                        </p:tgtEl>
                                      </p:cBhvr>
                                    </p:animEffect>
                                    <p:animScale>
                                      <p:cBhvr>
                                        <p:cTn id="18" dur="250" autoRev="1" fill="hold"/>
                                        <p:tgtEl>
                                          <p:spTgt spid="8"/>
                                        </p:tgtEl>
                                      </p:cBhvr>
                                      <p:by x="105000" y="105000"/>
                                    </p:animScale>
                                  </p:childTnLst>
                                </p:cTn>
                              </p:par>
                              <p:par>
                                <p:cTn id="19" presetID="26" presetClass="emph" presetSubtype="0" fill="hold" nodeType="withEffect">
                                  <p:stCondLst>
                                    <p:cond delay="0"/>
                                  </p:stCondLst>
                                  <p:childTnLst>
                                    <p:animEffect transition="out" filter="fade">
                                      <p:cBhvr>
                                        <p:cTn id="20" dur="500" tmFilter="0, 0; .2, .5; .8, .5; 1, 0"/>
                                        <p:tgtEl>
                                          <p:spTgt spid="1028"/>
                                        </p:tgtEl>
                                      </p:cBhvr>
                                    </p:animEffect>
                                    <p:animScale>
                                      <p:cBhvr>
                                        <p:cTn id="21" dur="250" autoRev="1" fill="hold"/>
                                        <p:tgtEl>
                                          <p:spTgt spid="1028"/>
                                        </p:tgtEl>
                                      </p:cBhvr>
                                      <p:by x="105000" y="105000"/>
                                    </p:animScale>
                                  </p:childTnLst>
                                </p:cTn>
                              </p:par>
                              <p:par>
                                <p:cTn id="22" presetID="26" presetClass="emph" presetSubtype="0" fill="hold" grpId="0" nodeType="withEffect">
                                  <p:stCondLst>
                                    <p:cond delay="0"/>
                                  </p:stCondLst>
                                  <p:childTnLst>
                                    <p:animEffect transition="out" filter="fade">
                                      <p:cBhvr>
                                        <p:cTn id="23" dur="500" tmFilter="0, 0; .2, .5; .8, .5; 1, 0"/>
                                        <p:tgtEl>
                                          <p:spTgt spid="4"/>
                                        </p:tgtEl>
                                      </p:cBhvr>
                                    </p:animEffect>
                                    <p:animScale>
                                      <p:cBhvr>
                                        <p:cTn id="24" dur="250" autoRev="1" fill="hold"/>
                                        <p:tgtEl>
                                          <p:spTgt spid="4"/>
                                        </p:tgtEl>
                                      </p:cBhvr>
                                      <p:by x="105000" y="105000"/>
                                    </p:animScale>
                                  </p:childTnLst>
                                </p:cTn>
                              </p:par>
                            </p:childTnLst>
                          </p:cTn>
                        </p:par>
                      </p:childTnLst>
                    </p:cTn>
                  </p:par>
                  <p:par>
                    <p:cTn id="25" fill="hold">
                      <p:stCondLst>
                        <p:cond delay="indefinite"/>
                      </p:stCondLst>
                      <p:childTnLst>
                        <p:par>
                          <p:cTn id="26" fill="hold">
                            <p:stCondLst>
                              <p:cond delay="0"/>
                            </p:stCondLst>
                            <p:childTnLst>
                              <p:par>
                                <p:cTn id="27" presetID="26" presetClass="emph" presetSubtype="0" fill="hold" nodeType="clickEffect">
                                  <p:stCondLst>
                                    <p:cond delay="0"/>
                                  </p:stCondLst>
                                  <p:childTnLst>
                                    <p:animEffect transition="out" filter="fade">
                                      <p:cBhvr>
                                        <p:cTn id="28" dur="500" tmFilter="0, 0; .2, .5; .8, .5; 1, 0"/>
                                        <p:tgtEl>
                                          <p:spTgt spid="1030"/>
                                        </p:tgtEl>
                                      </p:cBhvr>
                                    </p:animEffect>
                                    <p:animScale>
                                      <p:cBhvr>
                                        <p:cTn id="29" dur="250" autoRev="1" fill="hold"/>
                                        <p:tgtEl>
                                          <p:spTgt spid="1030"/>
                                        </p:tgtEl>
                                      </p:cBhvr>
                                      <p:by x="105000" y="105000"/>
                                    </p:animScale>
                                  </p:childTnLst>
                                </p:cTn>
                              </p:par>
                              <p:par>
                                <p:cTn id="30" presetID="26" presetClass="emph" presetSubtype="0" fill="hold" grpId="0" nodeType="withEffect">
                                  <p:stCondLst>
                                    <p:cond delay="0"/>
                                  </p:stCondLst>
                                  <p:childTnLst>
                                    <p:animEffect transition="out" filter="fade">
                                      <p:cBhvr>
                                        <p:cTn id="31" dur="500" tmFilter="0, 0; .2, .5; .8, .5; 1, 0"/>
                                        <p:tgtEl>
                                          <p:spTgt spid="5"/>
                                        </p:tgtEl>
                                      </p:cBhvr>
                                    </p:animEffect>
                                    <p:animScale>
                                      <p:cBhvr>
                                        <p:cTn id="32" dur="250" autoRev="1" fill="hold"/>
                                        <p:tgtEl>
                                          <p:spTgt spid="5"/>
                                        </p:tgtEl>
                                      </p:cBhvr>
                                      <p:by x="105000" y="105000"/>
                                    </p:animScale>
                                  </p:childTnLst>
                                </p:cTn>
                              </p:par>
                              <p:par>
                                <p:cTn id="33" presetID="26" presetClass="emph" presetSubtype="0" fill="hold" grpId="0" nodeType="withEffect">
                                  <p:stCondLst>
                                    <p:cond delay="0"/>
                                  </p:stCondLst>
                                  <p:childTnLst>
                                    <p:animEffect transition="out" filter="fade">
                                      <p:cBhvr>
                                        <p:cTn id="34" dur="500" tmFilter="0, 0; .2, .5; .8, .5; 1, 0"/>
                                        <p:tgtEl>
                                          <p:spTgt spid="7"/>
                                        </p:tgtEl>
                                      </p:cBhvr>
                                    </p:animEffect>
                                    <p:animScale>
                                      <p:cBhvr>
                                        <p:cTn id="35" dur="250" autoRev="1" fill="hold"/>
                                        <p:tgtEl>
                                          <p:spTgt spid="7"/>
                                        </p:tgtEl>
                                      </p:cBhvr>
                                      <p:by x="105000" y="105000"/>
                                    </p:animScale>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500" fill="hold"/>
                                        <p:tgtEl>
                                          <p:spTgt spid="10"/>
                                        </p:tgtEl>
                                        <p:attrNameLst>
                                          <p:attrName>ppt_w</p:attrName>
                                        </p:attrNameLst>
                                      </p:cBhvr>
                                      <p:tavLst>
                                        <p:tav tm="0">
                                          <p:val>
                                            <p:fltVal val="0"/>
                                          </p:val>
                                        </p:tav>
                                        <p:tav tm="100000">
                                          <p:val>
                                            <p:strVal val="#ppt_w"/>
                                          </p:val>
                                        </p:tav>
                                      </p:tavLst>
                                    </p:anim>
                                    <p:anim calcmode="lin" valueType="num">
                                      <p:cBhvr>
                                        <p:cTn id="41" dur="500" fill="hold"/>
                                        <p:tgtEl>
                                          <p:spTgt spid="10"/>
                                        </p:tgtEl>
                                        <p:attrNameLst>
                                          <p:attrName>ppt_h</p:attrName>
                                        </p:attrNameLst>
                                      </p:cBhvr>
                                      <p:tavLst>
                                        <p:tav tm="0">
                                          <p:val>
                                            <p:fltVal val="0"/>
                                          </p:val>
                                        </p:tav>
                                        <p:tav tm="100000">
                                          <p:val>
                                            <p:strVal val="#ppt_h"/>
                                          </p:val>
                                        </p:tav>
                                      </p:tavLst>
                                    </p:anim>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animBg="1"/>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8AADB3-A7A7-2563-05BF-E5052B1453C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84BC4D-C9D4-B9FB-C498-236E10596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75E5AA-CC25-F3E8-165F-679D45D4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Graphic 1">
            <a:extLst>
              <a:ext uri="{FF2B5EF4-FFF2-40B4-BE49-F238E27FC236}">
                <a16:creationId xmlns:a16="http://schemas.microsoft.com/office/drawing/2014/main" id="{12456A84-4790-D433-5B8F-446285744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w="32707" cap="flat">
            <a:noFill/>
            <a:prstDash val="solid"/>
            <a:miter/>
          </a:ln>
        </p:spPr>
        <p:txBody>
          <a:bodyPr rtlCol="0" anchor="ctr"/>
          <a:lstStyle/>
          <a:p>
            <a:endParaRPr lang="en-US"/>
          </a:p>
        </p:txBody>
      </p:sp>
      <p:pic>
        <p:nvPicPr>
          <p:cNvPr id="9" name="Picture 8">
            <a:extLst>
              <a:ext uri="{FF2B5EF4-FFF2-40B4-BE49-F238E27FC236}">
                <a16:creationId xmlns:a16="http://schemas.microsoft.com/office/drawing/2014/main" id="{C6F172DC-15EA-1C5F-FCBC-E55001507699}"/>
              </a:ext>
            </a:extLst>
          </p:cNvPr>
          <p:cNvPicPr>
            <a:picLocks noChangeAspect="1"/>
          </p:cNvPicPr>
          <p:nvPr/>
        </p:nvPicPr>
        <p:blipFill>
          <a:blip r:embed="rId3"/>
          <a:srcRect r="12040"/>
          <a:stretch/>
        </p:blipFill>
        <p:spPr>
          <a:xfrm>
            <a:off x="8061918" y="575470"/>
            <a:ext cx="3836184" cy="1441599"/>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FC2CBD35-03AA-7BEA-B786-F19424FD99CE}"/>
              </a:ext>
            </a:extLst>
          </p:cNvPr>
          <p:cNvPicPr>
            <a:picLocks noChangeAspect="1"/>
          </p:cNvPicPr>
          <p:nvPr/>
        </p:nvPicPr>
        <p:blipFill>
          <a:blip r:embed="rId4"/>
          <a:stretch>
            <a:fillRect/>
          </a:stretch>
        </p:blipFill>
        <p:spPr>
          <a:xfrm>
            <a:off x="8102286" y="2944189"/>
            <a:ext cx="3755447" cy="2796867"/>
          </a:xfrm>
          <a:prstGeom prst="rect">
            <a:avLst/>
          </a:prstGeom>
          <a:ln>
            <a:noFill/>
          </a:ln>
          <a:effectLst>
            <a:outerShdw blurRad="292100" dist="139700" dir="2700000" algn="tl" rotWithShape="0">
              <a:srgbClr val="333333">
                <a:alpha val="65000"/>
              </a:srgbClr>
            </a:outerShdw>
          </a:effectLst>
        </p:spPr>
      </p:pic>
      <p:pic>
        <p:nvPicPr>
          <p:cNvPr id="1026" name="Picture 2" descr="CAREERS WALES - Melville Centre Abergavenny">
            <a:extLst>
              <a:ext uri="{FF2B5EF4-FFF2-40B4-BE49-F238E27FC236}">
                <a16:creationId xmlns:a16="http://schemas.microsoft.com/office/drawing/2014/main" id="{9DCE196E-ED5B-3BF4-BDF2-357DBB11F1B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5966" b="29241"/>
          <a:stretch/>
        </p:blipFill>
        <p:spPr bwMode="auto">
          <a:xfrm>
            <a:off x="8814881" y="2051842"/>
            <a:ext cx="2390775" cy="857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Freeform: Shape 2">
            <a:extLst>
              <a:ext uri="{FF2B5EF4-FFF2-40B4-BE49-F238E27FC236}">
                <a16:creationId xmlns:a16="http://schemas.microsoft.com/office/drawing/2014/main" id="{86EFF618-B203-6F5A-31E7-EF695C64BC1D}"/>
              </a:ext>
            </a:extLst>
          </p:cNvPr>
          <p:cNvSpPr/>
          <p:nvPr/>
        </p:nvSpPr>
        <p:spPr>
          <a:xfrm>
            <a:off x="390277" y="112050"/>
            <a:ext cx="6967344" cy="874376"/>
          </a:xfrm>
          <a:custGeom>
            <a:avLst/>
            <a:gdLst>
              <a:gd name="connsiteX0" fmla="*/ 0 w 7180936"/>
              <a:gd name="connsiteY0" fmla="*/ 257990 h 1547910"/>
              <a:gd name="connsiteX1" fmla="*/ 257990 w 7180936"/>
              <a:gd name="connsiteY1" fmla="*/ 0 h 1547910"/>
              <a:gd name="connsiteX2" fmla="*/ 6922946 w 7180936"/>
              <a:gd name="connsiteY2" fmla="*/ 0 h 1547910"/>
              <a:gd name="connsiteX3" fmla="*/ 7180936 w 7180936"/>
              <a:gd name="connsiteY3" fmla="*/ 257990 h 1547910"/>
              <a:gd name="connsiteX4" fmla="*/ 7180936 w 7180936"/>
              <a:gd name="connsiteY4" fmla="*/ 1289920 h 1547910"/>
              <a:gd name="connsiteX5" fmla="*/ 6922946 w 7180936"/>
              <a:gd name="connsiteY5" fmla="*/ 1547910 h 1547910"/>
              <a:gd name="connsiteX6" fmla="*/ 257990 w 7180936"/>
              <a:gd name="connsiteY6" fmla="*/ 1547910 h 1547910"/>
              <a:gd name="connsiteX7" fmla="*/ 0 w 7180936"/>
              <a:gd name="connsiteY7" fmla="*/ 1289920 h 1547910"/>
              <a:gd name="connsiteX8" fmla="*/ 0 w 7180936"/>
              <a:gd name="connsiteY8" fmla="*/ 257990 h 154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80936" h="1547910">
                <a:moveTo>
                  <a:pt x="0" y="257990"/>
                </a:moveTo>
                <a:cubicBezTo>
                  <a:pt x="0" y="115506"/>
                  <a:pt x="115506" y="0"/>
                  <a:pt x="257990" y="0"/>
                </a:cubicBezTo>
                <a:lnTo>
                  <a:pt x="6922946" y="0"/>
                </a:lnTo>
                <a:cubicBezTo>
                  <a:pt x="7065430" y="0"/>
                  <a:pt x="7180936" y="115506"/>
                  <a:pt x="7180936" y="257990"/>
                </a:cubicBezTo>
                <a:lnTo>
                  <a:pt x="7180936" y="1289920"/>
                </a:lnTo>
                <a:cubicBezTo>
                  <a:pt x="7180936" y="1432404"/>
                  <a:pt x="7065430" y="1547910"/>
                  <a:pt x="6922946" y="1547910"/>
                </a:cubicBezTo>
                <a:lnTo>
                  <a:pt x="257990" y="1547910"/>
                </a:lnTo>
                <a:cubicBezTo>
                  <a:pt x="115506" y="1547910"/>
                  <a:pt x="0" y="1432404"/>
                  <a:pt x="0" y="1289920"/>
                </a:cubicBezTo>
                <a:lnTo>
                  <a:pt x="0" y="2579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5593" tIns="315593" rIns="315593" bIns="315593" numCol="1" spcCol="1270" anchor="ctr" anchorCtr="0">
            <a:noAutofit/>
          </a:bodyPr>
          <a:lstStyle/>
          <a:p>
            <a:pPr marL="0" lvl="0" indent="0" algn="l" defTabSz="2800350">
              <a:lnSpc>
                <a:spcPct val="90000"/>
              </a:lnSpc>
              <a:spcBef>
                <a:spcPct val="0"/>
              </a:spcBef>
              <a:buNone/>
            </a:pPr>
            <a:r>
              <a:rPr lang="en-GB" sz="4000" b="1" kern="1200" dirty="0"/>
              <a:t>Policy in Practice</a:t>
            </a:r>
          </a:p>
          <a:p>
            <a:pPr defTabSz="2800350">
              <a:lnSpc>
                <a:spcPct val="90000"/>
              </a:lnSpc>
              <a:spcBef>
                <a:spcPct val="0"/>
              </a:spcBef>
            </a:pPr>
            <a:r>
              <a:rPr lang="en-GB" sz="1600" b="1" dirty="0"/>
              <a:t>(Knight, et al., 2022)</a:t>
            </a:r>
            <a:endParaRPr lang="en-US" sz="1600" kern="1200" dirty="0"/>
          </a:p>
        </p:txBody>
      </p:sp>
      <p:sp>
        <p:nvSpPr>
          <p:cNvPr id="6" name="TextBox 5">
            <a:extLst>
              <a:ext uri="{FF2B5EF4-FFF2-40B4-BE49-F238E27FC236}">
                <a16:creationId xmlns:a16="http://schemas.microsoft.com/office/drawing/2014/main" id="{F27D809D-D842-8F3C-BEA7-580FFC5B9E57}"/>
              </a:ext>
            </a:extLst>
          </p:cNvPr>
          <p:cNvSpPr txBox="1"/>
          <p:nvPr/>
        </p:nvSpPr>
        <p:spPr>
          <a:xfrm>
            <a:off x="390277" y="1296269"/>
            <a:ext cx="6967344" cy="5110886"/>
          </a:xfrm>
          <a:prstGeom prst="rect">
            <a:avLst/>
          </a:prstGeom>
          <a:noFill/>
        </p:spPr>
        <p:txBody>
          <a:bodyPr wrap="square">
            <a:spAutoFit/>
          </a:bodyPr>
          <a:lstStyle/>
          <a:p>
            <a:pPr marL="228600" lvl="1" indent="-228600" algn="l" defTabSz="933450">
              <a:lnSpc>
                <a:spcPct val="90000"/>
              </a:lnSpc>
              <a:spcBef>
                <a:spcPct val="0"/>
              </a:spcBef>
              <a:buChar char="•"/>
            </a:pPr>
            <a:r>
              <a:rPr lang="en-GB" sz="2000" b="1" kern="1200" dirty="0"/>
              <a:t>Career and Work-Related Education (CWRE) Framework</a:t>
            </a:r>
            <a:r>
              <a:rPr lang="en-GB" sz="2000" kern="1200" dirty="0"/>
              <a:t>: </a:t>
            </a:r>
            <a:r>
              <a:rPr lang="en-GB" sz="2000" i="1" kern="1200" dirty="0"/>
              <a:t>“B</a:t>
            </a:r>
            <a:r>
              <a:rPr lang="en-GB" sz="2000" b="0" i="1" kern="1200" dirty="0"/>
              <a:t>ecome increasingly aware of the range of opportunities available to them, broadening their horizons</a:t>
            </a:r>
            <a:r>
              <a:rPr lang="en-GB" sz="2000" b="0" i="0" kern="1200" dirty="0"/>
              <a:t>”</a:t>
            </a:r>
          </a:p>
          <a:p>
            <a:pPr marL="0" lvl="1" algn="r" defTabSz="933450">
              <a:lnSpc>
                <a:spcPct val="90000"/>
              </a:lnSpc>
              <a:spcBef>
                <a:spcPct val="0"/>
              </a:spcBef>
            </a:pPr>
            <a:r>
              <a:rPr lang="en-GB" sz="1600" kern="1200" dirty="0"/>
              <a:t>      (</a:t>
            </a:r>
            <a:r>
              <a:rPr lang="en-GB" sz="1600" i="1" kern="1200" dirty="0"/>
              <a:t>Welsh Government, 2024, p3</a:t>
            </a:r>
            <a:r>
              <a:rPr lang="en-GB" sz="1600" kern="1200" dirty="0"/>
              <a:t>).</a:t>
            </a:r>
          </a:p>
          <a:p>
            <a:pPr marL="0" lvl="1" algn="r" defTabSz="933450">
              <a:lnSpc>
                <a:spcPct val="90000"/>
              </a:lnSpc>
              <a:spcBef>
                <a:spcPct val="0"/>
              </a:spcBef>
              <a:spcAft>
                <a:spcPct val="20000"/>
              </a:spcAft>
            </a:pPr>
            <a:r>
              <a:rPr lang="en-GB" sz="1600" kern="1200" dirty="0"/>
              <a:t> </a:t>
            </a:r>
            <a:endParaRPr lang="en-US" sz="1600" kern="1200" dirty="0"/>
          </a:p>
          <a:p>
            <a:pPr marL="228600" lvl="1" indent="-228600" algn="l" defTabSz="933450">
              <a:lnSpc>
                <a:spcPct val="90000"/>
              </a:lnSpc>
              <a:spcBef>
                <a:spcPct val="0"/>
              </a:spcBef>
              <a:spcAft>
                <a:spcPct val="20000"/>
              </a:spcAft>
              <a:buChar char="•"/>
            </a:pPr>
            <a:r>
              <a:rPr lang="en-GB" sz="2000" b="1" kern="1200" dirty="0"/>
              <a:t>Made for Wales Qualifications</a:t>
            </a:r>
            <a:r>
              <a:rPr lang="en-GB" sz="2000" kern="1200" dirty="0"/>
              <a:t>: “</a:t>
            </a:r>
            <a:r>
              <a:rPr lang="en-GB" sz="2000" i="1" kern="1200" dirty="0"/>
              <a:t>Provide more vocational pathways, to deliver what learners and wider society need” </a:t>
            </a:r>
            <a:r>
              <a:rPr lang="en-GB" sz="1400" kern="1200" dirty="0"/>
              <a:t>(Qualifications Wales, 2024 n.d.).</a:t>
            </a:r>
          </a:p>
          <a:p>
            <a:pPr marL="0" lvl="1" algn="l" defTabSz="933450">
              <a:lnSpc>
                <a:spcPct val="90000"/>
              </a:lnSpc>
              <a:spcBef>
                <a:spcPct val="0"/>
              </a:spcBef>
              <a:spcAft>
                <a:spcPct val="20000"/>
              </a:spcAft>
            </a:pPr>
            <a:endParaRPr lang="en-US" sz="700" kern="1200" dirty="0"/>
          </a:p>
          <a:p>
            <a:pPr marL="228600" lvl="1" indent="-228600" algn="l" defTabSz="933450">
              <a:lnSpc>
                <a:spcPct val="90000"/>
              </a:lnSpc>
              <a:spcBef>
                <a:spcPct val="0"/>
              </a:spcBef>
              <a:spcAft>
                <a:spcPct val="20000"/>
              </a:spcAft>
              <a:buChar char="•"/>
            </a:pPr>
            <a:r>
              <a:rPr lang="en-GB" sz="2000" b="1" kern="1200" dirty="0"/>
              <a:t>Careers Wales Strategic Plan (2021-2026): </a:t>
            </a:r>
            <a:r>
              <a:rPr lang="en-GB" sz="2000" i="1" dirty="0"/>
              <a:t>“R</a:t>
            </a:r>
            <a:r>
              <a:rPr lang="en-GB" sz="2000" i="1" kern="1200" dirty="0"/>
              <a:t>aise aspirations, broaden horizons and awareness of all the opportunities and pathways available”</a:t>
            </a:r>
          </a:p>
          <a:p>
            <a:pPr marL="0" lvl="1" algn="r" defTabSz="933450">
              <a:lnSpc>
                <a:spcPct val="90000"/>
              </a:lnSpc>
              <a:spcBef>
                <a:spcPct val="0"/>
              </a:spcBef>
              <a:spcAft>
                <a:spcPct val="20000"/>
              </a:spcAft>
            </a:pPr>
            <a:r>
              <a:rPr lang="en-GB" sz="1600" kern="1200" dirty="0"/>
              <a:t>(Careers Wales, 2021, p2). </a:t>
            </a:r>
            <a:endParaRPr lang="en-US" sz="1600" kern="1200" dirty="0"/>
          </a:p>
          <a:p>
            <a:pPr marL="228600" lvl="1" indent="-228600" algn="l" defTabSz="933450">
              <a:lnSpc>
                <a:spcPct val="90000"/>
              </a:lnSpc>
              <a:spcBef>
                <a:spcPct val="0"/>
              </a:spcBef>
              <a:spcAft>
                <a:spcPct val="20000"/>
              </a:spcAft>
              <a:buChar char="•"/>
            </a:pPr>
            <a:r>
              <a:rPr lang="en-GB" sz="2000" b="1" kern="1200" dirty="0"/>
              <a:t>Seren Network</a:t>
            </a:r>
            <a:r>
              <a:rPr lang="en-GB" sz="2400" kern="1200" dirty="0"/>
              <a:t>: “</a:t>
            </a:r>
            <a:r>
              <a:rPr lang="en-GB" sz="2000" i="1" dirty="0"/>
              <a:t>S</a:t>
            </a:r>
            <a:r>
              <a:rPr lang="en-GB" sz="2000" i="1" kern="1200" dirty="0"/>
              <a:t>upport the aspirations and ambitions of the most able learners, helping to widen their horizons, and reach their academic potential”.            </a:t>
            </a:r>
            <a:r>
              <a:rPr lang="en-GB" sz="1600" i="1" kern="1200" dirty="0"/>
              <a:t>(Seren Academy, 2023, p2)                                                       </a:t>
            </a:r>
            <a:endParaRPr lang="en-GB" sz="1400" i="1" kern="1200" dirty="0"/>
          </a:p>
          <a:p>
            <a:pPr marL="0" lvl="1" algn="l" defTabSz="933450">
              <a:lnSpc>
                <a:spcPct val="90000"/>
              </a:lnSpc>
              <a:spcBef>
                <a:spcPct val="0"/>
              </a:spcBef>
              <a:spcAft>
                <a:spcPct val="20000"/>
              </a:spcAft>
            </a:pPr>
            <a:endParaRPr lang="en-US" sz="700" kern="1200" dirty="0"/>
          </a:p>
          <a:p>
            <a:pPr marL="228600" lvl="1" indent="-228600" algn="l" defTabSz="933450">
              <a:lnSpc>
                <a:spcPct val="90000"/>
              </a:lnSpc>
              <a:spcBef>
                <a:spcPct val="0"/>
              </a:spcBef>
              <a:spcAft>
                <a:spcPct val="20000"/>
              </a:spcAft>
              <a:buChar char="•"/>
            </a:pPr>
            <a:r>
              <a:rPr lang="en-GB" sz="2000" b="1" kern="1200" dirty="0"/>
              <a:t>Youth Guarantee: “</a:t>
            </a:r>
            <a:r>
              <a:rPr lang="en-GB" sz="2000" i="1" kern="1200" dirty="0"/>
              <a:t>Ensure that no young person is left behind”</a:t>
            </a:r>
            <a:r>
              <a:rPr lang="en-GB" sz="1800" i="1" kern="1200" dirty="0"/>
              <a:t>. </a:t>
            </a:r>
            <a:r>
              <a:rPr lang="en-GB" sz="1800" i="1" dirty="0"/>
              <a:t>                                                              </a:t>
            </a:r>
            <a:r>
              <a:rPr lang="en-GB" sz="1400" kern="1200" dirty="0"/>
              <a:t>(</a:t>
            </a:r>
            <a:r>
              <a:rPr lang="en-GB" sz="1600" i="1" kern="1200" dirty="0"/>
              <a:t>Welsh Government, 2021, p3).</a:t>
            </a:r>
            <a:endParaRPr lang="en-US" sz="1400" i="1" kern="1200" dirty="0"/>
          </a:p>
        </p:txBody>
      </p:sp>
      <p:sp>
        <p:nvSpPr>
          <p:cNvPr id="11" name="Rectangle 10">
            <a:extLst>
              <a:ext uri="{FF2B5EF4-FFF2-40B4-BE49-F238E27FC236}">
                <a16:creationId xmlns:a16="http://schemas.microsoft.com/office/drawing/2014/main" id="{C0192B9F-89B0-5A65-C1D8-88B29DC92629}"/>
              </a:ext>
            </a:extLst>
          </p:cNvPr>
          <p:cNvSpPr/>
          <p:nvPr/>
        </p:nvSpPr>
        <p:spPr>
          <a:xfrm>
            <a:off x="4508500" y="1625600"/>
            <a:ext cx="2551007"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C2AFEB38-BD1A-B215-98BF-385BEA6F0B3C}"/>
              </a:ext>
            </a:extLst>
          </p:cNvPr>
          <p:cNvSpPr/>
          <p:nvPr/>
        </p:nvSpPr>
        <p:spPr>
          <a:xfrm>
            <a:off x="2723631" y="1892300"/>
            <a:ext cx="2991369"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27B3CBED-1EBD-061B-00B3-CE8E0D61381A}"/>
              </a:ext>
            </a:extLst>
          </p:cNvPr>
          <p:cNvSpPr/>
          <p:nvPr/>
        </p:nvSpPr>
        <p:spPr>
          <a:xfrm>
            <a:off x="2139884" y="2909416"/>
            <a:ext cx="4919623"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E06DC954-1459-5009-0D9C-F85871AB9E83}"/>
              </a:ext>
            </a:extLst>
          </p:cNvPr>
          <p:cNvSpPr/>
          <p:nvPr/>
        </p:nvSpPr>
        <p:spPr>
          <a:xfrm>
            <a:off x="652863" y="3793182"/>
            <a:ext cx="3284137" cy="28449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2BC3DDC4-5BA4-BB21-772A-F496D0508426}"/>
              </a:ext>
            </a:extLst>
          </p:cNvPr>
          <p:cNvSpPr/>
          <p:nvPr/>
        </p:nvSpPr>
        <p:spPr>
          <a:xfrm>
            <a:off x="653984" y="4097467"/>
            <a:ext cx="1579523"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AC93B34D-E033-368C-63CD-67FF443648CA}"/>
              </a:ext>
            </a:extLst>
          </p:cNvPr>
          <p:cNvSpPr/>
          <p:nvPr/>
        </p:nvSpPr>
        <p:spPr>
          <a:xfrm>
            <a:off x="3941723" y="4731818"/>
            <a:ext cx="2928977"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96E596F3-C8A3-3F97-2C25-57ED68635AED}"/>
              </a:ext>
            </a:extLst>
          </p:cNvPr>
          <p:cNvSpPr/>
          <p:nvPr/>
        </p:nvSpPr>
        <p:spPr>
          <a:xfrm>
            <a:off x="4362384" y="5041661"/>
            <a:ext cx="2355916"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C768CC0E-A11A-E5F0-109A-0EB0E9B01C73}"/>
              </a:ext>
            </a:extLst>
          </p:cNvPr>
          <p:cNvSpPr/>
          <p:nvPr/>
        </p:nvSpPr>
        <p:spPr>
          <a:xfrm>
            <a:off x="4135477" y="5750698"/>
            <a:ext cx="2582823"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45D21989-4695-EC5D-45DC-9D2529F9B4DD}"/>
              </a:ext>
            </a:extLst>
          </p:cNvPr>
          <p:cNvSpPr/>
          <p:nvPr/>
        </p:nvSpPr>
        <p:spPr>
          <a:xfrm>
            <a:off x="652863" y="6038805"/>
            <a:ext cx="1579523"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76F90A95-6E91-B0CD-25D5-8211A17A2D85}"/>
              </a:ext>
            </a:extLst>
          </p:cNvPr>
          <p:cNvSpPr/>
          <p:nvPr/>
        </p:nvSpPr>
        <p:spPr>
          <a:xfrm>
            <a:off x="5490963" y="3539519"/>
            <a:ext cx="1227338" cy="253663"/>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88FC6DC0-A3BD-5313-1A49-0B1DC22D5F54}"/>
              </a:ext>
            </a:extLst>
          </p:cNvPr>
          <p:cNvSpPr/>
          <p:nvPr/>
        </p:nvSpPr>
        <p:spPr>
          <a:xfrm>
            <a:off x="535042" y="2944189"/>
            <a:ext cx="1273623" cy="28449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2E3D29C7-AE9D-4240-BFCF-D53CF3E110A0}"/>
              </a:ext>
            </a:extLst>
          </p:cNvPr>
          <p:cNvSpPr/>
          <p:nvPr/>
        </p:nvSpPr>
        <p:spPr>
          <a:xfrm>
            <a:off x="2651246" y="4096962"/>
            <a:ext cx="1161623" cy="284489"/>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410D1696-C37B-3D03-26C5-B06820F741B9}"/>
              </a:ext>
            </a:extLst>
          </p:cNvPr>
          <p:cNvSpPr/>
          <p:nvPr/>
        </p:nvSpPr>
        <p:spPr>
          <a:xfrm>
            <a:off x="1969639" y="5329077"/>
            <a:ext cx="2355916" cy="266700"/>
          </a:xfrm>
          <a:prstGeom prst="rect">
            <a:avLst/>
          </a:prstGeom>
          <a:solidFill>
            <a:srgbClr val="FFFF00">
              <a:alpha val="4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3519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6" grpId="0" animBg="1"/>
      <p:bldP spid="17" grpId="0" animBg="1"/>
      <p:bldP spid="18" grpId="0" animBg="1"/>
      <p:bldP spid="19" grpId="0" animBg="1"/>
      <p:bldP spid="20" grpId="0" animBg="1"/>
      <p:bldP spid="21" grpId="0" animBg="1"/>
      <p:bldP spid="22" grpId="0" animBg="1"/>
      <p:bldP spid="23" grpId="0" animBg="1"/>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4A2FFE-66BC-1BE5-EB20-659A81FE3049}"/>
            </a:ext>
          </a:extLst>
        </p:cNvPr>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BBBD1B3-1D43-C90F-6088-904B93E42D1F}"/>
              </a:ext>
            </a:extLst>
          </p:cNvPr>
          <p:cNvSpPr txBox="1"/>
          <p:nvPr/>
        </p:nvSpPr>
        <p:spPr>
          <a:xfrm>
            <a:off x="645065" y="1463040"/>
            <a:ext cx="3796306" cy="269094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b="1" kern="1200">
                <a:solidFill>
                  <a:schemeClr val="tx1"/>
                </a:solidFill>
                <a:latin typeface="+mj-lt"/>
                <a:ea typeface="+mj-ea"/>
                <a:cs typeface="+mj-cs"/>
              </a:rPr>
              <a:t>Challenges and Opportunities</a:t>
            </a:r>
          </a:p>
        </p:txBody>
      </p:sp>
      <p:grpSp>
        <p:nvGrpSpPr>
          <p:cNvPr id="43" name="Group 4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8" name="Rectangle 3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7" name="Rectangle 4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77AECFD-1845-0208-90C4-93F0B647CBE8}"/>
              </a:ext>
            </a:extLst>
          </p:cNvPr>
          <p:cNvSpPr txBox="1"/>
          <p:nvPr/>
        </p:nvSpPr>
        <p:spPr>
          <a:xfrm>
            <a:off x="5533478" y="676729"/>
            <a:ext cx="5705756" cy="5266871"/>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dirty="0"/>
              <a:t>E</a:t>
            </a:r>
            <a:r>
              <a:rPr lang="en-US" sz="2400" dirty="0">
                <a:effectLst/>
              </a:rPr>
              <a:t>quity and consistent quality across the system.</a:t>
            </a:r>
          </a:p>
          <a:p>
            <a:pPr lvl="1" algn="r">
              <a:lnSpc>
                <a:spcPct val="90000"/>
              </a:lnSpc>
              <a:spcAft>
                <a:spcPts val="600"/>
              </a:spcAft>
            </a:pPr>
            <a:r>
              <a:rPr lang="en-US" sz="1600" dirty="0">
                <a:effectLst/>
              </a:rPr>
              <a:t>(</a:t>
            </a:r>
            <a:r>
              <a:rPr lang="en-US" sz="1600" dirty="0"/>
              <a:t>Institute for Fiscal Studies, 2024</a:t>
            </a:r>
            <a:r>
              <a:rPr lang="en-US" sz="1600" dirty="0">
                <a:effectLst/>
              </a:rPr>
              <a:t>)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buFont typeface="Arial" panose="020B0604020202020204" pitchFamily="34" charset="0"/>
              <a:buChar char="•"/>
            </a:pPr>
            <a:r>
              <a:rPr lang="en-US" sz="2400" dirty="0">
                <a:effectLst/>
              </a:rPr>
              <a:t>Balance of accountability, responsiveness and local creativity. </a:t>
            </a:r>
          </a:p>
          <a:p>
            <a:pPr marL="57150" algn="r">
              <a:lnSpc>
                <a:spcPct val="90000"/>
              </a:lnSpc>
            </a:pPr>
            <a:r>
              <a:rPr lang="en-US" sz="2000" dirty="0"/>
              <a:t> </a:t>
            </a:r>
            <a:r>
              <a:rPr lang="en-US" sz="1600" dirty="0">
                <a:effectLst/>
              </a:rPr>
              <a:t>(Donaldson, 2015) </a:t>
            </a:r>
            <a:endParaRPr lang="en-US" sz="2000" dirty="0">
              <a:effectLst/>
            </a:endParaRPr>
          </a:p>
          <a:p>
            <a:pPr indent="-228600">
              <a:lnSpc>
                <a:spcPct val="90000"/>
              </a:lnSpc>
              <a:spcAft>
                <a:spcPts val="600"/>
              </a:spcAft>
              <a:buFont typeface="Arial" panose="020B0604020202020204" pitchFamily="34" charset="0"/>
              <a:buChar char="•"/>
            </a:pPr>
            <a:endParaRPr lang="en-US" sz="2000" dirty="0">
              <a:effectLst/>
            </a:endParaRPr>
          </a:p>
          <a:p>
            <a:pPr marL="342900" indent="-228600">
              <a:lnSpc>
                <a:spcPct val="90000"/>
              </a:lnSpc>
              <a:spcAft>
                <a:spcPts val="600"/>
              </a:spcAft>
              <a:buFont typeface="Arial" panose="020B0604020202020204" pitchFamily="34" charset="0"/>
              <a:buChar char="•"/>
            </a:pPr>
            <a:r>
              <a:rPr lang="en-US" sz="2400" dirty="0">
                <a:effectLst/>
              </a:rPr>
              <a:t>Quality of vocational qualifications and breadth of academic pathways.</a:t>
            </a:r>
            <a:r>
              <a:rPr lang="en-US" sz="2400" b="1" dirty="0">
                <a:effectLst/>
              </a:rPr>
              <a:t>      </a:t>
            </a:r>
          </a:p>
          <a:p>
            <a:pPr marL="114300" algn="r">
              <a:lnSpc>
                <a:spcPct val="90000"/>
              </a:lnSpc>
              <a:spcAft>
                <a:spcPts val="600"/>
              </a:spcAft>
            </a:pPr>
            <a:r>
              <a:rPr lang="en-US" sz="1600" dirty="0">
                <a:effectLst/>
              </a:rPr>
              <a:t>(OECD, 2024)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2400" dirty="0">
                <a:effectLst/>
              </a:rPr>
              <a:t>Robust implementation and sustained commitment is key to success.</a:t>
            </a:r>
            <a:endParaRPr lang="en-US" sz="2400" dirty="0"/>
          </a:p>
          <a:p>
            <a:pPr marL="57150" algn="r">
              <a:lnSpc>
                <a:spcPct val="90000"/>
              </a:lnSpc>
              <a:spcAft>
                <a:spcPts val="600"/>
              </a:spcAft>
            </a:pPr>
            <a:r>
              <a:rPr lang="en-US" sz="1600" dirty="0">
                <a:effectLst/>
              </a:rPr>
              <a:t>(OECD, 2020)</a:t>
            </a:r>
          </a:p>
        </p:txBody>
      </p:sp>
    </p:spTree>
    <p:extLst>
      <p:ext uri="{BB962C8B-B14F-4D97-AF65-F5344CB8AC3E}">
        <p14:creationId xmlns:p14="http://schemas.microsoft.com/office/powerpoint/2010/main" val="502754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AF4182-0056-F83F-0961-BA5CCAEF31B5}"/>
            </a:ext>
          </a:extLst>
        </p:cNvPr>
        <p:cNvGrpSpPr/>
        <p:nvPr/>
      </p:nvGrpSpPr>
      <p:grpSpPr>
        <a:xfrm>
          <a:off x="0" y="0"/>
          <a:ext cx="0" cy="0"/>
          <a:chOff x="0" y="0"/>
          <a:chExt cx="0" cy="0"/>
        </a:xfrm>
      </p:grpSpPr>
      <p:pic>
        <p:nvPicPr>
          <p:cNvPr id="2" name="Picture 6" descr="100mm Magnifying Glass - Duratool | CPC">
            <a:extLst>
              <a:ext uri="{FF2B5EF4-FFF2-40B4-BE49-F238E27FC236}">
                <a16:creationId xmlns:a16="http://schemas.microsoft.com/office/drawing/2014/main" id="{F2B4E31E-F830-1883-24B3-4E0522D80B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966" b="4486"/>
          <a:stretch/>
        </p:blipFill>
        <p:spPr bwMode="auto">
          <a:xfrm flipH="1">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7802249-220E-88F8-DA7C-93027DF70B45}"/>
              </a:ext>
            </a:extLst>
          </p:cNvPr>
          <p:cNvSpPr txBox="1"/>
          <p:nvPr/>
        </p:nvSpPr>
        <p:spPr>
          <a:xfrm>
            <a:off x="1524000" y="2818540"/>
            <a:ext cx="9144000" cy="1754326"/>
          </a:xfrm>
          <a:prstGeom prst="rect">
            <a:avLst/>
          </a:prstGeom>
          <a:solidFill>
            <a:srgbClr val="FFFFFF">
              <a:alpha val="91000"/>
            </a:srgbClr>
          </a:solidFill>
          <a:ln w="279400" cap="sq" cmpd="thinThick" algn="ctr">
            <a:solidFill>
              <a:srgbClr val="FFFFFF">
                <a:alpha val="91000"/>
              </a:srgbClr>
            </a:solidFill>
            <a:prstDash val="solid"/>
            <a:miter lim="800000"/>
          </a:ln>
        </p:spPr>
        <p:style>
          <a:lnRef idx="2">
            <a:schemeClr val="dk1"/>
          </a:lnRef>
          <a:fillRef idx="1">
            <a:schemeClr val="lt1"/>
          </a:fillRef>
          <a:effectRef idx="0">
            <a:schemeClr val="dk1"/>
          </a:effectRef>
          <a:fontRef idx="minor">
            <a:schemeClr val="dk1"/>
          </a:fontRef>
        </p:style>
        <p:txBody>
          <a:bodyPr vert="horz" wrap="square" lIns="91440" tIns="45720" rIns="91440" bIns="45720" rtlCol="0" anchor="ctr">
            <a:normAutofit/>
          </a:bodyPr>
          <a:lstStyle/>
          <a:p>
            <a:pPr algn="ctr">
              <a:lnSpc>
                <a:spcPct val="90000"/>
              </a:lnSpc>
              <a:spcBef>
                <a:spcPct val="0"/>
              </a:spcBef>
              <a:spcAft>
                <a:spcPts val="600"/>
              </a:spcAft>
            </a:pPr>
            <a:r>
              <a:rPr lang="en-US" sz="5600" b="1" i="1">
                <a:solidFill>
                  <a:srgbClr val="262626"/>
                </a:solidFill>
                <a:effectLst/>
                <a:latin typeface="+mj-lt"/>
                <a:ea typeface="+mj-ea"/>
                <a:cs typeface="+mj-cs"/>
              </a:rPr>
              <a:t>Representation </a:t>
            </a:r>
          </a:p>
          <a:p>
            <a:pPr algn="ctr">
              <a:lnSpc>
                <a:spcPct val="90000"/>
              </a:lnSpc>
              <a:spcBef>
                <a:spcPct val="0"/>
              </a:spcBef>
              <a:spcAft>
                <a:spcPts val="600"/>
              </a:spcAft>
            </a:pPr>
            <a:r>
              <a:rPr lang="en-US" sz="5600" b="1" i="1">
                <a:solidFill>
                  <a:srgbClr val="262626"/>
                </a:solidFill>
                <a:effectLst/>
                <a:latin typeface="+mj-lt"/>
                <a:ea typeface="+mj-ea"/>
                <a:cs typeface="+mj-cs"/>
              </a:rPr>
              <a:t>in the Media</a:t>
            </a:r>
            <a:endParaRPr lang="en-US" sz="5600" i="1">
              <a:solidFill>
                <a:srgbClr val="262626"/>
              </a:solidFill>
              <a:latin typeface="+mj-lt"/>
              <a:ea typeface="+mj-ea"/>
              <a:cs typeface="+mj-cs"/>
            </a:endParaRPr>
          </a:p>
        </p:txBody>
      </p:sp>
    </p:spTree>
    <p:extLst>
      <p:ext uri="{BB962C8B-B14F-4D97-AF65-F5344CB8AC3E}">
        <p14:creationId xmlns:p14="http://schemas.microsoft.com/office/powerpoint/2010/main" val="761569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AE8573-F9A1-7DF1-826C-0998A77BFCB2}"/>
            </a:ext>
          </a:extLst>
        </p:cNvPr>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AC085E8-FB2C-B3B9-421F-8FCBDE14D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3AEF0EF-8FBC-B87C-496E-449239CDFC10}"/>
              </a:ext>
            </a:extLst>
          </p:cNvPr>
          <p:cNvSpPr txBox="1"/>
          <p:nvPr/>
        </p:nvSpPr>
        <p:spPr>
          <a:xfrm>
            <a:off x="697254" y="311704"/>
            <a:ext cx="11113746" cy="85064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Shaping Teenage Aspirations: The role of the Media</a:t>
            </a:r>
          </a:p>
        </p:txBody>
      </p:sp>
      <p:pic>
        <p:nvPicPr>
          <p:cNvPr id="16" name="Graphic 15" descr="Presentation with Media">
            <a:extLst>
              <a:ext uri="{FF2B5EF4-FFF2-40B4-BE49-F238E27FC236}">
                <a16:creationId xmlns:a16="http://schemas.microsoft.com/office/drawing/2014/main" id="{376ECA24-ECF0-062C-149D-3554A2685B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78434" y="2190051"/>
            <a:ext cx="2832566" cy="2832566"/>
          </a:xfrm>
          <a:prstGeom prst="rect">
            <a:avLst/>
          </a:prstGeom>
        </p:spPr>
      </p:pic>
      <p:sp>
        <p:nvSpPr>
          <p:cNvPr id="6" name="TextBox 5">
            <a:extLst>
              <a:ext uri="{FF2B5EF4-FFF2-40B4-BE49-F238E27FC236}">
                <a16:creationId xmlns:a16="http://schemas.microsoft.com/office/drawing/2014/main" id="{DB662F8A-AE55-9482-6123-3058E8FCA0EF}"/>
              </a:ext>
            </a:extLst>
          </p:cNvPr>
          <p:cNvSpPr txBox="1"/>
          <p:nvPr/>
        </p:nvSpPr>
        <p:spPr>
          <a:xfrm>
            <a:off x="656469" y="2190050"/>
            <a:ext cx="7817354" cy="2832567"/>
          </a:xfrm>
          <a:prstGeom prst="rect">
            <a:avLst/>
          </a:prstGeom>
        </p:spPr>
        <p:txBody>
          <a:bodyPr vert="horz" lIns="91440" tIns="45720" rIns="91440" bIns="45720" rtlCol="0" anchor="t">
            <a:normAutofit fontScale="92500" lnSpcReduction="10000"/>
          </a:bodyPr>
          <a:lstStyle/>
          <a:p>
            <a:pPr algn="just">
              <a:lnSpc>
                <a:spcPct val="120000"/>
              </a:lnSpc>
              <a:spcAft>
                <a:spcPts val="600"/>
              </a:spcAft>
            </a:pPr>
            <a:r>
              <a:rPr lang="en-US" sz="2400" b="1" dirty="0"/>
              <a:t>Framing the Narrative: </a:t>
            </a:r>
          </a:p>
          <a:p>
            <a:pPr marL="342900" indent="-342900" algn="just">
              <a:lnSpc>
                <a:spcPct val="120000"/>
              </a:lnSpc>
              <a:spcAft>
                <a:spcPts val="600"/>
              </a:spcAft>
              <a:buFont typeface="Arial" panose="020B0604020202020204" pitchFamily="34" charset="0"/>
              <a:buChar char="•"/>
            </a:pPr>
            <a:r>
              <a:rPr lang="en-GB" sz="2400" dirty="0"/>
              <a:t>The Welsh media provides a multifaceted view of teenage aspirations, blending critical discussions with uplifting stories.</a:t>
            </a:r>
          </a:p>
          <a:p>
            <a:pPr marL="342900" indent="-342900" algn="just">
              <a:lnSpc>
                <a:spcPct val="120000"/>
              </a:lnSpc>
              <a:spcAft>
                <a:spcPts val="600"/>
              </a:spcAft>
              <a:buFont typeface="Arial" panose="020B0604020202020204" pitchFamily="34" charset="0"/>
              <a:buChar char="•"/>
            </a:pPr>
            <a:r>
              <a:rPr lang="en-GB" sz="2400" dirty="0"/>
              <a:t>Media has the power to influence public perceptions of youth potential.</a:t>
            </a:r>
          </a:p>
          <a:p>
            <a:pPr algn="r">
              <a:lnSpc>
                <a:spcPct val="120000"/>
              </a:lnSpc>
              <a:spcAft>
                <a:spcPts val="600"/>
              </a:spcAft>
            </a:pPr>
            <a:r>
              <a:rPr lang="en-GB" sz="1700" dirty="0"/>
              <a:t>(Moore, 2020).</a:t>
            </a:r>
            <a:endParaRPr lang="en-US" sz="1700" dirty="0"/>
          </a:p>
        </p:txBody>
      </p:sp>
      <p:sp>
        <p:nvSpPr>
          <p:cNvPr id="42" name="Rectangle 41">
            <a:extLst>
              <a:ext uri="{FF2B5EF4-FFF2-40B4-BE49-F238E27FC236}">
                <a16:creationId xmlns:a16="http://schemas.microsoft.com/office/drawing/2014/main" id="{3CB55BAC-084B-ADCF-81B1-800212831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F919654-AB79-555B-CD8A-E4E58E63B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6178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illiam Randolph Hearst | Timeless Wikia | Fandom">
            <a:extLst>
              <a:ext uri="{FF2B5EF4-FFF2-40B4-BE49-F238E27FC236}">
                <a16:creationId xmlns:a16="http://schemas.microsoft.com/office/drawing/2014/main" id="{269E310C-5926-88BC-FE2D-45BDEA61BA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8906"/>
          <a:stretch/>
        </p:blipFill>
        <p:spPr bwMode="auto">
          <a:xfrm>
            <a:off x="6103027" y="10"/>
            <a:ext cx="6088971"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61" name="Rectangle 206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9" name="Rectangle 2058">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516395-A6CF-02E8-C3CB-42E36BD2C807}"/>
              </a:ext>
            </a:extLst>
          </p:cNvPr>
          <p:cNvSpPr txBox="1"/>
          <p:nvPr/>
        </p:nvSpPr>
        <p:spPr>
          <a:xfrm>
            <a:off x="761801" y="328512"/>
            <a:ext cx="4778387" cy="1628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a:t>
            </a:r>
            <a:r>
              <a:rPr lang="en-US" sz="4000" b="1" i="1">
                <a:latin typeface="+mj-lt"/>
                <a:ea typeface="+mj-ea"/>
                <a:cs typeface="+mj-cs"/>
              </a:rPr>
              <a:t>If it bleeds it leads</a:t>
            </a:r>
            <a:r>
              <a:rPr lang="en-US" sz="4000" b="1">
                <a:latin typeface="+mj-lt"/>
                <a:ea typeface="+mj-ea"/>
                <a:cs typeface="+mj-cs"/>
              </a:rPr>
              <a:t>” </a:t>
            </a:r>
          </a:p>
        </p:txBody>
      </p:sp>
      <p:sp>
        <p:nvSpPr>
          <p:cNvPr id="4" name="TextBox 3">
            <a:extLst>
              <a:ext uri="{FF2B5EF4-FFF2-40B4-BE49-F238E27FC236}">
                <a16:creationId xmlns:a16="http://schemas.microsoft.com/office/drawing/2014/main" id="{4C13C6BF-7EF9-9212-8293-7BB29789F34F}"/>
              </a:ext>
            </a:extLst>
          </p:cNvPr>
          <p:cNvSpPr txBox="1"/>
          <p:nvPr/>
        </p:nvSpPr>
        <p:spPr>
          <a:xfrm>
            <a:off x="761801" y="2884929"/>
            <a:ext cx="4659756" cy="3374137"/>
          </a:xfrm>
          <a:prstGeom prst="rect">
            <a:avLst/>
          </a:prstGeom>
        </p:spPr>
        <p:txBody>
          <a:bodyPr vert="horz" lIns="91440" tIns="45720" rIns="91440" bIns="45720" rtlCol="0" anchor="ctr">
            <a:normAutofit/>
          </a:bodyPr>
          <a:lstStyle/>
          <a:p>
            <a:pPr algn="just">
              <a:lnSpc>
                <a:spcPct val="90000"/>
              </a:lnSpc>
              <a:spcAft>
                <a:spcPts val="600"/>
              </a:spcAft>
            </a:pPr>
            <a:r>
              <a:rPr lang="en-US" sz="2000" dirty="0"/>
              <a:t>Newspaper publisher and journalist William Randolph Hearst is accredited with coining the phrase “if it bleeds it leads” in the 1800s.</a:t>
            </a:r>
          </a:p>
          <a:p>
            <a:pPr algn="just">
              <a:lnSpc>
                <a:spcPct val="90000"/>
              </a:lnSpc>
              <a:spcAft>
                <a:spcPts val="600"/>
              </a:spcAft>
            </a:pPr>
            <a:endParaRPr lang="en-US" sz="2000" b="1" dirty="0"/>
          </a:p>
          <a:p>
            <a:pPr algn="r">
              <a:lnSpc>
                <a:spcPct val="90000"/>
              </a:lnSpc>
              <a:spcAft>
                <a:spcPts val="600"/>
              </a:spcAft>
            </a:pPr>
            <a:r>
              <a:rPr lang="en-US" sz="1600" i="1" dirty="0"/>
              <a:t>(Pooley, 1989)</a:t>
            </a:r>
          </a:p>
          <a:p>
            <a:pPr indent="-228600" algn="just">
              <a:lnSpc>
                <a:spcPct val="9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1085768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1A6CC2-DEAF-00E2-0A8B-E7DE45B9E887}"/>
            </a:ext>
          </a:extLst>
        </p:cNvPr>
        <p:cNvGrpSpPr/>
        <p:nvPr/>
      </p:nvGrpSpPr>
      <p:grpSpPr>
        <a:xfrm>
          <a:off x="0" y="0"/>
          <a:ext cx="0" cy="0"/>
          <a:chOff x="0" y="0"/>
          <a:chExt cx="0" cy="0"/>
        </a:xfrm>
      </p:grpSpPr>
      <p:sp>
        <p:nvSpPr>
          <p:cNvPr id="54" name="Rectangle 53">
            <a:extLst>
              <a:ext uri="{FF2B5EF4-FFF2-40B4-BE49-F238E27FC236}">
                <a16:creationId xmlns:a16="http://schemas.microsoft.com/office/drawing/2014/main" id="{E215ECA1-1578-6251-4DD0-92D67DAEF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5804"/>
            <a:ext cx="2686328" cy="3510776"/>
          </a:xfrm>
          <a:prstGeom prst="rect">
            <a:avLst/>
          </a:prstGeom>
          <a:solidFill>
            <a:srgbClr val="FFFFFF"/>
          </a:solidFill>
          <a:ln w="63500">
            <a:solidFill>
              <a:srgbClr val="4E6B8B"/>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4697DB2-FEAA-287C-8936-9148F0ADC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7949" y="485804"/>
            <a:ext cx="2686328" cy="3510776"/>
          </a:xfrm>
          <a:prstGeom prst="rect">
            <a:avLst/>
          </a:prstGeom>
          <a:solidFill>
            <a:srgbClr val="FFFFFF"/>
          </a:solidFill>
          <a:ln w="63500">
            <a:solidFill>
              <a:srgbClr val="4E6B8B"/>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EAE88CE-D9D2-2C91-2E76-CE4EBCA32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3"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71209B3-9431-F833-AA68-C59F5D9C7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1827"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5A161483-BC4A-9EB0-B5C9-FD198C586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6188" y="485805"/>
            <a:ext cx="5511179" cy="5888484"/>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C2CE0CF-A626-CB3C-FB4E-987D383757FA}"/>
              </a:ext>
            </a:extLst>
          </p:cNvPr>
          <p:cNvPicPr>
            <a:picLocks noChangeAspect="1"/>
          </p:cNvPicPr>
          <p:nvPr/>
        </p:nvPicPr>
        <p:blipFill>
          <a:blip r:embed="rId3"/>
          <a:srcRect b="1979"/>
          <a:stretch/>
        </p:blipFill>
        <p:spPr>
          <a:xfrm>
            <a:off x="3526609" y="4217346"/>
            <a:ext cx="2313359" cy="2097046"/>
          </a:xfrm>
          <a:prstGeom prst="rect">
            <a:avLst/>
          </a:prstGeom>
        </p:spPr>
      </p:pic>
      <p:pic>
        <p:nvPicPr>
          <p:cNvPr id="7" name="Picture 6">
            <a:extLst>
              <a:ext uri="{FF2B5EF4-FFF2-40B4-BE49-F238E27FC236}">
                <a16:creationId xmlns:a16="http://schemas.microsoft.com/office/drawing/2014/main" id="{5BB445EF-5A5A-2ED0-9E18-E45ADCBC1840}"/>
              </a:ext>
            </a:extLst>
          </p:cNvPr>
          <p:cNvPicPr>
            <a:picLocks noChangeAspect="1"/>
          </p:cNvPicPr>
          <p:nvPr/>
        </p:nvPicPr>
        <p:blipFill>
          <a:blip r:embed="rId4"/>
          <a:srcRect l="26217" t="15580" r="-504" b="10531"/>
          <a:stretch/>
        </p:blipFill>
        <p:spPr>
          <a:xfrm>
            <a:off x="559025" y="736271"/>
            <a:ext cx="2552621" cy="2988268"/>
          </a:xfrm>
          <a:prstGeom prst="rect">
            <a:avLst/>
          </a:prstGeom>
        </p:spPr>
      </p:pic>
      <p:pic>
        <p:nvPicPr>
          <p:cNvPr id="18" name="Picture 17">
            <a:extLst>
              <a:ext uri="{FF2B5EF4-FFF2-40B4-BE49-F238E27FC236}">
                <a16:creationId xmlns:a16="http://schemas.microsoft.com/office/drawing/2014/main" id="{7E1D87EF-C92B-0E49-3C81-A33884A5D9D5}"/>
              </a:ext>
            </a:extLst>
          </p:cNvPr>
          <p:cNvPicPr>
            <a:picLocks noChangeAspect="1"/>
          </p:cNvPicPr>
          <p:nvPr/>
        </p:nvPicPr>
        <p:blipFill>
          <a:blip r:embed="rId5"/>
          <a:srcRect b="7148"/>
          <a:stretch/>
        </p:blipFill>
        <p:spPr>
          <a:xfrm>
            <a:off x="619025" y="4274048"/>
            <a:ext cx="2400376" cy="1983642"/>
          </a:xfrm>
          <a:prstGeom prst="rect">
            <a:avLst/>
          </a:prstGeom>
        </p:spPr>
      </p:pic>
      <p:pic>
        <p:nvPicPr>
          <p:cNvPr id="3" name="Picture 2" descr="A person in a blue shirt&#10;&#10;Description automatically generated">
            <a:extLst>
              <a:ext uri="{FF2B5EF4-FFF2-40B4-BE49-F238E27FC236}">
                <a16:creationId xmlns:a16="http://schemas.microsoft.com/office/drawing/2014/main" id="{0C729653-1495-0AF0-21E5-670A6BEA2BD6}"/>
              </a:ext>
            </a:extLst>
          </p:cNvPr>
          <p:cNvPicPr>
            <a:picLocks noChangeAspect="1"/>
          </p:cNvPicPr>
          <p:nvPr/>
        </p:nvPicPr>
        <p:blipFill>
          <a:blip r:embed="rId6">
            <a:extLst>
              <a:ext uri="{28A0092B-C50C-407E-A947-70E740481C1C}">
                <a14:useLocalDpi xmlns:a14="http://schemas.microsoft.com/office/drawing/2010/main" val="0"/>
              </a:ext>
            </a:extLst>
          </a:blip>
          <a:srcRect t="4738" b="41259"/>
          <a:stretch/>
        </p:blipFill>
        <p:spPr>
          <a:xfrm>
            <a:off x="3480019" y="856480"/>
            <a:ext cx="2389944" cy="2868059"/>
          </a:xfrm>
          <a:prstGeom prst="rect">
            <a:avLst/>
          </a:prstGeom>
        </p:spPr>
      </p:pic>
      <p:sp>
        <p:nvSpPr>
          <p:cNvPr id="4" name="TextBox 3">
            <a:extLst>
              <a:ext uri="{FF2B5EF4-FFF2-40B4-BE49-F238E27FC236}">
                <a16:creationId xmlns:a16="http://schemas.microsoft.com/office/drawing/2014/main" id="{40934C2F-3AD1-5F24-D8C4-26D2AB3CB3B0}"/>
              </a:ext>
            </a:extLst>
          </p:cNvPr>
          <p:cNvSpPr txBox="1"/>
          <p:nvPr/>
        </p:nvSpPr>
        <p:spPr>
          <a:xfrm>
            <a:off x="6229058" y="483711"/>
            <a:ext cx="5640219" cy="5916941"/>
          </a:xfrm>
          <a:prstGeom prst="rect">
            <a:avLst/>
          </a:prstGeom>
          <a:noFill/>
        </p:spPr>
        <p:txBody>
          <a:bodyPr wrap="square" rtlCol="0">
            <a:spAutoFit/>
          </a:bodyPr>
          <a:lstStyle/>
          <a:p>
            <a:pPr>
              <a:lnSpc>
                <a:spcPct val="120000"/>
              </a:lnSpc>
            </a:pPr>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he press sometimes leans toward highlighting challenges rather than opportunities</a:t>
            </a: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sz="1600" kern="100" dirty="0">
                <a:latin typeface="Aptos" panose="020B0004020202020204" pitchFamily="34" charset="0"/>
                <a:ea typeface="Aptos" panose="020B0004020202020204" pitchFamily="34" charset="0"/>
                <a:cs typeface="Times New Roman" panose="02020603050405020304" pitchFamily="18" charset="0"/>
              </a:rPr>
              <a:t>(</a:t>
            </a:r>
            <a:r>
              <a:rPr lang="en-GB" sz="1600" i="1" kern="100" dirty="0">
                <a:latin typeface="Aptos" panose="020B0004020202020204" pitchFamily="34" charset="0"/>
                <a:ea typeface="Aptos" panose="020B0004020202020204" pitchFamily="34" charset="0"/>
                <a:cs typeface="Times New Roman" panose="02020603050405020304" pitchFamily="18" charset="0"/>
              </a:rPr>
              <a:t>Moore, 2020</a:t>
            </a:r>
            <a:r>
              <a:rPr lang="en-GB" sz="1600" kern="100" dirty="0">
                <a:latin typeface="Aptos" panose="020B0004020202020204" pitchFamily="34" charset="0"/>
                <a:ea typeface="Aptos" panose="020B0004020202020204" pitchFamily="34" charset="0"/>
                <a:cs typeface="Times New Roman" panose="02020603050405020304" pitchFamily="18" charset="0"/>
              </a:rPr>
              <a:t>).</a:t>
            </a:r>
          </a:p>
          <a:p>
            <a:pPr>
              <a:lnSpc>
                <a:spcPct val="120000"/>
              </a:lnSpc>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b="1" kern="100" dirty="0">
              <a:latin typeface="Aptos" panose="020B0004020202020204" pitchFamily="34" charset="0"/>
              <a:cs typeface="Times New Roman" panose="02020603050405020304" pitchFamily="18" charset="0"/>
            </a:endParaRPr>
          </a:p>
          <a:p>
            <a:pPr>
              <a:lnSpc>
                <a:spcPct val="120000"/>
              </a:lnSpc>
              <a:spcAft>
                <a:spcPts val="600"/>
              </a:spcAft>
            </a:pPr>
            <a:r>
              <a:rPr lang="en-GB" b="1" kern="100" dirty="0">
                <a:latin typeface="Aptos" panose="020B0004020202020204" pitchFamily="34" charset="0"/>
                <a:cs typeface="Times New Roman" panose="02020603050405020304" pitchFamily="18" charset="0"/>
              </a:rPr>
              <a:t>Examples:</a:t>
            </a:r>
            <a:endParaRPr lang="en-US" b="1" kern="100" dirty="0">
              <a:latin typeface="Aptos" panose="020B0004020202020204" pitchFamily="34" charset="0"/>
              <a:cs typeface="Times New Roman" panose="02020603050405020304" pitchFamily="18" charset="0"/>
            </a:endParaRPr>
          </a:p>
          <a:p>
            <a:pPr marL="285750" indent="-285750">
              <a:lnSpc>
                <a:spcPct val="120000"/>
              </a:lnSpc>
              <a:buFont typeface="Wingdings" panose="05000000000000000000" pitchFamily="2" charset="2"/>
              <a:buChar char="q"/>
            </a:pPr>
            <a:r>
              <a:rPr lang="en-GB" b="1" dirty="0"/>
              <a:t>Negative portrayals of youth employment </a:t>
            </a:r>
          </a:p>
          <a:p>
            <a:pPr>
              <a:lnSpc>
                <a:spcPct val="120000"/>
              </a:lnSpc>
            </a:pPr>
            <a:r>
              <a:rPr lang="en-GB" b="1" dirty="0"/>
              <a:t>         </a:t>
            </a:r>
          </a:p>
          <a:p>
            <a:pPr marL="285750" indent="-285750">
              <a:lnSpc>
                <a:spcPct val="120000"/>
              </a:lnSpc>
              <a:buFont typeface="Wingdings" panose="05000000000000000000" pitchFamily="2" charset="2"/>
              <a:buChar char="q"/>
            </a:pPr>
            <a:r>
              <a:rPr lang="en-US" b="1" kern="100" dirty="0">
                <a:latin typeface="Aptos" panose="020B0004020202020204" pitchFamily="34" charset="0"/>
                <a:cs typeface="Times New Roman" panose="02020603050405020304" pitchFamily="18" charset="0"/>
              </a:rPr>
              <a:t>Coverage of educational inequality           </a:t>
            </a:r>
          </a:p>
          <a:p>
            <a:pPr marL="285750" indent="-285750">
              <a:lnSpc>
                <a:spcPct val="120000"/>
              </a:lnSpc>
              <a:buFont typeface="Wingdings" panose="05000000000000000000" pitchFamily="2" charset="2"/>
              <a:buChar char="q"/>
            </a:pPr>
            <a:endParaRPr lang="en-US" b="1" kern="100" dirty="0">
              <a:latin typeface="Aptos" panose="020B0004020202020204" pitchFamily="34" charset="0"/>
              <a:cs typeface="Times New Roman" panose="02020603050405020304" pitchFamily="18" charset="0"/>
            </a:endParaRPr>
          </a:p>
          <a:p>
            <a:pPr marL="285750" indent="-285750">
              <a:lnSpc>
                <a:spcPct val="120000"/>
              </a:lnSpc>
              <a:buFont typeface="Wingdings" panose="05000000000000000000" pitchFamily="2" charset="2"/>
              <a:buChar char="q"/>
            </a:pPr>
            <a:r>
              <a:rPr lang="en-US" b="1" kern="100" dirty="0">
                <a:latin typeface="Aptos" panose="020B0004020202020204" pitchFamily="34" charset="0"/>
                <a:cs typeface="Times New Roman" panose="02020603050405020304" pitchFamily="18" charset="0"/>
              </a:rPr>
              <a:t>Fewer students gaining places at top universities. </a:t>
            </a:r>
          </a:p>
          <a:p>
            <a:pPr>
              <a:lnSpc>
                <a:spcPct val="120000"/>
              </a:lnSpc>
            </a:pPr>
            <a:endParaRPr lang="en-US" b="1" kern="100" dirty="0">
              <a:latin typeface="Aptos" panose="020B0004020202020204" pitchFamily="34" charset="0"/>
              <a:cs typeface="Times New Roman" panose="02020603050405020304" pitchFamily="18" charset="0"/>
            </a:endParaRPr>
          </a:p>
          <a:p>
            <a:pPr>
              <a:lnSpc>
                <a:spcPct val="120000"/>
              </a:lnSpc>
            </a:pPr>
            <a:endParaRPr lang="en-US" sz="800" b="1" dirty="0"/>
          </a:p>
          <a:p>
            <a:pPr>
              <a:lnSpc>
                <a:spcPct val="120000"/>
              </a:lnSpc>
            </a:pPr>
            <a:r>
              <a:rPr lang="en-US" b="1" dirty="0"/>
              <a:t>Impact:</a:t>
            </a:r>
          </a:p>
          <a:p>
            <a:pPr marL="285750" indent="-285750">
              <a:lnSpc>
                <a:spcPct val="120000"/>
              </a:lnSpc>
              <a:spcAft>
                <a:spcPts val="600"/>
              </a:spcAft>
              <a:buFont typeface="Wingdings" panose="05000000000000000000" pitchFamily="2" charset="2"/>
              <a:buChar char="§"/>
            </a:pPr>
            <a:r>
              <a:rPr lang="en-US" dirty="0"/>
              <a:t>Media portrayals are often responsible for influencing societal attitudes towards education </a:t>
            </a:r>
            <a:r>
              <a:rPr lang="en-US" sz="1600" i="1" dirty="0"/>
              <a:t>(Bernier, 2011).</a:t>
            </a:r>
          </a:p>
          <a:p>
            <a:pPr marL="285750" indent="-285750">
              <a:lnSpc>
                <a:spcPct val="120000"/>
              </a:lnSpc>
              <a:buFont typeface="Wingdings" panose="05000000000000000000" pitchFamily="2" charset="2"/>
              <a:buChar char="§"/>
            </a:pPr>
            <a:r>
              <a:rPr lang="en-GB" dirty="0"/>
              <a:t>Media can also shape how young people in Wales view themselves and their possibilities                </a:t>
            </a:r>
            <a:r>
              <a:rPr lang="en-GB" sz="1600" i="1" dirty="0"/>
              <a:t>(Schoon, et al., 2010).</a:t>
            </a:r>
            <a:endParaRPr lang="en-US" sz="1600" i="1" dirty="0"/>
          </a:p>
        </p:txBody>
      </p:sp>
      <p:sp>
        <p:nvSpPr>
          <p:cNvPr id="2" name="TextBox 1">
            <a:extLst>
              <a:ext uri="{FF2B5EF4-FFF2-40B4-BE49-F238E27FC236}">
                <a16:creationId xmlns:a16="http://schemas.microsoft.com/office/drawing/2014/main" id="{DC10859C-0826-4ED2-7F6C-C773B926BAED}"/>
              </a:ext>
            </a:extLst>
          </p:cNvPr>
          <p:cNvSpPr txBox="1"/>
          <p:nvPr/>
        </p:nvSpPr>
        <p:spPr>
          <a:xfrm>
            <a:off x="6501932" y="2147021"/>
            <a:ext cx="1422400" cy="338554"/>
          </a:xfrm>
          <a:prstGeom prst="rect">
            <a:avLst/>
          </a:prstGeom>
          <a:noFill/>
        </p:spPr>
        <p:txBody>
          <a:bodyPr wrap="square" rtlCol="0">
            <a:spAutoFit/>
          </a:bodyPr>
          <a:lstStyle/>
          <a:p>
            <a:r>
              <a:rPr lang="en-GB" sz="1600" dirty="0"/>
              <a:t>(</a:t>
            </a:r>
            <a:r>
              <a:rPr lang="en-GB" sz="1600" i="1" dirty="0"/>
              <a:t>BBC, 2024</a:t>
            </a:r>
            <a:r>
              <a:rPr lang="en-GB" sz="1600" dirty="0"/>
              <a:t>)</a:t>
            </a:r>
            <a:endParaRPr lang="en-US" sz="1600" kern="100" dirty="0">
              <a:latin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A1FDED1-2075-273A-92B0-D04A700B5312}"/>
              </a:ext>
            </a:extLst>
          </p:cNvPr>
          <p:cNvSpPr txBox="1"/>
          <p:nvPr/>
        </p:nvSpPr>
        <p:spPr>
          <a:xfrm>
            <a:off x="6196187" y="2850025"/>
            <a:ext cx="3480493" cy="338554"/>
          </a:xfrm>
          <a:prstGeom prst="rect">
            <a:avLst/>
          </a:prstGeom>
          <a:noFill/>
        </p:spPr>
        <p:txBody>
          <a:bodyPr wrap="square" rtlCol="0">
            <a:spAutoFit/>
          </a:bodyPr>
          <a:lstStyle/>
          <a:p>
            <a:pPr algn="r"/>
            <a:r>
              <a:rPr lang="en-US" sz="1600" i="1" kern="100" dirty="0">
                <a:latin typeface="Aptos" panose="020B0004020202020204" pitchFamily="34" charset="0"/>
                <a:cs typeface="Times New Roman" panose="02020603050405020304" pitchFamily="18" charset="0"/>
              </a:rPr>
              <a:t>(ITV News, 2024, BBC News, 2019)</a:t>
            </a:r>
          </a:p>
        </p:txBody>
      </p:sp>
      <p:sp>
        <p:nvSpPr>
          <p:cNvPr id="9" name="TextBox 8">
            <a:extLst>
              <a:ext uri="{FF2B5EF4-FFF2-40B4-BE49-F238E27FC236}">
                <a16:creationId xmlns:a16="http://schemas.microsoft.com/office/drawing/2014/main" id="{99A11119-24F4-671C-E3A5-129C8A80F204}"/>
              </a:ext>
            </a:extLst>
          </p:cNvPr>
          <p:cNvSpPr txBox="1"/>
          <p:nvPr/>
        </p:nvSpPr>
        <p:spPr>
          <a:xfrm>
            <a:off x="5962943" y="3484018"/>
            <a:ext cx="2298700" cy="370807"/>
          </a:xfrm>
          <a:prstGeom prst="rect">
            <a:avLst/>
          </a:prstGeom>
          <a:noFill/>
        </p:spPr>
        <p:txBody>
          <a:bodyPr wrap="square">
            <a:spAutoFit/>
          </a:bodyPr>
          <a:lstStyle/>
          <a:p>
            <a:pPr algn="r">
              <a:lnSpc>
                <a:spcPct val="120000"/>
              </a:lnSpc>
            </a:pPr>
            <a:r>
              <a:rPr lang="en-US" sz="1600" i="1" kern="100" dirty="0">
                <a:latin typeface="Aptos" panose="020B0004020202020204" pitchFamily="34" charset="0"/>
                <a:cs typeface="Times New Roman" panose="02020603050405020304" pitchFamily="18" charset="0"/>
              </a:rPr>
              <a:t>(BBC News, 2018)</a:t>
            </a:r>
            <a:endParaRPr lang="en-US" sz="1600" i="1" dirty="0"/>
          </a:p>
        </p:txBody>
      </p:sp>
    </p:spTree>
    <p:extLst>
      <p:ext uri="{BB962C8B-B14F-4D97-AF65-F5344CB8AC3E}">
        <p14:creationId xmlns:p14="http://schemas.microsoft.com/office/powerpoint/2010/main" val="1329087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C2EF9E-0CD5-3079-69FE-87BD6E53A524}"/>
            </a:ext>
          </a:extLst>
        </p:cNvPr>
        <p:cNvGrpSpPr/>
        <p:nvPr/>
      </p:nvGrpSpPr>
      <p:grpSpPr>
        <a:xfrm>
          <a:off x="0" y="0"/>
          <a:ext cx="0" cy="0"/>
          <a:chOff x="0" y="0"/>
          <a:chExt cx="0" cy="0"/>
        </a:xfrm>
      </p:grpSpPr>
      <p:sp>
        <p:nvSpPr>
          <p:cNvPr id="39" name="Rectangle 38">
            <a:extLst>
              <a:ext uri="{FF2B5EF4-FFF2-40B4-BE49-F238E27FC236}">
                <a16:creationId xmlns:a16="http://schemas.microsoft.com/office/drawing/2014/main" id="{B63E10B8-7A5C-4E1D-BE92-AAA068608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5804"/>
            <a:ext cx="2686328" cy="3510776"/>
          </a:xfrm>
          <a:prstGeom prst="rect">
            <a:avLst/>
          </a:prstGeom>
          <a:solidFill>
            <a:srgbClr val="FFFFFF"/>
          </a:solidFill>
          <a:ln w="63500">
            <a:solidFill>
              <a:srgbClr val="623E4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F02F019D-FF7C-B74E-9BF4-E413C32F9552}"/>
              </a:ext>
            </a:extLst>
          </p:cNvPr>
          <p:cNvPicPr>
            <a:picLocks noChangeAspect="1"/>
          </p:cNvPicPr>
          <p:nvPr/>
        </p:nvPicPr>
        <p:blipFill>
          <a:blip r:embed="rId3"/>
          <a:srcRect l="721" t="-61" r="-644" b="64"/>
          <a:stretch/>
        </p:blipFill>
        <p:spPr>
          <a:xfrm>
            <a:off x="576896" y="1142391"/>
            <a:ext cx="2516878" cy="2197601"/>
          </a:xfrm>
          <a:prstGeom prst="rect">
            <a:avLst/>
          </a:prstGeom>
        </p:spPr>
      </p:pic>
      <p:sp>
        <p:nvSpPr>
          <p:cNvPr id="40" name="Rectangle 39">
            <a:extLst>
              <a:ext uri="{FF2B5EF4-FFF2-40B4-BE49-F238E27FC236}">
                <a16:creationId xmlns:a16="http://schemas.microsoft.com/office/drawing/2014/main" id="{25C29AA3-A1AC-448F-A505-87CEAA1D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7949" y="485804"/>
            <a:ext cx="2686328" cy="3510776"/>
          </a:xfrm>
          <a:prstGeom prst="rect">
            <a:avLst/>
          </a:prstGeom>
          <a:solidFill>
            <a:srgbClr val="FFFFFF"/>
          </a:solidFill>
          <a:ln w="63500">
            <a:solidFill>
              <a:srgbClr val="623E4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AFF3C9-2B0C-5720-EF85-D832EE693265}"/>
              </a:ext>
            </a:extLst>
          </p:cNvPr>
          <p:cNvPicPr>
            <a:picLocks noChangeAspect="1"/>
          </p:cNvPicPr>
          <p:nvPr/>
        </p:nvPicPr>
        <p:blipFill>
          <a:blip r:embed="rId4"/>
          <a:srcRect l="-1694" t="-2" r="3" b="5"/>
          <a:stretch/>
        </p:blipFill>
        <p:spPr>
          <a:xfrm>
            <a:off x="3408076" y="1142391"/>
            <a:ext cx="2493863" cy="2194820"/>
          </a:xfrm>
          <a:prstGeom prst="rect">
            <a:avLst/>
          </a:prstGeom>
        </p:spPr>
      </p:pic>
      <p:sp>
        <p:nvSpPr>
          <p:cNvPr id="41" name="Rectangle 40">
            <a:extLst>
              <a:ext uri="{FF2B5EF4-FFF2-40B4-BE49-F238E27FC236}">
                <a16:creationId xmlns:a16="http://schemas.microsoft.com/office/drawing/2014/main" id="{E1C32068-6A8E-44A5-BE2D-65E7EC2DB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3"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3940A33-AE5F-4FC1-AFFF-1BC5DD32E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1827"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310DD53-17D0-4A12-A0E2-72F33348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6188" y="485805"/>
            <a:ext cx="5511179" cy="5888484"/>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254AA13-3B84-8707-8C98-2ED678934C02}"/>
              </a:ext>
            </a:extLst>
          </p:cNvPr>
          <p:cNvPicPr>
            <a:picLocks noChangeAspect="1"/>
          </p:cNvPicPr>
          <p:nvPr/>
        </p:nvPicPr>
        <p:blipFill>
          <a:blip r:embed="rId5"/>
          <a:srcRect l="-1" t="-911" r="2" b="-1099"/>
          <a:stretch/>
        </p:blipFill>
        <p:spPr>
          <a:xfrm>
            <a:off x="606144" y="4228000"/>
            <a:ext cx="2415223" cy="2075737"/>
          </a:xfrm>
          <a:prstGeom prst="rect">
            <a:avLst/>
          </a:prstGeom>
        </p:spPr>
      </p:pic>
      <p:pic>
        <p:nvPicPr>
          <p:cNvPr id="6" name="Picture 5">
            <a:extLst>
              <a:ext uri="{FF2B5EF4-FFF2-40B4-BE49-F238E27FC236}">
                <a16:creationId xmlns:a16="http://schemas.microsoft.com/office/drawing/2014/main" id="{D80580DA-AEC5-C49F-9562-4A04BC94F095}"/>
              </a:ext>
            </a:extLst>
          </p:cNvPr>
          <p:cNvPicPr>
            <a:picLocks noChangeAspect="1"/>
          </p:cNvPicPr>
          <p:nvPr/>
        </p:nvPicPr>
        <p:blipFill>
          <a:blip r:embed="rId6"/>
          <a:srcRect t="-8641" r="-2" b="-8"/>
          <a:stretch/>
        </p:blipFill>
        <p:spPr>
          <a:xfrm>
            <a:off x="3408076" y="4254863"/>
            <a:ext cx="2333643" cy="2022010"/>
          </a:xfrm>
          <a:prstGeom prst="rect">
            <a:avLst/>
          </a:prstGeom>
        </p:spPr>
      </p:pic>
      <p:sp>
        <p:nvSpPr>
          <p:cNvPr id="7" name="TextBox 6">
            <a:extLst>
              <a:ext uri="{FF2B5EF4-FFF2-40B4-BE49-F238E27FC236}">
                <a16:creationId xmlns:a16="http://schemas.microsoft.com/office/drawing/2014/main" id="{2360AEB9-E75F-92CB-5D22-2ABD70FF0B22}"/>
              </a:ext>
            </a:extLst>
          </p:cNvPr>
          <p:cNvSpPr txBox="1"/>
          <p:nvPr/>
        </p:nvSpPr>
        <p:spPr>
          <a:xfrm>
            <a:off x="6266213" y="598944"/>
            <a:ext cx="5319643" cy="5678478"/>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Welsh media also highlights the positive side of youth aspirations.</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b="1" kern="100" dirty="0">
                <a:latin typeface="Aptos" panose="020B0004020202020204" pitchFamily="34" charset="0"/>
                <a:cs typeface="Times New Roman" panose="02020603050405020304" pitchFamily="18" charset="0"/>
              </a:rPr>
              <a:t>Examples:</a:t>
            </a:r>
          </a:p>
          <a:p>
            <a:endParaRPr lang="en-GB" sz="700" b="1" kern="100" dirty="0">
              <a:latin typeface="Aptos" panose="020B0004020202020204" pitchFamily="34" charset="0"/>
              <a:cs typeface="Times New Roman" panose="02020603050405020304" pitchFamily="18" charset="0"/>
            </a:endParaRPr>
          </a:p>
          <a:p>
            <a:pPr marL="285750" indent="-285750">
              <a:spcAft>
                <a:spcPts val="600"/>
              </a:spcAft>
              <a:buFont typeface="Wingdings" panose="05000000000000000000" pitchFamily="2" charset="2"/>
              <a:buChar char="q"/>
            </a:pPr>
            <a:r>
              <a:rPr lang="en-GB" b="1" kern="100" dirty="0">
                <a:latin typeface="Aptos" panose="020B0004020202020204" pitchFamily="34" charset="0"/>
                <a:cs typeface="Times New Roman" panose="02020603050405020304" pitchFamily="18" charset="0"/>
              </a:rPr>
              <a:t>Exam achievements </a:t>
            </a:r>
          </a:p>
          <a:p>
            <a:pPr>
              <a:spcAft>
                <a:spcPts val="600"/>
              </a:spcAft>
            </a:pPr>
            <a:r>
              <a:rPr lang="en-GB" sz="1600" b="1" i="1" kern="100" dirty="0">
                <a:latin typeface="Aptos" panose="020B0004020202020204" pitchFamily="34" charset="0"/>
                <a:cs typeface="Times New Roman" panose="02020603050405020304" pitchFamily="18" charset="0"/>
              </a:rPr>
              <a:t>       </a:t>
            </a:r>
            <a:r>
              <a:rPr lang="en-GB" sz="1600" i="1" kern="100" dirty="0">
                <a:latin typeface="Aptos" panose="020B0004020202020204" pitchFamily="34" charset="0"/>
                <a:cs typeface="Times New Roman" panose="02020603050405020304" pitchFamily="18" charset="0"/>
              </a:rPr>
              <a:t>(BBC Wales, 2019)</a:t>
            </a:r>
          </a:p>
          <a:p>
            <a:pPr marL="285750" indent="-285750">
              <a:spcAft>
                <a:spcPts val="600"/>
              </a:spcAft>
              <a:buFont typeface="Wingdings" panose="05000000000000000000" pitchFamily="2" charset="2"/>
              <a:buChar char="q"/>
            </a:pPr>
            <a:r>
              <a:rPr lang="en-GB" b="1" kern="100" dirty="0">
                <a:latin typeface="Aptos" panose="020B0004020202020204" pitchFamily="34" charset="0"/>
                <a:cs typeface="Times New Roman" panose="02020603050405020304" pitchFamily="18" charset="0"/>
              </a:rPr>
              <a:t>Local success linked to the Seren Network        </a:t>
            </a:r>
            <a:r>
              <a:rPr lang="en-GB" sz="1600" i="1" kern="100" dirty="0">
                <a:latin typeface="Aptos" panose="020B0004020202020204" pitchFamily="34" charset="0"/>
                <a:cs typeface="Times New Roman" panose="02020603050405020304" pitchFamily="18" charset="0"/>
              </a:rPr>
              <a:t>(BBC News, 2016, 2017)</a:t>
            </a:r>
          </a:p>
          <a:p>
            <a:pPr marL="285750" indent="-285750">
              <a:spcAft>
                <a:spcPts val="600"/>
              </a:spcAft>
              <a:buFont typeface="Wingdings" panose="05000000000000000000" pitchFamily="2" charset="2"/>
              <a:buChar char="q"/>
            </a:pPr>
            <a:r>
              <a:rPr lang="en-GB" b="1" kern="100" dirty="0">
                <a:latin typeface="Aptos" panose="020B0004020202020204" pitchFamily="34" charset="0"/>
                <a:cs typeface="Times New Roman" panose="02020603050405020304" pitchFamily="18" charset="0"/>
              </a:rPr>
              <a:t>Recognition of vocational pathways, including apprenticeships. </a:t>
            </a:r>
          </a:p>
          <a:p>
            <a:pPr>
              <a:spcAft>
                <a:spcPts val="600"/>
              </a:spcAft>
            </a:pPr>
            <a:r>
              <a:rPr lang="en-GB" sz="1600" b="1" i="1" kern="100" dirty="0">
                <a:latin typeface="Aptos" panose="020B0004020202020204" pitchFamily="34" charset="0"/>
                <a:cs typeface="Times New Roman" panose="02020603050405020304" pitchFamily="18" charset="0"/>
              </a:rPr>
              <a:t>       </a:t>
            </a:r>
            <a:r>
              <a:rPr lang="en-GB" sz="1600" i="1" kern="100" dirty="0">
                <a:latin typeface="Aptos" panose="020B0004020202020204" pitchFamily="34" charset="0"/>
                <a:cs typeface="Times New Roman" panose="02020603050405020304" pitchFamily="18" charset="0"/>
              </a:rPr>
              <a:t>(ITV News, 2017)</a:t>
            </a:r>
          </a:p>
          <a:p>
            <a:pPr>
              <a:spcAft>
                <a:spcPts val="600"/>
              </a:spcAft>
            </a:pPr>
            <a:endParaRPr lang="en-GB" sz="1200" kern="100" dirty="0">
              <a:latin typeface="Aptos" panose="020B0004020202020204" pitchFamily="34" charset="0"/>
              <a:cs typeface="Times New Roman" panose="02020603050405020304" pitchFamily="18" charset="0"/>
            </a:endParaRPr>
          </a:p>
          <a:p>
            <a:pPr>
              <a:spcAft>
                <a:spcPts val="600"/>
              </a:spcAft>
            </a:pPr>
            <a:r>
              <a:rPr lang="en-GB" b="1" kern="100" dirty="0">
                <a:latin typeface="Aptos" panose="020B0004020202020204" pitchFamily="34" charset="0"/>
                <a:cs typeface="Times New Roman" panose="02020603050405020304" pitchFamily="18" charset="0"/>
              </a:rPr>
              <a:t>Impact:</a:t>
            </a:r>
          </a:p>
          <a:p>
            <a:pPr marL="285750" indent="-285750">
              <a:spcAft>
                <a:spcPts val="600"/>
              </a:spcAft>
              <a:buFont typeface="Wingdings" panose="05000000000000000000" pitchFamily="2" charset="2"/>
              <a:buChar char="§"/>
            </a:pPr>
            <a:r>
              <a:rPr lang="en-GB" kern="100" dirty="0">
                <a:latin typeface="Aptos" panose="020B0004020202020204" pitchFamily="34" charset="0"/>
                <a:cs typeface="Times New Roman" panose="02020603050405020304" pitchFamily="18" charset="0"/>
              </a:rPr>
              <a:t>Providing positive role-models while </a:t>
            </a:r>
            <a:r>
              <a:rPr lang="en-GB" kern="100" dirty="0">
                <a:effectLst/>
                <a:latin typeface="Aptos" panose="020B0004020202020204" pitchFamily="34" charset="0"/>
                <a:ea typeface="Aptos" panose="020B0004020202020204" pitchFamily="34" charset="0"/>
                <a:cs typeface="Times New Roman" panose="02020603050405020304" pitchFamily="18" charset="0"/>
              </a:rPr>
              <a:t>inspiring others to strive for similar goals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(St. Clair, et al., 2013 ).</a:t>
            </a:r>
          </a:p>
          <a:p>
            <a:pPr marL="285750" indent="-285750">
              <a:spcAft>
                <a:spcPts val="600"/>
              </a:spcAft>
              <a:buFont typeface="Wingdings" panose="05000000000000000000" pitchFamily="2" charset="2"/>
              <a:buChar char="§"/>
            </a:pPr>
            <a:r>
              <a:rPr lang="en-GB" kern="100" dirty="0">
                <a:latin typeface="Aptos" panose="020B0004020202020204" pitchFamily="34" charset="0"/>
                <a:ea typeface="Aptos" panose="020B0004020202020204" pitchFamily="34" charset="0"/>
                <a:cs typeface="Times New Roman" panose="02020603050405020304" pitchFamily="18" charset="0"/>
              </a:rPr>
              <a:t>C</a:t>
            </a:r>
            <a:r>
              <a:rPr lang="en-GB" kern="100" dirty="0">
                <a:effectLst/>
                <a:latin typeface="Aptos" panose="020B0004020202020204" pitchFamily="34" charset="0"/>
                <a:ea typeface="Aptos" panose="020B0004020202020204" pitchFamily="34" charset="0"/>
                <a:cs typeface="Times New Roman" panose="02020603050405020304" pitchFamily="18" charset="0"/>
              </a:rPr>
              <a:t>hallenging traditional stereotypes of university as the only path to success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(Hughes, et al., 2016).</a:t>
            </a:r>
            <a:endParaRPr lang="en-GB" i="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6043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0BA231-BCF4-10BB-68D7-AFA17FDFEDE1}"/>
            </a:ext>
          </a:extLst>
        </p:cNvPr>
        <p:cNvGrpSpPr/>
        <p:nvPr/>
      </p:nvGrpSpPr>
      <p:grpSpPr>
        <a:xfrm>
          <a:off x="0" y="0"/>
          <a:ext cx="0" cy="0"/>
          <a:chOff x="0" y="0"/>
          <a:chExt cx="0" cy="0"/>
        </a:xfrm>
      </p:grpSpPr>
      <p:pic>
        <p:nvPicPr>
          <p:cNvPr id="2" name="Picture 6" descr="100mm Magnifying Glass - Duratool | CPC">
            <a:extLst>
              <a:ext uri="{FF2B5EF4-FFF2-40B4-BE49-F238E27FC236}">
                <a16:creationId xmlns:a16="http://schemas.microsoft.com/office/drawing/2014/main" id="{622321B6-DAF6-E7D3-5894-13CEECF4D9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966" b="448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DA952D-EA54-26AC-72C4-F7EA13E86817}"/>
              </a:ext>
            </a:extLst>
          </p:cNvPr>
          <p:cNvSpPr txBox="1"/>
          <p:nvPr/>
        </p:nvSpPr>
        <p:spPr>
          <a:xfrm>
            <a:off x="1524000" y="2831240"/>
            <a:ext cx="9144000" cy="1754326"/>
          </a:xfrm>
          <a:prstGeom prst="rect">
            <a:avLst/>
          </a:prstGeom>
          <a:solidFill>
            <a:srgbClr val="FFFFFF">
              <a:alpha val="91000"/>
            </a:srgbClr>
          </a:solidFill>
          <a:ln w="279400" cap="sq" cmpd="thinThick" algn="ctr">
            <a:solidFill>
              <a:srgbClr val="FFFFFF">
                <a:alpha val="91000"/>
              </a:srgbClr>
            </a:solidFill>
            <a:prstDash val="solid"/>
            <a:miter lim="800000"/>
          </a:ln>
        </p:spPr>
        <p:style>
          <a:lnRef idx="2">
            <a:schemeClr val="dk1"/>
          </a:lnRef>
          <a:fillRef idx="1">
            <a:schemeClr val="lt1"/>
          </a:fillRef>
          <a:effectRef idx="0">
            <a:schemeClr val="dk1"/>
          </a:effectRef>
          <a:fontRef idx="minor">
            <a:schemeClr val="dk1"/>
          </a:fontRef>
        </p:style>
        <p:txBody>
          <a:bodyPr vert="horz" wrap="square" lIns="91440" tIns="45720" rIns="91440" bIns="45720" rtlCol="0" anchor="ctr">
            <a:normAutofit/>
          </a:bodyPr>
          <a:lstStyle/>
          <a:p>
            <a:pPr algn="ctr">
              <a:lnSpc>
                <a:spcPct val="90000"/>
              </a:lnSpc>
              <a:spcBef>
                <a:spcPct val="0"/>
              </a:spcBef>
              <a:spcAft>
                <a:spcPts val="600"/>
              </a:spcAft>
            </a:pPr>
            <a:r>
              <a:rPr lang="en-US" sz="6000" b="1" i="1" dirty="0">
                <a:solidFill>
                  <a:srgbClr val="262626"/>
                </a:solidFill>
                <a:effectLst/>
                <a:latin typeface="+mj-lt"/>
                <a:ea typeface="+mj-ea"/>
                <a:cs typeface="+mj-cs"/>
              </a:rPr>
              <a:t>International Comparison</a:t>
            </a:r>
            <a:endParaRPr lang="en-US" sz="6000" i="1" dirty="0">
              <a:solidFill>
                <a:srgbClr val="262626"/>
              </a:solidFill>
              <a:latin typeface="+mj-lt"/>
              <a:ea typeface="+mj-ea"/>
              <a:cs typeface="+mj-cs"/>
            </a:endParaRPr>
          </a:p>
        </p:txBody>
      </p:sp>
    </p:spTree>
    <p:extLst>
      <p:ext uri="{BB962C8B-B14F-4D97-AF65-F5344CB8AC3E}">
        <p14:creationId xmlns:p14="http://schemas.microsoft.com/office/powerpoint/2010/main" val="3441026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BB49EC-612A-5A5D-7CEA-C9F5BC1C73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0E3CD3-7963-3260-2056-7ED994252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18D1AC-3A55-9509-E087-901D73EE1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Graphic 1">
            <a:extLst>
              <a:ext uri="{FF2B5EF4-FFF2-40B4-BE49-F238E27FC236}">
                <a16:creationId xmlns:a16="http://schemas.microsoft.com/office/drawing/2014/main" id="{836023E8-F780-C654-6382-517E9F6B9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w="32707" cap="flat">
            <a:noFill/>
            <a:prstDash val="solid"/>
            <a:miter/>
          </a:ln>
        </p:spPr>
        <p:txBody>
          <a:bodyPr rtlCol="0" anchor="ctr"/>
          <a:lstStyle/>
          <a:p>
            <a:endParaRPr lang="en-US" dirty="0"/>
          </a:p>
        </p:txBody>
      </p:sp>
      <p:sp>
        <p:nvSpPr>
          <p:cNvPr id="4" name="Freeform: Shape 3">
            <a:extLst>
              <a:ext uri="{FF2B5EF4-FFF2-40B4-BE49-F238E27FC236}">
                <a16:creationId xmlns:a16="http://schemas.microsoft.com/office/drawing/2014/main" id="{502E51CA-FD9E-8952-F929-0F3661981C47}"/>
              </a:ext>
            </a:extLst>
          </p:cNvPr>
          <p:cNvSpPr/>
          <p:nvPr/>
        </p:nvSpPr>
        <p:spPr>
          <a:xfrm>
            <a:off x="4384039" y="1802236"/>
            <a:ext cx="2585720" cy="2585720"/>
          </a:xfrm>
          <a:custGeom>
            <a:avLst/>
            <a:gdLst>
              <a:gd name="connsiteX0" fmla="*/ 0 w 2585720"/>
              <a:gd name="connsiteY0" fmla="*/ 1292860 h 2585720"/>
              <a:gd name="connsiteX1" fmla="*/ 1292860 w 2585720"/>
              <a:gd name="connsiteY1" fmla="*/ 0 h 2585720"/>
              <a:gd name="connsiteX2" fmla="*/ 2585720 w 2585720"/>
              <a:gd name="connsiteY2" fmla="*/ 1292860 h 2585720"/>
              <a:gd name="connsiteX3" fmla="*/ 1292860 w 2585720"/>
              <a:gd name="connsiteY3" fmla="*/ 2585720 h 2585720"/>
              <a:gd name="connsiteX4" fmla="*/ 0 w 2585720"/>
              <a:gd name="connsiteY4" fmla="*/ 1292860 h 258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720" h="2585720">
                <a:moveTo>
                  <a:pt x="0" y="1292860"/>
                </a:moveTo>
                <a:cubicBezTo>
                  <a:pt x="0" y="578833"/>
                  <a:pt x="578833" y="0"/>
                  <a:pt x="1292860" y="0"/>
                </a:cubicBezTo>
                <a:cubicBezTo>
                  <a:pt x="2006887" y="0"/>
                  <a:pt x="2585720" y="578833"/>
                  <a:pt x="2585720" y="1292860"/>
                </a:cubicBezTo>
                <a:cubicBezTo>
                  <a:pt x="2585720" y="2006887"/>
                  <a:pt x="2006887" y="2585720"/>
                  <a:pt x="1292860" y="2585720"/>
                </a:cubicBezTo>
                <a:cubicBezTo>
                  <a:pt x="578833" y="2585720"/>
                  <a:pt x="0" y="2006887"/>
                  <a:pt x="0" y="1292860"/>
                </a:cubicBezTo>
                <a:close/>
              </a:path>
            </a:pathLst>
          </a:custGeom>
          <a:scene3d>
            <a:camera prst="orthographicFront">
              <a:rot lat="0" lon="0" rev="0"/>
            </a:camera>
            <a:lightRig rig="contrasting" dir="t">
              <a:rot lat="0" lon="0" rev="1200000"/>
            </a:lightRig>
          </a:scene3d>
          <a:sp3d contourW="12700" prstMaterial="clear">
            <a:bevelT w="177800" h="254000"/>
            <a:bevelB w="152400"/>
          </a:sp3d>
        </p:spPr>
        <p:style>
          <a:lnRef idx="0">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344763" tIns="452501" rIns="344763" bIns="969645" numCol="1" spcCol="1270" anchor="ctr" anchorCtr="0">
            <a:noAutofit/>
          </a:bodyPr>
          <a:lstStyle/>
          <a:p>
            <a:pPr marL="0" lvl="0" indent="0" algn="ctr" defTabSz="1022350">
              <a:lnSpc>
                <a:spcPct val="90000"/>
              </a:lnSpc>
              <a:spcBef>
                <a:spcPct val="0"/>
              </a:spcBef>
              <a:spcAft>
                <a:spcPct val="35000"/>
              </a:spcAft>
              <a:buNone/>
            </a:pPr>
            <a:r>
              <a:rPr lang="en-GB" sz="2300" kern="1200" dirty="0"/>
              <a:t>Educational</a:t>
            </a:r>
          </a:p>
        </p:txBody>
      </p:sp>
      <p:sp>
        <p:nvSpPr>
          <p:cNvPr id="6" name="Freeform: Shape 5">
            <a:extLst>
              <a:ext uri="{FF2B5EF4-FFF2-40B4-BE49-F238E27FC236}">
                <a16:creationId xmlns:a16="http://schemas.microsoft.com/office/drawing/2014/main" id="{17CA2809-9770-32D3-CED6-FF408E3A1296}"/>
              </a:ext>
            </a:extLst>
          </p:cNvPr>
          <p:cNvSpPr/>
          <p:nvPr/>
        </p:nvSpPr>
        <p:spPr>
          <a:xfrm>
            <a:off x="5317053" y="3418311"/>
            <a:ext cx="2585720" cy="2585720"/>
          </a:xfrm>
          <a:custGeom>
            <a:avLst/>
            <a:gdLst>
              <a:gd name="connsiteX0" fmla="*/ 0 w 2585720"/>
              <a:gd name="connsiteY0" fmla="*/ 1292860 h 2585720"/>
              <a:gd name="connsiteX1" fmla="*/ 1292860 w 2585720"/>
              <a:gd name="connsiteY1" fmla="*/ 0 h 2585720"/>
              <a:gd name="connsiteX2" fmla="*/ 2585720 w 2585720"/>
              <a:gd name="connsiteY2" fmla="*/ 1292860 h 2585720"/>
              <a:gd name="connsiteX3" fmla="*/ 1292860 w 2585720"/>
              <a:gd name="connsiteY3" fmla="*/ 2585720 h 2585720"/>
              <a:gd name="connsiteX4" fmla="*/ 0 w 2585720"/>
              <a:gd name="connsiteY4" fmla="*/ 1292860 h 258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720" h="2585720">
                <a:moveTo>
                  <a:pt x="0" y="1292860"/>
                </a:moveTo>
                <a:cubicBezTo>
                  <a:pt x="0" y="578833"/>
                  <a:pt x="578833" y="0"/>
                  <a:pt x="1292860" y="0"/>
                </a:cubicBezTo>
                <a:cubicBezTo>
                  <a:pt x="2006887" y="0"/>
                  <a:pt x="2585720" y="578833"/>
                  <a:pt x="2585720" y="1292860"/>
                </a:cubicBezTo>
                <a:cubicBezTo>
                  <a:pt x="2585720" y="2006887"/>
                  <a:pt x="2006887" y="2585720"/>
                  <a:pt x="1292860" y="2585720"/>
                </a:cubicBezTo>
                <a:cubicBezTo>
                  <a:pt x="578833" y="2585720"/>
                  <a:pt x="0" y="2006887"/>
                  <a:pt x="0" y="1292860"/>
                </a:cubicBezTo>
                <a:close/>
              </a:path>
            </a:pathLst>
          </a:custGeom>
          <a:scene3d>
            <a:camera prst="orthographicFront">
              <a:rot lat="0" lon="0" rev="0"/>
            </a:camera>
            <a:lightRig rig="contrasting" dir="t">
              <a:rot lat="0" lon="0" rev="1200000"/>
            </a:lightRig>
          </a:scene3d>
          <a:sp3d contourW="12700" prstMaterial="clear">
            <a:bevelT w="177800" h="254000"/>
            <a:bevelB w="152400"/>
          </a:sp3d>
        </p:spPr>
        <p:style>
          <a:lnRef idx="0">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790800" tIns="667978" rIns="243488" bIns="495596" numCol="1" spcCol="1270" anchor="ctr" anchorCtr="0">
            <a:noAutofit/>
          </a:bodyPr>
          <a:lstStyle/>
          <a:p>
            <a:pPr marL="0" lvl="0" indent="0" algn="ctr" defTabSz="1022350">
              <a:lnSpc>
                <a:spcPct val="90000"/>
              </a:lnSpc>
              <a:spcBef>
                <a:spcPct val="0"/>
              </a:spcBef>
              <a:spcAft>
                <a:spcPct val="35000"/>
              </a:spcAft>
              <a:buNone/>
            </a:pPr>
            <a:r>
              <a:rPr lang="en-GB" sz="2300" kern="1200" dirty="0"/>
              <a:t>Economical</a:t>
            </a:r>
          </a:p>
        </p:txBody>
      </p:sp>
      <p:sp>
        <p:nvSpPr>
          <p:cNvPr id="7" name="Freeform: Shape 6">
            <a:extLst>
              <a:ext uri="{FF2B5EF4-FFF2-40B4-BE49-F238E27FC236}">
                <a16:creationId xmlns:a16="http://schemas.microsoft.com/office/drawing/2014/main" id="{7D2DD13E-646E-BD85-F676-5DC546CE7793}"/>
              </a:ext>
            </a:extLst>
          </p:cNvPr>
          <p:cNvSpPr/>
          <p:nvPr/>
        </p:nvSpPr>
        <p:spPr>
          <a:xfrm>
            <a:off x="3451025" y="3418311"/>
            <a:ext cx="2585720" cy="2585720"/>
          </a:xfrm>
          <a:custGeom>
            <a:avLst/>
            <a:gdLst>
              <a:gd name="connsiteX0" fmla="*/ 0 w 2585720"/>
              <a:gd name="connsiteY0" fmla="*/ 1292860 h 2585720"/>
              <a:gd name="connsiteX1" fmla="*/ 1292860 w 2585720"/>
              <a:gd name="connsiteY1" fmla="*/ 0 h 2585720"/>
              <a:gd name="connsiteX2" fmla="*/ 2585720 w 2585720"/>
              <a:gd name="connsiteY2" fmla="*/ 1292860 h 2585720"/>
              <a:gd name="connsiteX3" fmla="*/ 1292860 w 2585720"/>
              <a:gd name="connsiteY3" fmla="*/ 2585720 h 2585720"/>
              <a:gd name="connsiteX4" fmla="*/ 0 w 2585720"/>
              <a:gd name="connsiteY4" fmla="*/ 1292860 h 258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720" h="2585720">
                <a:moveTo>
                  <a:pt x="0" y="1292860"/>
                </a:moveTo>
                <a:cubicBezTo>
                  <a:pt x="0" y="578833"/>
                  <a:pt x="578833" y="0"/>
                  <a:pt x="1292860" y="0"/>
                </a:cubicBezTo>
                <a:cubicBezTo>
                  <a:pt x="2006887" y="0"/>
                  <a:pt x="2585720" y="578833"/>
                  <a:pt x="2585720" y="1292860"/>
                </a:cubicBezTo>
                <a:cubicBezTo>
                  <a:pt x="2585720" y="2006887"/>
                  <a:pt x="2006887" y="2585720"/>
                  <a:pt x="1292860" y="2585720"/>
                </a:cubicBezTo>
                <a:cubicBezTo>
                  <a:pt x="578833" y="2585720"/>
                  <a:pt x="0" y="2006887"/>
                  <a:pt x="0" y="1292860"/>
                </a:cubicBezTo>
                <a:close/>
              </a:path>
            </a:pathLst>
          </a:custGeom>
          <a:scene3d>
            <a:camera prst="orthographicFront">
              <a:rot lat="0" lon="0" rev="0"/>
            </a:camera>
            <a:lightRig rig="contrasting" dir="t">
              <a:rot lat="0" lon="0" rev="1200000"/>
            </a:lightRig>
          </a:scene3d>
          <a:sp3d contourW="12700" prstMaterial="clear">
            <a:bevelT w="177800" h="254000"/>
            <a:bevelB w="152400"/>
          </a:sp3d>
        </p:spPr>
        <p:style>
          <a:lnRef idx="0">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43489" tIns="667978" rIns="790799" bIns="495596" numCol="1" spcCol="1270" anchor="ctr" anchorCtr="0">
            <a:noAutofit/>
          </a:bodyPr>
          <a:lstStyle/>
          <a:p>
            <a:pPr marL="0" lvl="0" indent="0" algn="ctr" defTabSz="1022350">
              <a:lnSpc>
                <a:spcPct val="90000"/>
              </a:lnSpc>
              <a:spcBef>
                <a:spcPct val="0"/>
              </a:spcBef>
              <a:spcAft>
                <a:spcPct val="35000"/>
              </a:spcAft>
              <a:buNone/>
            </a:pPr>
            <a:r>
              <a:rPr lang="en-GB" sz="2300" kern="1200" dirty="0"/>
              <a:t>Cultural</a:t>
            </a:r>
          </a:p>
        </p:txBody>
      </p:sp>
      <p:sp>
        <p:nvSpPr>
          <p:cNvPr id="5" name="TextBox 4">
            <a:extLst>
              <a:ext uri="{FF2B5EF4-FFF2-40B4-BE49-F238E27FC236}">
                <a16:creationId xmlns:a16="http://schemas.microsoft.com/office/drawing/2014/main" id="{C325818C-AF52-B95D-53EF-0106B1FA142D}"/>
              </a:ext>
            </a:extLst>
          </p:cNvPr>
          <p:cNvSpPr txBox="1"/>
          <p:nvPr/>
        </p:nvSpPr>
        <p:spPr>
          <a:xfrm>
            <a:off x="825500" y="450129"/>
            <a:ext cx="7899400" cy="870046"/>
          </a:xfrm>
          <a:prstGeom prst="rect">
            <a:avLst/>
          </a:prstGeom>
          <a:noFill/>
        </p:spPr>
        <p:txBody>
          <a:bodyPr wrap="square">
            <a:spAutoFit/>
          </a:bodyPr>
          <a:lstStyle/>
          <a:p>
            <a:pPr>
              <a:lnSpc>
                <a:spcPct val="90000"/>
              </a:lnSpc>
              <a:spcBef>
                <a:spcPct val="0"/>
              </a:spcBef>
              <a:spcAft>
                <a:spcPts val="600"/>
              </a:spcAft>
            </a:pPr>
            <a:r>
              <a:rPr lang="en-US" sz="3200" b="1" dirty="0">
                <a:solidFill>
                  <a:srgbClr val="262626"/>
                </a:solidFill>
                <a:effectLst/>
                <a:latin typeface="+mj-lt"/>
                <a:ea typeface="+mj-ea"/>
                <a:cs typeface="+mj-cs"/>
              </a:rPr>
              <a:t>Factors that influence youth aspirations </a:t>
            </a:r>
            <a:r>
              <a:rPr lang="en-US" sz="2400" b="1" dirty="0">
                <a:solidFill>
                  <a:srgbClr val="262626"/>
                </a:solidFill>
                <a:effectLst/>
                <a:latin typeface="+mj-lt"/>
                <a:ea typeface="+mj-ea"/>
                <a:cs typeface="+mj-cs"/>
              </a:rPr>
              <a:t>(</a:t>
            </a:r>
            <a:r>
              <a:rPr lang="en-US" sz="2400" b="1" dirty="0" err="1">
                <a:solidFill>
                  <a:srgbClr val="262626"/>
                </a:solidFill>
                <a:effectLst/>
                <a:latin typeface="+mj-lt"/>
                <a:ea typeface="+mj-ea"/>
                <a:cs typeface="+mj-cs"/>
              </a:rPr>
              <a:t>Kintrea</a:t>
            </a:r>
            <a:r>
              <a:rPr lang="en-US" sz="2400" b="1" dirty="0">
                <a:solidFill>
                  <a:srgbClr val="262626"/>
                </a:solidFill>
                <a:effectLst/>
                <a:latin typeface="+mj-lt"/>
                <a:ea typeface="+mj-ea"/>
                <a:cs typeface="+mj-cs"/>
              </a:rPr>
              <a:t>, et al., 2011)</a:t>
            </a:r>
            <a:endParaRPr lang="en-US" sz="3200" dirty="0">
              <a:solidFill>
                <a:srgbClr val="262626"/>
              </a:solidFill>
              <a:latin typeface="+mj-lt"/>
              <a:ea typeface="+mj-ea"/>
              <a:cs typeface="+mj-cs"/>
            </a:endParaRPr>
          </a:p>
        </p:txBody>
      </p:sp>
    </p:spTree>
    <p:extLst>
      <p:ext uri="{BB962C8B-B14F-4D97-AF65-F5344CB8AC3E}">
        <p14:creationId xmlns:p14="http://schemas.microsoft.com/office/powerpoint/2010/main" val="2077682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FA85B4-6F00-5761-70B3-163E2AD45F8E}"/>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11138AF-1836-CA9C-6025-7ED8E52B525C}"/>
              </a:ext>
            </a:extLst>
          </p:cNvPr>
          <p:cNvSpPr txBox="1"/>
          <p:nvPr/>
        </p:nvSpPr>
        <p:spPr>
          <a:xfrm>
            <a:off x="841248" y="685800"/>
            <a:ext cx="10506456" cy="115700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dirty="0">
                <a:solidFill>
                  <a:schemeClr val="tx1"/>
                </a:solidFill>
                <a:effectLst/>
                <a:latin typeface="+mj-lt"/>
                <a:ea typeface="+mj-ea"/>
                <a:cs typeface="+mj-cs"/>
              </a:rPr>
              <a:t>Cultural Factors: Individualistic Vs Collectivist</a:t>
            </a:r>
          </a:p>
          <a:p>
            <a:pPr>
              <a:lnSpc>
                <a:spcPct val="90000"/>
              </a:lnSpc>
              <a:spcBef>
                <a:spcPct val="0"/>
              </a:spcBef>
              <a:spcAft>
                <a:spcPts val="600"/>
              </a:spcAft>
            </a:pPr>
            <a:r>
              <a:rPr lang="en-US" sz="3400" b="1" kern="1200" dirty="0">
                <a:solidFill>
                  <a:schemeClr val="tx1"/>
                </a:solidFill>
                <a:effectLst/>
                <a:latin typeface="+mj-lt"/>
                <a:ea typeface="+mj-ea"/>
                <a:cs typeface="+mj-cs"/>
              </a:rPr>
              <a:t>(Lindsay, et al., 2018)</a:t>
            </a:r>
            <a:endParaRPr lang="en-US" sz="3400" kern="1200" dirty="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Rounded Corners 14">
            <a:extLst>
              <a:ext uri="{FF2B5EF4-FFF2-40B4-BE49-F238E27FC236}">
                <a16:creationId xmlns:a16="http://schemas.microsoft.com/office/drawing/2014/main" id="{AA288BE7-B9F2-4F6C-38F6-D98D45A993EE}"/>
              </a:ext>
            </a:extLst>
          </p:cNvPr>
          <p:cNvSpPr/>
          <p:nvPr/>
        </p:nvSpPr>
        <p:spPr>
          <a:xfrm>
            <a:off x="839482" y="2566858"/>
            <a:ext cx="4501667" cy="285855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85A761CE-3807-40B1-8985-7FE24CE9EC2A}"/>
              </a:ext>
            </a:extLst>
          </p:cNvPr>
          <p:cNvSpPr/>
          <p:nvPr/>
        </p:nvSpPr>
        <p:spPr>
          <a:xfrm>
            <a:off x="1339667" y="3042034"/>
            <a:ext cx="4501667" cy="2858558"/>
          </a:xfrm>
          <a:custGeom>
            <a:avLst/>
            <a:gdLst>
              <a:gd name="connsiteX0" fmla="*/ 0 w 4501667"/>
              <a:gd name="connsiteY0" fmla="*/ 285856 h 2858558"/>
              <a:gd name="connsiteX1" fmla="*/ 285856 w 4501667"/>
              <a:gd name="connsiteY1" fmla="*/ 0 h 2858558"/>
              <a:gd name="connsiteX2" fmla="*/ 4215811 w 4501667"/>
              <a:gd name="connsiteY2" fmla="*/ 0 h 2858558"/>
              <a:gd name="connsiteX3" fmla="*/ 4501667 w 4501667"/>
              <a:gd name="connsiteY3" fmla="*/ 285856 h 2858558"/>
              <a:gd name="connsiteX4" fmla="*/ 4501667 w 4501667"/>
              <a:gd name="connsiteY4" fmla="*/ 2572702 h 2858558"/>
              <a:gd name="connsiteX5" fmla="*/ 4215811 w 4501667"/>
              <a:gd name="connsiteY5" fmla="*/ 2858558 h 2858558"/>
              <a:gd name="connsiteX6" fmla="*/ 285856 w 4501667"/>
              <a:gd name="connsiteY6" fmla="*/ 2858558 h 2858558"/>
              <a:gd name="connsiteX7" fmla="*/ 0 w 4501667"/>
              <a:gd name="connsiteY7" fmla="*/ 2572702 h 2858558"/>
              <a:gd name="connsiteX8" fmla="*/ 0 w 4501667"/>
              <a:gd name="connsiteY8" fmla="*/ 285856 h 2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667" h="2858558">
                <a:moveTo>
                  <a:pt x="0" y="285856"/>
                </a:moveTo>
                <a:cubicBezTo>
                  <a:pt x="0" y="127982"/>
                  <a:pt x="127982" y="0"/>
                  <a:pt x="285856" y="0"/>
                </a:cubicBezTo>
                <a:lnTo>
                  <a:pt x="4215811" y="0"/>
                </a:lnTo>
                <a:cubicBezTo>
                  <a:pt x="4373685" y="0"/>
                  <a:pt x="4501667" y="127982"/>
                  <a:pt x="4501667" y="285856"/>
                </a:cubicBezTo>
                <a:lnTo>
                  <a:pt x="4501667" y="2572702"/>
                </a:lnTo>
                <a:cubicBezTo>
                  <a:pt x="4501667" y="2730576"/>
                  <a:pt x="4373685" y="2858558"/>
                  <a:pt x="4215811" y="2858558"/>
                </a:cubicBezTo>
                <a:lnTo>
                  <a:pt x="285856" y="2858558"/>
                </a:lnTo>
                <a:cubicBezTo>
                  <a:pt x="127982" y="2858558"/>
                  <a:pt x="0" y="2730576"/>
                  <a:pt x="0" y="2572702"/>
                </a:cubicBezTo>
                <a:lnTo>
                  <a:pt x="0" y="28585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7544" tIns="167544" rIns="167544" bIns="167544" numCol="1" spcCol="1270" anchor="ctr" anchorCtr="0">
            <a:noAutofit/>
          </a:bodyPr>
          <a:lstStyle/>
          <a:p>
            <a:pPr marL="0" lvl="0" indent="0" algn="ctr" defTabSz="977900">
              <a:lnSpc>
                <a:spcPct val="90000"/>
              </a:lnSpc>
              <a:spcBef>
                <a:spcPct val="0"/>
              </a:spcBef>
              <a:spcAft>
                <a:spcPct val="35000"/>
              </a:spcAft>
              <a:buNone/>
            </a:pPr>
            <a:r>
              <a:rPr lang="en-GB" sz="2200" b="1" kern="1200" dirty="0"/>
              <a:t>Individualistic societies</a:t>
            </a:r>
            <a:r>
              <a:rPr lang="en-GB" sz="2200" kern="1200" dirty="0"/>
              <a:t>: Personal passions, such as Sport, Arts, Technology.</a:t>
            </a:r>
          </a:p>
          <a:p>
            <a:pPr marL="0" lvl="0" indent="0" algn="ctr" defTabSz="977900">
              <a:lnSpc>
                <a:spcPct val="90000"/>
              </a:lnSpc>
              <a:spcBef>
                <a:spcPct val="0"/>
              </a:spcBef>
              <a:spcAft>
                <a:spcPct val="35000"/>
              </a:spcAft>
              <a:buNone/>
            </a:pPr>
            <a:r>
              <a:rPr lang="en-GB" sz="2200" b="1" dirty="0"/>
              <a:t>Example: USA</a:t>
            </a:r>
            <a:endParaRPr lang="en-US" sz="2200" b="1" kern="1200" dirty="0"/>
          </a:p>
        </p:txBody>
      </p:sp>
      <p:sp>
        <p:nvSpPr>
          <p:cNvPr id="17" name="Rectangle: Rounded Corners 16">
            <a:extLst>
              <a:ext uri="{FF2B5EF4-FFF2-40B4-BE49-F238E27FC236}">
                <a16:creationId xmlns:a16="http://schemas.microsoft.com/office/drawing/2014/main" id="{F70A2E7F-2BFF-D989-8F8B-C7B49BAAC1FD}"/>
              </a:ext>
            </a:extLst>
          </p:cNvPr>
          <p:cNvSpPr/>
          <p:nvPr/>
        </p:nvSpPr>
        <p:spPr>
          <a:xfrm>
            <a:off x="6341520" y="2566858"/>
            <a:ext cx="4501667" cy="285855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7622642A-1C23-EAB2-5AD9-6764DFE83643}"/>
              </a:ext>
            </a:extLst>
          </p:cNvPr>
          <p:cNvSpPr/>
          <p:nvPr/>
        </p:nvSpPr>
        <p:spPr>
          <a:xfrm>
            <a:off x="6841705" y="3042034"/>
            <a:ext cx="4501667" cy="2858558"/>
          </a:xfrm>
          <a:custGeom>
            <a:avLst/>
            <a:gdLst>
              <a:gd name="connsiteX0" fmla="*/ 0 w 4501667"/>
              <a:gd name="connsiteY0" fmla="*/ 285856 h 2858558"/>
              <a:gd name="connsiteX1" fmla="*/ 285856 w 4501667"/>
              <a:gd name="connsiteY1" fmla="*/ 0 h 2858558"/>
              <a:gd name="connsiteX2" fmla="*/ 4215811 w 4501667"/>
              <a:gd name="connsiteY2" fmla="*/ 0 h 2858558"/>
              <a:gd name="connsiteX3" fmla="*/ 4501667 w 4501667"/>
              <a:gd name="connsiteY3" fmla="*/ 285856 h 2858558"/>
              <a:gd name="connsiteX4" fmla="*/ 4501667 w 4501667"/>
              <a:gd name="connsiteY4" fmla="*/ 2572702 h 2858558"/>
              <a:gd name="connsiteX5" fmla="*/ 4215811 w 4501667"/>
              <a:gd name="connsiteY5" fmla="*/ 2858558 h 2858558"/>
              <a:gd name="connsiteX6" fmla="*/ 285856 w 4501667"/>
              <a:gd name="connsiteY6" fmla="*/ 2858558 h 2858558"/>
              <a:gd name="connsiteX7" fmla="*/ 0 w 4501667"/>
              <a:gd name="connsiteY7" fmla="*/ 2572702 h 2858558"/>
              <a:gd name="connsiteX8" fmla="*/ 0 w 4501667"/>
              <a:gd name="connsiteY8" fmla="*/ 285856 h 2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667" h="2858558">
                <a:moveTo>
                  <a:pt x="0" y="285856"/>
                </a:moveTo>
                <a:cubicBezTo>
                  <a:pt x="0" y="127982"/>
                  <a:pt x="127982" y="0"/>
                  <a:pt x="285856" y="0"/>
                </a:cubicBezTo>
                <a:lnTo>
                  <a:pt x="4215811" y="0"/>
                </a:lnTo>
                <a:cubicBezTo>
                  <a:pt x="4373685" y="0"/>
                  <a:pt x="4501667" y="127982"/>
                  <a:pt x="4501667" y="285856"/>
                </a:cubicBezTo>
                <a:lnTo>
                  <a:pt x="4501667" y="2572702"/>
                </a:lnTo>
                <a:cubicBezTo>
                  <a:pt x="4501667" y="2730576"/>
                  <a:pt x="4373685" y="2858558"/>
                  <a:pt x="4215811" y="2858558"/>
                </a:cubicBezTo>
                <a:lnTo>
                  <a:pt x="285856" y="2858558"/>
                </a:lnTo>
                <a:cubicBezTo>
                  <a:pt x="127982" y="2858558"/>
                  <a:pt x="0" y="2730576"/>
                  <a:pt x="0" y="2572702"/>
                </a:cubicBezTo>
                <a:lnTo>
                  <a:pt x="0" y="28585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7544" tIns="167544" rIns="167544" bIns="167544" numCol="1" spcCol="1270" anchor="ctr" anchorCtr="0">
            <a:noAutofit/>
          </a:bodyPr>
          <a:lstStyle/>
          <a:p>
            <a:pPr marL="0" lvl="0" indent="0" algn="ctr" defTabSz="977900">
              <a:lnSpc>
                <a:spcPct val="90000"/>
              </a:lnSpc>
              <a:spcBef>
                <a:spcPct val="0"/>
              </a:spcBef>
              <a:spcAft>
                <a:spcPct val="35000"/>
              </a:spcAft>
              <a:buNone/>
            </a:pPr>
            <a:r>
              <a:rPr lang="en-GB" sz="2200" b="1" kern="1200" dirty="0"/>
              <a:t>Collectivist cultures</a:t>
            </a:r>
            <a:r>
              <a:rPr lang="en-GB" sz="2200" kern="1200" dirty="0"/>
              <a:t>:  </a:t>
            </a:r>
            <a:r>
              <a:rPr lang="en-GB" sz="2200" dirty="0"/>
              <a:t>P</a:t>
            </a:r>
            <a:r>
              <a:rPr lang="en-GB" sz="2200" kern="1200" dirty="0"/>
              <a:t>rofessions linked to social stability, such as medicine or engineering.</a:t>
            </a:r>
          </a:p>
          <a:p>
            <a:pPr marL="0" lvl="0" indent="0" algn="ctr" defTabSz="977900">
              <a:lnSpc>
                <a:spcPct val="90000"/>
              </a:lnSpc>
              <a:spcBef>
                <a:spcPct val="0"/>
              </a:spcBef>
              <a:spcAft>
                <a:spcPct val="35000"/>
              </a:spcAft>
              <a:buNone/>
            </a:pPr>
            <a:r>
              <a:rPr lang="en-GB" sz="2200" b="1" dirty="0"/>
              <a:t>Example: South Korea</a:t>
            </a:r>
            <a:endParaRPr lang="en-US" sz="2200" b="1" kern="1200" dirty="0"/>
          </a:p>
        </p:txBody>
      </p:sp>
    </p:spTree>
    <p:extLst>
      <p:ext uri="{BB962C8B-B14F-4D97-AF65-F5344CB8AC3E}">
        <p14:creationId xmlns:p14="http://schemas.microsoft.com/office/powerpoint/2010/main" val="29255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6"/>
                                        </p:tgtEl>
                                      </p:cBhvr>
                                    </p:animEffect>
                                    <p:animScale>
                                      <p:cBhvr>
                                        <p:cTn id="7" dur="250" autoRev="1" fill="hold"/>
                                        <p:tgtEl>
                                          <p:spTgt spid="1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9"/>
                                        </p:tgtEl>
                                      </p:cBhvr>
                                    </p:animEffect>
                                    <p:animScale>
                                      <p:cBhvr>
                                        <p:cTn id="12" dur="25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FC0CA2-E7F3-0521-BC1A-AD944577084D}"/>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F31EB95-9DA5-E147-4532-EFDD3DD47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F92315-E15F-E2B1-0A50-A321439ACC75}"/>
              </a:ext>
            </a:extLst>
          </p:cNvPr>
          <p:cNvSpPr txBox="1"/>
          <p:nvPr/>
        </p:nvSpPr>
        <p:spPr>
          <a:xfrm>
            <a:off x="866536" y="617425"/>
            <a:ext cx="10506456" cy="1136058"/>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400" b="1" kern="1200" dirty="0">
                <a:solidFill>
                  <a:schemeClr val="tx1"/>
                </a:solidFill>
                <a:effectLst/>
                <a:latin typeface="+mj-lt"/>
                <a:ea typeface="+mj-ea"/>
                <a:cs typeface="+mj-cs"/>
              </a:rPr>
              <a:t>Economic Factors: Equity Vs Disparity</a:t>
            </a:r>
          </a:p>
          <a:p>
            <a:pPr>
              <a:lnSpc>
                <a:spcPct val="90000"/>
              </a:lnSpc>
              <a:spcBef>
                <a:spcPct val="0"/>
              </a:spcBef>
              <a:spcAft>
                <a:spcPts val="600"/>
              </a:spcAft>
            </a:pPr>
            <a:r>
              <a:rPr lang="en-US" sz="3400" b="1" kern="1200" dirty="0">
                <a:solidFill>
                  <a:schemeClr val="tx1"/>
                </a:solidFill>
                <a:latin typeface="+mj-lt"/>
                <a:ea typeface="+mj-ea"/>
                <a:cs typeface="+mj-cs"/>
              </a:rPr>
              <a:t>(Freeman, et al., 2019)</a:t>
            </a:r>
          </a:p>
        </p:txBody>
      </p:sp>
      <p:sp>
        <p:nvSpPr>
          <p:cNvPr id="36" name="Rectangle 35">
            <a:extLst>
              <a:ext uri="{FF2B5EF4-FFF2-40B4-BE49-F238E27FC236}">
                <a16:creationId xmlns:a16="http://schemas.microsoft.com/office/drawing/2014/main" id="{D66F8345-1EE9-A119-5047-CDAAB966D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B035DB2-E048-0A28-6E6F-F61A719EC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Rounded Corners 14">
            <a:extLst>
              <a:ext uri="{FF2B5EF4-FFF2-40B4-BE49-F238E27FC236}">
                <a16:creationId xmlns:a16="http://schemas.microsoft.com/office/drawing/2014/main" id="{EAA32468-70AC-A017-3AE2-48FE84ED95C9}"/>
              </a:ext>
            </a:extLst>
          </p:cNvPr>
          <p:cNvSpPr/>
          <p:nvPr/>
        </p:nvSpPr>
        <p:spPr>
          <a:xfrm>
            <a:off x="839482" y="2566858"/>
            <a:ext cx="4501667" cy="285855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EF0BEA3B-3958-6694-3458-582B635738FE}"/>
              </a:ext>
            </a:extLst>
          </p:cNvPr>
          <p:cNvSpPr/>
          <p:nvPr/>
        </p:nvSpPr>
        <p:spPr>
          <a:xfrm>
            <a:off x="1339667" y="3042034"/>
            <a:ext cx="4501667" cy="2858558"/>
          </a:xfrm>
          <a:custGeom>
            <a:avLst/>
            <a:gdLst>
              <a:gd name="connsiteX0" fmla="*/ 0 w 4501667"/>
              <a:gd name="connsiteY0" fmla="*/ 285856 h 2858558"/>
              <a:gd name="connsiteX1" fmla="*/ 285856 w 4501667"/>
              <a:gd name="connsiteY1" fmla="*/ 0 h 2858558"/>
              <a:gd name="connsiteX2" fmla="*/ 4215811 w 4501667"/>
              <a:gd name="connsiteY2" fmla="*/ 0 h 2858558"/>
              <a:gd name="connsiteX3" fmla="*/ 4501667 w 4501667"/>
              <a:gd name="connsiteY3" fmla="*/ 285856 h 2858558"/>
              <a:gd name="connsiteX4" fmla="*/ 4501667 w 4501667"/>
              <a:gd name="connsiteY4" fmla="*/ 2572702 h 2858558"/>
              <a:gd name="connsiteX5" fmla="*/ 4215811 w 4501667"/>
              <a:gd name="connsiteY5" fmla="*/ 2858558 h 2858558"/>
              <a:gd name="connsiteX6" fmla="*/ 285856 w 4501667"/>
              <a:gd name="connsiteY6" fmla="*/ 2858558 h 2858558"/>
              <a:gd name="connsiteX7" fmla="*/ 0 w 4501667"/>
              <a:gd name="connsiteY7" fmla="*/ 2572702 h 2858558"/>
              <a:gd name="connsiteX8" fmla="*/ 0 w 4501667"/>
              <a:gd name="connsiteY8" fmla="*/ 285856 h 2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667" h="2858558">
                <a:moveTo>
                  <a:pt x="0" y="285856"/>
                </a:moveTo>
                <a:cubicBezTo>
                  <a:pt x="0" y="127982"/>
                  <a:pt x="127982" y="0"/>
                  <a:pt x="285856" y="0"/>
                </a:cubicBezTo>
                <a:lnTo>
                  <a:pt x="4215811" y="0"/>
                </a:lnTo>
                <a:cubicBezTo>
                  <a:pt x="4373685" y="0"/>
                  <a:pt x="4501667" y="127982"/>
                  <a:pt x="4501667" y="285856"/>
                </a:cubicBezTo>
                <a:lnTo>
                  <a:pt x="4501667" y="2572702"/>
                </a:lnTo>
                <a:cubicBezTo>
                  <a:pt x="4501667" y="2730576"/>
                  <a:pt x="4373685" y="2858558"/>
                  <a:pt x="4215811" y="2858558"/>
                </a:cubicBezTo>
                <a:lnTo>
                  <a:pt x="285856" y="2858558"/>
                </a:lnTo>
                <a:cubicBezTo>
                  <a:pt x="127982" y="2858558"/>
                  <a:pt x="0" y="2730576"/>
                  <a:pt x="0" y="2572702"/>
                </a:cubicBezTo>
                <a:lnTo>
                  <a:pt x="0" y="28585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7544" tIns="167544" rIns="167544" bIns="167544" numCol="1" spcCol="1270" anchor="ctr" anchorCtr="0">
            <a:noAutofit/>
          </a:bodyPr>
          <a:lstStyle/>
          <a:p>
            <a:pPr lvl="0" algn="ctr" defTabSz="977900">
              <a:lnSpc>
                <a:spcPct val="90000"/>
              </a:lnSpc>
              <a:spcBef>
                <a:spcPct val="0"/>
              </a:spcBef>
              <a:spcAft>
                <a:spcPct val="35000"/>
              </a:spcAft>
            </a:pPr>
            <a:r>
              <a:rPr lang="en-GB" sz="2200" dirty="0"/>
              <a:t>Equitable access to education: Teenagers consider a wide range of careers, from public service to creative industries.</a:t>
            </a:r>
          </a:p>
          <a:p>
            <a:pPr lvl="0" algn="ctr" defTabSz="977900">
              <a:lnSpc>
                <a:spcPct val="90000"/>
              </a:lnSpc>
              <a:spcBef>
                <a:spcPct val="0"/>
              </a:spcBef>
              <a:spcAft>
                <a:spcPct val="35000"/>
              </a:spcAft>
            </a:pPr>
            <a:r>
              <a:rPr lang="en-GB" sz="2200" b="1" dirty="0"/>
              <a:t>Example: Finland </a:t>
            </a:r>
            <a:endParaRPr lang="en-US" sz="2200" b="1" kern="1200" dirty="0"/>
          </a:p>
        </p:txBody>
      </p:sp>
      <p:sp>
        <p:nvSpPr>
          <p:cNvPr id="17" name="Rectangle: Rounded Corners 16">
            <a:extLst>
              <a:ext uri="{FF2B5EF4-FFF2-40B4-BE49-F238E27FC236}">
                <a16:creationId xmlns:a16="http://schemas.microsoft.com/office/drawing/2014/main" id="{00A7EDA8-44A6-03B1-AD61-D91AD9C99DC5}"/>
              </a:ext>
            </a:extLst>
          </p:cNvPr>
          <p:cNvSpPr/>
          <p:nvPr/>
        </p:nvSpPr>
        <p:spPr>
          <a:xfrm>
            <a:off x="6341520" y="2566858"/>
            <a:ext cx="4501667" cy="285855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FEA88BFF-4EB6-C4BC-60ED-AFAD1D8B35AD}"/>
              </a:ext>
            </a:extLst>
          </p:cNvPr>
          <p:cNvSpPr/>
          <p:nvPr/>
        </p:nvSpPr>
        <p:spPr>
          <a:xfrm>
            <a:off x="6841705" y="3042034"/>
            <a:ext cx="4501667" cy="2858558"/>
          </a:xfrm>
          <a:custGeom>
            <a:avLst/>
            <a:gdLst>
              <a:gd name="connsiteX0" fmla="*/ 0 w 4501667"/>
              <a:gd name="connsiteY0" fmla="*/ 285856 h 2858558"/>
              <a:gd name="connsiteX1" fmla="*/ 285856 w 4501667"/>
              <a:gd name="connsiteY1" fmla="*/ 0 h 2858558"/>
              <a:gd name="connsiteX2" fmla="*/ 4215811 w 4501667"/>
              <a:gd name="connsiteY2" fmla="*/ 0 h 2858558"/>
              <a:gd name="connsiteX3" fmla="*/ 4501667 w 4501667"/>
              <a:gd name="connsiteY3" fmla="*/ 285856 h 2858558"/>
              <a:gd name="connsiteX4" fmla="*/ 4501667 w 4501667"/>
              <a:gd name="connsiteY4" fmla="*/ 2572702 h 2858558"/>
              <a:gd name="connsiteX5" fmla="*/ 4215811 w 4501667"/>
              <a:gd name="connsiteY5" fmla="*/ 2858558 h 2858558"/>
              <a:gd name="connsiteX6" fmla="*/ 285856 w 4501667"/>
              <a:gd name="connsiteY6" fmla="*/ 2858558 h 2858558"/>
              <a:gd name="connsiteX7" fmla="*/ 0 w 4501667"/>
              <a:gd name="connsiteY7" fmla="*/ 2572702 h 2858558"/>
              <a:gd name="connsiteX8" fmla="*/ 0 w 4501667"/>
              <a:gd name="connsiteY8" fmla="*/ 285856 h 2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667" h="2858558">
                <a:moveTo>
                  <a:pt x="0" y="285856"/>
                </a:moveTo>
                <a:cubicBezTo>
                  <a:pt x="0" y="127982"/>
                  <a:pt x="127982" y="0"/>
                  <a:pt x="285856" y="0"/>
                </a:cubicBezTo>
                <a:lnTo>
                  <a:pt x="4215811" y="0"/>
                </a:lnTo>
                <a:cubicBezTo>
                  <a:pt x="4373685" y="0"/>
                  <a:pt x="4501667" y="127982"/>
                  <a:pt x="4501667" y="285856"/>
                </a:cubicBezTo>
                <a:lnTo>
                  <a:pt x="4501667" y="2572702"/>
                </a:lnTo>
                <a:cubicBezTo>
                  <a:pt x="4501667" y="2730576"/>
                  <a:pt x="4373685" y="2858558"/>
                  <a:pt x="4215811" y="2858558"/>
                </a:cubicBezTo>
                <a:lnTo>
                  <a:pt x="285856" y="2858558"/>
                </a:lnTo>
                <a:cubicBezTo>
                  <a:pt x="127982" y="2858558"/>
                  <a:pt x="0" y="2730576"/>
                  <a:pt x="0" y="2572702"/>
                </a:cubicBezTo>
                <a:lnTo>
                  <a:pt x="0" y="28585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7544" tIns="167544" rIns="167544" bIns="167544" numCol="1" spcCol="1270" anchor="ctr" anchorCtr="0">
            <a:noAutofit/>
          </a:bodyPr>
          <a:lstStyle/>
          <a:p>
            <a:pPr lvl="0" algn="ctr" defTabSz="977900">
              <a:lnSpc>
                <a:spcPct val="90000"/>
              </a:lnSpc>
              <a:spcBef>
                <a:spcPct val="0"/>
              </a:spcBef>
              <a:spcAft>
                <a:spcPct val="35000"/>
              </a:spcAft>
            </a:pPr>
            <a:r>
              <a:rPr lang="en-GB" sz="2000" dirty="0"/>
              <a:t>Socio-economic disparity leads to disparities in aspirations: </a:t>
            </a:r>
          </a:p>
          <a:p>
            <a:pPr lvl="0" algn="ctr" defTabSz="977900">
              <a:lnSpc>
                <a:spcPct val="90000"/>
              </a:lnSpc>
              <a:spcBef>
                <a:spcPct val="0"/>
              </a:spcBef>
              <a:spcAft>
                <a:spcPct val="35000"/>
              </a:spcAft>
            </a:pPr>
            <a:r>
              <a:rPr lang="en-GB" sz="2000" dirty="0"/>
              <a:t>Wealthier teens may target professions requiring extended education while poorer teens may lean towards financially stable jobs.</a:t>
            </a:r>
          </a:p>
          <a:p>
            <a:pPr lvl="0" algn="ctr" defTabSz="977900">
              <a:lnSpc>
                <a:spcPct val="90000"/>
              </a:lnSpc>
              <a:spcBef>
                <a:spcPct val="0"/>
              </a:spcBef>
              <a:spcAft>
                <a:spcPct val="35000"/>
              </a:spcAft>
            </a:pPr>
            <a:r>
              <a:rPr lang="en-GB" sz="2000" b="1" dirty="0"/>
              <a:t>Example: USA/UK</a:t>
            </a:r>
          </a:p>
        </p:txBody>
      </p:sp>
    </p:spTree>
    <p:extLst>
      <p:ext uri="{BB962C8B-B14F-4D97-AF65-F5344CB8AC3E}">
        <p14:creationId xmlns:p14="http://schemas.microsoft.com/office/powerpoint/2010/main" val="330019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6"/>
                                        </p:tgtEl>
                                      </p:cBhvr>
                                    </p:animEffect>
                                    <p:animScale>
                                      <p:cBhvr>
                                        <p:cTn id="7" dur="250" autoRev="1" fill="hold"/>
                                        <p:tgtEl>
                                          <p:spTgt spid="1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9"/>
                                        </p:tgtEl>
                                      </p:cBhvr>
                                    </p:animEffect>
                                    <p:animScale>
                                      <p:cBhvr>
                                        <p:cTn id="12" dur="25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4DE21D-72E2-79B8-D209-FA31F36D21F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E03C0DD-CF3C-5EB6-6F70-2ADC298D35AA}"/>
              </a:ext>
            </a:extLst>
          </p:cNvPr>
          <p:cNvSpPr txBox="1"/>
          <p:nvPr/>
        </p:nvSpPr>
        <p:spPr>
          <a:xfrm>
            <a:off x="808638" y="386930"/>
            <a:ext cx="9236700" cy="11889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kern="1200">
                <a:solidFill>
                  <a:schemeClr val="tx1"/>
                </a:solidFill>
                <a:latin typeface="+mj-lt"/>
                <a:ea typeface="+mj-ea"/>
                <a:cs typeface="+mj-cs"/>
              </a:rPr>
              <a:t>Education and Career Aspirations</a:t>
            </a:r>
          </a:p>
        </p:txBody>
      </p:sp>
      <p:grpSp>
        <p:nvGrpSpPr>
          <p:cNvPr id="30" name="Group 2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1" name="Rectangle 3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7B53694-EDE2-8578-7233-AD3C3BCC4D72}"/>
              </a:ext>
            </a:extLst>
          </p:cNvPr>
          <p:cNvSpPr txBox="1"/>
          <p:nvPr/>
        </p:nvSpPr>
        <p:spPr>
          <a:xfrm>
            <a:off x="276916" y="2082956"/>
            <a:ext cx="11142062" cy="4388114"/>
          </a:xfrm>
          <a:prstGeom prst="rect">
            <a:avLst/>
          </a:prstGeom>
        </p:spPr>
        <p:txBody>
          <a:bodyPr vert="horz" lIns="91440" tIns="45720" rIns="91440" bIns="45720" rtlCol="0" anchor="ctr">
            <a:normAutofit/>
          </a:bodyPr>
          <a:lstStyle/>
          <a:p>
            <a:pPr>
              <a:lnSpc>
                <a:spcPct val="90000"/>
              </a:lnSpc>
              <a:spcAft>
                <a:spcPts val="800"/>
              </a:spcAft>
            </a:pPr>
            <a:r>
              <a:rPr lang="en-US" sz="2000" dirty="0">
                <a:effectLst/>
              </a:rPr>
              <a:t>Education has a profound impact on the career trajectories young people envision for themselves.</a:t>
            </a:r>
          </a:p>
          <a:p>
            <a:pPr algn="r">
              <a:lnSpc>
                <a:spcPct val="90000"/>
              </a:lnSpc>
              <a:spcAft>
                <a:spcPts val="800"/>
              </a:spcAft>
            </a:pPr>
            <a:r>
              <a:rPr lang="en-US" sz="2000" dirty="0">
                <a:effectLst/>
              </a:rPr>
              <a:t> </a:t>
            </a:r>
            <a:r>
              <a:rPr lang="en-US" sz="1600" dirty="0">
                <a:effectLst/>
              </a:rPr>
              <a:t>(Hughes et al., 2016).</a:t>
            </a:r>
          </a:p>
          <a:p>
            <a:pPr>
              <a:lnSpc>
                <a:spcPct val="90000"/>
              </a:lnSpc>
              <a:spcAft>
                <a:spcPts val="800"/>
              </a:spcAft>
            </a:pPr>
            <a:r>
              <a:rPr lang="en-US" sz="2000" b="1" dirty="0">
                <a:effectLst/>
              </a:rPr>
              <a:t>Global Variance: </a:t>
            </a:r>
          </a:p>
          <a:p>
            <a:pPr marL="742950" lvl="1" indent="-228600">
              <a:lnSpc>
                <a:spcPct val="90000"/>
              </a:lnSpc>
              <a:buFont typeface="Arial" panose="020B0604020202020204" pitchFamily="34" charset="0"/>
              <a:buChar char="•"/>
            </a:pPr>
            <a:r>
              <a:rPr lang="en-US" sz="2000" dirty="0">
                <a:effectLst/>
              </a:rPr>
              <a:t>Finland education system prioritizes STEM (Science, Technology, Engineering, Mathematics) fields in education and policy, influencing strong interest in scientific and technical careers.         </a:t>
            </a:r>
          </a:p>
          <a:p>
            <a:pPr marL="514350" lvl="1" algn="r">
              <a:lnSpc>
                <a:spcPct val="90000"/>
              </a:lnSpc>
            </a:pPr>
            <a:r>
              <a:rPr lang="en-US" sz="1600" dirty="0">
                <a:effectLst/>
              </a:rPr>
              <a:t>    (Freeman et al., 2019).</a:t>
            </a:r>
          </a:p>
          <a:p>
            <a:pPr marL="514350" lvl="1" algn="r">
              <a:lnSpc>
                <a:spcPct val="90000"/>
              </a:lnSpc>
            </a:pPr>
            <a:r>
              <a:rPr lang="en-US" sz="1600" dirty="0">
                <a:effectLst/>
              </a:rPr>
              <a:t> </a:t>
            </a:r>
          </a:p>
          <a:p>
            <a:pPr marL="742950" lvl="1" indent="-228600">
              <a:lnSpc>
                <a:spcPct val="90000"/>
              </a:lnSpc>
              <a:buFont typeface="Arial" panose="020B0604020202020204" pitchFamily="34" charset="0"/>
              <a:buChar char="•"/>
            </a:pPr>
            <a:r>
              <a:rPr lang="en-US" sz="2000" dirty="0">
                <a:effectLst/>
              </a:rPr>
              <a:t>Germany's dual education system blends academic and vocational training, making skilled trades attractive and accessible. </a:t>
            </a:r>
          </a:p>
          <a:p>
            <a:pPr marL="514350" lvl="1" algn="r">
              <a:lnSpc>
                <a:spcPct val="90000"/>
              </a:lnSpc>
            </a:pPr>
            <a:r>
              <a:rPr lang="en-US" sz="1600" dirty="0">
                <a:effectLst/>
              </a:rPr>
              <a:t>(Fidler, 2017).</a:t>
            </a:r>
          </a:p>
          <a:p>
            <a:pPr marL="514350" lvl="1" algn="r">
              <a:lnSpc>
                <a:spcPct val="90000"/>
              </a:lnSpc>
            </a:pPr>
            <a:r>
              <a:rPr lang="en-US" sz="1600" dirty="0">
                <a:effectLst/>
              </a:rPr>
              <a:t> </a:t>
            </a:r>
          </a:p>
          <a:p>
            <a:pPr marL="742950" lvl="1" indent="-228600">
              <a:lnSpc>
                <a:spcPct val="90000"/>
              </a:lnSpc>
              <a:buFont typeface="Arial" panose="020B0604020202020204" pitchFamily="34" charset="0"/>
              <a:buChar char="•"/>
            </a:pPr>
            <a:r>
              <a:rPr lang="en-US" sz="2000" dirty="0">
                <a:effectLst/>
              </a:rPr>
              <a:t>Canada and the Netherlands offer robust career guidance coupled with strong mentoring programs, enabling teenagers to explore diverse goals. </a:t>
            </a:r>
          </a:p>
          <a:p>
            <a:pPr marL="514350" lvl="1" algn="r">
              <a:lnSpc>
                <a:spcPct val="90000"/>
              </a:lnSpc>
            </a:pPr>
            <a:r>
              <a:rPr lang="en-US" sz="1600" dirty="0">
                <a:effectLst/>
              </a:rPr>
              <a:t>(Lindsay, et al., 2018).</a:t>
            </a:r>
            <a:endParaRPr lang="en-US" sz="1600" dirty="0"/>
          </a:p>
        </p:txBody>
      </p:sp>
    </p:spTree>
    <p:extLst>
      <p:ext uri="{BB962C8B-B14F-4D97-AF65-F5344CB8AC3E}">
        <p14:creationId xmlns:p14="http://schemas.microsoft.com/office/powerpoint/2010/main" val="2354795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EDCD49-B026-CC56-C38B-4261C4A25C7B}"/>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B5BAA4-194D-F4CE-8067-E9AA65F0B52C}"/>
              </a:ext>
            </a:extLst>
          </p:cNvPr>
          <p:cNvSpPr txBox="1"/>
          <p:nvPr/>
        </p:nvSpPr>
        <p:spPr>
          <a:xfrm>
            <a:off x="174281" y="1998368"/>
            <a:ext cx="7758059" cy="4472702"/>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GB" sz="2000" dirty="0">
                <a:effectLst/>
              </a:rPr>
              <a:t>Education at the heart of fostering personal ambition and meeting local needs.                                                                                 </a:t>
            </a:r>
            <a:r>
              <a:rPr lang="en-GB" sz="1600" dirty="0">
                <a:effectLst/>
              </a:rPr>
              <a:t>(Donaldson, 2015)</a:t>
            </a:r>
          </a:p>
          <a:p>
            <a:pPr marL="57150">
              <a:lnSpc>
                <a:spcPct val="90000"/>
              </a:lnSpc>
              <a:spcAft>
                <a:spcPts val="800"/>
              </a:spcAft>
            </a:pPr>
            <a:endParaRPr lang="en-GB" sz="1600" dirty="0">
              <a:effectLst/>
            </a:endParaRPr>
          </a:p>
          <a:p>
            <a:pPr marL="285750" indent="-228600">
              <a:lnSpc>
                <a:spcPct val="90000"/>
              </a:lnSpc>
              <a:buFont typeface="Arial" panose="020B0604020202020204" pitchFamily="34" charset="0"/>
              <a:buChar char="•"/>
            </a:pPr>
            <a:r>
              <a:rPr lang="en-GB" sz="2000" dirty="0"/>
              <a:t>E</a:t>
            </a:r>
            <a:r>
              <a:rPr lang="en-GB" sz="2000" dirty="0">
                <a:effectLst/>
              </a:rPr>
              <a:t>mphasis on broad career exploration and mentorship to help Welsh students pursue diverse and forward-looking career goals.  </a:t>
            </a:r>
          </a:p>
          <a:p>
            <a:pPr marL="57150">
              <a:lnSpc>
                <a:spcPct val="90000"/>
              </a:lnSpc>
            </a:pPr>
            <a:r>
              <a:rPr lang="en-GB" sz="2000" dirty="0"/>
              <a:t>                                                </a:t>
            </a:r>
            <a:r>
              <a:rPr lang="en-GB" sz="2000" dirty="0">
                <a:effectLst/>
              </a:rPr>
              <a:t>                                                          </a:t>
            </a:r>
            <a:r>
              <a:rPr lang="en-GB" sz="1600" dirty="0">
                <a:effectLst/>
              </a:rPr>
              <a:t>(Careers Wales, 2021)</a:t>
            </a:r>
          </a:p>
          <a:p>
            <a:pPr marL="57150">
              <a:lnSpc>
                <a:spcPct val="90000"/>
              </a:lnSpc>
            </a:pPr>
            <a:endParaRPr lang="en-GB" sz="1600" dirty="0">
              <a:effectLst/>
            </a:endParaRPr>
          </a:p>
          <a:p>
            <a:pPr marL="285750" indent="-228600">
              <a:lnSpc>
                <a:spcPct val="90000"/>
              </a:lnSpc>
              <a:spcAft>
                <a:spcPts val="800"/>
              </a:spcAft>
              <a:buFont typeface="Arial" panose="020B0604020202020204" pitchFamily="34" charset="0"/>
              <a:buChar char="•"/>
            </a:pPr>
            <a:r>
              <a:rPr lang="en-GB" sz="2000" dirty="0"/>
              <a:t>The expansion of vocational pathways aligns with global trends in vocational education                                                </a:t>
            </a:r>
            <a:r>
              <a:rPr lang="en-GB" sz="1600" dirty="0"/>
              <a:t>(Welsh Government, 2023b)</a:t>
            </a:r>
          </a:p>
          <a:p>
            <a:pPr marL="57150">
              <a:lnSpc>
                <a:spcPct val="90000"/>
              </a:lnSpc>
              <a:spcAft>
                <a:spcPts val="800"/>
              </a:spcAft>
            </a:pPr>
            <a:r>
              <a:rPr lang="en-GB" sz="1600" dirty="0"/>
              <a:t> </a:t>
            </a:r>
          </a:p>
          <a:p>
            <a:pPr marL="285750" indent="-228600">
              <a:lnSpc>
                <a:spcPct val="90000"/>
              </a:lnSpc>
              <a:buFont typeface="Arial" panose="020B0604020202020204" pitchFamily="34" charset="0"/>
              <a:buChar char="•"/>
            </a:pPr>
            <a:r>
              <a:rPr lang="en-GB" sz="2000" dirty="0">
                <a:effectLst/>
              </a:rPr>
              <a:t>Balancing individual development with contributions to community and national prosperity, within a Welsh context.      </a:t>
            </a:r>
          </a:p>
          <a:p>
            <a:pPr marL="57150">
              <a:lnSpc>
                <a:spcPct val="90000"/>
              </a:lnSpc>
            </a:pPr>
            <a:r>
              <a:rPr lang="en-GB" sz="2000" dirty="0"/>
              <a:t>                                                           </a:t>
            </a:r>
            <a:r>
              <a:rPr lang="en-GB" sz="2000" dirty="0">
                <a:effectLst/>
              </a:rPr>
              <a:t>                                     </a:t>
            </a:r>
            <a:r>
              <a:rPr lang="en-GB" sz="1600" dirty="0">
                <a:effectLst/>
              </a:rPr>
              <a:t>(Welsh Government, 2023a)</a:t>
            </a:r>
            <a:endParaRPr lang="en-GB" dirty="0">
              <a:effectLst/>
            </a:endParaRPr>
          </a:p>
        </p:txBody>
      </p:sp>
      <p:sp>
        <p:nvSpPr>
          <p:cNvPr id="47" name="Rectangle 4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871D039-E348-FE65-C9B5-BF0A3A350251}"/>
              </a:ext>
            </a:extLst>
          </p:cNvPr>
          <p:cNvSpPr txBox="1"/>
          <p:nvPr/>
        </p:nvSpPr>
        <p:spPr>
          <a:xfrm>
            <a:off x="387260" y="1074133"/>
            <a:ext cx="8705939" cy="538417"/>
          </a:xfrm>
          <a:prstGeom prst="rect">
            <a:avLst/>
          </a:prstGeom>
          <a:noFill/>
        </p:spPr>
        <p:txBody>
          <a:bodyPr wrap="square">
            <a:spAutoFit/>
          </a:bodyPr>
          <a:lstStyle/>
          <a:p>
            <a:pPr>
              <a:lnSpc>
                <a:spcPct val="90000"/>
              </a:lnSpc>
              <a:spcAft>
                <a:spcPts val="800"/>
              </a:spcAft>
            </a:pPr>
            <a:r>
              <a:rPr lang="en-US" sz="3200" b="1">
                <a:effectLst/>
              </a:rPr>
              <a:t>Comparison to the Curriculum for Wales</a:t>
            </a:r>
            <a:endParaRPr lang="en-US" sz="3200" dirty="0">
              <a:effectLst/>
            </a:endParaRPr>
          </a:p>
        </p:txBody>
      </p:sp>
      <p:pic>
        <p:nvPicPr>
          <p:cNvPr id="10" name="Picture 9">
            <a:extLst>
              <a:ext uri="{FF2B5EF4-FFF2-40B4-BE49-F238E27FC236}">
                <a16:creationId xmlns:a16="http://schemas.microsoft.com/office/drawing/2014/main" id="{9030710B-1FEE-76FA-5686-F11D6DA7E115}"/>
              </a:ext>
            </a:extLst>
          </p:cNvPr>
          <p:cNvPicPr>
            <a:picLocks noChangeAspect="1"/>
          </p:cNvPicPr>
          <p:nvPr/>
        </p:nvPicPr>
        <p:blipFill>
          <a:blip r:embed="rId3"/>
          <a:stretch>
            <a:fillRect/>
          </a:stretch>
        </p:blipFill>
        <p:spPr>
          <a:xfrm>
            <a:off x="8356348" y="2203078"/>
            <a:ext cx="2566780" cy="2219259"/>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3D4BF55E-DAEB-3D3A-F9D9-CE240E7E544B}"/>
              </a:ext>
            </a:extLst>
          </p:cNvPr>
          <p:cNvPicPr>
            <a:picLocks noChangeAspect="1"/>
          </p:cNvPicPr>
          <p:nvPr/>
        </p:nvPicPr>
        <p:blipFill>
          <a:blip r:embed="rId4"/>
          <a:stretch>
            <a:fillRect/>
          </a:stretch>
        </p:blipFill>
        <p:spPr>
          <a:xfrm>
            <a:off x="8429259" y="4290363"/>
            <a:ext cx="2493869" cy="2149347"/>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55D01A1A-B736-A39D-6B76-FB36348DFE2A}"/>
              </a:ext>
            </a:extLst>
          </p:cNvPr>
          <p:cNvSpPr txBox="1"/>
          <p:nvPr/>
        </p:nvSpPr>
        <p:spPr>
          <a:xfrm>
            <a:off x="8152593" y="6521415"/>
            <a:ext cx="3302000" cy="307777"/>
          </a:xfrm>
          <a:prstGeom prst="rect">
            <a:avLst/>
          </a:prstGeom>
          <a:noFill/>
        </p:spPr>
        <p:txBody>
          <a:bodyPr wrap="square" rtlCol="0">
            <a:spAutoFit/>
          </a:bodyPr>
          <a:lstStyle/>
          <a:p>
            <a:r>
              <a:rPr lang="en-GB" sz="1400" dirty="0"/>
              <a:t>BBC News, 2017; The Guardian, 2020)</a:t>
            </a:r>
          </a:p>
        </p:txBody>
      </p:sp>
    </p:spTree>
    <p:extLst>
      <p:ext uri="{BB962C8B-B14F-4D97-AF65-F5344CB8AC3E}">
        <p14:creationId xmlns:p14="http://schemas.microsoft.com/office/powerpoint/2010/main" val="1557185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6ABC75-9B44-67C8-BFCC-33275E2252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548464-E525-8CA8-6D34-C5C4090E0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0D0103-4B1C-9FBD-AA99-1B948A0B2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Graphic 1">
            <a:extLst>
              <a:ext uri="{FF2B5EF4-FFF2-40B4-BE49-F238E27FC236}">
                <a16:creationId xmlns:a16="http://schemas.microsoft.com/office/drawing/2014/main" id="{733B0773-D706-3829-69CF-32E68E3CB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w="32707" cap="flat">
            <a:noFill/>
            <a:prstDash val="solid"/>
            <a:miter/>
          </a:ln>
        </p:spPr>
        <p:txBody>
          <a:bodyPr rtlCol="0" anchor="ctr"/>
          <a:lstStyle/>
          <a:p>
            <a:endParaRPr lang="en-US" dirty="0"/>
          </a:p>
        </p:txBody>
      </p:sp>
      <p:graphicFrame>
        <p:nvGraphicFramePr>
          <p:cNvPr id="14" name="TextBox 3">
            <a:extLst>
              <a:ext uri="{FF2B5EF4-FFF2-40B4-BE49-F238E27FC236}">
                <a16:creationId xmlns:a16="http://schemas.microsoft.com/office/drawing/2014/main" id="{2CB4AE2B-482A-85C8-E018-791230F86C04}"/>
              </a:ext>
            </a:extLst>
          </p:cNvPr>
          <p:cNvGraphicFramePr/>
          <p:nvPr>
            <p:extLst>
              <p:ext uri="{D42A27DB-BD31-4B8C-83A1-F6EECF244321}">
                <p14:modId xmlns:p14="http://schemas.microsoft.com/office/powerpoint/2010/main" val="496857174"/>
              </p:ext>
            </p:extLst>
          </p:nvPr>
        </p:nvGraphicFramePr>
        <p:xfrm>
          <a:off x="620776" y="253204"/>
          <a:ext cx="11190224" cy="5204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4EAD3FFD-F791-C41C-CEFC-960208C027E8}"/>
              </a:ext>
            </a:extLst>
          </p:cNvPr>
          <p:cNvPicPr>
            <a:picLocks noChangeAspect="1"/>
          </p:cNvPicPr>
          <p:nvPr/>
        </p:nvPicPr>
        <p:blipFill>
          <a:blip r:embed="rId8"/>
          <a:stretch>
            <a:fillRect/>
          </a:stretch>
        </p:blipFill>
        <p:spPr>
          <a:xfrm>
            <a:off x="1880739" y="5528992"/>
            <a:ext cx="8126672" cy="101202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1428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2F68B2-6D71-1C66-020E-44604CA0BD10}"/>
              </a:ext>
            </a:extLst>
          </p:cNvPr>
          <p:cNvSpPr txBox="1"/>
          <p:nvPr/>
        </p:nvSpPr>
        <p:spPr>
          <a:xfrm>
            <a:off x="171450" y="100043"/>
            <a:ext cx="11849100" cy="6324808"/>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Ball, S.J.,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education debate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Policy Press.</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BBC News, 2017. Apprenticeships in Wales at record high.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https://www.bbc.co.uk/news/uk-wales-42253246</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Becker, G.S., 2009.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Human capital: A theoretical and empirical analysis, with special reference to education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University of Chicago Press.</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Bernier, A., 2011. Representations of youth in local media: Implications for library service.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Library and Information Science Research</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33(2), pp.158-167.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https://doi.org/10.1016/j.lisr.2010.09.007</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Burgess, R.,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From a Social Deficit to a Social Asset Model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Careers Wales, 2021. Brighter Futures: Vision and Strategy 2021–2026.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https://careerswales.gov.wales/about-us/brighter-futures/brighter-futures-a-summary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Dewey, J., 2016. Excerpts from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Democracy and Education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(1916).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Schools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13(1), pp.127-139.</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Fidler, L., 2017. An overview about the German educational system. </a:t>
            </a:r>
            <a:r>
              <a:rPr lang="en-GB" sz="1400" i="1" kern="100" dirty="0" err="1">
                <a:effectLst/>
                <a:latin typeface="Aptos" panose="020B0004020202020204" pitchFamily="34" charset="0"/>
                <a:ea typeface="Aptos" panose="020B0004020202020204" pitchFamily="34" charset="0"/>
                <a:cs typeface="Times New Roman" panose="02020603050405020304" pitchFamily="18" charset="0"/>
              </a:rPr>
              <a:t>Socialinis</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i="1" kern="100" dirty="0" err="1">
                <a:effectLst/>
                <a:latin typeface="Aptos" panose="020B0004020202020204" pitchFamily="34" charset="0"/>
                <a:ea typeface="Aptos" panose="020B0004020202020204" pitchFamily="34" charset="0"/>
                <a:cs typeface="Times New Roman" panose="02020603050405020304" pitchFamily="18" charset="0"/>
              </a:rPr>
              <a:t>ugdymas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45(1).</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Freeman, B.,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Marginson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 &amp;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Tytler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R., 2019. 'An international view of STEM education', in Sahin, A. &amp; Mohr-Schroeder, M. (eds), STEM education 2.0: myths and truths—what has K-12 STEM education research taught us? Brill, Leiden, The Netherlands, pp.350-363.</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Freire, P., 1996. Pedagogy of the oppressed (revised). New York: Continuum, pp.357-358.</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Future Generations Commissioner for Wales, 2022. A government fit for future generations: Acting today for a better tomorrow. A review into Welsh Government’s implementation of the Well-being of Future Generations Act. Available online at: https://www.futuregenerations.wales (Accessed 12 Mar.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Hogan, J. &amp; Murphy, G., 2007. 'Why do leaders change policy?', The British Journal of Politics and International Relations, 9(1), pp.1–23.</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Hughes, D., Mann, A., Barnes, S-A., Baldauf, B. &amp; McKeown, R., 2016. Careers education: International literature review. London: Education Endowment Foundation.</a:t>
            </a:r>
          </a:p>
        </p:txBody>
      </p:sp>
    </p:spTree>
    <p:extLst>
      <p:ext uri="{BB962C8B-B14F-4D97-AF65-F5344CB8AC3E}">
        <p14:creationId xmlns:p14="http://schemas.microsoft.com/office/powerpoint/2010/main" val="3958097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D45309-CC65-BE46-9BEC-0B219F0E36F5}"/>
              </a:ext>
            </a:extLst>
          </p:cNvPr>
          <p:cNvSpPr txBox="1"/>
          <p:nvPr/>
        </p:nvSpPr>
        <p:spPr>
          <a:xfrm>
            <a:off x="374650" y="190534"/>
            <a:ext cx="11442700" cy="6169638"/>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Institute for Fiscal Studies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Major challenges for education in Wales.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https://ifs.org.uk/sites/default/files/2024-03/Major-challenges-for-education-in-Wales-IFS-REPORT_0.pdf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23 November 2024).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ITV News, 2020. ITV Wales’s past and present apprentices share stories of breaking into the industry. Available online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https://www.itv.com/news/wales/2020-02-05/itv-wales-past-and-present-apprentices-share-stories-of-breaking-into-the-industry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ITV News, 2024. Welsh education in crisis as fears mount that reforms will only make it worse. Available online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https://www.itv.com/news/2024-01-30/welsh-education-in-crisis-as-fears-mount-that-reforms-will-only-make-it-worse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Kintrea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 St Clair, R. and Houston, M., 2011. The influence of parents, places and poverty on educational attitudes and aspirations. Joseph Rowntree Foundation.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Lindsay, 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Tsey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Malau-Aduli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B.S., 2018, July. A systematic review of factors that influence youths career choices—the role of culture. In Frontiers in education (Vol. 3, p. 58)</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Moore, K., 2020. Reporting on poverty: news media narratives and third sector communications in Wales (p.151). Cardiff University Press.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Neagle, L., 2018. Lynne Neagle calls for greater focus on children’s mental health and resilience. The Guardian, 13 November. Available online at: https://www.theguardian.com/society/2018/nov/13/lynne-neagle-wales-children-mental-health-resilience-young-people (Accessed 1 Nov.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OECD, 2024. Pathways to Professions: Understanding Higher Vocational and Professional Tertiary Education Systems. OECD Reviews of Vocational Education and Training. OECD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iLibrary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https://www.oecd-ilibrary.org (Accessed 12 Nov. 2024).</a:t>
            </a:r>
          </a:p>
          <a:p>
            <a:pPr>
              <a:lnSpc>
                <a:spcPct val="107000"/>
              </a:lnSpc>
              <a:spcAft>
                <a:spcPts val="800"/>
              </a:spcAft>
            </a:pPr>
            <a:r>
              <a:rPr lang="en-GB" sz="1200" b="0" i="0" dirty="0">
                <a:solidFill>
                  <a:srgbClr val="222222"/>
                </a:solidFill>
                <a:effectLst/>
                <a:latin typeface="Arial" panose="020B0604020202020204" pitchFamily="34" charset="0"/>
              </a:rPr>
              <a:t>O’Reilly, C.A., </a:t>
            </a:r>
            <a:r>
              <a:rPr lang="en-GB" sz="1200" b="0" i="0" dirty="0" err="1">
                <a:solidFill>
                  <a:srgbClr val="222222"/>
                </a:solidFill>
                <a:effectLst/>
                <a:latin typeface="Arial" panose="020B0604020202020204" pitchFamily="34" charset="0"/>
              </a:rPr>
              <a:t>Chartmand</a:t>
            </a:r>
            <a:r>
              <a:rPr lang="en-GB" sz="1200" b="0" i="0" dirty="0">
                <a:solidFill>
                  <a:srgbClr val="222222"/>
                </a:solidFill>
                <a:effectLst/>
                <a:latin typeface="Arial" panose="020B0604020202020204" pitchFamily="34" charset="0"/>
              </a:rPr>
              <a:t>, J.A. and Caldwell, D.F., 2005. How leadership matters: The effect of leadership.</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Pooley, E., 1989. Grins, gore, and videotape: The trouble with local TV news. New York Magazine. Available online at: https://nymag.com (Accessed 16 Nov.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Schoon, I. &amp; Parsons, S., 2010. Teenage aspirations for future careers and occupational outcomes. Journal of Vocational Behaviour, 60(2), pp.262-288.</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Seren Network, 2023. Pathways to Higher Education and Careers. Available at: https://www.gov.wales/seren-network-overview (Accessed 16 Nov.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St Clair, R., et al., 2013. "Silver bullet or red herring? New evidence on the place of aspirations in education." Oxford Review of Education, 39(6), pp.719-738.</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Valencia, R.R., 2010. Dismantling contemporary deficit thinking: Educational thought and practice. Routledge.</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Wagner, T.,  2008. The Global Achievement Gap: Why Even Our Best Schools Don't Teach. In The New Survival Skills Our Children Need and What We Can Do About It. Basic Books.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Well-being of Future Generations (Wales) Act 2015. Available online at: https://www.legislation.gov.uk/anaw/2015/2/enacted (Accessed 12 Sep. 2023).</a:t>
            </a:r>
          </a:p>
        </p:txBody>
      </p:sp>
    </p:spTree>
    <p:extLst>
      <p:ext uri="{BB962C8B-B14F-4D97-AF65-F5344CB8AC3E}">
        <p14:creationId xmlns:p14="http://schemas.microsoft.com/office/powerpoint/2010/main" val="2633017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071E24-EDBA-0FB5-1DBD-432C1D41FD73}"/>
              </a:ext>
            </a:extLst>
          </p:cNvPr>
          <p:cNvSpPr txBox="1"/>
          <p:nvPr/>
        </p:nvSpPr>
        <p:spPr>
          <a:xfrm>
            <a:off x="469900" y="347210"/>
            <a:ext cx="11252200" cy="4260333"/>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2015. Successful futures: Independent review of curriculum and assessment arrangements in Wales. Available online at: https://www.gov.wales/sites/default/files/publications/2018-03/successful-futures.pdf (Accessed 17 Aug. 2022).</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2017.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Our National Mission: High Standards and Aspirations for All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https://www.gov.wales/our-national-mission-high-standards-and-aspirations-all-html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6 Oct.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2020.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Curriculum for Wales: Guidance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Cardiff: Welsh Government.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https://hwb.gov.wales/curriculum-for-wales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21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Young Person’s Guarantee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https://gov.wales/young-persons-guarantee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2023a.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Our national mission: High standards and aspirations for all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https://www.gov.wales/our-national-mission-high-standards-and-aspirations-all-html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4 Apr.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2023b.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Vocational Qualifications Review: Government response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https://gov.wales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Welsh Government,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Cross-cutting themes for designing your curriculum: Careers and work-related experiences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https://hwb.gov.wales/curriculum-for-wales/designing-your-curriculum/cross-cutting-themes-for-designing-your-curriculum#careers-and-work-related-experiences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8 Nov.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Williams, K., 2018. Kirsty Williams announces £3 million to support Wales’s brightest and most talented pupils. Available online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https://www.gov.wales/kirsty-williams-announces-ps3-million-support-wales-brightest-and-most-talented-pupils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10 Nov. 2024).</a:t>
            </a:r>
          </a:p>
        </p:txBody>
      </p:sp>
    </p:spTree>
    <p:extLst>
      <p:ext uri="{BB962C8B-B14F-4D97-AF65-F5344CB8AC3E}">
        <p14:creationId xmlns:p14="http://schemas.microsoft.com/office/powerpoint/2010/main" val="2991906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1690</TotalTime>
  <Words>4098</Words>
  <Application>Microsoft Office PowerPoint</Application>
  <PresentationFormat>Widescreen</PresentationFormat>
  <Paragraphs>254</Paragraphs>
  <Slides>27</Slides>
  <Notes>21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Aptos</vt:lpstr>
      <vt:lpstr>Aptos Display</vt:lpstr>
      <vt:lpstr>Arial</vt:lpstr>
      <vt:lpstr>Calibri</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 bamsey</dc:creator>
  <cp:lastModifiedBy>jo bamsey</cp:lastModifiedBy>
  <cp:revision>153</cp:revision>
  <dcterms:created xsi:type="dcterms:W3CDTF">2024-11-10T18:44:16Z</dcterms:created>
  <dcterms:modified xsi:type="dcterms:W3CDTF">2024-12-05T07:23:36Z</dcterms:modified>
</cp:coreProperties>
</file>