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7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70" r:id="rId8"/>
    <p:sldId id="262" r:id="rId9"/>
    <p:sldId id="263" r:id="rId10"/>
    <p:sldId id="267" r:id="rId11"/>
    <p:sldId id="265" r:id="rId12"/>
    <p:sldId id="266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17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80645"/>
  </p:normalViewPr>
  <p:slideViewPr>
    <p:cSldViewPr snapToGrid="0" snapToObjects="1">
      <p:cViewPr varScale="1">
        <p:scale>
          <a:sx n="89" d="100"/>
          <a:sy n="89" d="100"/>
        </p:scale>
        <p:origin x="2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C91C3-EB19-A94E-BDE8-C708CC5A8DCB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BF6F90-DCCF-4B4E-AB31-E6651F5CC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04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Introducing the question,</a:t>
            </a:r>
          </a:p>
          <a:p>
            <a:r>
              <a:rPr lang="en-US" dirty="0"/>
              <a:t>Opportunity for children to also name a few of the clothes and whether they already know the pattern for the answer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953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word </a:t>
            </a:r>
            <a:r>
              <a:rPr lang="en-US" dirty="0" err="1"/>
              <a:t>dilliad</a:t>
            </a:r>
            <a:r>
              <a:rPr lang="en-US" dirty="0"/>
              <a:t> – clothes</a:t>
            </a:r>
          </a:p>
          <a:p>
            <a:r>
              <a:rPr lang="en-US" dirty="0"/>
              <a:t>Introduce clothing</a:t>
            </a:r>
          </a:p>
          <a:p>
            <a:r>
              <a:rPr lang="en-US" dirty="0"/>
              <a:t>Introduce idea that description (</a:t>
            </a:r>
            <a:r>
              <a:rPr lang="en-US" dirty="0" err="1"/>
              <a:t>ie</a:t>
            </a:r>
            <a:r>
              <a:rPr lang="en-US" dirty="0"/>
              <a:t> </a:t>
            </a:r>
            <a:r>
              <a:rPr lang="en-US" dirty="0" err="1"/>
              <a:t>colour</a:t>
            </a:r>
            <a:r>
              <a:rPr lang="en-US" dirty="0"/>
              <a:t>) comes AFTER the noun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904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683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Introducing the answer </a:t>
            </a:r>
          </a:p>
          <a:p>
            <a:r>
              <a:rPr lang="en-US" dirty="0"/>
              <a:t>Introducing pattern </a:t>
            </a:r>
          </a:p>
          <a:p>
            <a:endParaRPr lang="en-US" dirty="0"/>
          </a:p>
          <a:p>
            <a:r>
              <a:rPr lang="en-US" dirty="0"/>
              <a:t>Make ref to YN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3701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Asking a few of the children (modelling correct pronunciation, if incorrect can be corrected)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950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949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033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4385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656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463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194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7949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266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2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74156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0909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991791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267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6590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990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CCD34-02F1-C640-B699-108F6669F5DE}" type="datetimeFigureOut">
              <a:rPr lang="en-US" smtClean="0"/>
              <a:t>11/22/19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731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3" Type="http://schemas.openxmlformats.org/officeDocument/2006/relationships/image" Target="../media/image1.tiff"/><Relationship Id="rId7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tiff"/><Relationship Id="rId11" Type="http://schemas.openxmlformats.org/officeDocument/2006/relationships/image" Target="../media/image9.tiff"/><Relationship Id="rId5" Type="http://schemas.openxmlformats.org/officeDocument/2006/relationships/image" Target="../media/image3.tiff"/><Relationship Id="rId10" Type="http://schemas.openxmlformats.org/officeDocument/2006/relationships/image" Target="../media/image8.tiff"/><Relationship Id="rId4" Type="http://schemas.openxmlformats.org/officeDocument/2006/relationships/image" Target="../media/image2.tiff"/><Relationship Id="rId9" Type="http://schemas.openxmlformats.org/officeDocument/2006/relationships/image" Target="../media/image7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1A1EE2-47B7-084C-AC1C-3751D662880F}"/>
              </a:ext>
            </a:extLst>
          </p:cNvPr>
          <p:cNvSpPr txBox="1"/>
          <p:nvPr/>
        </p:nvSpPr>
        <p:spPr>
          <a:xfrm>
            <a:off x="2540936" y="2772307"/>
            <a:ext cx="78724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Beth </a:t>
            </a:r>
            <a:r>
              <a:rPr lang="en-GB" sz="6000" dirty="0" err="1"/>
              <a:t>wyt</a:t>
            </a:r>
            <a:r>
              <a:rPr lang="en-GB" sz="6000" dirty="0"/>
              <a:t> </a:t>
            </a:r>
            <a:r>
              <a:rPr lang="en-GB" sz="6000" dirty="0" err="1"/>
              <a:t>ti’n</a:t>
            </a:r>
            <a:r>
              <a:rPr lang="en-GB" sz="6000" dirty="0"/>
              <a:t> </a:t>
            </a:r>
            <a:r>
              <a:rPr lang="en-GB" sz="6000" dirty="0" err="1"/>
              <a:t>gwisgo</a:t>
            </a:r>
            <a:r>
              <a:rPr lang="en-GB" sz="6000" dirty="0"/>
              <a:t>?</a:t>
            </a:r>
            <a:endParaRPr lang="en-US" sz="60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E99275D-EEC0-794F-A8F8-13A11730D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32153">
            <a:off x="445787" y="969521"/>
            <a:ext cx="2078863" cy="19472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0D348D1-5623-6F4D-9A4C-6078094687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87473"/>
            <a:ext cx="2070419" cy="206351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A22104D-25D4-0844-A1F8-3C4D369D57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339031">
            <a:off x="10250033" y="2826996"/>
            <a:ext cx="1495489" cy="22246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ECDD131-41CE-EB4A-BF04-A7E556E262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091248">
            <a:off x="4604865" y="4461009"/>
            <a:ext cx="2982270" cy="236195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BAAB52F-3CC1-3A45-A3E5-B5134C0CB2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637942">
            <a:off x="3001252" y="179315"/>
            <a:ext cx="2254727" cy="210535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29CAD9C-3C2B-C948-8DD7-71AF62E0A8A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07003">
            <a:off x="9065427" y="362489"/>
            <a:ext cx="2314981" cy="20796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FF8707B-709F-C64A-B6A2-EE2273B0D9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522653">
            <a:off x="3046449" y="4566501"/>
            <a:ext cx="756790" cy="189688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A010A14-222B-CB46-BDFD-A5479F95E3D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700785">
            <a:off x="315850" y="4006513"/>
            <a:ext cx="2405063" cy="240506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5F8930C-773C-D048-A650-49FFCF0F0B7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0301396">
            <a:off x="8223916" y="4558476"/>
            <a:ext cx="2242978" cy="191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1459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9B3637-309F-064E-9922-82620BC102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37942">
            <a:off x="1406893" y="1430567"/>
            <a:ext cx="3665828" cy="36903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F8A810-6243-D140-AB0C-4AE63EA875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532153">
            <a:off x="6271435" y="1670353"/>
            <a:ext cx="3618738" cy="33895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A1A257-B4C7-C141-BB6E-BF57E4F7EE85}"/>
              </a:ext>
            </a:extLst>
          </p:cNvPr>
          <p:cNvSpPr txBox="1"/>
          <p:nvPr/>
        </p:nvSpPr>
        <p:spPr>
          <a:xfrm>
            <a:off x="5133101" y="413592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>
                <a:solidFill>
                  <a:srgbClr val="002060"/>
                </a:solidFill>
              </a:rPr>
              <a:t>Dilliad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534CF2-94B1-E744-95EC-EA590037521C}"/>
              </a:ext>
            </a:extLst>
          </p:cNvPr>
          <p:cNvSpPr txBox="1"/>
          <p:nvPr/>
        </p:nvSpPr>
        <p:spPr>
          <a:xfrm>
            <a:off x="1538150" y="5353021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siwmper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gwyrdd</a:t>
            </a:r>
            <a:endParaRPr lang="en-US" sz="2800" b="1" dirty="0">
              <a:solidFill>
                <a:srgbClr val="00B05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9B0574-CAFE-0C42-832B-59092E7F63E2}"/>
              </a:ext>
            </a:extLst>
          </p:cNvPr>
          <p:cNvSpPr txBox="1"/>
          <p:nvPr/>
        </p:nvSpPr>
        <p:spPr>
          <a:xfrm>
            <a:off x="6351988" y="5442430"/>
            <a:ext cx="30051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crys</a:t>
            </a:r>
            <a:r>
              <a:rPr lang="en-US" sz="2800" b="1" dirty="0"/>
              <a:t> t </a:t>
            </a:r>
            <a:r>
              <a:rPr lang="en-US" sz="2800" b="1" dirty="0" err="1">
                <a:solidFill>
                  <a:schemeClr val="accent2">
                    <a:lumMod val="75000"/>
                  </a:schemeClr>
                </a:solidFill>
              </a:rPr>
              <a:t>oren</a:t>
            </a:r>
            <a:endParaRPr lang="en-US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6728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F0A4534-8068-AB47-BD3B-E2FABA7120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4031" y="1181650"/>
            <a:ext cx="2776538" cy="27672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7019CF-8FF7-AF43-BB5D-490222F6E1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7003">
            <a:off x="6393375" y="1230072"/>
            <a:ext cx="2972660" cy="26704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C3041AF-E037-D745-84ED-19AF3A0289FA}"/>
              </a:ext>
            </a:extLst>
          </p:cNvPr>
          <p:cNvSpPr txBox="1"/>
          <p:nvPr/>
        </p:nvSpPr>
        <p:spPr>
          <a:xfrm>
            <a:off x="5133101" y="413592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>
                <a:solidFill>
                  <a:srgbClr val="002060"/>
                </a:solidFill>
              </a:rPr>
              <a:t>Dilliad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36E458-FF97-9E49-A7CE-0AC9C0AFB273}"/>
              </a:ext>
            </a:extLst>
          </p:cNvPr>
          <p:cNvSpPr txBox="1"/>
          <p:nvPr/>
        </p:nvSpPr>
        <p:spPr>
          <a:xfrm>
            <a:off x="1638300" y="5025167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esgidiau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A19AAA-681B-994B-9E85-A70A3BF5ACD5}"/>
              </a:ext>
            </a:extLst>
          </p:cNvPr>
          <p:cNvSpPr txBox="1"/>
          <p:nvPr/>
        </p:nvSpPr>
        <p:spPr>
          <a:xfrm>
            <a:off x="6095999" y="4292707"/>
            <a:ext cx="444341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sanau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17D1"/>
                </a:solidFill>
              </a:rPr>
              <a:t>pinc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a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7030A0"/>
                </a:solidFill>
              </a:rPr>
              <a:t>porffor</a:t>
            </a:r>
            <a:endParaRPr lang="en-US" sz="2800" b="1" dirty="0">
              <a:solidFill>
                <a:srgbClr val="7030A0"/>
              </a:solidFill>
            </a:endParaRPr>
          </a:p>
          <a:p>
            <a:endParaRPr lang="en-US" sz="2800" b="1" dirty="0">
              <a:solidFill>
                <a:srgbClr val="FF0000"/>
              </a:solidFill>
            </a:endParaRPr>
          </a:p>
          <a:p>
            <a:r>
              <a:rPr lang="en-US" sz="2800" b="1" dirty="0" err="1"/>
              <a:t>sanau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FF00"/>
                </a:solidFill>
                <a:highlight>
                  <a:srgbClr val="000000"/>
                </a:highlight>
              </a:rPr>
              <a:t>melyn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a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a </a:t>
            </a:r>
            <a:r>
              <a:rPr lang="en-US" sz="2800" b="1" dirty="0" err="1">
                <a:solidFill>
                  <a:srgbClr val="0070C0"/>
                </a:solidFill>
              </a:rPr>
              <a:t>glas</a:t>
            </a:r>
            <a:endParaRPr lang="en-US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9866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0C0EB7-E794-BD48-A882-1757C5AB4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339031">
            <a:off x="6305053" y="1864870"/>
            <a:ext cx="2341043" cy="34824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B62B38-5A56-CA4C-A56A-0A604994A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91248">
            <a:off x="1613468" y="2141344"/>
            <a:ext cx="3251656" cy="25753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D01E660-773A-A74D-AF4B-C3AADD317637}"/>
              </a:ext>
            </a:extLst>
          </p:cNvPr>
          <p:cNvSpPr txBox="1"/>
          <p:nvPr/>
        </p:nvSpPr>
        <p:spPr>
          <a:xfrm>
            <a:off x="5133101" y="413592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>
                <a:solidFill>
                  <a:srgbClr val="002060"/>
                </a:solidFill>
              </a:rPr>
              <a:t>Dilliad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58DE10-4ED0-CD4B-9C67-AC807CD19AD9}"/>
              </a:ext>
            </a:extLst>
          </p:cNvPr>
          <p:cNvSpPr txBox="1"/>
          <p:nvPr/>
        </p:nvSpPr>
        <p:spPr>
          <a:xfrm>
            <a:off x="2314974" y="4917472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sgert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17D1"/>
                </a:solidFill>
              </a:rPr>
              <a:t>pinc</a:t>
            </a:r>
            <a:endParaRPr lang="en-US" sz="2800" b="1" dirty="0">
              <a:solidFill>
                <a:srgbClr val="FF17D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CE3EFD-A8DB-2141-8B24-2F8E8984A354}"/>
              </a:ext>
            </a:extLst>
          </p:cNvPr>
          <p:cNvSpPr txBox="1"/>
          <p:nvPr/>
        </p:nvSpPr>
        <p:spPr>
          <a:xfrm>
            <a:off x="6749725" y="5440692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ffrog</a:t>
            </a:r>
            <a:r>
              <a:rPr lang="en-US" sz="2800" b="1" dirty="0"/>
              <a:t> du</a:t>
            </a:r>
          </a:p>
        </p:txBody>
      </p:sp>
    </p:spTree>
    <p:extLst>
      <p:ext uri="{BB962C8B-B14F-4D97-AF65-F5344CB8AC3E}">
        <p14:creationId xmlns:p14="http://schemas.microsoft.com/office/powerpoint/2010/main" val="16531882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BBF8D1B-06E7-D140-B331-B95787FB43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301396">
            <a:off x="6111105" y="1834241"/>
            <a:ext cx="2976011" cy="253811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5FC7322-58B2-AB4E-8950-D3EF57511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00785">
            <a:off x="1208602" y="1959258"/>
            <a:ext cx="2939483" cy="29394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BB63C9-B7C7-0744-9A2E-EFD22BEE9589}"/>
              </a:ext>
            </a:extLst>
          </p:cNvPr>
          <p:cNvSpPr txBox="1"/>
          <p:nvPr/>
        </p:nvSpPr>
        <p:spPr>
          <a:xfrm>
            <a:off x="4636813" y="637317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>
                <a:solidFill>
                  <a:srgbClr val="002060"/>
                </a:solidFill>
              </a:rPr>
              <a:t>Dilliad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E3D693-4A53-9247-99D1-E8FEBE4DEB54}"/>
              </a:ext>
            </a:extLst>
          </p:cNvPr>
          <p:cNvSpPr txBox="1"/>
          <p:nvPr/>
        </p:nvSpPr>
        <p:spPr>
          <a:xfrm>
            <a:off x="1501985" y="5046059"/>
            <a:ext cx="35795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trowsus</a:t>
            </a:r>
            <a:r>
              <a:rPr lang="en-US" sz="2800" b="1" dirty="0">
                <a:solidFill>
                  <a:srgbClr val="FF17D1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glas</a:t>
            </a:r>
            <a:endParaRPr lang="en-US" sz="2800" b="1" dirty="0">
              <a:solidFill>
                <a:srgbClr val="0070C0"/>
              </a:solidFill>
            </a:endParaRPr>
          </a:p>
          <a:p>
            <a:r>
              <a:rPr lang="en-US" sz="2800" b="1" dirty="0" err="1"/>
              <a:t>j</a:t>
            </a:r>
            <a:r>
              <a:rPr lang="en-US" sz="2400" b="1" dirty="0" err="1"/>
              <a:t>Î</a:t>
            </a:r>
            <a:r>
              <a:rPr lang="en-US" sz="2800" b="1" dirty="0" err="1"/>
              <a:t>ns</a:t>
            </a:r>
            <a:r>
              <a:rPr lang="en-US" sz="2800" b="1" dirty="0">
                <a:solidFill>
                  <a:srgbClr val="FF17D1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glas</a:t>
            </a:r>
            <a:endParaRPr lang="en-US" sz="2800" b="1" dirty="0">
              <a:solidFill>
                <a:srgbClr val="0070C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C4E5A6-5A09-0E42-9103-3980B049170A}"/>
              </a:ext>
            </a:extLst>
          </p:cNvPr>
          <p:cNvSpPr txBox="1"/>
          <p:nvPr/>
        </p:nvSpPr>
        <p:spPr>
          <a:xfrm>
            <a:off x="5747948" y="4790609"/>
            <a:ext cx="35795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siorts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rgbClr val="FFFF00"/>
                </a:solidFill>
                <a:highlight>
                  <a:srgbClr val="000000"/>
                </a:highlight>
              </a:rPr>
              <a:t>melyn</a:t>
            </a:r>
            <a:endParaRPr lang="en-US" sz="2800" b="1" dirty="0">
              <a:solidFill>
                <a:srgbClr val="FFFF00"/>
              </a:solidFill>
              <a:highlight>
                <a:srgbClr val="000000"/>
              </a:highlight>
            </a:endParaRPr>
          </a:p>
          <a:p>
            <a:r>
              <a:rPr lang="en-US" sz="2800" b="1" dirty="0"/>
              <a:t>a </a:t>
            </a:r>
            <a:r>
              <a:rPr lang="en-US" sz="2800" b="1" dirty="0" err="1">
                <a:solidFill>
                  <a:srgbClr val="FF17D1"/>
                </a:solidFill>
              </a:rPr>
              <a:t>pinc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oren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rgbClr val="7030A0"/>
                </a:solidFill>
              </a:rPr>
              <a:t>porffor</a:t>
            </a:r>
            <a:endParaRPr lang="en-US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5107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48032E-C227-C845-A731-3BC02E1BD9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522653">
            <a:off x="8370196" y="641747"/>
            <a:ext cx="1187604" cy="297672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C50F473-27F5-314B-AAD1-78B3BBAB18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603" y="1546839"/>
            <a:ext cx="2693987" cy="26939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93A1B3-FF77-5F4F-A289-5E013443B5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367" y="2232817"/>
            <a:ext cx="3251200" cy="3251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4AFB141-74AD-CD45-BC5F-A18395FCF232}"/>
              </a:ext>
            </a:extLst>
          </p:cNvPr>
          <p:cNvSpPr txBox="1"/>
          <p:nvPr/>
        </p:nvSpPr>
        <p:spPr>
          <a:xfrm>
            <a:off x="5055254" y="205441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>
                <a:solidFill>
                  <a:srgbClr val="002060"/>
                </a:solidFill>
              </a:rPr>
              <a:t>Dilliad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7B5340-D7B4-2E48-A240-BA509E9B470F}"/>
              </a:ext>
            </a:extLst>
          </p:cNvPr>
          <p:cNvSpPr txBox="1"/>
          <p:nvPr/>
        </p:nvSpPr>
        <p:spPr>
          <a:xfrm>
            <a:off x="612807" y="4431697"/>
            <a:ext cx="35795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sgarff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7030A0"/>
                </a:solidFill>
              </a:rPr>
              <a:t>porffor</a:t>
            </a:r>
            <a:endParaRPr lang="en-US" sz="2800" b="1" dirty="0">
              <a:solidFill>
                <a:srgbClr val="7030A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2052AA-AE6F-7C42-81B8-DE6DCA34EBD8}"/>
              </a:ext>
            </a:extLst>
          </p:cNvPr>
          <p:cNvSpPr txBox="1"/>
          <p:nvPr/>
        </p:nvSpPr>
        <p:spPr>
          <a:xfrm>
            <a:off x="3915757" y="5545193"/>
            <a:ext cx="4565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menig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chemeClr val="accent2">
                    <a:lumMod val="75000"/>
                  </a:schemeClr>
                </a:solidFill>
              </a:rPr>
              <a:t>oren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rgbClr val="7030A0"/>
                </a:solidFill>
              </a:rPr>
              <a:t>phorffor</a:t>
            </a:r>
            <a:endParaRPr lang="en-US" sz="2800" b="1" dirty="0">
              <a:solidFill>
                <a:srgbClr val="7030A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579927-78AE-6D40-80C8-1F6690B33EE6}"/>
              </a:ext>
            </a:extLst>
          </p:cNvPr>
          <p:cNvSpPr txBox="1"/>
          <p:nvPr/>
        </p:nvSpPr>
        <p:spPr>
          <a:xfrm>
            <a:off x="8481573" y="3908477"/>
            <a:ext cx="35795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tei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endParaRPr lang="en-US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2594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444B16-6E38-7B47-AED9-700F84227E26}"/>
              </a:ext>
            </a:extLst>
          </p:cNvPr>
          <p:cNvSpPr txBox="1"/>
          <p:nvPr/>
        </p:nvSpPr>
        <p:spPr>
          <a:xfrm>
            <a:off x="2100263" y="2268499"/>
            <a:ext cx="7516801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Beth </a:t>
            </a:r>
            <a:r>
              <a:rPr lang="en-GB" sz="6000" dirty="0" err="1"/>
              <a:t>wyt</a:t>
            </a:r>
            <a:r>
              <a:rPr lang="en-GB" sz="6000" dirty="0"/>
              <a:t> </a:t>
            </a:r>
            <a:r>
              <a:rPr lang="en-GB" sz="6000" dirty="0" err="1"/>
              <a:t>ti’n</a:t>
            </a:r>
            <a:r>
              <a:rPr lang="en-GB" sz="6000" dirty="0"/>
              <a:t> </a:t>
            </a:r>
            <a:r>
              <a:rPr lang="en-GB" sz="6000" dirty="0" err="1"/>
              <a:t>gwisgo</a:t>
            </a:r>
            <a:r>
              <a:rPr lang="en-GB" sz="6000" dirty="0"/>
              <a:t>?</a:t>
            </a:r>
          </a:p>
          <a:p>
            <a:r>
              <a:rPr lang="en-GB" sz="3200" dirty="0"/>
              <a:t>What are you wearing?</a:t>
            </a:r>
            <a:endParaRPr lang="en-US" sz="4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325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D8FD4A-2276-8B42-B624-6674A7F3F30F}"/>
              </a:ext>
            </a:extLst>
          </p:cNvPr>
          <p:cNvSpPr txBox="1"/>
          <p:nvPr/>
        </p:nvSpPr>
        <p:spPr>
          <a:xfrm>
            <a:off x="1781783" y="3604377"/>
            <a:ext cx="102625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Mae Miss Jones </a:t>
            </a:r>
            <a:r>
              <a:rPr lang="en-US" sz="4800" dirty="0" err="1"/>
              <a:t>yn</a:t>
            </a:r>
            <a:r>
              <a:rPr lang="en-US" sz="4800" dirty="0"/>
              <a:t> </a:t>
            </a:r>
            <a:r>
              <a:rPr lang="en-US" sz="4800" dirty="0" err="1"/>
              <a:t>gwisgo</a:t>
            </a:r>
            <a:endParaRPr lang="en-US" sz="4800" dirty="0"/>
          </a:p>
          <a:p>
            <a:r>
              <a:rPr lang="en-US" sz="4800" dirty="0" err="1"/>
              <a:t>ffrog</a:t>
            </a:r>
            <a:r>
              <a:rPr lang="en-US" sz="4800" dirty="0"/>
              <a:t> </a:t>
            </a:r>
            <a:r>
              <a:rPr lang="en-US" sz="4800" dirty="0" err="1">
                <a:solidFill>
                  <a:srgbClr val="00B050"/>
                </a:solidFill>
              </a:rPr>
              <a:t>gwyrdd</a:t>
            </a:r>
            <a:r>
              <a:rPr lang="en-US" sz="4800" dirty="0"/>
              <a:t> a du.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F4F653-4F6E-E546-8945-0D871052B936}"/>
              </a:ext>
            </a:extLst>
          </p:cNvPr>
          <p:cNvSpPr txBox="1"/>
          <p:nvPr/>
        </p:nvSpPr>
        <p:spPr>
          <a:xfrm>
            <a:off x="710220" y="773849"/>
            <a:ext cx="86480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Beth </a:t>
            </a:r>
            <a:r>
              <a:rPr lang="en-GB" sz="7200" dirty="0" err="1"/>
              <a:t>mae</a:t>
            </a:r>
            <a:r>
              <a:rPr lang="en-GB" sz="7200" dirty="0"/>
              <a:t> Miss Jones </a:t>
            </a:r>
            <a:r>
              <a:rPr lang="en-GB" sz="7200" dirty="0" err="1"/>
              <a:t>yn</a:t>
            </a:r>
            <a:r>
              <a:rPr lang="en-GB" sz="7200" dirty="0"/>
              <a:t> </a:t>
            </a:r>
            <a:r>
              <a:rPr lang="en-GB" sz="7200" dirty="0" err="1"/>
              <a:t>gwisgo</a:t>
            </a:r>
            <a:r>
              <a:rPr lang="en-GB" sz="7200" dirty="0"/>
              <a:t>?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408139245"/>
      </p:ext>
    </p:extLst>
  </p:cSld>
  <p:clrMapOvr>
    <a:masterClrMapping/>
  </p:clrMapOvr>
  <p:transition spd="slow">
    <p:cove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99ED06-0613-404C-9EA2-D40EDF12AD0C}"/>
              </a:ext>
            </a:extLst>
          </p:cNvPr>
          <p:cNvSpPr txBox="1"/>
          <p:nvPr/>
        </p:nvSpPr>
        <p:spPr>
          <a:xfrm>
            <a:off x="1053120" y="612844"/>
            <a:ext cx="9076717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</a:rPr>
              <a:t>Beth </a:t>
            </a:r>
            <a:r>
              <a:rPr lang="en-US" sz="4800" dirty="0" err="1">
                <a:solidFill>
                  <a:srgbClr val="FF0000"/>
                </a:solidFill>
              </a:rPr>
              <a:t>mae</a:t>
            </a:r>
            <a:r>
              <a:rPr lang="en-US" sz="4800" dirty="0">
                <a:solidFill>
                  <a:srgbClr val="FF0000"/>
                </a:solidFill>
              </a:rPr>
              <a:t> </a:t>
            </a:r>
            <a:r>
              <a:rPr lang="en-US" sz="4800" dirty="0" err="1">
                <a:solidFill>
                  <a:srgbClr val="FF0000"/>
                </a:solidFill>
              </a:rPr>
              <a:t>hi’n</a:t>
            </a:r>
            <a:r>
              <a:rPr lang="en-US" sz="4800" dirty="0">
                <a:solidFill>
                  <a:srgbClr val="FF0000"/>
                </a:solidFill>
              </a:rPr>
              <a:t> </a:t>
            </a:r>
            <a:r>
              <a:rPr lang="en-US" sz="4800" dirty="0" err="1">
                <a:solidFill>
                  <a:srgbClr val="FF0000"/>
                </a:solidFill>
              </a:rPr>
              <a:t>gwisgo</a:t>
            </a:r>
            <a:r>
              <a:rPr lang="en-US" sz="4800" dirty="0">
                <a:solidFill>
                  <a:srgbClr val="FF0000"/>
                </a:solidFill>
              </a:rPr>
              <a:t>?</a:t>
            </a:r>
          </a:p>
          <a:p>
            <a:r>
              <a:rPr lang="en-US" sz="4800" dirty="0">
                <a:solidFill>
                  <a:srgbClr val="FF0000"/>
                </a:solidFill>
              </a:rPr>
              <a:t>What is she wearing?</a:t>
            </a:r>
          </a:p>
          <a:p>
            <a:r>
              <a:rPr lang="en-US" sz="3600" dirty="0"/>
              <a:t>Girl: Mae </a:t>
            </a:r>
            <a:r>
              <a:rPr lang="en-US" sz="3600" dirty="0" err="1"/>
              <a:t>hi’n</a:t>
            </a:r>
            <a:r>
              <a:rPr lang="en-US" sz="3600" dirty="0"/>
              <a:t> </a:t>
            </a:r>
            <a:r>
              <a:rPr lang="en-US" sz="3600" dirty="0" err="1"/>
              <a:t>gwisgo</a:t>
            </a:r>
            <a:r>
              <a:rPr lang="en-US" sz="3600" dirty="0"/>
              <a:t>….</a:t>
            </a:r>
          </a:p>
          <a:p>
            <a:r>
              <a:rPr lang="en-US" sz="3600" dirty="0"/>
              <a:t>She is wearing….</a:t>
            </a:r>
          </a:p>
          <a:p>
            <a:endParaRPr lang="en-US" sz="4000" dirty="0"/>
          </a:p>
          <a:p>
            <a:r>
              <a:rPr lang="en-US" sz="4400" dirty="0">
                <a:solidFill>
                  <a:srgbClr val="FF0000"/>
                </a:solidFill>
              </a:rPr>
              <a:t>Beth </a:t>
            </a:r>
            <a:r>
              <a:rPr lang="en-US" sz="4400" dirty="0" err="1">
                <a:solidFill>
                  <a:srgbClr val="FF0000"/>
                </a:solidFill>
              </a:rPr>
              <a:t>mae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en-US" sz="4400" dirty="0" err="1">
                <a:solidFill>
                  <a:srgbClr val="FF0000"/>
                </a:solidFill>
              </a:rPr>
              <a:t>e’n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en-US" sz="4400" dirty="0" err="1">
                <a:solidFill>
                  <a:srgbClr val="FF0000"/>
                </a:solidFill>
              </a:rPr>
              <a:t>gwisgo</a:t>
            </a:r>
            <a:r>
              <a:rPr lang="en-US" sz="4400" dirty="0">
                <a:solidFill>
                  <a:srgbClr val="FF0000"/>
                </a:solidFill>
              </a:rPr>
              <a:t>?</a:t>
            </a:r>
          </a:p>
          <a:p>
            <a:r>
              <a:rPr lang="en-US" sz="4400" dirty="0">
                <a:solidFill>
                  <a:srgbClr val="FF0000"/>
                </a:solidFill>
              </a:rPr>
              <a:t>What is he wearing?</a:t>
            </a:r>
          </a:p>
          <a:p>
            <a:r>
              <a:rPr lang="en-US" sz="3600" dirty="0"/>
              <a:t>Boy: Mae </a:t>
            </a:r>
            <a:r>
              <a:rPr lang="en-US" sz="3600" dirty="0" err="1"/>
              <a:t>e’n</a:t>
            </a:r>
            <a:r>
              <a:rPr lang="en-US" sz="3600" dirty="0"/>
              <a:t> </a:t>
            </a:r>
            <a:r>
              <a:rPr lang="en-US" sz="3600" dirty="0" err="1"/>
              <a:t>gwisgo</a:t>
            </a:r>
            <a:r>
              <a:rPr lang="en-US" sz="3600" dirty="0"/>
              <a:t>….</a:t>
            </a:r>
          </a:p>
          <a:p>
            <a:r>
              <a:rPr lang="en-US" sz="3600" dirty="0"/>
              <a:t>He is wearing….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2103066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8232E-1578-5C43-875E-A15167B1A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Beth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Anna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gwisgo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DF9628-6FE0-324F-B905-97A70D822E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3612" y="2189163"/>
            <a:ext cx="3881437" cy="38814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4CAA8E-214C-F84E-9672-AFAA311615CE}"/>
              </a:ext>
            </a:extLst>
          </p:cNvPr>
          <p:cNvSpPr txBox="1"/>
          <p:nvPr/>
        </p:nvSpPr>
        <p:spPr>
          <a:xfrm>
            <a:off x="5386388" y="3429000"/>
            <a:ext cx="53284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Mae Anna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gwisgo</a:t>
            </a:r>
            <a:r>
              <a:rPr lang="en-US" sz="2000" dirty="0"/>
              <a:t> </a:t>
            </a:r>
            <a:r>
              <a:rPr lang="en-US" sz="2000" dirty="0" err="1"/>
              <a:t>ffrog</a:t>
            </a:r>
            <a:r>
              <a:rPr lang="en-US" sz="2000" dirty="0"/>
              <a:t> </a:t>
            </a:r>
            <a:r>
              <a:rPr lang="en-US" sz="2000" dirty="0" err="1"/>
              <a:t>glas</a:t>
            </a:r>
            <a:r>
              <a:rPr lang="en-US" sz="2000" dirty="0"/>
              <a:t> a du a </a:t>
            </a:r>
            <a:r>
              <a:rPr lang="en-US" sz="2000" dirty="0" err="1"/>
              <a:t>porffor</a:t>
            </a:r>
            <a:r>
              <a:rPr lang="en-US" sz="2000" dirty="0"/>
              <a:t>.</a:t>
            </a:r>
          </a:p>
          <a:p>
            <a:endParaRPr lang="en-US" sz="2000" dirty="0"/>
          </a:p>
          <a:p>
            <a:r>
              <a:rPr lang="en-US" sz="2000" dirty="0"/>
              <a:t>Mae </a:t>
            </a:r>
            <a:r>
              <a:rPr lang="en-US" sz="2000" dirty="0" err="1"/>
              <a:t>hi’n</a:t>
            </a:r>
            <a:r>
              <a:rPr lang="en-US" sz="2000" dirty="0"/>
              <a:t> </a:t>
            </a:r>
            <a:r>
              <a:rPr lang="en-US" sz="2000" dirty="0" err="1"/>
              <a:t>gwisgo</a:t>
            </a:r>
            <a:r>
              <a:rPr lang="en-US" sz="2000" dirty="0"/>
              <a:t> </a:t>
            </a:r>
            <a:r>
              <a:rPr lang="en-US" sz="2000" dirty="0" err="1"/>
              <a:t>bwts</a:t>
            </a:r>
            <a:r>
              <a:rPr lang="en-US" sz="2000" dirty="0"/>
              <a:t> du.  </a:t>
            </a:r>
          </a:p>
        </p:txBody>
      </p:sp>
    </p:spTree>
    <p:extLst>
      <p:ext uri="{BB962C8B-B14F-4D97-AF65-F5344CB8AC3E}">
        <p14:creationId xmlns:p14="http://schemas.microsoft.com/office/powerpoint/2010/main" val="19297294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BE1A0-1619-7F4C-B94B-30FDCDBEB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Beth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Woody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gwisgo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BF9D187-6144-1840-8DEE-E788BC85A3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30075" y="2001837"/>
            <a:ext cx="2262862" cy="38814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B55297D-E772-DA4F-BA1D-31DC1FA55639}"/>
              </a:ext>
            </a:extLst>
          </p:cNvPr>
          <p:cNvSpPr txBox="1"/>
          <p:nvPr/>
        </p:nvSpPr>
        <p:spPr>
          <a:xfrm>
            <a:off x="4857751" y="2249945"/>
            <a:ext cx="484139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Mae Woody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het brown.</a:t>
            </a:r>
          </a:p>
          <a:p>
            <a:endParaRPr lang="en-US" sz="2400" dirty="0"/>
          </a:p>
          <a:p>
            <a:r>
              <a:rPr lang="en-US" sz="2400" dirty="0"/>
              <a:t>Mae </a:t>
            </a:r>
            <a:r>
              <a:rPr lang="en-US" sz="2400" dirty="0" err="1"/>
              <a:t>en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</a:t>
            </a:r>
            <a:r>
              <a:rPr lang="en-US" sz="2400" dirty="0" err="1"/>
              <a:t>trowsus</a:t>
            </a:r>
            <a:r>
              <a:rPr lang="en-US" sz="2400" dirty="0"/>
              <a:t> </a:t>
            </a:r>
            <a:r>
              <a:rPr lang="en-US" sz="2400" dirty="0" err="1"/>
              <a:t>glas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r>
              <a:rPr lang="en-US" sz="2400" dirty="0"/>
              <a:t>Mae </a:t>
            </a:r>
            <a:r>
              <a:rPr lang="en-US" sz="2400" dirty="0" err="1"/>
              <a:t>en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</a:t>
            </a:r>
            <a:r>
              <a:rPr lang="en-US" sz="2400" dirty="0" err="1"/>
              <a:t>crys</a:t>
            </a:r>
            <a:r>
              <a:rPr lang="en-US" sz="2400" dirty="0"/>
              <a:t> </a:t>
            </a:r>
            <a:r>
              <a:rPr lang="en-US" sz="2400" dirty="0" err="1"/>
              <a:t>melyn</a:t>
            </a:r>
            <a:r>
              <a:rPr lang="en-US" sz="2400" dirty="0"/>
              <a:t> a </a:t>
            </a:r>
            <a:r>
              <a:rPr lang="en-US" sz="2400" dirty="0" err="1"/>
              <a:t>coch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r>
              <a:rPr lang="en-US" sz="2400" dirty="0"/>
              <a:t>Mae </a:t>
            </a:r>
            <a:r>
              <a:rPr lang="en-US" sz="2400" dirty="0" err="1"/>
              <a:t>en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</a:t>
            </a:r>
            <a:r>
              <a:rPr lang="en-US" sz="2400" dirty="0" err="1"/>
              <a:t>bwts</a:t>
            </a:r>
            <a:r>
              <a:rPr lang="en-US" sz="2400" dirty="0"/>
              <a:t> brown. </a:t>
            </a:r>
          </a:p>
        </p:txBody>
      </p:sp>
    </p:spTree>
    <p:extLst>
      <p:ext uri="{BB962C8B-B14F-4D97-AF65-F5344CB8AC3E}">
        <p14:creationId xmlns:p14="http://schemas.microsoft.com/office/powerpoint/2010/main" val="39888712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5D7EA-A627-6D48-9D88-9338C87F6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Beth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Fflac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gwisgo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E0A56F5-C7DC-5141-B7A1-EFE82AEE33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0605" y="1930400"/>
            <a:ext cx="2745581" cy="37991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3C1859-4089-4E43-B6D4-B47B57EBF0AD}"/>
              </a:ext>
            </a:extLst>
          </p:cNvPr>
          <p:cNvSpPr txBox="1"/>
          <p:nvPr/>
        </p:nvSpPr>
        <p:spPr>
          <a:xfrm>
            <a:off x="4149457" y="2721963"/>
            <a:ext cx="7201010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Mae </a:t>
            </a:r>
            <a:r>
              <a:rPr lang="en-US" sz="2400" dirty="0" err="1"/>
              <a:t>Fflac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</a:t>
            </a:r>
            <a:r>
              <a:rPr lang="en-US" sz="2400" dirty="0" err="1"/>
              <a:t>siwmper</a:t>
            </a:r>
            <a:r>
              <a:rPr lang="en-US" sz="2400" dirty="0"/>
              <a:t> </a:t>
            </a:r>
            <a:r>
              <a:rPr lang="en-US" sz="2400" dirty="0" err="1"/>
              <a:t>glas</a:t>
            </a:r>
            <a:r>
              <a:rPr lang="en-US" sz="2400" dirty="0"/>
              <a:t>, a </a:t>
            </a:r>
            <a:r>
              <a:rPr lang="en-US" sz="2400" dirty="0" err="1"/>
              <a:t>melyn</a:t>
            </a:r>
            <a:r>
              <a:rPr lang="en-US" sz="2400" dirty="0"/>
              <a:t> a </a:t>
            </a:r>
            <a:r>
              <a:rPr lang="en-US" sz="2400" dirty="0" err="1"/>
              <a:t>coch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r>
              <a:rPr lang="en-US" sz="2400" dirty="0"/>
              <a:t>Mae </a:t>
            </a:r>
            <a:r>
              <a:rPr lang="en-US" sz="2400" dirty="0" err="1"/>
              <a:t>en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</a:t>
            </a:r>
            <a:r>
              <a:rPr lang="en-US" sz="2400" b="1" dirty="0" err="1"/>
              <a:t>j</a:t>
            </a:r>
            <a:r>
              <a:rPr lang="en-US" sz="2000" b="1" dirty="0" err="1"/>
              <a:t>Î</a:t>
            </a:r>
            <a:r>
              <a:rPr lang="en-US" sz="2400" b="1" dirty="0" err="1"/>
              <a:t>ns</a:t>
            </a:r>
            <a:r>
              <a:rPr lang="en-US" sz="2400" b="1" dirty="0"/>
              <a:t> </a:t>
            </a:r>
            <a:r>
              <a:rPr lang="en-US" sz="2400" b="1" dirty="0" err="1"/>
              <a:t>glas</a:t>
            </a:r>
            <a:r>
              <a:rPr lang="en-US" sz="2400" b="1" dirty="0"/>
              <a:t>. </a:t>
            </a:r>
          </a:p>
          <a:p>
            <a:endParaRPr lang="en-US" sz="2400" b="1" dirty="0">
              <a:solidFill>
                <a:srgbClr val="0070C0"/>
              </a:solidFill>
            </a:endParaRPr>
          </a:p>
          <a:p>
            <a:r>
              <a:rPr lang="en-US" sz="2400" dirty="0"/>
              <a:t>Mae </a:t>
            </a:r>
            <a:r>
              <a:rPr lang="en-US" sz="2400" dirty="0" err="1"/>
              <a:t>en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</a:t>
            </a:r>
            <a:r>
              <a:rPr lang="en-US" sz="2400" dirty="0" err="1"/>
              <a:t>esgidiau</a:t>
            </a:r>
            <a:r>
              <a:rPr lang="en-US" sz="2400" dirty="0"/>
              <a:t> </a:t>
            </a:r>
            <a:r>
              <a:rPr lang="en-US" sz="2400" dirty="0" err="1"/>
              <a:t>glas</a:t>
            </a:r>
            <a:r>
              <a:rPr lang="en-US" sz="2400" dirty="0"/>
              <a:t> a </a:t>
            </a:r>
            <a:r>
              <a:rPr lang="en-US" sz="2400" dirty="0" err="1"/>
              <a:t>gwyn</a:t>
            </a:r>
            <a:r>
              <a:rPr lang="en-US" sz="2400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2023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7A78B9C-A95F-ED46-930A-99D317F9FB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400" y="3683000"/>
            <a:ext cx="2692688" cy="23383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E05958-B5D2-4240-8AEB-C99CC0F68C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3036" y="608012"/>
            <a:ext cx="2419021" cy="23383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BB11EA-5507-DB47-8E75-7C34DB1BFA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8088" y="608012"/>
            <a:ext cx="2314287" cy="25014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571D303-DB36-B949-B0CA-B4025308F4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6614" y="3682999"/>
            <a:ext cx="2483762" cy="25011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13B9BB-50E6-3A4F-A342-525548B090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3226" y="4361655"/>
            <a:ext cx="490538" cy="490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49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62E7E-E637-9040-8929-2F1438CC7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721" y="557214"/>
            <a:ext cx="8495242" cy="54698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dirty="0"/>
              <a:t>Mae </a:t>
            </a:r>
            <a:r>
              <a:rPr lang="en-US" sz="4000" dirty="0">
                <a:highlight>
                  <a:srgbClr val="FF0000"/>
                </a:highlight>
              </a:rPr>
              <a:t>Miss Jones</a:t>
            </a:r>
            <a:r>
              <a:rPr lang="en-US" sz="4000" dirty="0"/>
              <a:t> </a:t>
            </a:r>
            <a:r>
              <a:rPr lang="en-US" sz="4000" dirty="0" err="1"/>
              <a:t>yn</a:t>
            </a:r>
            <a:r>
              <a:rPr lang="en-US" sz="4000" dirty="0"/>
              <a:t> </a:t>
            </a:r>
            <a:r>
              <a:rPr lang="en-US" sz="4000" dirty="0" err="1"/>
              <a:t>gwisgo</a:t>
            </a:r>
            <a:r>
              <a:rPr lang="en-US" sz="4000" dirty="0"/>
              <a:t> ……….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Girl: Mae </a:t>
            </a:r>
            <a:r>
              <a:rPr lang="en-US" sz="4000" dirty="0" err="1"/>
              <a:t>hi’n</a:t>
            </a:r>
            <a:r>
              <a:rPr lang="en-US" sz="4000" dirty="0"/>
              <a:t> </a:t>
            </a:r>
            <a:r>
              <a:rPr lang="en-US" sz="4000" dirty="0" err="1"/>
              <a:t>gwisgo</a:t>
            </a:r>
            <a:r>
              <a:rPr lang="en-US" sz="4000" dirty="0"/>
              <a:t>….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Boy: Mae </a:t>
            </a:r>
            <a:r>
              <a:rPr lang="en-US" sz="4000" dirty="0" err="1"/>
              <a:t>e’n</a:t>
            </a:r>
            <a:r>
              <a:rPr lang="en-US" sz="4000" dirty="0"/>
              <a:t> </a:t>
            </a:r>
            <a:r>
              <a:rPr lang="en-US" sz="4000" dirty="0" err="1"/>
              <a:t>gwisgo</a:t>
            </a:r>
            <a:r>
              <a:rPr lang="en-US" sz="4000" dirty="0"/>
              <a:t>….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EB5BBD-FAB1-8648-9BAD-50CE7459E074}"/>
              </a:ext>
            </a:extLst>
          </p:cNvPr>
          <p:cNvSpPr txBox="1"/>
          <p:nvPr/>
        </p:nvSpPr>
        <p:spPr>
          <a:xfrm>
            <a:off x="862013" y="4862989"/>
            <a:ext cx="1149674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>
                <a:solidFill>
                  <a:srgbClr val="0070C0"/>
                </a:solidFill>
              </a:rPr>
              <a:t>glas</a:t>
            </a:r>
            <a:endParaRPr lang="en-US" sz="4000" dirty="0">
              <a:solidFill>
                <a:srgbClr val="0070C0"/>
              </a:solidFill>
            </a:endParaRPr>
          </a:p>
          <a:p>
            <a:r>
              <a:rPr lang="en-US" sz="4000" dirty="0" err="1">
                <a:solidFill>
                  <a:srgbClr val="FF17D1"/>
                </a:solidFill>
              </a:rPr>
              <a:t>pinc</a:t>
            </a:r>
            <a:endParaRPr lang="en-US" sz="4000" dirty="0">
              <a:solidFill>
                <a:srgbClr val="FF17D1"/>
              </a:solidFill>
            </a:endParaRPr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2BCA783-E97E-1B4C-A5E1-532B149FE7E7}"/>
              </a:ext>
            </a:extLst>
          </p:cNvPr>
          <p:cNvSpPr/>
          <p:nvPr/>
        </p:nvSpPr>
        <p:spPr>
          <a:xfrm>
            <a:off x="6560814" y="4770655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4000" dirty="0" err="1">
                <a:solidFill>
                  <a:srgbClr val="FF0000"/>
                </a:solidFill>
              </a:rPr>
              <a:t>coch</a:t>
            </a:r>
            <a:endParaRPr lang="en-US" sz="4000" dirty="0">
              <a:solidFill>
                <a:schemeClr val="accent2"/>
              </a:solidFill>
            </a:endParaRPr>
          </a:p>
          <a:p>
            <a:r>
              <a:rPr lang="en-US" sz="4000" dirty="0" err="1">
                <a:solidFill>
                  <a:srgbClr val="FF0000"/>
                </a:solidFill>
              </a:rPr>
              <a:t>e</a:t>
            </a:r>
            <a:r>
              <a:rPr lang="en-US" sz="4000" dirty="0" err="1">
                <a:solidFill>
                  <a:srgbClr val="FFC000"/>
                </a:solidFill>
              </a:rPr>
              <a:t>n</a:t>
            </a:r>
            <a:r>
              <a:rPr lang="en-US" sz="4000" dirty="0" err="1">
                <a:solidFill>
                  <a:srgbClr val="0070C0"/>
                </a:solidFill>
              </a:rPr>
              <a:t>f</a:t>
            </a:r>
            <a:r>
              <a:rPr lang="en-US" sz="4000" dirty="0" err="1">
                <a:solidFill>
                  <a:srgbClr val="00B050"/>
                </a:solidFill>
              </a:rPr>
              <a:t>y</a:t>
            </a:r>
            <a:r>
              <a:rPr lang="en-US" sz="4000" dirty="0" err="1">
                <a:solidFill>
                  <a:srgbClr val="7030A0"/>
                </a:solidFill>
              </a:rPr>
              <a:t>s</a:t>
            </a:r>
            <a:r>
              <a:rPr lang="en-US" sz="4000" dirty="0"/>
              <a:t> </a:t>
            </a:r>
          </a:p>
          <a:p>
            <a:r>
              <a:rPr lang="en-US" sz="4000" dirty="0" err="1">
                <a:solidFill>
                  <a:schemeClr val="bg1"/>
                </a:solidFill>
                <a:highlight>
                  <a:srgbClr val="000000"/>
                </a:highlight>
              </a:rPr>
              <a:t>gwyn</a:t>
            </a:r>
            <a:endParaRPr lang="en-US" sz="40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1DBC81E-2533-A041-8E5E-AE3A3C2F2870}"/>
              </a:ext>
            </a:extLst>
          </p:cNvPr>
          <p:cNvSpPr/>
          <p:nvPr/>
        </p:nvSpPr>
        <p:spPr>
          <a:xfrm>
            <a:off x="2389350" y="4864542"/>
            <a:ext cx="189547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err="1">
                <a:solidFill>
                  <a:srgbClr val="7030A0"/>
                </a:solidFill>
              </a:rPr>
              <a:t>porffor</a:t>
            </a:r>
            <a:endParaRPr lang="en-US" sz="4000" dirty="0">
              <a:solidFill>
                <a:srgbClr val="7030A0"/>
              </a:solidFill>
            </a:endParaRPr>
          </a:p>
          <a:p>
            <a:r>
              <a:rPr lang="en-US" sz="4000" dirty="0" err="1">
                <a:solidFill>
                  <a:srgbClr val="00B050"/>
                </a:solidFill>
              </a:rPr>
              <a:t>gwyrdd</a:t>
            </a:r>
            <a:endParaRPr lang="en-US" sz="4000" dirty="0">
              <a:solidFill>
                <a:srgbClr val="00B05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6600F3-FFD6-8E4F-A3DC-BF3E5E0C16A2}"/>
              </a:ext>
            </a:extLst>
          </p:cNvPr>
          <p:cNvSpPr/>
          <p:nvPr/>
        </p:nvSpPr>
        <p:spPr>
          <a:xfrm>
            <a:off x="4662488" y="5025448"/>
            <a:ext cx="6096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4000" dirty="0">
                <a:solidFill>
                  <a:schemeClr val="accent3">
                    <a:lumMod val="75000"/>
                  </a:schemeClr>
                </a:solidFill>
              </a:rPr>
              <a:t>brown</a:t>
            </a:r>
          </a:p>
          <a:p>
            <a:r>
              <a:rPr lang="en-US" sz="4000" dirty="0"/>
              <a:t>du</a:t>
            </a:r>
            <a:endParaRPr lang="en-US" sz="4000" dirty="0">
              <a:highlight>
                <a:srgbClr val="000000"/>
              </a:highligh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C2EDF8-C105-1F44-A57F-66FBBDCE39B5}"/>
              </a:ext>
            </a:extLst>
          </p:cNvPr>
          <p:cNvSpPr txBox="1"/>
          <p:nvPr/>
        </p:nvSpPr>
        <p:spPr>
          <a:xfrm>
            <a:off x="8204125" y="5093373"/>
            <a:ext cx="157607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>
                <a:solidFill>
                  <a:srgbClr val="FFFF00"/>
                </a:solidFill>
                <a:highlight>
                  <a:srgbClr val="000000"/>
                </a:highlight>
              </a:rPr>
              <a:t>melyn</a:t>
            </a:r>
            <a:endParaRPr lang="en-US" sz="4000" dirty="0">
              <a:solidFill>
                <a:srgbClr val="FFFF00"/>
              </a:solidFill>
              <a:highlight>
                <a:srgbClr val="000000"/>
              </a:highlight>
            </a:endParaRPr>
          </a:p>
          <a:p>
            <a:r>
              <a:rPr lang="en-US" sz="4000" dirty="0" err="1">
                <a:solidFill>
                  <a:schemeClr val="accent2"/>
                </a:solidFill>
              </a:rPr>
              <a:t>oren</a:t>
            </a:r>
            <a:endParaRPr lang="en-US" sz="40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304179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Face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{1BC822F0-A6CF-3D4B-8EA2-8F0F427E681F}tf10001060</Template>
  <TotalTime>2452</TotalTime>
  <Words>312</Words>
  <Application>Microsoft Macintosh PowerPoint</Application>
  <PresentationFormat>Widescreen</PresentationFormat>
  <Paragraphs>84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mae Anna yn gwisgo?</vt:lpstr>
      <vt:lpstr>Beth mae Woody yn gwisgo?</vt:lpstr>
      <vt:lpstr>Beth mae Fflac yn gwisgo?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 K. (868538)</dc:creator>
  <cp:lastModifiedBy>JONES K. (868538)</cp:lastModifiedBy>
  <cp:revision>34</cp:revision>
  <dcterms:created xsi:type="dcterms:W3CDTF">2019-10-27T18:21:13Z</dcterms:created>
  <dcterms:modified xsi:type="dcterms:W3CDTF">2019-11-22T12:47:42Z</dcterms:modified>
</cp:coreProperties>
</file>