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42"/>
  </p:notesMasterIdLst>
  <p:handoutMasterIdLst>
    <p:handoutMasterId r:id="rId43"/>
  </p:handoutMasterIdLst>
  <p:sldIdLst>
    <p:sldId id="288" r:id="rId2"/>
    <p:sldId id="340" r:id="rId3"/>
    <p:sldId id="358" r:id="rId4"/>
    <p:sldId id="373" r:id="rId5"/>
    <p:sldId id="359" r:id="rId6"/>
    <p:sldId id="360" r:id="rId7"/>
    <p:sldId id="353" r:id="rId8"/>
    <p:sldId id="374" r:id="rId9"/>
    <p:sldId id="300" r:id="rId10"/>
    <p:sldId id="294" r:id="rId11"/>
    <p:sldId id="331" r:id="rId12"/>
    <p:sldId id="335" r:id="rId13"/>
    <p:sldId id="341" r:id="rId14"/>
    <p:sldId id="376" r:id="rId15"/>
    <p:sldId id="342" r:id="rId16"/>
    <p:sldId id="369" r:id="rId17"/>
    <p:sldId id="370" r:id="rId18"/>
    <p:sldId id="377" r:id="rId19"/>
    <p:sldId id="343" r:id="rId20"/>
    <p:sldId id="344" r:id="rId21"/>
    <p:sldId id="345" r:id="rId22"/>
    <p:sldId id="375" r:id="rId23"/>
    <p:sldId id="380" r:id="rId24"/>
    <p:sldId id="381" r:id="rId25"/>
    <p:sldId id="333" r:id="rId26"/>
    <p:sldId id="334" r:id="rId27"/>
    <p:sldId id="363" r:id="rId28"/>
    <p:sldId id="361" r:id="rId29"/>
    <p:sldId id="362" r:id="rId30"/>
    <p:sldId id="378" r:id="rId31"/>
    <p:sldId id="364" r:id="rId32"/>
    <p:sldId id="379" r:id="rId33"/>
    <p:sldId id="365" r:id="rId34"/>
    <p:sldId id="366" r:id="rId35"/>
    <p:sldId id="368" r:id="rId36"/>
    <p:sldId id="367" r:id="rId37"/>
    <p:sldId id="371" r:id="rId38"/>
    <p:sldId id="384" r:id="rId39"/>
    <p:sldId id="383" r:id="rId40"/>
    <p:sldId id="372" r:id="rId41"/>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8A6B277-212A-4431-ADB3-ADD17E084751}" type="datetimeFigureOut">
              <a:rPr lang="en-US"/>
              <a:pPr>
                <a:defRPr/>
              </a:pPr>
              <a:t>3/3/2017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n-lt"/>
              </a:defRPr>
            </a:lvl1pPr>
          </a:lstStyle>
          <a:p>
            <a:pPr>
              <a:defRPr/>
            </a:pPr>
            <a:fld id="{DBE70B61-9F8D-4527-AD8E-3E6F4730D2FB}" type="slidenum">
              <a:rPr lang="en-US" altLang="en-US"/>
              <a:pPr>
                <a:defRPr/>
              </a:pPr>
              <a:t>0</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GB"/>
          </a:p>
        </p:txBody>
      </p:sp>
      <p:sp>
        <p:nvSpPr>
          <p:cNvPr id="4198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mn-lt"/>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99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GB"/>
          </a:p>
        </p:txBody>
      </p:sp>
      <p:sp>
        <p:nvSpPr>
          <p:cNvPr id="4199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n-lt"/>
              </a:defRPr>
            </a:lvl1pPr>
          </a:lstStyle>
          <a:p>
            <a:pPr>
              <a:defRPr/>
            </a:pPr>
            <a:fld id="{10FCD33C-D018-4C15-A7BB-910EC70F79B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3F9FFE2-887D-462D-8CB8-1E343C3D2A2D}" type="slidenum">
              <a:rPr lang="en-GB" altLang="en-US" smtClean="0">
                <a:latin typeface="Times" panose="02020603050405020304" pitchFamily="18" charset="0"/>
              </a:rPr>
              <a:pPr fontAlgn="base">
                <a:spcBef>
                  <a:spcPct val="0"/>
                </a:spcBef>
                <a:spcAft>
                  <a:spcPct val="0"/>
                </a:spcAft>
              </a:pPr>
              <a:t>1</a:t>
            </a:fld>
            <a:endParaRPr lang="en-GB" altLang="en-US">
              <a:latin typeface="Times" panose="02020603050405020304" pitchFamily="18" charset="0"/>
            </a:endParaRPr>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4</a:t>
            </a:fld>
            <a:endParaRPr lang="en-GB" altLang="en-US"/>
          </a:p>
        </p:txBody>
      </p:sp>
    </p:spTree>
    <p:extLst>
      <p:ext uri="{BB962C8B-B14F-4D97-AF65-F5344CB8AC3E}">
        <p14:creationId xmlns:p14="http://schemas.microsoft.com/office/powerpoint/2010/main" val="3624631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8</a:t>
            </a:fld>
            <a:endParaRPr lang="en-GB" altLang="en-US"/>
          </a:p>
        </p:txBody>
      </p:sp>
    </p:spTree>
    <p:extLst>
      <p:ext uri="{BB962C8B-B14F-4D97-AF65-F5344CB8AC3E}">
        <p14:creationId xmlns:p14="http://schemas.microsoft.com/office/powerpoint/2010/main" val="2452455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14</a:t>
            </a:fld>
            <a:endParaRPr lang="en-GB" altLang="en-US"/>
          </a:p>
        </p:txBody>
      </p:sp>
    </p:spTree>
    <p:extLst>
      <p:ext uri="{BB962C8B-B14F-4D97-AF65-F5344CB8AC3E}">
        <p14:creationId xmlns:p14="http://schemas.microsoft.com/office/powerpoint/2010/main" val="28484797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18</a:t>
            </a:fld>
            <a:endParaRPr lang="en-GB" altLang="en-US"/>
          </a:p>
        </p:txBody>
      </p:sp>
    </p:spTree>
    <p:extLst>
      <p:ext uri="{BB962C8B-B14F-4D97-AF65-F5344CB8AC3E}">
        <p14:creationId xmlns:p14="http://schemas.microsoft.com/office/powerpoint/2010/main" val="30271450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22</a:t>
            </a:fld>
            <a:endParaRPr lang="en-GB" altLang="en-US"/>
          </a:p>
        </p:txBody>
      </p:sp>
    </p:spTree>
    <p:extLst>
      <p:ext uri="{BB962C8B-B14F-4D97-AF65-F5344CB8AC3E}">
        <p14:creationId xmlns:p14="http://schemas.microsoft.com/office/powerpoint/2010/main" val="13399140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23</a:t>
            </a:fld>
            <a:endParaRPr lang="en-GB" altLang="en-US"/>
          </a:p>
        </p:txBody>
      </p:sp>
    </p:spTree>
    <p:extLst>
      <p:ext uri="{BB962C8B-B14F-4D97-AF65-F5344CB8AC3E}">
        <p14:creationId xmlns:p14="http://schemas.microsoft.com/office/powerpoint/2010/main" val="31091585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24</a:t>
            </a:fld>
            <a:endParaRPr lang="en-GB" altLang="en-US"/>
          </a:p>
        </p:txBody>
      </p:sp>
    </p:spTree>
    <p:extLst>
      <p:ext uri="{BB962C8B-B14F-4D97-AF65-F5344CB8AC3E}">
        <p14:creationId xmlns:p14="http://schemas.microsoft.com/office/powerpoint/2010/main" val="2655276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30</a:t>
            </a:fld>
            <a:endParaRPr lang="en-GB" altLang="en-US"/>
          </a:p>
        </p:txBody>
      </p:sp>
    </p:spTree>
    <p:extLst>
      <p:ext uri="{BB962C8B-B14F-4D97-AF65-F5344CB8AC3E}">
        <p14:creationId xmlns:p14="http://schemas.microsoft.com/office/powerpoint/2010/main" val="11560238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32</a:t>
            </a:fld>
            <a:endParaRPr lang="en-GB" altLang="en-US"/>
          </a:p>
        </p:txBody>
      </p:sp>
    </p:spTree>
    <p:extLst>
      <p:ext uri="{BB962C8B-B14F-4D97-AF65-F5344CB8AC3E}">
        <p14:creationId xmlns:p14="http://schemas.microsoft.com/office/powerpoint/2010/main" val="3469686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38</a:t>
            </a:fld>
            <a:endParaRPr lang="en-GB" altLang="en-US"/>
          </a:p>
        </p:txBody>
      </p:sp>
    </p:spTree>
    <p:extLst>
      <p:ext uri="{BB962C8B-B14F-4D97-AF65-F5344CB8AC3E}">
        <p14:creationId xmlns:p14="http://schemas.microsoft.com/office/powerpoint/2010/main" val="2738322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0FCD33C-D018-4C15-A7BB-910EC70F79BE}" type="slidenum">
              <a:rPr lang="en-GB" altLang="en-US"/>
              <a:pPr>
                <a:defRPr/>
              </a:pPr>
              <a:t>39</a:t>
            </a:fld>
            <a:endParaRPr lang="en-GB" altLang="en-US"/>
          </a:p>
        </p:txBody>
      </p:sp>
    </p:spTree>
    <p:extLst>
      <p:ext uri="{BB962C8B-B14F-4D97-AF65-F5344CB8AC3E}">
        <p14:creationId xmlns:p14="http://schemas.microsoft.com/office/powerpoint/2010/main" val="1575859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7ADCDE9D-05C2-44DF-9D76-510D84395D98}"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943492E-C665-4481-9FDB-4234E5E88CF5}" type="slidenum">
              <a:rPr lang="en-US"/>
              <a:pPr>
                <a:defRPr/>
              </a:pPr>
              <a:t>‹#›</a:t>
            </a:fld>
            <a:endParaRPr lang="en-US"/>
          </a:p>
        </p:txBody>
      </p:sp>
    </p:spTree>
    <p:extLst>
      <p:ext uri="{BB962C8B-B14F-4D97-AF65-F5344CB8AC3E}">
        <p14:creationId xmlns:p14="http://schemas.microsoft.com/office/powerpoint/2010/main" val="1341074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2823464-7B38-4B63-B371-11F04637FB61}"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26659F1-FBB3-43EE-9954-9C311441BFB7}" type="slidenum">
              <a:rPr lang="en-US"/>
              <a:pPr>
                <a:defRPr/>
              </a:pPr>
              <a:t>‹#›</a:t>
            </a:fld>
            <a:endParaRPr lang="en-US"/>
          </a:p>
        </p:txBody>
      </p:sp>
    </p:spTree>
    <p:extLst>
      <p:ext uri="{BB962C8B-B14F-4D97-AF65-F5344CB8AC3E}">
        <p14:creationId xmlns:p14="http://schemas.microsoft.com/office/powerpoint/2010/main" val="84610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C12A8C82-13ED-455D-9F3D-70F47BEE2300}"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74BB10B-D4ED-4C7D-92B5-D55D828FA268}" type="slidenum">
              <a:rPr lang="en-US"/>
              <a:pPr>
                <a:defRPr/>
              </a:pPr>
              <a:t>‹#›</a:t>
            </a:fld>
            <a:endParaRPr lang="en-US"/>
          </a:p>
        </p:txBody>
      </p:sp>
    </p:spTree>
    <p:extLst>
      <p:ext uri="{BB962C8B-B14F-4D97-AF65-F5344CB8AC3E}">
        <p14:creationId xmlns:p14="http://schemas.microsoft.com/office/powerpoint/2010/main" val="2572976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CCAAD87A-EB10-49EB-AAF6-9D9085F38ED9}" type="datetimeFigureOut">
              <a:rPr lang="en-US"/>
              <a:pPr>
                <a:defRPr/>
              </a:pPr>
              <a:t>3/3/2017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C6D0A05-9268-4258-8EA2-278B2F4FA4B6}" type="slidenum">
              <a:rPr lang="en-US"/>
              <a:pPr>
                <a:defRPr/>
              </a:pPr>
              <a:t>‹#›</a:t>
            </a:fld>
            <a:endParaRPr lang="en-US"/>
          </a:p>
        </p:txBody>
      </p:sp>
    </p:spTree>
    <p:extLst>
      <p:ext uri="{BB962C8B-B14F-4D97-AF65-F5344CB8AC3E}">
        <p14:creationId xmlns:p14="http://schemas.microsoft.com/office/powerpoint/2010/main" val="4023071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4C04708F-6991-40D8-B81D-32C1F0BA64E4}" type="datetimeFigureOut">
              <a:rPr lang="en-US"/>
              <a:pPr>
                <a:defRPr/>
              </a:pPr>
              <a:t>3/3/2017</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FDB81B2-52CE-4966-A79F-054D9654CDF3}" type="slidenum">
              <a:rPr lang="en-US"/>
              <a:pPr>
                <a:defRPr/>
              </a:pPr>
              <a:t>‹#›</a:t>
            </a:fld>
            <a:endParaRPr lang="en-US"/>
          </a:p>
        </p:txBody>
      </p:sp>
    </p:spTree>
    <p:extLst>
      <p:ext uri="{BB962C8B-B14F-4D97-AF65-F5344CB8AC3E}">
        <p14:creationId xmlns:p14="http://schemas.microsoft.com/office/powerpoint/2010/main" val="2577386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4E9FAF2F-7BE0-4B19-93A5-3BE8812C14BA}" type="datetimeFigureOut">
              <a:rPr lang="en-US"/>
              <a:pPr>
                <a:defRPr/>
              </a:pPr>
              <a:t>3/3/2017</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EE395FEC-E805-44A3-9333-73BD9BB2C1BF}" type="slidenum">
              <a:rPr lang="en-US"/>
              <a:pPr>
                <a:defRPr/>
              </a:pPr>
              <a:t>‹#›</a:t>
            </a:fld>
            <a:endParaRPr lang="en-US"/>
          </a:p>
        </p:txBody>
      </p:sp>
    </p:spTree>
    <p:extLst>
      <p:ext uri="{BB962C8B-B14F-4D97-AF65-F5344CB8AC3E}">
        <p14:creationId xmlns:p14="http://schemas.microsoft.com/office/powerpoint/2010/main" val="3184137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5B2C9A5-AC44-4885-ABFF-749F998AC459}" type="datetimeFigureOut">
              <a:rPr lang="en-US"/>
              <a:pPr>
                <a:defRPr/>
              </a:pPr>
              <a:t>3/3/2017</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44CCB7DB-E856-414B-AF91-EF091204D3A5}" type="slidenum">
              <a:rPr lang="en-US"/>
              <a:pPr>
                <a:defRPr/>
              </a:pPr>
              <a:t>‹#›</a:t>
            </a:fld>
            <a:endParaRPr lang="en-US"/>
          </a:p>
        </p:txBody>
      </p:sp>
    </p:spTree>
    <p:extLst>
      <p:ext uri="{BB962C8B-B14F-4D97-AF65-F5344CB8AC3E}">
        <p14:creationId xmlns:p14="http://schemas.microsoft.com/office/powerpoint/2010/main" val="3955081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9A3BF8-EC57-45C7-B31E-4634A10E47D3}" type="datetimeFigureOut">
              <a:rPr lang="en-US"/>
              <a:pPr>
                <a:defRPr/>
              </a:pPr>
              <a:t>3/3/2017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6ECD6DAE-C2C6-4332-B7AA-CB80CD1FD9E3}" type="slidenum">
              <a:rPr lang="en-US"/>
              <a:pPr>
                <a:defRPr/>
              </a:pPr>
              <a:t>‹#›</a:t>
            </a:fld>
            <a:endParaRPr lang="en-US"/>
          </a:p>
        </p:txBody>
      </p:sp>
    </p:spTree>
    <p:extLst>
      <p:ext uri="{BB962C8B-B14F-4D97-AF65-F5344CB8AC3E}">
        <p14:creationId xmlns:p14="http://schemas.microsoft.com/office/powerpoint/2010/main" val="796817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D318761-F6E3-4CDF-92DE-55DED557921C}" type="datetimeFigureOut">
              <a:rPr lang="en-US"/>
              <a:pPr>
                <a:defRPr/>
              </a:pPr>
              <a:t>3/3/2017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EF05E54-A5D9-45A2-82A0-E707ECCF195A}" type="slidenum">
              <a:rPr lang="en-US"/>
              <a:pPr>
                <a:defRPr/>
              </a:pPr>
              <a:t>‹#›</a:t>
            </a:fld>
            <a:endParaRPr lang="en-US"/>
          </a:p>
        </p:txBody>
      </p:sp>
    </p:spTree>
    <p:extLst>
      <p:ext uri="{BB962C8B-B14F-4D97-AF65-F5344CB8AC3E}">
        <p14:creationId xmlns:p14="http://schemas.microsoft.com/office/powerpoint/2010/main" val="1382886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073FC9E-D8B0-48EC-BFA7-BE7DC57D3F23}" type="datetimeFigureOut">
              <a:rPr lang="en-US"/>
              <a:pPr>
                <a:defRPr/>
              </a:pPr>
              <a:t>3/3/2017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8C743E9-60F4-44AD-BF10-8D25FCEFF36F}" type="slidenum">
              <a:rPr lang="en-US"/>
              <a:pPr>
                <a:defRPr/>
              </a:pPr>
              <a:t>‹#›</a:t>
            </a:fld>
            <a:endParaRPr lang="en-US"/>
          </a:p>
        </p:txBody>
      </p:sp>
    </p:spTree>
    <p:extLst>
      <p:ext uri="{BB962C8B-B14F-4D97-AF65-F5344CB8AC3E}">
        <p14:creationId xmlns:p14="http://schemas.microsoft.com/office/powerpoint/2010/main" val="2297311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58529C42-3BD8-4A01-8894-DBF94C12C7FC}"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5A934E8-2D7B-40FC-B0A0-65E3AE99AD23}" type="slidenum">
              <a:rPr lang="en-US"/>
              <a:pPr>
                <a:defRPr/>
              </a:pPr>
              <a:t>‹#›</a:t>
            </a:fld>
            <a:endParaRPr lang="en-US"/>
          </a:p>
        </p:txBody>
      </p:sp>
    </p:spTree>
    <p:extLst>
      <p:ext uri="{BB962C8B-B14F-4D97-AF65-F5344CB8AC3E}">
        <p14:creationId xmlns:p14="http://schemas.microsoft.com/office/powerpoint/2010/main" val="795826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eaLnBrk="1" fontAlgn="auto" hangingPunct="1">
              <a:spcBef>
                <a:spcPts val="0"/>
              </a:spcBef>
              <a:spcAft>
                <a:spcPts val="0"/>
              </a:spcAft>
              <a:defRPr/>
            </a:pPr>
            <a:r>
              <a:rPr lang="en-US"/>
              <a:t>“</a:t>
            </a:r>
          </a:p>
        </p:txBody>
      </p:sp>
      <p:sp>
        <p:nvSpPr>
          <p:cNvPr id="6" name="TextBox 5"/>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eaLnBrk="1" fontAlgn="auto" hangingPunct="1">
              <a:spcBef>
                <a:spcPts val="0"/>
              </a:spcBef>
              <a:spcAft>
                <a:spcPts val="0"/>
              </a:spcAft>
              <a:defRPr/>
            </a:pPr>
            <a:r>
              <a:rPr lang="en-US"/>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p:cNvSpPr>
            <a:spLocks noGrp="1"/>
          </p:cNvSpPr>
          <p:nvPr>
            <p:ph type="dt" sz="half" idx="15"/>
          </p:nvPr>
        </p:nvSpPr>
        <p:spPr/>
        <p:txBody>
          <a:bodyPr/>
          <a:lstStyle>
            <a:lvl1pPr>
              <a:defRPr/>
            </a:lvl1pPr>
          </a:lstStyle>
          <a:p>
            <a:pPr>
              <a:defRPr/>
            </a:pPr>
            <a:fld id="{ACE2BAB5-C4CC-4CAC-B232-39C5CAB265CA}" type="datetimeFigureOut">
              <a:rPr lang="en-US"/>
              <a:pPr>
                <a:defRPr/>
              </a:pPr>
              <a:t>3/3/2017</a:t>
            </a:fld>
            <a:endParaRPr lang="en-US"/>
          </a:p>
        </p:txBody>
      </p:sp>
      <p:sp>
        <p:nvSpPr>
          <p:cNvPr id="8" name="Footer Placeholder 4"/>
          <p:cNvSpPr>
            <a:spLocks noGrp="1"/>
          </p:cNvSpPr>
          <p:nvPr>
            <p:ph type="ftr" sz="quarter" idx="16"/>
          </p:nvPr>
        </p:nvSpPr>
        <p:spPr/>
        <p:txBody>
          <a:bodyPr/>
          <a:lstStyle>
            <a:lvl1pPr>
              <a:defRPr/>
            </a:lvl1pPr>
          </a:lstStyle>
          <a:p>
            <a:pPr>
              <a:defRPr/>
            </a:pPr>
            <a:endParaRPr lang="en-US"/>
          </a:p>
        </p:txBody>
      </p:sp>
      <p:sp>
        <p:nvSpPr>
          <p:cNvPr id="9" name="Slide Number Placeholder 5"/>
          <p:cNvSpPr>
            <a:spLocks noGrp="1"/>
          </p:cNvSpPr>
          <p:nvPr>
            <p:ph type="sldNum" sz="quarter" idx="17"/>
          </p:nvPr>
        </p:nvSpPr>
        <p:spPr/>
        <p:txBody>
          <a:bodyPr/>
          <a:lstStyle>
            <a:lvl1pPr>
              <a:defRPr/>
            </a:lvl1pPr>
          </a:lstStyle>
          <a:p>
            <a:pPr>
              <a:defRPr/>
            </a:pPr>
            <a:fld id="{25BB75D6-6D2B-4FB5-A9EF-E971EE2F750E}" type="slidenum">
              <a:rPr lang="en-US"/>
              <a:pPr>
                <a:defRPr/>
              </a:pPr>
              <a:t>‹#›</a:t>
            </a:fld>
            <a:endParaRPr lang="en-US"/>
          </a:p>
        </p:txBody>
      </p:sp>
    </p:spTree>
    <p:extLst>
      <p:ext uri="{BB962C8B-B14F-4D97-AF65-F5344CB8AC3E}">
        <p14:creationId xmlns:p14="http://schemas.microsoft.com/office/powerpoint/2010/main" val="4179256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B5F998E-D9CB-4303-9AED-5F7ADC6F9200}"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73A01EC-9D12-4644-8D0A-2589AC92F29B}" type="slidenum">
              <a:rPr lang="en-US"/>
              <a:pPr>
                <a:defRPr/>
              </a:pPr>
              <a:t>‹#›</a:t>
            </a:fld>
            <a:endParaRPr lang="en-US"/>
          </a:p>
        </p:txBody>
      </p:sp>
    </p:spTree>
    <p:extLst>
      <p:ext uri="{BB962C8B-B14F-4D97-AF65-F5344CB8AC3E}">
        <p14:creationId xmlns:p14="http://schemas.microsoft.com/office/powerpoint/2010/main" val="240087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Date Placeholder 3"/>
          <p:cNvSpPr>
            <a:spLocks noGrp="1"/>
          </p:cNvSpPr>
          <p:nvPr>
            <p:ph type="dt" sz="half" idx="18"/>
          </p:nvPr>
        </p:nvSpPr>
        <p:spPr/>
        <p:txBody>
          <a:bodyPr/>
          <a:lstStyle>
            <a:lvl1pPr>
              <a:defRPr/>
            </a:lvl1pPr>
          </a:lstStyle>
          <a:p>
            <a:pPr>
              <a:defRPr/>
            </a:pPr>
            <a:fld id="{4D5A908A-47FC-4218-B699-7C7BA5D95A86}" type="datetimeFigureOut">
              <a:rPr lang="en-US"/>
              <a:pPr>
                <a:defRPr/>
              </a:pPr>
              <a:t>3/3/2017</a:t>
            </a:fld>
            <a:endParaRPr lang="en-US"/>
          </a:p>
        </p:txBody>
      </p:sp>
      <p:sp>
        <p:nvSpPr>
          <p:cNvPr id="12" name="Footer Placeholder 4"/>
          <p:cNvSpPr>
            <a:spLocks noGrp="1"/>
          </p:cNvSpPr>
          <p:nvPr>
            <p:ph type="ftr" sz="quarter" idx="19"/>
          </p:nvPr>
        </p:nvSpPr>
        <p:spPr/>
        <p:txBody>
          <a:bodyPr/>
          <a:lstStyle>
            <a:lvl1pPr>
              <a:defRPr/>
            </a:lvl1pPr>
          </a:lstStyle>
          <a:p>
            <a:pPr>
              <a:defRPr/>
            </a:pPr>
            <a:endParaRPr lang="en-US"/>
          </a:p>
        </p:txBody>
      </p:sp>
      <p:sp>
        <p:nvSpPr>
          <p:cNvPr id="13" name="Slide Number Placeholder 5"/>
          <p:cNvSpPr>
            <a:spLocks noGrp="1"/>
          </p:cNvSpPr>
          <p:nvPr>
            <p:ph type="sldNum" sz="quarter" idx="20"/>
          </p:nvPr>
        </p:nvSpPr>
        <p:spPr/>
        <p:txBody>
          <a:bodyPr/>
          <a:lstStyle>
            <a:lvl1pPr>
              <a:defRPr/>
            </a:lvl1pPr>
          </a:lstStyle>
          <a:p>
            <a:pPr>
              <a:defRPr/>
            </a:pPr>
            <a:fld id="{5A2466DD-6C8A-472C-9983-A969130A55C3}" type="slidenum">
              <a:rPr lang="en-US"/>
              <a:pPr>
                <a:defRPr/>
              </a:pPr>
              <a:t>‹#›</a:t>
            </a:fld>
            <a:endParaRPr lang="en-US"/>
          </a:p>
        </p:txBody>
      </p:sp>
    </p:spTree>
    <p:extLst>
      <p:ext uri="{BB962C8B-B14F-4D97-AF65-F5344CB8AC3E}">
        <p14:creationId xmlns:p14="http://schemas.microsoft.com/office/powerpoint/2010/main" val="15898411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3"/>
          <p:cNvSpPr>
            <a:spLocks noGrp="1"/>
          </p:cNvSpPr>
          <p:nvPr>
            <p:ph type="dt" sz="half" idx="23"/>
          </p:nvPr>
        </p:nvSpPr>
        <p:spPr/>
        <p:txBody>
          <a:bodyPr/>
          <a:lstStyle>
            <a:lvl1pPr>
              <a:defRPr/>
            </a:lvl1pPr>
          </a:lstStyle>
          <a:p>
            <a:pPr>
              <a:defRPr/>
            </a:pPr>
            <a:fld id="{A01331F7-C58C-46F2-9088-0DEFA7302C8E}" type="datetimeFigureOut">
              <a:rPr lang="en-US"/>
              <a:pPr>
                <a:defRPr/>
              </a:pPr>
              <a:t>3/3/2017</a:t>
            </a:fld>
            <a:endParaRPr lang="en-US"/>
          </a:p>
        </p:txBody>
      </p:sp>
      <p:sp>
        <p:nvSpPr>
          <p:cNvPr id="16" name="Footer Placeholder 4"/>
          <p:cNvSpPr>
            <a:spLocks noGrp="1"/>
          </p:cNvSpPr>
          <p:nvPr>
            <p:ph type="ftr" sz="quarter" idx="24"/>
          </p:nvPr>
        </p:nvSpPr>
        <p:spPr/>
        <p:txBody>
          <a:bodyPr/>
          <a:lstStyle>
            <a:lvl1pPr>
              <a:defRPr/>
            </a:lvl1pPr>
          </a:lstStyle>
          <a:p>
            <a:pPr>
              <a:defRPr/>
            </a:pPr>
            <a:endParaRPr lang="en-US"/>
          </a:p>
        </p:txBody>
      </p:sp>
      <p:sp>
        <p:nvSpPr>
          <p:cNvPr id="17" name="Slide Number Placeholder 5"/>
          <p:cNvSpPr>
            <a:spLocks noGrp="1"/>
          </p:cNvSpPr>
          <p:nvPr>
            <p:ph type="sldNum" sz="quarter" idx="25"/>
          </p:nvPr>
        </p:nvSpPr>
        <p:spPr/>
        <p:txBody>
          <a:bodyPr/>
          <a:lstStyle>
            <a:lvl1pPr>
              <a:defRPr/>
            </a:lvl1pPr>
          </a:lstStyle>
          <a:p>
            <a:pPr>
              <a:defRPr/>
            </a:pPr>
            <a:fld id="{C85B6F0E-2BED-4B69-A501-59424B6D31D8}" type="slidenum">
              <a:rPr lang="en-US"/>
              <a:pPr>
                <a:defRPr/>
              </a:pPr>
              <a:t>‹#›</a:t>
            </a:fld>
            <a:endParaRPr lang="en-US"/>
          </a:p>
        </p:txBody>
      </p:sp>
    </p:spTree>
    <p:extLst>
      <p:ext uri="{BB962C8B-B14F-4D97-AF65-F5344CB8AC3E}">
        <p14:creationId xmlns:p14="http://schemas.microsoft.com/office/powerpoint/2010/main" val="827100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1C84062-E071-4293-934A-BA3A85EF683D}"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064899B-ED8D-4866-A932-B22120A1529F}" type="slidenum">
              <a:rPr lang="en-US"/>
              <a:pPr>
                <a:defRPr/>
              </a:pPr>
              <a:t>‹#›</a:t>
            </a:fld>
            <a:endParaRPr lang="en-US"/>
          </a:p>
        </p:txBody>
      </p:sp>
    </p:spTree>
    <p:extLst>
      <p:ext uri="{BB962C8B-B14F-4D97-AF65-F5344CB8AC3E}">
        <p14:creationId xmlns:p14="http://schemas.microsoft.com/office/powerpoint/2010/main" val="353516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92F4714-4398-45D3-B35C-AFA758DCC55F}" type="datetimeFigureOut">
              <a:rPr lang="en-US"/>
              <a:pPr>
                <a:defRPr/>
              </a:pPr>
              <a:t>3/3/2017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0859E38-0039-4AC8-95C9-76A47741E55D}" type="slidenum">
              <a:rPr lang="en-US"/>
              <a:pPr>
                <a:defRPr/>
              </a:pPr>
              <a:t>‹#›</a:t>
            </a:fld>
            <a:endParaRPr lang="en-US"/>
          </a:p>
        </p:txBody>
      </p:sp>
    </p:spTree>
    <p:extLst>
      <p:ext uri="{BB962C8B-B14F-4D97-AF65-F5344CB8AC3E}">
        <p14:creationId xmlns:p14="http://schemas.microsoft.com/office/powerpoint/2010/main" val="104256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fld id="{37889614-681C-44C8-8A9A-ACE3D9036884}" type="datetimeFigureOut">
              <a:rPr lang="en-US"/>
              <a:pPr>
                <a:defRPr/>
              </a:pPr>
              <a:t>3/3/2017</a:t>
            </a:fld>
            <a:endParaRPr lang="en-US"/>
          </a:p>
        </p:txBody>
      </p:sp>
      <p:sp>
        <p:nvSpPr>
          <p:cNvPr id="5" name="Footer Placeholder 4"/>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endParaRPr lang="en-US"/>
          </a:p>
        </p:txBody>
      </p:sp>
      <p:sp>
        <p:nvSpPr>
          <p:cNvPr id="6" name="Slide Number Placeholder 5"/>
          <p:cNvSpPr>
            <a:spLocks noGrp="1"/>
          </p:cNvSpPr>
          <p:nvPr>
            <p:ph type="sldNum" sz="quarter" idx="4"/>
          </p:nvPr>
        </p:nvSpPr>
        <p:spPr bwMode="gray">
          <a:xfrm>
            <a:off x="7766050" y="295275"/>
            <a:ext cx="628650" cy="768350"/>
          </a:xfrm>
          <a:prstGeom prst="rect">
            <a:avLst/>
          </a:prstGeom>
        </p:spPr>
        <p:txBody>
          <a:bodyPr vert="horz" lIns="91440" tIns="45720" rIns="91440" bIns="45720" rtlCol="0" anchor="b"/>
          <a:lstStyle>
            <a:lvl1pPr algn="ctr" eaLnBrk="1" fontAlgn="auto" hangingPunct="1">
              <a:spcBef>
                <a:spcPts val="0"/>
              </a:spcBef>
              <a:spcAft>
                <a:spcPts val="0"/>
              </a:spcAft>
              <a:defRPr sz="2801" b="0" i="0">
                <a:solidFill>
                  <a:schemeClr val="tx1">
                    <a:tint val="75000"/>
                  </a:schemeClr>
                </a:solidFill>
                <a:latin typeface="+mn-lt"/>
              </a:defRPr>
            </a:lvl1pPr>
          </a:lstStyle>
          <a:p>
            <a:pPr>
              <a:defRPr/>
            </a:pPr>
            <a:fld id="{3C367F43-A1A3-4707-BE40-A657D643DA36}" type="slidenum">
              <a:rPr lang="en-US"/>
              <a:pPr>
                <a:defRPr/>
              </a:pPr>
              <a:t>‹#›</a:t>
            </a:fld>
            <a:endParaRPr lang="en-US"/>
          </a:p>
        </p:txBody>
      </p:sp>
    </p:spTree>
  </p:cSld>
  <p:clrMap bg1="dk1" tx1="lt1" bg2="dk2" tx2="lt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5" r:id="rId12"/>
    <p:sldLayoutId id="2147483752" r:id="rId13"/>
    <p:sldLayoutId id="2147483756" r:id="rId14"/>
    <p:sldLayoutId id="2147483757" r:id="rId15"/>
    <p:sldLayoutId id="2147483753" r:id="rId16"/>
    <p:sldLayoutId id="2147483754"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ritannica.com/biography/Charles-I-king-of-Great-Britain-and-Ireland"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icc-cpi.int/" TargetMode="External"/><Relationship Id="rId2" Type="http://schemas.openxmlformats.org/officeDocument/2006/relationships/hyperlink" Target="http://www.icj-cij.or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7463" y="0"/>
            <a:ext cx="236537" cy="18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4"/>
          <p:cNvSpPr>
            <a:spLocks noChangeArrowheads="1"/>
          </p:cNvSpPr>
          <p:nvPr/>
        </p:nvSpPr>
        <p:spPr bwMode="auto">
          <a:xfrm>
            <a:off x="250825" y="2060575"/>
            <a:ext cx="563880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GB" altLang="en-US" sz="4400">
                <a:latin typeface="Arial" panose="020B0604020202020204" pitchFamily="34" charset="0"/>
              </a:rPr>
              <a:t> </a:t>
            </a:r>
            <a:endParaRPr lang="en-US" altLang="en-US" sz="4400" b="1">
              <a:latin typeface="Arial" panose="020B0604020202020204" pitchFamily="34" charset="0"/>
            </a:endParaRPr>
          </a:p>
        </p:txBody>
      </p:sp>
      <p:sp>
        <p:nvSpPr>
          <p:cNvPr id="7172" name="Text Box 5"/>
          <p:cNvSpPr txBox="1">
            <a:spLocks noChangeArrowheads="1"/>
          </p:cNvSpPr>
          <p:nvPr/>
        </p:nvSpPr>
        <p:spPr bwMode="auto">
          <a:xfrm>
            <a:off x="1042988" y="5229225"/>
            <a:ext cx="6950075" cy="45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lnSpc>
                <a:spcPct val="130000"/>
              </a:lnSpc>
              <a:spcBef>
                <a:spcPct val="0"/>
              </a:spcBef>
              <a:buClrTx/>
              <a:buSzTx/>
              <a:buFontTx/>
              <a:buNone/>
            </a:pPr>
            <a:r>
              <a:rPr lang="en-US" altLang="en-US">
                <a:latin typeface="Arial" panose="020B0604020202020204" pitchFamily="34" charset="0"/>
              </a:rPr>
              <a:t>Melanie L. Williams</a:t>
            </a:r>
          </a:p>
        </p:txBody>
      </p:sp>
      <p:sp>
        <p:nvSpPr>
          <p:cNvPr id="7173" name="Rectangle 5"/>
          <p:cNvSpPr>
            <a:spLocks noChangeArrowheads="1"/>
          </p:cNvSpPr>
          <p:nvPr/>
        </p:nvSpPr>
        <p:spPr bwMode="auto">
          <a:xfrm>
            <a:off x="2286000" y="3013075"/>
            <a:ext cx="4572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GB" altLang="en-US" sz="2400">
                <a:latin typeface="Times" panose="02020603050405020304" pitchFamily="18" charset="0"/>
              </a:rPr>
              <a:t>English Legal System, EU and International Law </a:t>
            </a:r>
            <a:endParaRPr lang="en-US" altLang="en-US" sz="2400">
              <a:latin typeface="Times"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endParaRPr lang="en-GB" altLang="en-US"/>
          </a:p>
        </p:txBody>
      </p:sp>
      <p:sp>
        <p:nvSpPr>
          <p:cNvPr id="9219" name="Content Placeholder 2"/>
          <p:cNvSpPr>
            <a:spLocks noGrp="1"/>
          </p:cNvSpPr>
          <p:nvPr>
            <p:ph idx="1"/>
          </p:nvPr>
        </p:nvSpPr>
        <p:spPr/>
        <p:txBody>
          <a:bodyPr/>
          <a:lstStyle/>
          <a:p>
            <a:pPr eaLnBrk="1" hangingPunct="1"/>
            <a:r>
              <a:rPr lang="en-GB" altLang="en-US" sz="1800"/>
              <a:t>Terminologies explained:</a:t>
            </a:r>
            <a:endParaRPr lang="en-US" altLang="en-US" sz="1800"/>
          </a:p>
          <a:p>
            <a:pPr eaLnBrk="1" hangingPunct="1"/>
            <a:r>
              <a:rPr lang="en-GB" altLang="en-US" sz="1800"/>
              <a:t> </a:t>
            </a:r>
            <a:endParaRPr lang="en-US" altLang="en-US" sz="1800"/>
          </a:p>
          <a:p>
            <a:pPr eaLnBrk="1" hangingPunct="1"/>
            <a:r>
              <a:rPr lang="en-GB" altLang="en-US" sz="1800"/>
              <a:t>THE BRITISH ISLES includes England, Scotland, Wales, Northern Ireland and the Irish Republic</a:t>
            </a:r>
            <a:endParaRPr lang="en-US" altLang="en-US" sz="1800"/>
          </a:p>
          <a:p>
            <a:pPr eaLnBrk="1" hangingPunct="1"/>
            <a:r>
              <a:rPr lang="en-GB" altLang="en-US" sz="1800"/>
              <a:t> </a:t>
            </a:r>
            <a:endParaRPr lang="en-US" altLang="en-US" sz="1800"/>
          </a:p>
          <a:p>
            <a:pPr eaLnBrk="1" hangingPunct="1"/>
            <a:r>
              <a:rPr lang="en-GB" altLang="en-US" sz="1800"/>
              <a:t>THE UNITED KINGDOM includes England, Scotland, Wales and Northern Ireland</a:t>
            </a:r>
            <a:endParaRPr lang="en-US" altLang="en-US" sz="1800"/>
          </a:p>
          <a:p>
            <a:pPr eaLnBrk="1" hangingPunct="1"/>
            <a:r>
              <a:rPr lang="en-GB" altLang="en-US" sz="1800"/>
              <a:t> </a:t>
            </a:r>
            <a:endParaRPr lang="en-US" altLang="en-US" sz="1800"/>
          </a:p>
          <a:p>
            <a:pPr eaLnBrk="1" hangingPunct="1"/>
            <a:r>
              <a:rPr lang="en-GB" altLang="en-US" sz="1800"/>
              <a:t>GREAT BRITAIN includes England, Scotland and Wales</a:t>
            </a:r>
            <a:endParaRPr lang="en-US" altLang="en-US" sz="1800"/>
          </a:p>
          <a:p>
            <a:pPr eaLnBrk="1" hangingPunct="1"/>
            <a:endParaRPr lang="en-US" altLang="en-US"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endParaRPr lang="en-GB" altLang="en-US"/>
          </a:p>
        </p:txBody>
      </p:sp>
      <p:sp>
        <p:nvSpPr>
          <p:cNvPr id="11267" name="Content Placeholder 2"/>
          <p:cNvSpPr>
            <a:spLocks noGrp="1"/>
          </p:cNvSpPr>
          <p:nvPr>
            <p:ph idx="1"/>
          </p:nvPr>
        </p:nvSpPr>
        <p:spPr/>
        <p:txBody>
          <a:bodyPr/>
          <a:lstStyle/>
          <a:p>
            <a:pPr eaLnBrk="1" hangingPunct="1"/>
            <a:r>
              <a:rPr lang="EN-US" altLang="EN-US" sz="1800"/>
              <a:t>The </a:t>
            </a:r>
            <a:r>
              <a:rPr lang="EN-US" altLang="EN-US" sz="1800" b="1"/>
              <a:t>Petition of Right 1628</a:t>
            </a:r>
            <a:r>
              <a:rPr lang="EN-US" altLang="EN-US" sz="1800"/>
              <a:t> is a major English constitutional document that sets out specific liberties of the subject that the king is prohibited from infringing. The Petition of Right was produced by the English Parliament in the run-up to the English Civil War. It was passed by Parliament in May 1628, and given the royal assent by Charles I in June of that year. The Petition is most notable for its confirmation of the principles that taxes can be levied only by Parliament, that martial law may not be imposed in time of peace, and that prisoners must be able to challenge the legitimacy of their detentions through the writ of </a:t>
            </a:r>
            <a:r>
              <a:rPr lang="EN-US" altLang="EN-US" sz="1800" i="1"/>
              <a:t>habeas corpus</a:t>
            </a:r>
            <a:r>
              <a:rPr lang="EN-US" altLang="EN-US" sz="1800"/>
              <a:t>. The Petition's ban on the billeting of troops is reflected in the Third Amendment to the United States Constitution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 Petition of Right</a:t>
            </a:r>
          </a:p>
        </p:txBody>
      </p:sp>
      <p:pic>
        <p:nvPicPr>
          <p:cNvPr id="4" name="Content Placeholder 3" descr="Petition of Right.jpg"/>
          <p:cNvPicPr>
            <a:picLocks noGrp="1" noChangeAspect="1"/>
          </p:cNvPicPr>
          <p:nvPr>
            <p:ph idx="1"/>
          </p:nvPr>
        </p:nvPicPr>
        <p:blipFill>
          <a:blip r:embed="rId3"/>
          <a:stretch>
            <a:fillRect/>
          </a:stretch>
        </p:blipFill>
        <p:spPr>
          <a:xfrm>
            <a:off x="1142042" y="2052638"/>
            <a:ext cx="6082041" cy="4195762"/>
          </a:xfrm>
        </p:spPr>
      </p:pic>
    </p:spTree>
    <p:extLst>
      <p:ext uri="{BB962C8B-B14F-4D97-AF65-F5344CB8AC3E}">
        <p14:creationId xmlns:p14="http://schemas.microsoft.com/office/powerpoint/2010/main" val="2231567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endParaRPr lang="en-GB" altLang="en-US"/>
          </a:p>
        </p:txBody>
      </p:sp>
      <p:sp>
        <p:nvSpPr>
          <p:cNvPr id="13315" name="Content Placeholder 2"/>
          <p:cNvSpPr>
            <a:spLocks noGrp="1"/>
          </p:cNvSpPr>
          <p:nvPr>
            <p:ph idx="1"/>
          </p:nvPr>
        </p:nvSpPr>
        <p:spPr/>
        <p:txBody>
          <a:bodyPr/>
          <a:lstStyle/>
          <a:p>
            <a:pPr eaLnBrk="1" hangingPunct="1"/>
            <a:r>
              <a:rPr lang="EN-US" altLang="EN-US" sz="1800"/>
              <a:t>In the United Kingdom, the Bill of Rights, which underwent a number of amendments, is further accompanied by the Magna Carta 1215, Habeas Corpus Act 1679 and Parliament Acts 1911 and 1949 as some of the basic documents of the uncodified British constitution. A separate but similar document, the Claim of Right Act, applies in Scotland. The Bill of Rights (1688 or 1689) inspired in large part the United States Bill of Rights.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GB" altLang="en-US"/>
          </a:p>
        </p:txBody>
      </p:sp>
      <p:sp>
        <p:nvSpPr>
          <p:cNvPr id="15363" name="Content Placeholder 2"/>
          <p:cNvSpPr>
            <a:spLocks noGrp="1"/>
          </p:cNvSpPr>
          <p:nvPr>
            <p:ph idx="1"/>
          </p:nvPr>
        </p:nvSpPr>
        <p:spPr/>
        <p:txBody>
          <a:bodyPr/>
          <a:lstStyle/>
          <a:p>
            <a:pPr eaLnBrk="1" hangingPunct="1"/>
            <a:r>
              <a:rPr lang="en-US" altLang="en-US"/>
              <a:t>The Parliament Act 1911 confirmed the supremacy of the House of Commons by limiting the legislation-blocking powers of the House of Lords (the </a:t>
            </a:r>
            <a:r>
              <a:rPr lang="en-US" altLang="en-US" i="1"/>
              <a:t>suspensory veto</a:t>
            </a:r>
            <a:r>
              <a:rPr lang="en-US" altLang="en-US"/>
              <a:t>). Provided the provisions of the Act are met, legislation can be passed without the approval of the House of Lords. Additionally, the 1911 Act amended the Septennial Act to reduce the maximum life of a Parliament from seven years to five years. The Parliament Act 1911 was amended by the Parliament Act 1949, which further limited the power of the Lords by reducing the time that they could delay bills, from two years to one.</a:t>
            </a:r>
          </a:p>
          <a:p>
            <a:pPr eaLnBrk="1" hangingPunct="1"/>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endParaRPr lang="en-GB" altLang="en-US"/>
          </a:p>
        </p:txBody>
      </p:sp>
      <p:sp>
        <p:nvSpPr>
          <p:cNvPr id="15363" name="Content Placeholder 2"/>
          <p:cNvSpPr>
            <a:spLocks noGrp="1"/>
          </p:cNvSpPr>
          <p:nvPr>
            <p:ph idx="1"/>
          </p:nvPr>
        </p:nvSpPr>
        <p:spPr>
          <a:extLst/>
        </p:spPr>
        <p:txBody>
          <a:bodyPr rtlCol="0">
            <a:normAutofit fontScale="85000"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sz="1800"/>
              <a:t>One of the major European legal systems, Roman law being the other. English law has spread to many other countries, including former English colonies such as the USA, Canada, Australia, and New Zealand.</a:t>
            </a:r>
            <a:br>
              <a:rPr lang="en-US" altLang="en-US" sz="1800"/>
            </a:br>
            <a:br>
              <a:rPr lang="en-US" altLang="en-US" sz="1800"/>
            </a:br>
            <a:r>
              <a:rPr lang="en-US" altLang="en-US" sz="1800"/>
              <a:t>English law has an evolving history dating from the local customs of the Anglo-Saxons, traces of which survived until 1925. After the Norman Conquest there grew up, side by side with the Saxon shire courts, the feudal courts of the barons and the ecclesiastical (church) courts. From the king's council developed the royal courts, presided over by professional judges, which gradually absorbed the jurisdictions (legal powers) of the baronial and ecclesiastical courts. By 1250 the royal judges had amalgamated the various local customs into the system of </a:t>
            </a:r>
            <a:r>
              <a:rPr lang="en-US" altLang="en-US" sz="1800" u="sng"/>
              <a:t>common law</a:t>
            </a:r>
            <a:r>
              <a:rPr lang="en-US" altLang="en-US" sz="1800"/>
              <a:t> – that is, law common to the whole country. A second system known as equity developed in the Court of Chancery, in which the Lord Chancellor considered petitions.</a:t>
            </a:r>
            <a:br>
              <a:rPr lang="en-US" altLang="en-US" sz="1800"/>
            </a:br>
            <a:endParaRPr lang="en-US" altLang="en-US" sz="1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400" b="1"/>
              <a:t>Court of Star Chamber, </a:t>
            </a:r>
            <a:r>
              <a:rPr lang="EN-US" sz="1400"/>
              <a:t>in English law, the court made up of judges and privy </a:t>
            </a:r>
            <a:r>
              <a:rPr lang="EN-US" sz="1400" err="1"/>
              <a:t>councillors</a:t>
            </a:r>
            <a:r>
              <a:rPr lang="EN-US" sz="1400"/>
              <a:t> that grew out of the medieval king’s council as a supplement to the regular justice of the common-law courts. It achieved great popularity under Henry VII for its ability to enforce the law when other courts were unable to do so because of corruption and influence, and to provide remedies when others were inadequate. When, however, it was used by Charles I</a:t>
            </a:r>
            <a:r>
              <a:rPr lang="EN-US" sz="1400">
                <a:hlinkClick r:id="rId3"/>
              </a:rPr>
              <a:t>I</a:t>
            </a:r>
            <a:r>
              <a:rPr lang="EN-US" sz="1400"/>
              <a:t> to enforce unpopular political and ecclesiastical policies, it became a symbol of oppression to the parliamentary and Puritan opponents of Charles and Archbishop William Laud. It was, therefore, abolished by the Long Parliament in 1641</a:t>
            </a:r>
          </a:p>
        </p:txBody>
      </p:sp>
      <p:pic>
        <p:nvPicPr>
          <p:cNvPr id="4" name="Content Placeholder 3" descr="Image result"/>
          <p:cNvPicPr>
            <a:picLocks noGrp="1" noChangeAspect="1"/>
          </p:cNvPicPr>
          <p:nvPr>
            <p:ph idx="1"/>
          </p:nvPr>
        </p:nvPicPr>
        <p:blipFill>
          <a:blip r:embed="rId4"/>
          <a:stretch>
            <a:fillRect/>
          </a:stretch>
        </p:blipFill>
        <p:spPr>
          <a:xfrm>
            <a:off x="2278063" y="2753519"/>
            <a:ext cx="3810000" cy="2794000"/>
          </a:xfrm>
        </p:spPr>
      </p:pic>
    </p:spTree>
    <p:extLst>
      <p:ext uri="{BB962C8B-B14F-4D97-AF65-F5344CB8AC3E}">
        <p14:creationId xmlns:p14="http://schemas.microsoft.com/office/powerpoint/2010/main" val="1275540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endParaRPr lang="en-GB" altLang="en-US"/>
          </a:p>
        </p:txBody>
      </p:sp>
      <p:sp>
        <p:nvSpPr>
          <p:cNvPr id="31747" name="Rectangle 3"/>
          <p:cNvSpPr>
            <a:spLocks noGrp="1" noChangeArrowheads="1"/>
          </p:cNvSpPr>
          <p:nvPr>
            <p:ph idx="1"/>
          </p:nvPr>
        </p:nvSpPr>
        <p:spPr/>
        <p:txBody>
          <a:bodyPr/>
          <a:lstStyle/>
          <a:p>
            <a:pPr eaLnBrk="1" hangingPunct="1">
              <a:buFontTx/>
              <a:buNone/>
            </a:pPr>
            <a:r>
              <a:rPr lang="en-US" altLang="en-US"/>
              <a:t>	</a:t>
            </a:r>
            <a:endParaRPr lang="en-US" altLang="en-US" u="sng"/>
          </a:p>
          <a:p>
            <a:pPr eaLnBrk="1" hangingPunct="1">
              <a:buFontTx/>
              <a:buNone/>
            </a:pPr>
            <a:r>
              <a:rPr lang="en-GB" altLang="en-US" i="1"/>
              <a:t>From Bill to Act</a:t>
            </a:r>
            <a:endParaRPr lang="en-US" altLang="en-US" i="1"/>
          </a:p>
        </p:txBody>
      </p:sp>
      <p:pic>
        <p:nvPicPr>
          <p:cNvPr id="317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3514" y="2943225"/>
            <a:ext cx="4413886"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endParaRPr lang="en-GB" altLang="en-US"/>
          </a:p>
        </p:txBody>
      </p:sp>
      <p:sp>
        <p:nvSpPr>
          <p:cNvPr id="43011" name="Rectangle 3"/>
          <p:cNvSpPr>
            <a:spLocks noGrp="1" noChangeArrowheads="1"/>
          </p:cNvSpPr>
          <p:nvPr>
            <p:ph idx="1"/>
          </p:nvPr>
        </p:nvSpPr>
        <p:spPr/>
        <p:txBody>
          <a:bodyPr/>
          <a:lstStyle/>
          <a:p>
            <a:pPr eaLnBrk="1" hangingPunct="1">
              <a:buFontTx/>
              <a:buNone/>
            </a:pPr>
            <a:endParaRPr lang="en-US" altLang="en-US" b="1"/>
          </a:p>
          <a:p>
            <a:pPr eaLnBrk="1" hangingPunct="1">
              <a:buFontTx/>
              <a:buNone/>
            </a:pPr>
            <a:endParaRPr lang="en-US" altLang="en-US" b="1"/>
          </a:p>
        </p:txBody>
      </p:sp>
      <p:pic>
        <p:nvPicPr>
          <p:cNvPr id="430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0"/>
            <a:ext cx="5486400" cy="696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endParaRPr lang="en-GB" altLang="en-US"/>
          </a:p>
        </p:txBody>
      </p:sp>
      <p:pic>
        <p:nvPicPr>
          <p:cNvPr id="45059"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78063" y="2646363"/>
            <a:ext cx="3810000" cy="3009900"/>
          </a:xfr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endParaRPr lang="en-GB" altLang="en-US"/>
          </a:p>
        </p:txBody>
      </p:sp>
      <p:sp>
        <p:nvSpPr>
          <p:cNvPr id="30723" name="Content Placeholder 2"/>
          <p:cNvSpPr>
            <a:spLocks noGrp="1"/>
          </p:cNvSpPr>
          <p:nvPr>
            <p:ph idx="1"/>
          </p:nvPr>
        </p:nvSpPr>
        <p:spPr>
          <a:extLst/>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a:t>In addition to the law deriving from Acts of Parliament, the law of England of Wales is known as a ‘common law’ system.  Note that the term ‘common law’ can have several applications.  First, the term ‘common law’ can refer, as above, to that law not arising from statutory sources – in other words, law deriving from cases in the courts – cases which set ‘precedents’.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a:t>Second, </a:t>
            </a:r>
            <a:r>
              <a:rPr lang="en-US" altLang="en-US"/>
              <a:t>‘common law’ may refer to such an overall system, distinguishing ‘common law’ jurisdictions and legal systems from ‘civil law’ or ‘codified’ jurisdictions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a:t>Third, ‘common law’ may be distinguished from ‘equity’ or ‘equitable’ law</a:t>
            </a:r>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a:t>Devolution</a:t>
            </a:r>
          </a:p>
        </p:txBody>
      </p:sp>
      <p:sp>
        <p:nvSpPr>
          <p:cNvPr id="19459" name="Content Placeholder 2"/>
          <p:cNvSpPr>
            <a:spLocks noGrp="1"/>
          </p:cNvSpPr>
          <p:nvPr>
            <p:ph idx="1"/>
          </p:nvPr>
        </p:nvSpPr>
        <p:spPr/>
        <p:txBody>
          <a:bodyPr/>
          <a:lstStyle/>
          <a:p>
            <a:pPr eaLnBrk="1" hangingPunct="1"/>
            <a:r>
              <a:rPr lang="en-GB" altLang="en-US" sz="1600" b="1"/>
              <a:t>Background to Devolution:</a:t>
            </a:r>
            <a:endParaRPr lang="en-US" altLang="en-US" sz="1600" b="1"/>
          </a:p>
          <a:p>
            <a:pPr eaLnBrk="1" hangingPunct="1"/>
            <a:r>
              <a:rPr lang="en-US" altLang="en-US" sz="1600" b="1"/>
              <a:t>The United Kingdom Parliament – focus on the example of Scotland</a:t>
            </a:r>
            <a:endParaRPr lang="en-US" altLang="en-US" sz="1600"/>
          </a:p>
          <a:p>
            <a:pPr eaLnBrk="1" hangingPunct="1"/>
            <a:r>
              <a:rPr lang="en-US" altLang="en-US" sz="1600"/>
              <a:t>The United Kingdom Parliament has the power to legislate for Scotland, Wales and Northern Ireland. The Human Rights Act 1998, the Scotland Act 1998 (for Scotland) and the European Communities Act 1972 have special status in the United Kingdom, and therefore the law of Scotland, Wales and NI.</a:t>
            </a:r>
          </a:p>
          <a:p>
            <a:pPr eaLnBrk="1" hangingPunct="1"/>
            <a:r>
              <a:rPr lang="en-US" altLang="en-US" sz="1600"/>
              <a:t>Acts of the United Kingdom Parliament also regularly delegate powers to Ministers of the Crown or other bodies to produce legislation known as statutory instruments. This legislation has legal effect in Scotland so far as the specific statutory instrument is meant to.</a:t>
            </a:r>
          </a:p>
          <a:p>
            <a:pPr eaLnBrk="1" hangingPunct="1"/>
            <a:endParaRPr lang="en-US" altLang="en-US" sz="1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Scottish Parliament, Holyrood, Edinburgh</a:t>
            </a:r>
          </a:p>
        </p:txBody>
      </p:sp>
      <p:pic>
        <p:nvPicPr>
          <p:cNvPr id="4" name="Content Placeholder 3" descr="Image result for scottish parliament building"/>
          <p:cNvPicPr>
            <a:picLocks noGrp="1" noChangeAspect="1"/>
          </p:cNvPicPr>
          <p:nvPr>
            <p:ph idx="1"/>
          </p:nvPr>
        </p:nvPicPr>
        <p:blipFill>
          <a:blip r:embed="rId3"/>
          <a:stretch>
            <a:fillRect/>
          </a:stretch>
        </p:blipFill>
        <p:spPr>
          <a:xfrm>
            <a:off x="1220788" y="2912269"/>
            <a:ext cx="5924550" cy="2476500"/>
          </a:xfrm>
        </p:spPr>
      </p:pic>
    </p:spTree>
    <p:extLst>
      <p:ext uri="{BB962C8B-B14F-4D97-AF65-F5344CB8AC3E}">
        <p14:creationId xmlns:p14="http://schemas.microsoft.com/office/powerpoint/2010/main" val="726849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endParaRPr lang="en-GB" altLang="en-US"/>
          </a:p>
        </p:txBody>
      </p:sp>
      <p:sp>
        <p:nvSpPr>
          <p:cNvPr id="21507" name="Content Placeholder 2"/>
          <p:cNvSpPr>
            <a:spLocks noGrp="1"/>
          </p:cNvSpPr>
          <p:nvPr>
            <p:ph idx="1"/>
          </p:nvPr>
        </p:nvSpPr>
        <p:spPr/>
        <p:txBody>
          <a:bodyPr/>
          <a:lstStyle/>
          <a:p>
            <a:pPr eaLnBrk="1" hangingPunct="1"/>
            <a:r>
              <a:rPr lang="en-US" altLang="en-US" b="1"/>
              <a:t>The Human Rights Act 1998</a:t>
            </a:r>
            <a:endParaRPr lang="en-US" altLang="en-US"/>
          </a:p>
          <a:p>
            <a:pPr eaLnBrk="1" hangingPunct="1"/>
            <a:r>
              <a:rPr lang="en-US" altLang="en-US"/>
              <a:t>This Act of the United Kingdom Parliament incorporated most of the European Convention on Human Rights into domestic UK law. This has had the effect that for example the Scottish Courts now have an obligation to interpret the common law and statutes in such a way that, where possible, the law of Scotland is compatible with the European Convention on Human Rights. The Scottish Parliament also cannot create legislation that contravenes the European Convention on Human Rights; if they did, the new law would be void. </a:t>
            </a:r>
          </a:p>
          <a:p>
            <a:pPr eaLnBrk="1" hangingPunct="1"/>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endParaRPr lang="en-GB" altLang="en-US"/>
          </a:p>
        </p:txBody>
      </p:sp>
      <p:sp>
        <p:nvSpPr>
          <p:cNvPr id="23555" name="Content Placeholder 2"/>
          <p:cNvSpPr>
            <a:spLocks noGrp="1"/>
          </p:cNvSpPr>
          <p:nvPr>
            <p:ph idx="1"/>
          </p:nvPr>
        </p:nvSpPr>
        <p:spPr/>
        <p:txBody>
          <a:bodyPr/>
          <a:lstStyle/>
          <a:p>
            <a:pPr eaLnBrk="1" hangingPunct="1"/>
            <a:r>
              <a:rPr lang="en-GB" altLang="en-US"/>
              <a:t>Rights, Human Rights, qualified, absolute</a:t>
            </a:r>
          </a:p>
          <a:p>
            <a:pPr eaLnBrk="1" hangingPunct="1"/>
            <a:r>
              <a:rPr lang="en-GB" altLang="en-US"/>
              <a:t>All the rights contained in the ECHR and UKHRA (and other human rights treaties) are divided into absolute and non-absolute (qualified and restricted) rights. For a clear explanation about absolute and non-absolute rights, and how these are balanced, go to the British Institute of Human Rights website.</a:t>
            </a:r>
            <a:br>
              <a:rPr lang="en-GB" altLang="en-US"/>
            </a:br>
            <a:r>
              <a:rPr lang="en-GB" altLang="en-US"/>
              <a:t>An absolute right is one that cannot be infringed under any circumstances: Article 3 – prohibition of torture is a good example of an absolute right.</a:t>
            </a:r>
          </a:p>
          <a:p>
            <a:pPr eaLnBrk="1" hangingPunct="1"/>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84188" y="452438"/>
            <a:ext cx="7056437" cy="600075"/>
          </a:xfrm>
        </p:spPr>
        <p:txBody>
          <a:bodyPr/>
          <a:lstStyle/>
          <a:p>
            <a:pPr eaLnBrk="1" hangingPunct="1"/>
            <a:endParaRPr lang="en-GB" altLang="en-US"/>
          </a:p>
        </p:txBody>
      </p:sp>
      <p:sp>
        <p:nvSpPr>
          <p:cNvPr id="24579" name="Content Placeholder 2"/>
          <p:cNvSpPr>
            <a:spLocks noGrp="1"/>
          </p:cNvSpPr>
          <p:nvPr>
            <p:ph idx="1"/>
          </p:nvPr>
        </p:nvSpPr>
        <p:spPr>
          <a:xfrm>
            <a:off x="827088" y="1341438"/>
            <a:ext cx="6711950" cy="4906962"/>
          </a:xfrm>
        </p:spPr>
        <p:txBody>
          <a:bodyPr/>
          <a:lstStyle/>
          <a:p>
            <a:pPr eaLnBrk="1" hangingPunct="1"/>
            <a:r>
              <a:rPr lang="en-GB" altLang="en-US" sz="1800"/>
              <a:t>A qualified right is where the state can lawfully interfere under certain circumstances, usually during a state of emergency or war; or in the pursuit of a legitimate aim; or to uphold a democratic principle: Article 10 – Freedom of Expression (for example a Hate Crime) is a good example of a right which can be qualified. Any right that is qualified must also be prescribed by law (similar to a restricted right below) or be ‘necessary and proportionate’ (i.e. not using a sledgehammer to crack a nut).</a:t>
            </a:r>
          </a:p>
          <a:p>
            <a:pPr eaLnBrk="1" hangingPunct="1"/>
            <a:r>
              <a:rPr lang="en-GB" altLang="en-US" sz="1800"/>
              <a:t>A restricted right is one that is acknowledged as a restricted right in the law itself, for example Article 5 – the right to liberty. Your liberty can be restricted if you commit a crime that warrants imprisonment.</a:t>
            </a:r>
          </a:p>
          <a:p>
            <a:pPr eaLnBrk="1" hangingPunct="1"/>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 result for stephen lawrence"/>
          <p:cNvPicPr>
            <a:picLocks noGrp="1" noChangeAspect="1"/>
          </p:cNvPicPr>
          <p:nvPr>
            <p:ph idx="1"/>
          </p:nvPr>
        </p:nvPicPr>
        <p:blipFill>
          <a:blip r:embed="rId3"/>
          <a:stretch>
            <a:fillRect/>
          </a:stretch>
        </p:blipFill>
        <p:spPr>
          <a:xfrm>
            <a:off x="1211263" y="2455069"/>
            <a:ext cx="5943600" cy="3390900"/>
          </a:xfrm>
        </p:spPr>
      </p:pic>
    </p:spTree>
    <p:extLst>
      <p:ext uri="{BB962C8B-B14F-4D97-AF65-F5344CB8AC3E}">
        <p14:creationId xmlns:p14="http://schemas.microsoft.com/office/powerpoint/2010/main" val="2634101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endParaRPr lang="en-GB" altLang="en-US"/>
          </a:p>
        </p:txBody>
      </p:sp>
      <p:sp>
        <p:nvSpPr>
          <p:cNvPr id="25603" name="Content Placeholder 2"/>
          <p:cNvSpPr>
            <a:spLocks noGrp="1"/>
          </p:cNvSpPr>
          <p:nvPr>
            <p:ph idx="1"/>
          </p:nvPr>
        </p:nvSpPr>
        <p:spPr/>
        <p:txBody>
          <a:bodyPr/>
          <a:lstStyle/>
          <a:p>
            <a:pPr eaLnBrk="1" hangingPunct="1"/>
            <a:r>
              <a:rPr lang="en-US" altLang="en-US" b="1"/>
              <a:t>European Community legislation</a:t>
            </a:r>
            <a:endParaRPr lang="en-US" altLang="en-US"/>
          </a:p>
          <a:p>
            <a:pPr eaLnBrk="1" hangingPunct="1"/>
            <a:r>
              <a:rPr lang="en-US" altLang="en-US"/>
              <a:t>Various legislative and judicial acts of the European Union have either direct or indirect legal effect in England, Scotland, Wales and Northern Ireland.  For example The Scottish Parliament's legislation cannot contravene European Community law. </a:t>
            </a:r>
          </a:p>
          <a:p>
            <a:pPr eaLnBrk="1" hangingPunct="1"/>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endParaRPr lang="en-GB" altLang="en-US"/>
          </a:p>
        </p:txBody>
      </p:sp>
      <p:sp>
        <p:nvSpPr>
          <p:cNvPr id="27651" name="Content Placeholder 2"/>
          <p:cNvSpPr>
            <a:spLocks noGrp="1"/>
          </p:cNvSpPr>
          <p:nvPr>
            <p:ph idx="1"/>
          </p:nvPr>
        </p:nvSpPr>
        <p:spPr/>
        <p:txBody>
          <a:bodyPr/>
          <a:lstStyle/>
          <a:p>
            <a:pPr eaLnBrk="1" hangingPunct="1"/>
            <a:r>
              <a:rPr lang="en-US" altLang="en-US" b="1"/>
              <a:t>The new Scottish Parliament</a:t>
            </a:r>
            <a:endParaRPr lang="en-US" altLang="en-US"/>
          </a:p>
          <a:p>
            <a:pPr eaLnBrk="1" hangingPunct="1"/>
            <a:r>
              <a:rPr lang="en-US" altLang="en-US"/>
              <a:t>The Scottish Parliament created by the Scotland Act 1998 has the power to legislate on specific devolved issues for Scotland. The powers of the legislature are limited in that they can only legislate on devolved issues and must not contravene the Human Rights Act 1998 or the European Communities Act 1972</a:t>
            </a:r>
          </a:p>
          <a:p>
            <a:pPr eaLnBrk="1" hangingPunct="1"/>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endParaRPr lang="en-GB" altLang="en-US"/>
          </a:p>
        </p:txBody>
      </p:sp>
      <p:sp>
        <p:nvSpPr>
          <p:cNvPr id="29699" name="Content Placeholder 2"/>
          <p:cNvSpPr>
            <a:spLocks noGrp="1"/>
          </p:cNvSpPr>
          <p:nvPr>
            <p:ph idx="1"/>
          </p:nvPr>
        </p:nvSpPr>
        <p:spPr/>
        <p:txBody>
          <a:bodyPr/>
          <a:lstStyle/>
          <a:p>
            <a:pPr eaLnBrk="1" hangingPunct="1"/>
            <a:r>
              <a:rPr lang="en-US" altLang="en-US" b="1"/>
              <a:t>Contemporary Welsh Law</a:t>
            </a:r>
            <a:r>
              <a:rPr lang="en-US" altLang="en-US"/>
              <a:t> is a term applied to the body of primary and secondary legislation generated by the National Assembly for Wales, according to devolved authority granted in the Government of Wales Act 2006. Each piece of Welsh legislation is known as an Act of the Assembly. The first Assembly legislation to be officially proposed was called the NHS Redress (Wales) Measure 2008. These powers have been effective since May, 2007. It is the first time in almost 500 years that Wales has had its own laws.</a:t>
            </a:r>
          </a:p>
          <a:p>
            <a:pPr eaLnBrk="1" hangingPunct="1"/>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a:t>Laws of </a:t>
            </a:r>
            <a:r>
              <a:rPr lang="EN-US" sz="2400" err="1"/>
              <a:t>Hywel</a:t>
            </a:r>
            <a:r>
              <a:rPr lang="EN-US" sz="2400"/>
              <a:t> </a:t>
            </a:r>
            <a:r>
              <a:rPr lang="EN-US" sz="2400" err="1"/>
              <a:t>Dda</a:t>
            </a:r>
            <a:r>
              <a:rPr lang="EN-US" sz="2400"/>
              <a:t> [died 950] King of </a:t>
            </a:r>
            <a:r>
              <a:rPr lang="EN-US" sz="2400" err="1"/>
              <a:t>Deheubarth</a:t>
            </a:r>
            <a:r>
              <a:rPr lang="EN-US" sz="2400"/>
              <a:t> who eventually ruled most of Wales</a:t>
            </a:r>
          </a:p>
        </p:txBody>
      </p:sp>
      <p:pic>
        <p:nvPicPr>
          <p:cNvPr id="4" name="Content Placeholder 3" descr="Image result for hywel dda laws"/>
          <p:cNvPicPr>
            <a:picLocks noGrp="1" noChangeAspect="1"/>
          </p:cNvPicPr>
          <p:nvPr>
            <p:ph idx="1"/>
          </p:nvPr>
        </p:nvPicPr>
        <p:blipFill>
          <a:blip r:embed="rId3"/>
          <a:stretch>
            <a:fillRect/>
          </a:stretch>
        </p:blipFill>
        <p:spPr>
          <a:xfrm>
            <a:off x="2935563" y="2524125"/>
            <a:ext cx="2955853" cy="4195762"/>
          </a:xfrm>
        </p:spPr>
      </p:pic>
    </p:spTree>
    <p:extLst>
      <p:ext uri="{BB962C8B-B14F-4D97-AF65-F5344CB8AC3E}">
        <p14:creationId xmlns:p14="http://schemas.microsoft.com/office/powerpoint/2010/main" val="4135338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a:solidFill>
                  <a:schemeClr val="tx1"/>
                </a:solidFill>
              </a:rPr>
              <a:t>http://www.maryjones.us/ctexts/laws_hywel_dda.html</a:t>
            </a:r>
            <a:endParaRPr lang="en-US" sz="2000">
              <a:solidFill>
                <a:srgbClr val="FFFFFF"/>
              </a:solidFill>
              <a:latin typeface="Century Gothic"/>
            </a:endParaRPr>
          </a:p>
        </p:txBody>
      </p:sp>
      <p:sp>
        <p:nvSpPr>
          <p:cNvPr id="3" name="Content Placeholder 2"/>
          <p:cNvSpPr>
            <a:spLocks noGrp="1"/>
          </p:cNvSpPr>
          <p:nvPr>
            <p:ph idx="1"/>
          </p:nvPr>
        </p:nvSpPr>
        <p:spPr>
          <a:xfrm>
            <a:off x="323850" y="1847042"/>
            <a:ext cx="6711950" cy="4195762"/>
          </a:xfrm>
        </p:spPr>
        <p:txBody>
          <a:bodyPr/>
          <a:lstStyle/>
          <a:p>
            <a:r>
              <a:rPr lang="en-US" sz="2700">
                <a:solidFill>
                  <a:srgbClr val="990000"/>
                </a:solidFill>
              </a:rPr>
              <a:t>A</a:t>
            </a:r>
            <a:r>
              <a:rPr lang="en-US"/>
              <a:t> bruise which shall remain three ninth-days is subject to the same liability and the same denial as blood. If it be denied, let him give his oath with two men of the same status as himself on the first ninth-day. If it remains two ninth-days, let him give his oath with three men of the same status as himself. If it remains three ninth-days, let him give his oath with four men of the same status as himself; and thus is blood denied</a:t>
            </a:r>
          </a:p>
        </p:txBody>
      </p:sp>
    </p:spTree>
    <p:extLst>
      <p:ext uri="{BB962C8B-B14F-4D97-AF65-F5344CB8AC3E}">
        <p14:creationId xmlns:p14="http://schemas.microsoft.com/office/powerpoint/2010/main" val="6837434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368359" y="561975"/>
            <a:ext cx="8272404" cy="5686425"/>
          </a:xfrm>
        </p:spPr>
        <p:txBody>
          <a:bodyPr/>
          <a:lstStyle/>
          <a:p>
            <a:r>
              <a:rPr lang="en-US" sz="2700">
                <a:solidFill>
                  <a:srgbClr val="990000"/>
                </a:solidFill>
              </a:rPr>
              <a:t>I</a:t>
            </a:r>
            <a:r>
              <a:rPr lang="en-US"/>
              <a:t>f two women shall be journeying through any place and there be no one with them, and two men meet them and violate them, they are not to be compensated. If however there be one person with them although ever so little, unless he be a carried child, they lose none of their right. If a man take a woman clandestinely and keep her with him until the end of the seventh day without doing right to her, he is not to do right to her until the end of a day and a year; then however she is to have full right. A woman of full age who goes with a man clandestinely, and is taken by the man to bush or brake or house, and is, after connexion, deserted; upon complaint made by her to her kindred and in the courts, she is to take for her chastity a bull of three winters, having its tail shaven and greased with tallow and then thrust through the covering hurdle; and then let the woman go into the house, and place her foot on the threshold, and take the tail in her hands, and let a man come on each side of the bull and a goad in the hand of each to stimulate the bull; and if she can hold the bull, let her take it for her wyneb-werth and her chastity; and if she cannot, let her take what tallow may adhere to her hands. </a:t>
            </a:r>
          </a:p>
        </p:txBody>
      </p:sp>
    </p:spTree>
    <p:extLst>
      <p:ext uri="{BB962C8B-B14F-4D97-AF65-F5344CB8AC3E}">
        <p14:creationId xmlns:p14="http://schemas.microsoft.com/office/powerpoint/2010/main" val="2322913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altLang="en-US"/>
              <a:t>European Law - Treaty of Paris 1951</a:t>
            </a:r>
          </a:p>
        </p:txBody>
      </p:sp>
      <p:sp>
        <p:nvSpPr>
          <p:cNvPr id="23555" name="Content Placeholder 2"/>
          <p:cNvSpPr>
            <a:spLocks noGrp="1"/>
          </p:cNvSpPr>
          <p:nvPr>
            <p:ph idx="1"/>
          </p:nvPr>
        </p:nvSpPr>
        <p:spPr>
          <a:ln>
            <a:solidFill>
              <a:schemeClr val="accent1"/>
            </a:solidFill>
            <a:miter lim="800000"/>
            <a:headEnd/>
            <a:tailEnd/>
          </a:ln>
          <a:extLst/>
        </p:spPr>
        <p:txBody>
          <a:bodyPr rtlCol="0">
            <a:normAutofit fontScale="85000"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b="1"/>
              <a:t>EU law</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a:t>The main sources of EU law are:</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a:t>EU primary legislation, represented by the treaties </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a:t>EU secondary legislation, in the form of regulations, directives, decisions, recommendations and opinions </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a:t>rulings on cases brought before the European Court of Justice. </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a:t>EU law is created by the legislative powers with which the EU member states have invested the EU institutions. The law created by EU institutions is also binding on all EU member states (Article 10 EC) who must: ‘take all appropriate measures, whether general or particular, to ensure fulfilment of the obligations arising out of this Treaty …’</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GB" altLang="en-US" sz="2400"/>
              <a:t>European Law</a:t>
            </a:r>
            <a:endParaRPr lang="en-US" altLang="en-US" sz="2400"/>
          </a:p>
        </p:txBody>
      </p:sp>
      <p:sp>
        <p:nvSpPr>
          <p:cNvPr id="37891" name="Content Placeholder 2"/>
          <p:cNvSpPr>
            <a:spLocks noGrp="1"/>
          </p:cNvSpPr>
          <p:nvPr>
            <p:ph idx="1"/>
          </p:nvPr>
        </p:nvSpPr>
        <p:spPr/>
        <p:txBody>
          <a:bodyPr/>
          <a:lstStyle/>
          <a:p>
            <a:pPr eaLnBrk="1" hangingPunct="1"/>
            <a:r>
              <a:rPr lang="en-US" altLang="en-US" b="1"/>
              <a:t>Type of law</a:t>
            </a:r>
            <a:r>
              <a:rPr lang="en-US" altLang="en-US"/>
              <a:t> </a:t>
            </a:r>
            <a:endParaRPr lang="en-US" altLang="en-US" b="1"/>
          </a:p>
          <a:p>
            <a:pPr eaLnBrk="1" hangingPunct="1"/>
            <a:r>
              <a:rPr lang="en-US" altLang="en-US" b="1"/>
              <a:t>Treaties</a:t>
            </a:r>
            <a:r>
              <a:rPr lang="en-US" altLang="en-US"/>
              <a:t> Directly applicable </a:t>
            </a:r>
          </a:p>
          <a:p>
            <a:pPr eaLnBrk="1" hangingPunct="1"/>
            <a:r>
              <a:rPr lang="en-US" altLang="en-US" b="1"/>
              <a:t>Regulations</a:t>
            </a:r>
            <a:r>
              <a:rPr lang="en-US" altLang="en-US"/>
              <a:t> Directly applicable </a:t>
            </a:r>
          </a:p>
          <a:p>
            <a:pPr eaLnBrk="1" hangingPunct="1"/>
            <a:r>
              <a:rPr lang="en-US" altLang="en-US" b="1"/>
              <a:t>Directives</a:t>
            </a:r>
            <a:r>
              <a:rPr lang="en-US" altLang="en-US"/>
              <a:t> Not directly applicable, but individuals can claim against the state for loss caused by a failure to implement the directive Decisions </a:t>
            </a:r>
            <a:r>
              <a:rPr lang="en-US" altLang="en-US" b="1"/>
              <a:t>Decisions</a:t>
            </a:r>
            <a:r>
              <a:rPr lang="en-US" altLang="en-US"/>
              <a:t> are binding only on those to whom they are addressed </a:t>
            </a:r>
            <a:r>
              <a:rPr lang="en-US" altLang="en-US" b="1"/>
              <a:t>Recommendations and opinions </a:t>
            </a:r>
            <a:r>
              <a:rPr lang="en-US" altLang="en-US"/>
              <a:t>These have no binding force and are of 'persuasive’ authority only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endParaRPr lang="en-US" altLang="en-US"/>
          </a:p>
        </p:txBody>
      </p:sp>
      <p:sp>
        <p:nvSpPr>
          <p:cNvPr id="39939" name="Content Placeholder 2"/>
          <p:cNvSpPr>
            <a:spLocks noGrp="1"/>
          </p:cNvSpPr>
          <p:nvPr>
            <p:ph idx="1"/>
          </p:nvPr>
        </p:nvSpPr>
        <p:spPr/>
        <p:txBody>
          <a:bodyPr/>
          <a:lstStyle/>
          <a:p>
            <a:pPr algn="just" eaLnBrk="1" hangingPunct="1"/>
            <a:r>
              <a:rPr lang="en-GB" altLang="en-US" sz="1800"/>
              <a:t>The Lisbon Treaty 2009</a:t>
            </a:r>
          </a:p>
          <a:p>
            <a:pPr algn="just" eaLnBrk="1" hangingPunct="1"/>
            <a:r>
              <a:rPr lang="en-US" altLang="en-US" sz="1800"/>
              <a:t>The constitutional foundations of European integration have been subject to far-reaching transformation. The entry into force of the Lisbon Treaty on 1 December 2009 is a milestone in this ongoing journey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US" altLang="en-US"/>
          </a:p>
        </p:txBody>
      </p:sp>
      <p:sp>
        <p:nvSpPr>
          <p:cNvPr id="40963" name="Content Placeholder 2"/>
          <p:cNvSpPr>
            <a:spLocks noGrp="1"/>
          </p:cNvSpPr>
          <p:nvPr>
            <p:ph idx="1"/>
          </p:nvPr>
        </p:nvSpPr>
        <p:spPr/>
        <p:txBody>
          <a:bodyPr/>
          <a:lstStyle/>
          <a:p>
            <a:pPr eaLnBrk="1" hangingPunct="1"/>
            <a:r>
              <a:rPr lang="en-US" altLang="en-US"/>
              <a:t>Supporters say that Lisbon laid the groundwork for the EU to have more influence in the new world order after the rise of powers such as China. </a:t>
            </a:r>
          </a:p>
          <a:p>
            <a:pPr eaLnBrk="1" hangingPunct="1"/>
            <a:r>
              <a:rPr lang="en-US" altLang="en-US"/>
              <a:t>The EU explains that there are three fundamental reasons for the treaty: more efficiency in the decision-making process; more democracy through a greater role for the European Parliament and national parliaments; and increased coherence externally. Analysts have long said that the EU must put aside national rivalries if the bloc representing nearly 500 million people is to become a political force to match its economic might. </a:t>
            </a:r>
          </a:p>
          <a:p>
            <a:pPr algn="just" eaLnBrk="1" hangingPunct="1"/>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endParaRPr lang="en-US" altLang="en-US"/>
          </a:p>
        </p:txBody>
      </p:sp>
      <p:sp>
        <p:nvSpPr>
          <p:cNvPr id="41987" name="Content Placeholder 2"/>
          <p:cNvSpPr>
            <a:spLocks noGrp="1"/>
          </p:cNvSpPr>
          <p:nvPr>
            <p:ph idx="1"/>
          </p:nvPr>
        </p:nvSpPr>
        <p:spPr/>
        <p:txBody>
          <a:bodyPr/>
          <a:lstStyle/>
          <a:p>
            <a:pPr algn="just" eaLnBrk="1" hangingPunct="1"/>
            <a:r>
              <a:rPr lang="en-GB" altLang="en-US"/>
              <a:t>The Lisbon Treaty</a:t>
            </a:r>
          </a:p>
          <a:p>
            <a:pPr eaLnBrk="1" hangingPunct="1"/>
            <a:r>
              <a:rPr lang="en-US" altLang="en-US"/>
              <a:t>Six states have opt-outs, meaning that they do not have to participate in certain policy areas. Denmark and the UK each have four opt-outs, Ireland two, Poland one, and Sweden one de facto opt-out. </a:t>
            </a:r>
          </a:p>
          <a:p>
            <a:pPr eaLnBrk="1" hangingPunct="1"/>
            <a:r>
              <a:rPr lang="en-US" altLang="en-US"/>
              <a:t>Ireland and the UK have an opt-out from European policies concerning asylum, visas and immigration. They also have the right to opt in or out of any policies in the entire fields of justice and home affairs. </a:t>
            </a:r>
          </a:p>
          <a:p>
            <a:pPr algn="just" eaLnBrk="1" hangingPunct="1"/>
            <a:endParaRPr lang="en-US"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a:solidFill>
                  <a:schemeClr val="tx1"/>
                </a:solidFill>
              </a:rPr>
              <a:t>'BREXIT'</a:t>
            </a:r>
            <a:br>
              <a:rPr lang="EN-US" sz="2800">
                <a:solidFill>
                  <a:schemeClr val="tx1"/>
                </a:solidFill>
              </a:rPr>
            </a:br>
            <a:r>
              <a:rPr lang="EN-US" sz="2800"/>
              <a:t>http://www.bbc.co.uk/news/uk-politics-38720320</a:t>
            </a:r>
          </a:p>
        </p:txBody>
      </p:sp>
      <p:sp>
        <p:nvSpPr>
          <p:cNvPr id="3" name="Content Placeholder 2"/>
          <p:cNvSpPr>
            <a:spLocks noGrp="1"/>
          </p:cNvSpPr>
          <p:nvPr>
            <p:ph idx="1"/>
          </p:nvPr>
        </p:nvSpPr>
        <p:spPr/>
        <p:txBody>
          <a:bodyPr/>
          <a:lstStyle/>
          <a:p>
            <a:r>
              <a:rPr lang="en-US"/>
              <a:t>Parliament must vote on whether the government can start the Brexit process, the Supreme Court has ruled.</a:t>
            </a:r>
          </a:p>
          <a:p>
            <a:r>
              <a:rPr lang="en-US"/>
              <a:t>The judgement means Theresa May cannot begin talks with the EU until MPs and peers give their backing - although this is expected to happen in time for the government's 31 March deadline. </a:t>
            </a:r>
          </a:p>
          <a:p>
            <a:r>
              <a:rPr lang="en-US"/>
              <a:t>But the court ruled the Scottish Parliament and Welsh and Northern Ireland assemblies did not need a say.</a:t>
            </a:r>
          </a:p>
        </p:txBody>
      </p:sp>
    </p:spTree>
    <p:extLst>
      <p:ext uri="{BB962C8B-B14F-4D97-AF65-F5344CB8AC3E}">
        <p14:creationId xmlns:p14="http://schemas.microsoft.com/office/powerpoint/2010/main" val="39378981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GB" altLang="en-US"/>
              <a:t>International Law</a:t>
            </a:r>
          </a:p>
        </p:txBody>
      </p:sp>
      <p:sp>
        <p:nvSpPr>
          <p:cNvPr id="3" name="Content Placeholder 2"/>
          <p:cNvSpPr>
            <a:spLocks noGrp="1"/>
          </p:cNvSpPr>
          <p:nvPr>
            <p:ph idx="1"/>
          </p:nvPr>
        </p:nvSpPr>
        <p:spPr>
          <a:xfrm>
            <a:off x="827088" y="1504695"/>
            <a:ext cx="6711950" cy="4743705"/>
          </a:xfrm>
        </p:spPr>
        <p:txBody>
          <a:bodyPr rtlCol="0">
            <a:normAutofit fontScale="70000" lnSpcReduction="2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t>International Law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t>International law is the set of rules generally regarded and accepted as binding in relations between states and between nations. It serves as a framework for the practice of stable and organized international relations. International law differs from state-based legal systems in that it is primarily applicable to countries rather than to private citizens. National law may become international law when treaties delegate national jurisdiction to supranational tribunals such as the European Court of Human Rights or the International Criminal Court. Treaties such as the Geneva Conventions may require national law to conform to respective parts.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t>Much of international law is consent-based governance. This means that a state member is not obliged to abide by this type of international law, unless it has expressly consented to a particular course of conduct. This is an issue of state sovereignty. However, other aspects of international law are not consent-based but still are obligatory upon state and non-state actors such as customary international law and peremptory norms (known as jus </a:t>
            </a:r>
            <a:r>
              <a:rPr lang="EN-GB" err="1"/>
              <a:t>cogens</a:t>
            </a:r>
            <a:r>
              <a:rPr lang="EN-GB"/>
              <a:t> – ‘compelling norms’ accepted by all states from which no derogation is permitted – example norm against execution of juveniles or against torture]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 result for guantanamo bay human rights"/>
          <p:cNvPicPr>
            <a:picLocks noGrp="1" noChangeAspect="1"/>
          </p:cNvPicPr>
          <p:nvPr>
            <p:ph idx="1"/>
          </p:nvPr>
        </p:nvPicPr>
        <p:blipFill>
          <a:blip r:embed="rId3"/>
          <a:stretch>
            <a:fillRect/>
          </a:stretch>
        </p:blipFill>
        <p:spPr>
          <a:xfrm>
            <a:off x="1087438" y="2364581"/>
            <a:ext cx="6191250" cy="3571875"/>
          </a:xfrm>
        </p:spPr>
      </p:pic>
    </p:spTree>
    <p:extLst>
      <p:ext uri="{BB962C8B-B14F-4D97-AF65-F5344CB8AC3E}">
        <p14:creationId xmlns:p14="http://schemas.microsoft.com/office/powerpoint/2010/main" val="3914618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altLang="en-US"/>
              <a:t>Public and Private International Law </a:t>
            </a:r>
          </a:p>
        </p:txBody>
      </p:sp>
      <p:sp>
        <p:nvSpPr>
          <p:cNvPr id="3" name="Content Placeholder 2"/>
          <p:cNvSpPr>
            <a:spLocks noGrp="1"/>
          </p:cNvSpPr>
          <p:nvPr>
            <p:ph idx="1"/>
          </p:nvPr>
        </p:nvSpPr>
        <p:spPr>
          <a:xfrm>
            <a:off x="827088" y="1773238"/>
            <a:ext cx="6711950" cy="4968875"/>
          </a:xfrm>
        </p:spPr>
        <p:txBody>
          <a:bodyPr rtlCol="0">
            <a:normAutofit fontScale="62500" lnSpcReduction="2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t>Public international law (or international public law) concerns the treaty relationships between the nations and persons which are considered the subjects of international law. Norms of international law have their source in either:</a:t>
            </a:r>
          </a:p>
          <a:p>
            <a:pPr marL="342906" indent="-342906" defTabSz="457207" eaLnBrk="1" fontAlgn="auto" hangingPunct="1">
              <a:spcAft>
                <a:spcPts val="0"/>
              </a:spcAft>
              <a:buClr>
                <a:schemeClr val="bg2">
                  <a:lumMod val="40000"/>
                  <a:lumOff val="60000"/>
                </a:schemeClr>
              </a:buClr>
              <a:buFont typeface="Wingdings 3" charset="2"/>
              <a:buChar char=""/>
              <a:defRPr/>
            </a:pPr>
            <a:r>
              <a:rPr lang="en-GB" b="1" u="sng"/>
              <a:t>custom</a:t>
            </a:r>
            <a:r>
              <a:rPr lang="en-GB"/>
              <a:t>, or customary international law (consistent state practice accompanied by </a:t>
            </a:r>
            <a:r>
              <a:rPr lang="en-GB" err="1"/>
              <a:t>opinio</a:t>
            </a:r>
            <a:r>
              <a:rPr lang="en-GB"/>
              <a:t> juris) or</a:t>
            </a:r>
          </a:p>
          <a:p>
            <a:pPr marL="342906" indent="-342906" defTabSz="457207" eaLnBrk="1" fontAlgn="auto" hangingPunct="1">
              <a:spcAft>
                <a:spcPts val="0"/>
              </a:spcAft>
              <a:buClr>
                <a:schemeClr val="bg2">
                  <a:lumMod val="40000"/>
                  <a:lumOff val="60000"/>
                </a:schemeClr>
              </a:buClr>
              <a:buFont typeface="Wingdings 3" charset="2"/>
              <a:buChar char=""/>
              <a:defRPr/>
            </a:pPr>
            <a:r>
              <a:rPr lang="en-GB" b="1" u="sng"/>
              <a:t>globally accepted standards </a:t>
            </a:r>
            <a:r>
              <a:rPr lang="en-GB"/>
              <a:t>of behaviour [jus </a:t>
            </a:r>
            <a:r>
              <a:rPr lang="en-GB" err="1"/>
              <a:t>cogens</a:t>
            </a:r>
            <a:r>
              <a:rPr lang="en-GB"/>
              <a:t>] or</a:t>
            </a:r>
          </a:p>
          <a:p>
            <a:pPr marL="342906" indent="-342906" defTabSz="457207" eaLnBrk="1" fontAlgn="auto" hangingPunct="1">
              <a:spcAft>
                <a:spcPts val="0"/>
              </a:spcAft>
              <a:buClr>
                <a:schemeClr val="bg2">
                  <a:lumMod val="40000"/>
                  <a:lumOff val="60000"/>
                </a:schemeClr>
              </a:buClr>
              <a:buFont typeface="Wingdings 3" charset="2"/>
              <a:buChar char=""/>
              <a:defRPr/>
            </a:pPr>
            <a:r>
              <a:rPr lang="en-GB" b="1" u="sng"/>
              <a:t>codification</a:t>
            </a:r>
            <a:r>
              <a:rPr lang="en-GB"/>
              <a:t>s contained in conventional agreements, generally termed </a:t>
            </a:r>
            <a:r>
              <a:rPr lang="en-GB" b="1" u="sng"/>
              <a:t>treaties</a:t>
            </a:r>
            <a:r>
              <a:rPr lang="en-GB"/>
              <a: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t>Article 13 of the United Nations Charter obligates the UN General Assembly to initiate studies and make recommendations which encourage the progressive development of international law Private international law</a:t>
            </a:r>
          </a:p>
          <a:p>
            <a:pPr marL="342906" indent="-342906" defTabSz="457207" eaLnBrk="1" fontAlgn="auto" hangingPunct="1">
              <a:spcAft>
                <a:spcPts val="0"/>
              </a:spcAft>
              <a:buClr>
                <a:schemeClr val="bg2">
                  <a:lumMod val="40000"/>
                  <a:lumOff val="60000"/>
                </a:schemeClr>
              </a:buClr>
              <a:buFont typeface="Wingdings 3" charset="2"/>
              <a:buChar char=""/>
              <a:defRPr/>
            </a:pPr>
            <a:r>
              <a:rPr lang="en-GB"/>
              <a:t>Conflict of laws, often called "private international law" in civil law jurisdictions, is distinguished from public international law because it governs conflicts between private persons rather than states (or other international bodies with standing). It concerns the questions of which jurisdiction should be permitted to hear a legal dispute between private parties, and which jurisdiction's law should be applied, therefore raising issues of international law. Today corporations are increasingly capable of shifting capital and labour supply chains across borders, as well as trading with overseas corporations. This increases the number of disputes of an inter-state nature outside a unified legal framework, and raises issues of the enforceability of standard practices. Increasing numbers of businesses use commercial arbitration under the New York Convention 1958.</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a:t>International Courts</a:t>
            </a:r>
          </a:p>
        </p:txBody>
      </p:sp>
      <p:sp>
        <p:nvSpPr>
          <p:cNvPr id="49155" name="Content Placeholder 2"/>
          <p:cNvSpPr>
            <a:spLocks noGrp="1"/>
          </p:cNvSpPr>
          <p:nvPr>
            <p:ph idx="1"/>
          </p:nvPr>
        </p:nvSpPr>
        <p:spPr/>
        <p:txBody>
          <a:bodyPr/>
          <a:lstStyle/>
          <a:p>
            <a:pPr eaLnBrk="1" hangingPunct="1"/>
            <a:r>
              <a:rPr lang="en-GB" altLang="en-US"/>
              <a:t>International courts</a:t>
            </a:r>
          </a:p>
          <a:p>
            <a:pPr eaLnBrk="1" hangingPunct="1"/>
            <a:r>
              <a:rPr lang="en-GB" altLang="en-US"/>
              <a:t>There are numerous international bodies created by treaties adjudicating on legal issues where they may have jurisdiction. The only one claiming universal jurisdiction is the United Nations Security Council.</a:t>
            </a:r>
          </a:p>
          <a:p>
            <a:pPr eaLnBrk="1" hangingPunct="1"/>
            <a:r>
              <a:rPr lang="en-GB" altLang="en-US"/>
              <a:t>Others are: the United Nations International Court of Justice, and the International Criminal Court (when national systems have totally failed and the Treaty of Rome is applicable) and the Court of Arbitration for Sport.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r>
              <a:rPr lang="en-GB" altLang="en-US"/>
              <a:t>Law of War</a:t>
            </a:r>
          </a:p>
        </p:txBody>
      </p:sp>
      <p:sp>
        <p:nvSpPr>
          <p:cNvPr id="50179" name="Content Placeholder 2"/>
          <p:cNvSpPr>
            <a:spLocks noGrp="1"/>
          </p:cNvSpPr>
          <p:nvPr>
            <p:ph idx="1"/>
          </p:nvPr>
        </p:nvSpPr>
        <p:spPr/>
        <p:txBody>
          <a:bodyPr/>
          <a:lstStyle/>
          <a:p>
            <a:pPr eaLnBrk="1" hangingPunct="1"/>
            <a:r>
              <a:rPr lang="en-GB" altLang="en-US"/>
              <a:t>The law of war is a legal term of art that refers to the aspect of public international law concerning acceptable justifications to engage in war (jus ad bellum) and the limits to acceptable wartime conduct (jus in bello or International humanitarian law).</a:t>
            </a:r>
          </a:p>
          <a:p>
            <a:pPr eaLnBrk="1" hangingPunct="1"/>
            <a:r>
              <a:rPr lang="en-GB" altLang="en-US"/>
              <a:t>Among other issues, modern laws of war address declarations of war, acceptance of surrender and the treatment of prisoners of war; military necessity, along with distinction and proportionality; and the prohibition of certain weapons that may cause unnecessary suffering.[</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a:t>International Humanitarian Law</a:t>
            </a:r>
          </a:p>
        </p:txBody>
      </p:sp>
      <p:sp>
        <p:nvSpPr>
          <p:cNvPr id="3" name="Content Placeholder 2"/>
          <p:cNvSpPr>
            <a:spLocks noGrp="1"/>
          </p:cNvSpPr>
          <p:nvPr>
            <p:ph idx="1"/>
          </p:nvPr>
        </p:nvSpPr>
        <p:spPr/>
        <p:txBody>
          <a:bodyPr rtlCol="0">
            <a:normAutofit fontScale="92500" lnSpcReduction="10000"/>
          </a:bodyPr>
          <a:lstStyle/>
          <a:p>
            <a:pPr defTabSz="457207" eaLnBrk="1" fontAlgn="auto" hangingPunct="1">
              <a:spcAft>
                <a:spcPts val="0"/>
              </a:spcAft>
              <a:buClr>
                <a:schemeClr val="bg2">
                  <a:lumMod val="40000"/>
                  <a:lumOff val="60000"/>
                </a:schemeClr>
              </a:buClr>
              <a:defRPr/>
            </a:pPr>
            <a:r>
              <a:rPr lang="en-GB"/>
              <a:t>International humanitarian law (IHL) regulates relations between States, international organizations and other subjects of international law. It is a branch of public international law that consists of rules that, in times of armed conflict, seek – for humanitarian reasons – to protect persons who are not or are no longer directly participating in the hostilities, and to restrict means and methods of warfare.</a:t>
            </a:r>
            <a:endParaRPr lang="en-US"/>
          </a:p>
          <a:p>
            <a:pPr defTabSz="457207" eaLnBrk="1" fontAlgn="auto" hangingPunct="1">
              <a:spcAft>
                <a:spcPts val="0"/>
              </a:spcAft>
              <a:buClr>
                <a:schemeClr val="bg2">
                  <a:lumMod val="40000"/>
                  <a:lumOff val="60000"/>
                </a:schemeClr>
              </a:buClr>
              <a:defRPr/>
            </a:pPr>
            <a:r>
              <a:rPr lang="en-GB"/>
              <a:t> In other words, IHL consists of international treaty or customary rules (i.e. rules emerging from State practice and followed out of a sense of obligation) that are specifically meant to resolve humanitarian issues arising directly from armed conflict, whether of an international or a non-international character.</a:t>
            </a:r>
            <a:endParaRPr lang="en-US"/>
          </a:p>
          <a:p>
            <a:pPr marL="342906" indent="-342906" defTabSz="457207" eaLnBrk="1" fontAlgn="auto" hangingPunct="1">
              <a:spcAft>
                <a:spcPts val="0"/>
              </a:spcAft>
              <a:buClr>
                <a:schemeClr val="bg2">
                  <a:lumMod val="40000"/>
                  <a:lumOff val="60000"/>
                </a:schemeClr>
              </a:buClr>
              <a:buFont typeface="Wingdings 3" charset="2"/>
              <a:buChar char=""/>
              <a:defRPr/>
            </a:pPr>
            <a:r>
              <a:rPr lang="en-GB" sz="1300"/>
              <a:t>https://www.icrc.org/en/document/what-ihl</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484188" y="452438"/>
            <a:ext cx="7056437" cy="673100"/>
          </a:xfrm>
        </p:spPr>
        <p:txBody>
          <a:bodyPr/>
          <a:lstStyle/>
          <a:p>
            <a:r>
              <a:rPr lang="en-GB" altLang="en-US" sz="1800"/>
              <a:t>http://www.insidejustice.com/intl/2009/01/28/differences_icc_icj/</a:t>
            </a:r>
          </a:p>
        </p:txBody>
      </p:sp>
      <p:graphicFrame>
        <p:nvGraphicFramePr>
          <p:cNvPr id="4" name="Content Placeholder 3"/>
          <p:cNvGraphicFramePr>
            <a:graphicFrameLocks noGrp="1"/>
          </p:cNvGraphicFramePr>
          <p:nvPr>
            <p:ph idx="1"/>
          </p:nvPr>
        </p:nvGraphicFramePr>
        <p:xfrm>
          <a:off x="827088" y="1196975"/>
          <a:ext cx="6711950" cy="1554163"/>
        </p:xfrm>
        <a:graphic>
          <a:graphicData uri="http://schemas.openxmlformats.org/drawingml/2006/table">
            <a:tbl>
              <a:tblPr/>
              <a:tblGrid>
                <a:gridCol w="1342390">
                  <a:extLst>
                    <a:ext uri="{9D8B030D-6E8A-4147-A177-3AD203B41FA5}">
                      <a16:colId xmlns:a16="http://schemas.microsoft.com/office/drawing/2014/main" val="2517223690"/>
                    </a:ext>
                  </a:extLst>
                </a:gridCol>
                <a:gridCol w="2684780">
                  <a:extLst>
                    <a:ext uri="{9D8B030D-6E8A-4147-A177-3AD203B41FA5}">
                      <a16:colId xmlns:a16="http://schemas.microsoft.com/office/drawing/2014/main" val="3274057390"/>
                    </a:ext>
                  </a:extLst>
                </a:gridCol>
                <a:gridCol w="2684780">
                  <a:extLst>
                    <a:ext uri="{9D8B030D-6E8A-4147-A177-3AD203B41FA5}">
                      <a16:colId xmlns:a16="http://schemas.microsoft.com/office/drawing/2014/main" val="3963375839"/>
                    </a:ext>
                  </a:extLst>
                </a:gridCol>
              </a:tblGrid>
              <a:tr h="1188487">
                <a:tc>
                  <a:txBody>
                    <a:bodyPr/>
                    <a:lstStyle/>
                    <a:p>
                      <a:endParaRPr lang="en-GB" sz="1800">
                        <a:effectLst/>
                      </a:endParaRPr>
                    </a:p>
                  </a:txBody>
                  <a:tcPr marT="45703" marB="45703" anchor="ctr">
                    <a:lnL>
                      <a:noFill/>
                    </a:lnL>
                    <a:lnR>
                      <a:noFill/>
                    </a:lnR>
                    <a:lnT>
                      <a:noFill/>
                    </a:lnT>
                    <a:lnB>
                      <a:noFill/>
                    </a:lnB>
                  </a:tcPr>
                </a:tc>
                <a:tc>
                  <a:txBody>
                    <a:bodyPr/>
                    <a:lstStyle/>
                    <a:p>
                      <a:r>
                        <a:rPr lang="en-GB" sz="1800">
                          <a:effectLst/>
                        </a:rPr>
                        <a:t>International Court of Justice (ICJ)</a:t>
                      </a:r>
                      <a:br>
                        <a:rPr lang="en-GB" sz="1800">
                          <a:effectLst/>
                        </a:rPr>
                      </a:br>
                      <a:r>
                        <a:rPr lang="en-GB" sz="1800">
                          <a:effectLst/>
                        </a:rPr>
                        <a:t>La </a:t>
                      </a:r>
                      <a:r>
                        <a:rPr lang="en-GB" sz="1800" err="1">
                          <a:effectLst/>
                        </a:rPr>
                        <a:t>Cour</a:t>
                      </a:r>
                      <a:r>
                        <a:rPr lang="en-GB" sz="1800">
                          <a:effectLst/>
                        </a:rPr>
                        <a:t> Internationale de Justice (CIJ)</a:t>
                      </a:r>
                    </a:p>
                  </a:txBody>
                  <a:tcPr marT="45703" marB="45703" anchor="ctr">
                    <a:lnL>
                      <a:noFill/>
                    </a:lnL>
                    <a:lnR>
                      <a:noFill/>
                    </a:lnR>
                    <a:lnT>
                      <a:noFill/>
                    </a:lnT>
                    <a:lnB>
                      <a:noFill/>
                    </a:lnB>
                  </a:tcPr>
                </a:tc>
                <a:tc>
                  <a:txBody>
                    <a:bodyPr/>
                    <a:lstStyle/>
                    <a:p>
                      <a:r>
                        <a:rPr lang="fr-FR" sz="1800">
                          <a:effectLst/>
                        </a:rPr>
                        <a:t>International Criminal Court (ICC)</a:t>
                      </a:r>
                      <a:br>
                        <a:rPr lang="fr-FR" sz="1800">
                          <a:effectLst/>
                        </a:rPr>
                      </a:br>
                      <a:r>
                        <a:rPr lang="fr-FR" sz="1800">
                          <a:effectLst/>
                        </a:rPr>
                        <a:t>La Cour pÃ©nale internationale (CPI)</a:t>
                      </a:r>
                    </a:p>
                  </a:txBody>
                  <a:tcPr marT="45703" marB="45703" anchor="ctr">
                    <a:lnL>
                      <a:noFill/>
                    </a:lnL>
                    <a:lnR>
                      <a:noFill/>
                    </a:lnR>
                    <a:lnT>
                      <a:noFill/>
                    </a:lnT>
                    <a:lnB>
                      <a:noFill/>
                    </a:lnB>
                  </a:tcPr>
                </a:tc>
                <a:extLst>
                  <a:ext uri="{0D108BD9-81ED-4DB2-BD59-A6C34878D82A}">
                    <a16:rowId xmlns:a16="http://schemas.microsoft.com/office/drawing/2014/main" val="572914853"/>
                  </a:ext>
                </a:extLst>
              </a:tr>
              <a:tr h="365676">
                <a:tc>
                  <a:txBody>
                    <a:bodyPr/>
                    <a:lstStyle/>
                    <a:p>
                      <a:r>
                        <a:rPr lang="en-GB" sz="1800">
                          <a:effectLst/>
                        </a:rPr>
                        <a:t>Website</a:t>
                      </a:r>
                    </a:p>
                  </a:txBody>
                  <a:tcPr marT="45703" marB="45703" anchor="ctr">
                    <a:lnL>
                      <a:noFill/>
                    </a:lnL>
                    <a:lnR>
                      <a:noFill/>
                    </a:lnR>
                    <a:lnT>
                      <a:noFill/>
                    </a:lnT>
                    <a:lnB>
                      <a:noFill/>
                    </a:lnB>
                  </a:tcPr>
                </a:tc>
                <a:tc>
                  <a:txBody>
                    <a:bodyPr/>
                    <a:lstStyle/>
                    <a:p>
                      <a:r>
                        <a:rPr lang="en-GB" sz="1800">
                          <a:effectLst/>
                          <a:hlinkClick r:id="rId2"/>
                        </a:rPr>
                        <a:t>icj-cij.org</a:t>
                      </a:r>
                      <a:endParaRPr lang="en-GB" sz="1800">
                        <a:effectLst/>
                      </a:endParaRPr>
                    </a:p>
                  </a:txBody>
                  <a:tcPr marT="45703" marB="45703" anchor="ctr">
                    <a:lnL>
                      <a:noFill/>
                    </a:lnL>
                    <a:lnR>
                      <a:noFill/>
                    </a:lnR>
                    <a:lnT>
                      <a:noFill/>
                    </a:lnT>
                    <a:lnB>
                      <a:noFill/>
                    </a:lnB>
                  </a:tcPr>
                </a:tc>
                <a:tc>
                  <a:txBody>
                    <a:bodyPr/>
                    <a:lstStyle/>
                    <a:p>
                      <a:r>
                        <a:rPr lang="en-GB" sz="1800">
                          <a:effectLst/>
                          <a:hlinkClick r:id="rId3"/>
                        </a:rPr>
                        <a:t>icc-cpi.int</a:t>
                      </a:r>
                      <a:endParaRPr lang="en-GB" sz="1800">
                        <a:effectLst/>
                      </a:endParaRPr>
                    </a:p>
                  </a:txBody>
                  <a:tcPr marT="45703" marB="45703" anchor="ctr">
                    <a:lnL>
                      <a:noFill/>
                    </a:lnL>
                    <a:lnR>
                      <a:noFill/>
                    </a:lnR>
                    <a:lnT>
                      <a:noFill/>
                    </a:lnT>
                    <a:lnB>
                      <a:noFill/>
                    </a:lnB>
                  </a:tcPr>
                </a:tc>
                <a:extLst>
                  <a:ext uri="{0D108BD9-81ED-4DB2-BD59-A6C34878D82A}">
                    <a16:rowId xmlns:a16="http://schemas.microsoft.com/office/drawing/2014/main" val="363712274"/>
                  </a:ext>
                </a:extLst>
              </a:tr>
            </a:tbl>
          </a:graphicData>
        </a:graphic>
      </p:graphicFrame>
      <p:sp>
        <p:nvSpPr>
          <p:cNvPr id="52234" name="Rectangle 4"/>
          <p:cNvSpPr>
            <a:spLocks noChangeArrowheads="1"/>
          </p:cNvSpPr>
          <p:nvPr/>
        </p:nvSpPr>
        <p:spPr bwMode="auto">
          <a:xfrm>
            <a:off x="1331913" y="2413000"/>
            <a:ext cx="6207125"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1800"/>
          </a:p>
          <a:p>
            <a:pPr>
              <a:spcBef>
                <a:spcPct val="0"/>
              </a:spcBef>
              <a:buClrTx/>
              <a:buSzTx/>
              <a:buFontTx/>
              <a:buNone/>
            </a:pPr>
            <a:endParaRPr lang="en-GB" altLang="en-US" sz="1800"/>
          </a:p>
          <a:p>
            <a:pPr>
              <a:spcBef>
                <a:spcPct val="0"/>
              </a:spcBef>
              <a:buClrTx/>
              <a:buSzTx/>
              <a:buFontTx/>
              <a:buNone/>
            </a:pPr>
            <a:r>
              <a:rPr lang="en-GB" altLang="en-US" sz="1800"/>
              <a:t>Subject Matter – </a:t>
            </a:r>
          </a:p>
          <a:p>
            <a:pPr>
              <a:spcBef>
                <a:spcPct val="0"/>
              </a:spcBef>
              <a:buClrTx/>
              <a:buSzTx/>
              <a:buFontTx/>
              <a:buNone/>
            </a:pPr>
            <a:r>
              <a:rPr lang="en-GB" altLang="en-US" sz="1800"/>
              <a:t>ICJ -Sovereignty, boundary disputes, maritime disputes, trade, natural resources, human rights, treaty violations, treaty interpretation, and more.</a:t>
            </a:r>
          </a:p>
          <a:p>
            <a:pPr>
              <a:spcBef>
                <a:spcPct val="0"/>
              </a:spcBef>
              <a:buClrTx/>
              <a:buSzTx/>
              <a:buFontTx/>
              <a:buNone/>
            </a:pPr>
            <a:endParaRPr lang="en-GB" altLang="en-US" sz="1800"/>
          </a:p>
          <a:p>
            <a:pPr>
              <a:spcBef>
                <a:spcPct val="0"/>
              </a:spcBef>
              <a:buClrTx/>
              <a:buSzTx/>
              <a:buFontTx/>
              <a:buNone/>
            </a:pPr>
            <a:r>
              <a:rPr lang="en-GB" altLang="en-US" sz="1800"/>
              <a:t>ICCGenocide, crimes against humanity, war crimes, crimes of aggression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latin typeface="Calibri"/>
                <a:ea typeface="Calibri"/>
                <a:cs typeface="Calibri"/>
              </a:rPr>
              <a:t>Human Rights Watch:</a:t>
            </a:r>
          </a:p>
          <a:p>
            <a:r>
              <a:rPr lang="en-US">
                <a:latin typeface="Calibri"/>
                <a:ea typeface="Calibri"/>
                <a:cs typeface="Calibri"/>
              </a:rPr>
              <a:t>1. Could the International Criminal Court (ICC) prosecute war crimes and crimes against humanity committed in Syria?</a:t>
            </a:r>
          </a:p>
          <a:p>
            <a:r>
              <a:rPr lang="en-US">
                <a:latin typeface="Calibri"/>
                <a:ea typeface="Calibri"/>
                <a:cs typeface="Calibri"/>
              </a:rPr>
              <a:t>For now, the answer is no. Syria is not a member state of the Rome Statute, the treaty that established the ICC. Unless the Syrian government ratifies the treaty or accepts the jurisdiction of the court through a declaration, the ICC could only obtain jurisdiction if the United Nations Security Council refers the situation there to the court. The Security Council, with what is called an “ICC referral,” could give the court jurisdiction stretching back to the day the Rome Statute entered into force, on July 1, 2002.</a:t>
            </a:r>
            <a:endParaRPr lang="en-US"/>
          </a:p>
        </p:txBody>
      </p:sp>
    </p:spTree>
    <p:extLst>
      <p:ext uri="{BB962C8B-B14F-4D97-AF65-F5344CB8AC3E}">
        <p14:creationId xmlns:p14="http://schemas.microsoft.com/office/powerpoint/2010/main" val="3229464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b="0" i="1" u="none" strike="noStrike">
                <a:solidFill>
                  <a:srgbClr val="FFFFFF"/>
                </a:solidFill>
                <a:latin typeface="Calibri"/>
                <a:ea typeface="Arial"/>
                <a:cs typeface="Arial"/>
              </a:rPr>
              <a:t>…Under customary international law, it is also generally agreed that countries are permitted to try those responsible for other crimes, such as genocide or crimes against humanity, no matter where these crimes took place. Whether cases under universal jurisdiction can actually be pursued in a particular country depends on the domestic criminal system and domestic laws, and the evidence available that is admissible in that country’s courts</a:t>
            </a:r>
            <a:r>
              <a:rPr lang="en-US" b="0" i="0">
                <a:latin typeface="Calibri"/>
                <a:ea typeface="Arial"/>
                <a:cs typeface="Arial"/>
              </a:rPr>
              <a:t>​</a:t>
            </a:r>
            <a:endParaRPr lang="en-US"/>
          </a:p>
        </p:txBody>
      </p:sp>
    </p:spTree>
    <p:extLst>
      <p:ext uri="{BB962C8B-B14F-4D97-AF65-F5344CB8AC3E}">
        <p14:creationId xmlns:p14="http://schemas.microsoft.com/office/powerpoint/2010/main" val="26652839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endParaRPr lang="en-GB" altLang="en-US"/>
          </a:p>
        </p:txBody>
      </p:sp>
      <p:sp>
        <p:nvSpPr>
          <p:cNvPr id="53251" name="Content Placeholder 2"/>
          <p:cNvSpPr>
            <a:spLocks noGrp="1"/>
          </p:cNvSpPr>
          <p:nvPr>
            <p:ph idx="1"/>
          </p:nvPr>
        </p:nvSpPr>
        <p:spPr/>
        <p:txBody>
          <a:bodyPr/>
          <a:lstStyle/>
          <a:p>
            <a:r>
              <a:rPr lang="en-GB" altLang="en-US"/>
              <a:t>Seminar</a:t>
            </a:r>
          </a:p>
          <a:p>
            <a:r>
              <a:rPr lang="en-GB" altLang="en-US"/>
              <a:t>Library - Genocide and Discrimination: Lessons to Be Learnt from Discrimination Law – Monika Ambrus - Leiden Journal of International Law25.4 (Dec 2012): 935-954</a:t>
            </a:r>
          </a:p>
          <a:p>
            <a:r>
              <a:rPr lang="en-GB" altLang="en-US"/>
              <a:t>CRIMES AGAINST HUMANITY: GLOBAL JUSTICE AND THE HUMAN RIGHTS DISCOURSE</a:t>
            </a:r>
          </a:p>
          <a:p>
            <a:r>
              <a:rPr lang="en-GB" altLang="en-US"/>
              <a:t>Laura Bernal Bermúdez. Vniversitas; Bogotá63.129 (2014): 17-38</a:t>
            </a:r>
          </a:p>
          <a:p>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40</Slides>
  <Notes>28</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Ion</vt:lpstr>
      <vt:lpstr>PowerPoint Presentation</vt:lpstr>
      <vt:lpstr>PowerPoint Presentation</vt:lpstr>
      <vt:lpstr>PowerPoint Presentation</vt:lpstr>
      <vt:lpstr>The Petition of Right</vt:lpstr>
      <vt:lpstr>PowerPoint Presentation</vt:lpstr>
      <vt:lpstr>PowerPoint Presentation</vt:lpstr>
      <vt:lpstr>PowerPoint Presentation</vt:lpstr>
      <vt:lpstr>Court of Star Chamber, in English law, the court made up of judges and privy councillors that grew out of the medieval king’s council as a supplement to the regular justice of the common-law courts. It achieved great popularity under Henry VII for its ability to enforce the law when other courts were unable to do so because of corruption and influence, and to provide remedies when others were inadequate. When, however, it was used by Charles II to enforce unpopular political and ecclesiastical policies, it became a symbol of oppression to the parliamentary and Puritan opponents of Charles and Archbishop William Laud. It was, therefore, abolished by the Long Parliament in 1641</vt:lpstr>
      <vt:lpstr>PowerPoint Presentation</vt:lpstr>
      <vt:lpstr>PowerPoint Presentation</vt:lpstr>
      <vt:lpstr>PowerPoint Presentation</vt:lpstr>
      <vt:lpstr>PowerPoint Presentation</vt:lpstr>
      <vt:lpstr>Devolution</vt:lpstr>
      <vt:lpstr>Scottish Parliament, Holyrood, Edinburgh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Laws of Hywel Dda [died 950] King of Deheubarth who eventually ruled most of Wales</vt:lpstr>
      <vt:lpstr>http://www.maryjones.us/ctexts/laws_hywel_dda.html</vt:lpstr>
      <vt:lpstr>PowerPoint Presentation</vt:lpstr>
      <vt:lpstr>European Law - Treaty of Paris 1951</vt:lpstr>
      <vt:lpstr>European Law</vt:lpstr>
      <vt:lpstr>PowerPoint Presentation</vt:lpstr>
      <vt:lpstr>PowerPoint Presentation</vt:lpstr>
      <vt:lpstr>PowerPoint Presentation</vt:lpstr>
      <vt:lpstr>'BREXIT' http://www.bbc.co.uk/news/uk-politics-38720320</vt:lpstr>
      <vt:lpstr>International Law</vt:lpstr>
      <vt:lpstr>PowerPoint Presentation</vt:lpstr>
      <vt:lpstr>Public and Private International Law </vt:lpstr>
      <vt:lpstr>International Courts</vt:lpstr>
      <vt:lpstr>Law of War</vt:lpstr>
      <vt:lpstr>International Humanitarian Law</vt:lpstr>
      <vt:lpstr>http://www.insidejustice.com/intl/2009/01/28/differences_icc_icj/</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cp:revision>
  <dcterms:modified xsi:type="dcterms:W3CDTF">2017-03-03T12:57:57Z</dcterms:modified>
</cp:coreProperties>
</file>