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7"/>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65B52E-51A7-4DD2-95B0-47270FE004CB}" v="4" dt="2023-02-09T00:48:14.048"/>
    <p1510:client id="{E8BA5646-A254-704C-9F68-261886E72762}" v="50" dt="2023-02-09T00:48:36.9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p:scale>
          <a:sx n="74" d="100"/>
          <a:sy n="74" d="100"/>
        </p:scale>
        <p:origin x="160" y="580"/>
      </p:cViewPr>
      <p:guideLst/>
    </p:cSldViewPr>
  </p:slideViewPr>
  <p:notesTextViewPr>
    <p:cViewPr>
      <p:scale>
        <a:sx n="3" d="2"/>
        <a:sy n="3" d="2"/>
      </p:scale>
      <p:origin x="0" y="0"/>
    </p:cViewPr>
  </p:notesTextViewPr>
  <p:sorterViewPr>
    <p:cViewPr>
      <p:scale>
        <a:sx n="100" d="100"/>
        <a:sy n="100" d="100"/>
      </p:scale>
      <p:origin x="0" y="-1372"/>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47029B-06D0-41A3-98E6-1E51B7F33B0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D5F3388-BF65-4B35-805A-199910ADC9A4}">
      <dgm:prSet/>
      <dgm:spPr/>
      <dgm:t>
        <a:bodyPr/>
        <a:lstStyle/>
        <a:p>
          <a:r>
            <a:rPr lang="en-US"/>
            <a:t>This research illustrates the significance of excellent service, hospitality, and guest services in the hotel business, notably as shown by Marriott International’s Luxury Brand the Ritz-Carlton.</a:t>
          </a:r>
        </a:p>
      </dgm:t>
    </dgm:pt>
    <dgm:pt modelId="{44DB2AF4-0511-4A1B-9645-530A8327A97A}" type="parTrans" cxnId="{C85D7847-4ACB-41AC-BE0D-6085E665F397}">
      <dgm:prSet/>
      <dgm:spPr/>
      <dgm:t>
        <a:bodyPr/>
        <a:lstStyle/>
        <a:p>
          <a:endParaRPr lang="en-US"/>
        </a:p>
      </dgm:t>
    </dgm:pt>
    <dgm:pt modelId="{8B088C24-89B6-4D1F-942F-1A9D19BD0F89}" type="sibTrans" cxnId="{C85D7847-4ACB-41AC-BE0D-6085E665F397}">
      <dgm:prSet/>
      <dgm:spPr/>
      <dgm:t>
        <a:bodyPr/>
        <a:lstStyle/>
        <a:p>
          <a:endParaRPr lang="en-US"/>
        </a:p>
      </dgm:t>
    </dgm:pt>
    <dgm:pt modelId="{BECACFAF-1AD9-44D2-9FF4-E31E16E948FF}">
      <dgm:prSet/>
      <dgm:spPr/>
      <dgm:t>
        <a:bodyPr/>
        <a:lstStyle/>
        <a:p>
          <a:r>
            <a:rPr lang="en-US"/>
            <a:t>Marriot International’s Luxury brand the Ritz-Carlton has proved that quality service, hospitality, and guest services can be provided efficiently and effectively.</a:t>
          </a:r>
        </a:p>
      </dgm:t>
    </dgm:pt>
    <dgm:pt modelId="{908D4AB7-D202-4EA0-AA8C-768472C8015E}" type="parTrans" cxnId="{1D97A64A-F17D-415A-AE2F-840E7725FF0A}">
      <dgm:prSet/>
      <dgm:spPr/>
      <dgm:t>
        <a:bodyPr/>
        <a:lstStyle/>
        <a:p>
          <a:endParaRPr lang="en-US"/>
        </a:p>
      </dgm:t>
    </dgm:pt>
    <dgm:pt modelId="{9EC8856C-7C40-416E-A2D0-EA395CC06476}" type="sibTrans" cxnId="{1D97A64A-F17D-415A-AE2F-840E7725FF0A}">
      <dgm:prSet/>
      <dgm:spPr/>
      <dgm:t>
        <a:bodyPr/>
        <a:lstStyle/>
        <a:p>
          <a:endParaRPr lang="en-US"/>
        </a:p>
      </dgm:t>
    </dgm:pt>
    <dgm:pt modelId="{7805C812-D72D-4EC9-AF92-216EE10E2E51}" type="pres">
      <dgm:prSet presAssocID="{FD47029B-06D0-41A3-98E6-1E51B7F33B03}" presName="root" presStyleCnt="0">
        <dgm:presLayoutVars>
          <dgm:dir/>
          <dgm:resizeHandles val="exact"/>
        </dgm:presLayoutVars>
      </dgm:prSet>
      <dgm:spPr/>
    </dgm:pt>
    <dgm:pt modelId="{994FF40D-3970-42D0-B13E-DA5D441170CF}" type="pres">
      <dgm:prSet presAssocID="{ED5F3388-BF65-4B35-805A-199910ADC9A4}" presName="compNode" presStyleCnt="0"/>
      <dgm:spPr/>
    </dgm:pt>
    <dgm:pt modelId="{41244660-2509-410B-919A-1600D59504F6}" type="pres">
      <dgm:prSet presAssocID="{ED5F3388-BF65-4B35-805A-199910ADC9A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ed"/>
        </a:ext>
      </dgm:extLst>
    </dgm:pt>
    <dgm:pt modelId="{34EDB04A-0963-4244-A4F0-76A82479CA98}" type="pres">
      <dgm:prSet presAssocID="{ED5F3388-BF65-4B35-805A-199910ADC9A4}" presName="spaceRect" presStyleCnt="0"/>
      <dgm:spPr/>
    </dgm:pt>
    <dgm:pt modelId="{5E2E0B38-B850-4F80-8D88-E5808FFBAE47}" type="pres">
      <dgm:prSet presAssocID="{ED5F3388-BF65-4B35-805A-199910ADC9A4}" presName="textRect" presStyleLbl="revTx" presStyleIdx="0" presStyleCnt="2">
        <dgm:presLayoutVars>
          <dgm:chMax val="1"/>
          <dgm:chPref val="1"/>
        </dgm:presLayoutVars>
      </dgm:prSet>
      <dgm:spPr/>
    </dgm:pt>
    <dgm:pt modelId="{951A19D7-34BF-41D8-B081-46C7FA0BF12C}" type="pres">
      <dgm:prSet presAssocID="{8B088C24-89B6-4D1F-942F-1A9D19BD0F89}" presName="sibTrans" presStyleCnt="0"/>
      <dgm:spPr/>
    </dgm:pt>
    <dgm:pt modelId="{93F6D1BF-25A7-4B76-B11E-300BBB7A21C7}" type="pres">
      <dgm:prSet presAssocID="{BECACFAF-1AD9-44D2-9FF4-E31E16E948FF}" presName="compNode" presStyleCnt="0"/>
      <dgm:spPr/>
    </dgm:pt>
    <dgm:pt modelId="{1DCE3271-77E5-46BE-A968-5096D19F19D2}" type="pres">
      <dgm:prSet presAssocID="{BECACFAF-1AD9-44D2-9FF4-E31E16E948F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9C36C7C1-0741-4ADA-B3C7-91C5F0A5F6D7}" type="pres">
      <dgm:prSet presAssocID="{BECACFAF-1AD9-44D2-9FF4-E31E16E948FF}" presName="spaceRect" presStyleCnt="0"/>
      <dgm:spPr/>
    </dgm:pt>
    <dgm:pt modelId="{0FD4FF8F-0CB1-4B7B-8CA3-905CB802B183}" type="pres">
      <dgm:prSet presAssocID="{BECACFAF-1AD9-44D2-9FF4-E31E16E948FF}" presName="textRect" presStyleLbl="revTx" presStyleIdx="1" presStyleCnt="2">
        <dgm:presLayoutVars>
          <dgm:chMax val="1"/>
          <dgm:chPref val="1"/>
        </dgm:presLayoutVars>
      </dgm:prSet>
      <dgm:spPr/>
    </dgm:pt>
  </dgm:ptLst>
  <dgm:cxnLst>
    <dgm:cxn modelId="{C7078608-D294-40A0-B9BA-D8C5677C8395}" type="presOf" srcId="{FD47029B-06D0-41A3-98E6-1E51B7F33B03}" destId="{7805C812-D72D-4EC9-AF92-216EE10E2E51}" srcOrd="0" destOrd="0" presId="urn:microsoft.com/office/officeart/2018/2/layout/IconLabelList"/>
    <dgm:cxn modelId="{31163D28-C5B6-462A-BF65-817F7E82971F}" type="presOf" srcId="{ED5F3388-BF65-4B35-805A-199910ADC9A4}" destId="{5E2E0B38-B850-4F80-8D88-E5808FFBAE47}" srcOrd="0" destOrd="0" presId="urn:microsoft.com/office/officeart/2018/2/layout/IconLabelList"/>
    <dgm:cxn modelId="{C85D7847-4ACB-41AC-BE0D-6085E665F397}" srcId="{FD47029B-06D0-41A3-98E6-1E51B7F33B03}" destId="{ED5F3388-BF65-4B35-805A-199910ADC9A4}" srcOrd="0" destOrd="0" parTransId="{44DB2AF4-0511-4A1B-9645-530A8327A97A}" sibTransId="{8B088C24-89B6-4D1F-942F-1A9D19BD0F89}"/>
    <dgm:cxn modelId="{1D97A64A-F17D-415A-AE2F-840E7725FF0A}" srcId="{FD47029B-06D0-41A3-98E6-1E51B7F33B03}" destId="{BECACFAF-1AD9-44D2-9FF4-E31E16E948FF}" srcOrd="1" destOrd="0" parTransId="{908D4AB7-D202-4EA0-AA8C-768472C8015E}" sibTransId="{9EC8856C-7C40-416E-A2D0-EA395CC06476}"/>
    <dgm:cxn modelId="{2C3AAAC5-B374-4C17-BAE1-A19787C69D34}" type="presOf" srcId="{BECACFAF-1AD9-44D2-9FF4-E31E16E948FF}" destId="{0FD4FF8F-0CB1-4B7B-8CA3-905CB802B183}" srcOrd="0" destOrd="0" presId="urn:microsoft.com/office/officeart/2018/2/layout/IconLabelList"/>
    <dgm:cxn modelId="{962BA62C-ECD3-423B-BAE9-D2AA84121789}" type="presParOf" srcId="{7805C812-D72D-4EC9-AF92-216EE10E2E51}" destId="{994FF40D-3970-42D0-B13E-DA5D441170CF}" srcOrd="0" destOrd="0" presId="urn:microsoft.com/office/officeart/2018/2/layout/IconLabelList"/>
    <dgm:cxn modelId="{EC36C43E-4D84-4EF7-A568-ADEB3625682D}" type="presParOf" srcId="{994FF40D-3970-42D0-B13E-DA5D441170CF}" destId="{41244660-2509-410B-919A-1600D59504F6}" srcOrd="0" destOrd="0" presId="urn:microsoft.com/office/officeart/2018/2/layout/IconLabelList"/>
    <dgm:cxn modelId="{6E7D5A90-FA4C-4278-BCAC-3EA954E52206}" type="presParOf" srcId="{994FF40D-3970-42D0-B13E-DA5D441170CF}" destId="{34EDB04A-0963-4244-A4F0-76A82479CA98}" srcOrd="1" destOrd="0" presId="urn:microsoft.com/office/officeart/2018/2/layout/IconLabelList"/>
    <dgm:cxn modelId="{066D0056-B43A-4F8E-9055-7CD6C8A2F47A}" type="presParOf" srcId="{994FF40D-3970-42D0-B13E-DA5D441170CF}" destId="{5E2E0B38-B850-4F80-8D88-E5808FFBAE47}" srcOrd="2" destOrd="0" presId="urn:microsoft.com/office/officeart/2018/2/layout/IconLabelList"/>
    <dgm:cxn modelId="{C50F4352-B964-437E-AA6B-13C54AB9CB34}" type="presParOf" srcId="{7805C812-D72D-4EC9-AF92-216EE10E2E51}" destId="{951A19D7-34BF-41D8-B081-46C7FA0BF12C}" srcOrd="1" destOrd="0" presId="urn:microsoft.com/office/officeart/2018/2/layout/IconLabelList"/>
    <dgm:cxn modelId="{A8866A34-B731-4FC4-9210-55DEB473C565}" type="presParOf" srcId="{7805C812-D72D-4EC9-AF92-216EE10E2E51}" destId="{93F6D1BF-25A7-4B76-B11E-300BBB7A21C7}" srcOrd="2" destOrd="0" presId="urn:microsoft.com/office/officeart/2018/2/layout/IconLabelList"/>
    <dgm:cxn modelId="{2562E084-D8B3-4736-A218-5096A3CBD062}" type="presParOf" srcId="{93F6D1BF-25A7-4B76-B11E-300BBB7A21C7}" destId="{1DCE3271-77E5-46BE-A968-5096D19F19D2}" srcOrd="0" destOrd="0" presId="urn:microsoft.com/office/officeart/2018/2/layout/IconLabelList"/>
    <dgm:cxn modelId="{45609CDC-3D31-4A50-BDC3-C1EE5B35188D}" type="presParOf" srcId="{93F6D1BF-25A7-4B76-B11E-300BBB7A21C7}" destId="{9C36C7C1-0741-4ADA-B3C7-91C5F0A5F6D7}" srcOrd="1" destOrd="0" presId="urn:microsoft.com/office/officeart/2018/2/layout/IconLabelList"/>
    <dgm:cxn modelId="{F7DFC528-8BF4-408B-9989-822753177672}" type="presParOf" srcId="{93F6D1BF-25A7-4B76-B11E-300BBB7A21C7}" destId="{0FD4FF8F-0CB1-4B7B-8CA3-905CB802B183}"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244660-2509-410B-919A-1600D59504F6}">
      <dsp:nvSpPr>
        <dsp:cNvPr id="0" name=""/>
        <dsp:cNvSpPr/>
      </dsp:nvSpPr>
      <dsp:spPr>
        <a:xfrm>
          <a:off x="682896" y="581400"/>
          <a:ext cx="1093500" cy="1093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2E0B38-B850-4F80-8D88-E5808FFBAE47}">
      <dsp:nvSpPr>
        <dsp:cNvPr id="0" name=""/>
        <dsp:cNvSpPr/>
      </dsp:nvSpPr>
      <dsp:spPr>
        <a:xfrm>
          <a:off x="14646" y="2007019"/>
          <a:ext cx="243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This research illustrates the significance of excellent service, hospitality, and guest services in the hotel business, notably as shown by Marriott International’s Luxury Brand the Ritz-Carlton.</a:t>
          </a:r>
        </a:p>
      </dsp:txBody>
      <dsp:txXfrm>
        <a:off x="14646" y="2007019"/>
        <a:ext cx="2430000" cy="787500"/>
      </dsp:txXfrm>
    </dsp:sp>
    <dsp:sp modelId="{1DCE3271-77E5-46BE-A968-5096D19F19D2}">
      <dsp:nvSpPr>
        <dsp:cNvPr id="0" name=""/>
        <dsp:cNvSpPr/>
      </dsp:nvSpPr>
      <dsp:spPr>
        <a:xfrm>
          <a:off x="3538146" y="581400"/>
          <a:ext cx="1093500" cy="1093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D4FF8F-0CB1-4B7B-8CA3-905CB802B183}">
      <dsp:nvSpPr>
        <dsp:cNvPr id="0" name=""/>
        <dsp:cNvSpPr/>
      </dsp:nvSpPr>
      <dsp:spPr>
        <a:xfrm>
          <a:off x="2869896" y="2007019"/>
          <a:ext cx="243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Marriot International’s Luxury brand the Ritz-Carlton has proved that quality service, hospitality, and guest services can be provided efficiently and effectively.</a:t>
          </a:r>
        </a:p>
      </dsp:txBody>
      <dsp:txXfrm>
        <a:off x="2869896" y="2007019"/>
        <a:ext cx="2430000" cy="7875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8D8A09-83F1-480A-BD63-979DFB424587}" type="datetimeFigureOut">
              <a:t>2/8/2023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049164-2CEE-4B7B-8422-2A06336500C1}" type="slidenum">
              <a:t>‹#›</a:t>
            </a:fld>
            <a:endParaRPr lang="en-US"/>
          </a:p>
        </p:txBody>
      </p:sp>
    </p:spTree>
    <p:extLst>
      <p:ext uri="{BB962C8B-B14F-4D97-AF65-F5344CB8AC3E}">
        <p14:creationId xmlns:p14="http://schemas.microsoft.com/office/powerpoint/2010/main" val="18975574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current study provides a clear understanding of the role and importance of quality service, hospitality, and guest services in the hospitality industry, particularly as exemplified by Marriot International’s Luxury brand. Quality service, hospitality, and guest services are essential to the success</a:t>
            </a:r>
          </a:p>
        </p:txBody>
      </p:sp>
      <p:sp>
        <p:nvSpPr>
          <p:cNvPr id="4" name="Slide Number Placeholder 3"/>
          <p:cNvSpPr>
            <a:spLocks noGrp="1"/>
          </p:cNvSpPr>
          <p:nvPr>
            <p:ph type="sldNum" sz="quarter" idx="5"/>
          </p:nvPr>
        </p:nvSpPr>
        <p:spPr/>
        <p:txBody>
          <a:bodyPr/>
          <a:lstStyle/>
          <a:p>
            <a:fld id="{F2049164-2CEE-4B7B-8422-2A06336500C1}" type="slidenum">
              <a:t>2</a:t>
            </a:fld>
            <a:endParaRPr lang="en-US"/>
          </a:p>
        </p:txBody>
      </p:sp>
    </p:spTree>
    <p:extLst>
      <p:ext uri="{BB962C8B-B14F-4D97-AF65-F5344CB8AC3E}">
        <p14:creationId xmlns:p14="http://schemas.microsoft.com/office/powerpoint/2010/main" val="41025377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Marriott International is a global hospitality giant, catering to </a:t>
            </a:r>
            <a:r>
              <a:rPr lang="en-US" dirty="0" err="1"/>
              <a:t>travellers</a:t>
            </a:r>
            <a:r>
              <a:rPr lang="en-US" dirty="0"/>
              <a:t> and tourists from all walks of life. The company's luxury brand The Ritz-Carlton’s main consumer base consists of business </a:t>
            </a:r>
            <a:r>
              <a:rPr lang="en-US" dirty="0" err="1"/>
              <a:t>travellers</a:t>
            </a:r>
            <a:r>
              <a:rPr lang="en-US" dirty="0"/>
              <a:t>, tourists, high-end luxury </a:t>
            </a:r>
            <a:r>
              <a:rPr lang="en-US" dirty="0" err="1"/>
              <a:t>travellers</a:t>
            </a:r>
            <a:r>
              <a:rPr lang="en-US" dirty="0"/>
              <a:t>, leisure </a:t>
            </a:r>
            <a:r>
              <a:rPr lang="en-US" dirty="0" err="1"/>
              <a:t>travellers</a:t>
            </a:r>
            <a:r>
              <a:rPr lang="en-US" dirty="0"/>
              <a:t>, and group </a:t>
            </a:r>
            <a:r>
              <a:rPr lang="en-US" dirty="0" err="1"/>
              <a:t>travellers</a:t>
            </a:r>
            <a:r>
              <a:rPr lang="en-US" dirty="0"/>
              <a:t>. Business </a:t>
            </a:r>
            <a:r>
              <a:rPr lang="en-US" dirty="0" err="1"/>
              <a:t>travellers</a:t>
            </a:r>
            <a:r>
              <a:rPr lang="en-US" dirty="0"/>
              <a:t> are typically frequent customers of Marriott International due to the convenience, availability, and quality of the brand's accommodations (Marriott, 2023). Tourists seek out the brand for its wide range of locations and services that cater to their needs. High-end luxury </a:t>
            </a:r>
            <a:r>
              <a:rPr lang="en-US" dirty="0" err="1"/>
              <a:t>travellers</a:t>
            </a:r>
            <a:r>
              <a:rPr lang="en-US" dirty="0"/>
              <a:t> seek out the Ritz-Carlton for its luxurious accommodations and high-end amenities. Leisure </a:t>
            </a:r>
            <a:r>
              <a:rPr lang="en-US" dirty="0" err="1"/>
              <a:t>travellers</a:t>
            </a:r>
            <a:r>
              <a:rPr lang="en-US" dirty="0"/>
              <a:t> are attracted to the brand due to its relaxed atmosphere and wide variety of activities. Group </a:t>
            </a:r>
            <a:r>
              <a:rPr lang="en-US" dirty="0" err="1"/>
              <a:t>travellers</a:t>
            </a:r>
            <a:r>
              <a:rPr lang="en-US" dirty="0"/>
              <a:t> look to The Ritz-Carlton for its ability to accommodate large groups and provide specialized services</a:t>
            </a:r>
          </a:p>
        </p:txBody>
      </p:sp>
      <p:sp>
        <p:nvSpPr>
          <p:cNvPr id="4" name="Slide Number Placeholder 3"/>
          <p:cNvSpPr>
            <a:spLocks noGrp="1"/>
          </p:cNvSpPr>
          <p:nvPr>
            <p:ph type="sldNum" sz="quarter" idx="5"/>
          </p:nvPr>
        </p:nvSpPr>
        <p:spPr/>
        <p:txBody>
          <a:bodyPr/>
          <a:lstStyle/>
          <a:p>
            <a:fld id="{F2049164-2CEE-4B7B-8422-2A06336500C1}" type="slidenum">
              <a:t>3</a:t>
            </a:fld>
            <a:endParaRPr lang="en-US"/>
          </a:p>
        </p:txBody>
      </p:sp>
    </p:spTree>
    <p:extLst>
      <p:ext uri="{BB962C8B-B14F-4D97-AF65-F5344CB8AC3E}">
        <p14:creationId xmlns:p14="http://schemas.microsoft.com/office/powerpoint/2010/main" val="6445665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Guest Services is an integral part of the hospitality industry and is responsible for providing guests with a positive and memorable experience (Wood, 2015). It is the first point of contact for guests and sets the tone for their entire stay. Guest Services is responsible for providing a welcoming and professional experience that is tailored to a guest’s individual needs.</a:t>
            </a:r>
          </a:p>
        </p:txBody>
      </p:sp>
      <p:sp>
        <p:nvSpPr>
          <p:cNvPr id="4" name="Slide Number Placeholder 3"/>
          <p:cNvSpPr>
            <a:spLocks noGrp="1"/>
          </p:cNvSpPr>
          <p:nvPr>
            <p:ph type="sldNum" sz="quarter" idx="5"/>
          </p:nvPr>
        </p:nvSpPr>
        <p:spPr/>
        <p:txBody>
          <a:bodyPr/>
          <a:lstStyle/>
          <a:p>
            <a:fld id="{F2049164-2CEE-4B7B-8422-2A06336500C1}" type="slidenum">
              <a:t>4</a:t>
            </a:fld>
            <a:endParaRPr lang="en-US"/>
          </a:p>
        </p:txBody>
      </p:sp>
    </p:spTree>
    <p:extLst>
      <p:ext uri="{BB962C8B-B14F-4D97-AF65-F5344CB8AC3E}">
        <p14:creationId xmlns:p14="http://schemas.microsoft.com/office/powerpoint/2010/main" val="31517718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Guest Services also helps to maintain a safe and secure environment for guests, and they monitor the property to ensure safety and security (Wood, 2015). They play an essential role in customer relations and help ensure that the organization's customers have a great time.</a:t>
            </a:r>
          </a:p>
        </p:txBody>
      </p:sp>
      <p:sp>
        <p:nvSpPr>
          <p:cNvPr id="4" name="Slide Number Placeholder 3"/>
          <p:cNvSpPr>
            <a:spLocks noGrp="1"/>
          </p:cNvSpPr>
          <p:nvPr>
            <p:ph type="sldNum" sz="quarter" idx="5"/>
          </p:nvPr>
        </p:nvSpPr>
        <p:spPr/>
        <p:txBody>
          <a:bodyPr/>
          <a:lstStyle/>
          <a:p>
            <a:fld id="{F2049164-2CEE-4B7B-8422-2A06336500C1}" type="slidenum">
              <a:t>5</a:t>
            </a:fld>
            <a:endParaRPr lang="en-US"/>
          </a:p>
        </p:txBody>
      </p:sp>
    </p:spTree>
    <p:extLst>
      <p:ext uri="{BB962C8B-B14F-4D97-AF65-F5344CB8AC3E}">
        <p14:creationId xmlns:p14="http://schemas.microsoft.com/office/powerpoint/2010/main" val="32203542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Marriot International offers a range of facilities to its guests. These include 24/7 room service, complimentary breakfast, housekeeping services, laundry services, a swimming pool, a fitness </a:t>
            </a:r>
            <a:r>
              <a:rPr lang="en-US" dirty="0" err="1"/>
              <a:t>centre</a:t>
            </a:r>
            <a:r>
              <a:rPr lang="en-US" dirty="0"/>
              <a:t>, a business </a:t>
            </a:r>
            <a:r>
              <a:rPr lang="en-US" dirty="0" err="1"/>
              <a:t>centre</a:t>
            </a:r>
            <a:r>
              <a:rPr lang="en-US" dirty="0"/>
              <a:t> and event spaces (Marriot, 2023). All these facilities are provided with the aim of providing maximum guest satisfaction.</a:t>
            </a:r>
            <a:r>
              <a:rPr lang="en-GB"/>
              <a:t> I</a:t>
            </a:r>
            <a:endParaRPr lang="en-US" dirty="0"/>
          </a:p>
        </p:txBody>
      </p:sp>
      <p:sp>
        <p:nvSpPr>
          <p:cNvPr id="4" name="Slide Number Placeholder 3"/>
          <p:cNvSpPr>
            <a:spLocks noGrp="1"/>
          </p:cNvSpPr>
          <p:nvPr>
            <p:ph type="sldNum" sz="quarter" idx="5"/>
          </p:nvPr>
        </p:nvSpPr>
        <p:spPr/>
        <p:txBody>
          <a:bodyPr/>
          <a:lstStyle/>
          <a:p>
            <a:fld id="{F2049164-2CEE-4B7B-8422-2A06336500C1}" type="slidenum">
              <a:t>6</a:t>
            </a:fld>
            <a:endParaRPr lang="en-US"/>
          </a:p>
        </p:txBody>
      </p:sp>
    </p:spTree>
    <p:extLst>
      <p:ext uri="{BB962C8B-B14F-4D97-AF65-F5344CB8AC3E}">
        <p14:creationId xmlns:p14="http://schemas.microsoft.com/office/powerpoint/2010/main" val="19866751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Additionally, they create a positive image of the business and can help increase customer loyalty (Tesone, 2014). Therefore, it is important to consider the role and function of guest services in any business.</a:t>
            </a:r>
          </a:p>
        </p:txBody>
      </p:sp>
      <p:sp>
        <p:nvSpPr>
          <p:cNvPr id="4" name="Slide Number Placeholder 3"/>
          <p:cNvSpPr>
            <a:spLocks noGrp="1"/>
          </p:cNvSpPr>
          <p:nvPr>
            <p:ph type="sldNum" sz="quarter" idx="5"/>
          </p:nvPr>
        </p:nvSpPr>
        <p:spPr/>
        <p:txBody>
          <a:bodyPr/>
          <a:lstStyle/>
          <a:p>
            <a:fld id="{F2049164-2CEE-4B7B-8422-2A06336500C1}" type="slidenum">
              <a:t>7</a:t>
            </a:fld>
            <a:endParaRPr lang="en-US"/>
          </a:p>
        </p:txBody>
      </p:sp>
    </p:spTree>
    <p:extLst>
      <p:ext uri="{BB962C8B-B14F-4D97-AF65-F5344CB8AC3E}">
        <p14:creationId xmlns:p14="http://schemas.microsoft.com/office/powerpoint/2010/main" val="18406994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hospitality sector is a vital part of the economy, providing employment opportunities, supporting local economies, and boosting tourism. It also helps to enhance cultural exchange by bringing people from different backgrounds and cultures together (Walker, 2013). Finally, it enhances the quality of life of the local communities, providing them with access to a variety of services and amenities.</a:t>
            </a:r>
          </a:p>
        </p:txBody>
      </p:sp>
      <p:sp>
        <p:nvSpPr>
          <p:cNvPr id="4" name="Slide Number Placeholder 3"/>
          <p:cNvSpPr>
            <a:spLocks noGrp="1"/>
          </p:cNvSpPr>
          <p:nvPr>
            <p:ph type="sldNum" sz="quarter" idx="5"/>
          </p:nvPr>
        </p:nvSpPr>
        <p:spPr/>
        <p:txBody>
          <a:bodyPr/>
          <a:lstStyle/>
          <a:p>
            <a:fld id="{F2049164-2CEE-4B7B-8422-2A06336500C1}" type="slidenum">
              <a:t>8</a:t>
            </a:fld>
            <a:endParaRPr lang="en-US"/>
          </a:p>
        </p:txBody>
      </p:sp>
    </p:spTree>
    <p:extLst>
      <p:ext uri="{BB962C8B-B14F-4D97-AF65-F5344CB8AC3E}">
        <p14:creationId xmlns:p14="http://schemas.microsoft.com/office/powerpoint/2010/main" val="31670573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Hotels strive to meet guest expectations by providing clean and well-maintained rooms, high-quality amenities, friendly and knowledgeable staff, flexible check-in and check-out times, a variety of dining options, and a variety of activities. Meeting these expectations helps create a positive experience for guests, which can lead to repeat business and positive reviews.</a:t>
            </a:r>
          </a:p>
        </p:txBody>
      </p:sp>
      <p:sp>
        <p:nvSpPr>
          <p:cNvPr id="4" name="Slide Number Placeholder 3"/>
          <p:cNvSpPr>
            <a:spLocks noGrp="1"/>
          </p:cNvSpPr>
          <p:nvPr>
            <p:ph type="sldNum" sz="quarter" idx="5"/>
          </p:nvPr>
        </p:nvSpPr>
        <p:spPr/>
        <p:txBody>
          <a:bodyPr/>
          <a:lstStyle/>
          <a:p>
            <a:fld id="{F2049164-2CEE-4B7B-8422-2A06336500C1}" type="slidenum">
              <a:t>9</a:t>
            </a:fld>
            <a:endParaRPr lang="en-US"/>
          </a:p>
        </p:txBody>
      </p:sp>
    </p:spTree>
    <p:extLst>
      <p:ext uri="{BB962C8B-B14F-4D97-AF65-F5344CB8AC3E}">
        <p14:creationId xmlns:p14="http://schemas.microsoft.com/office/powerpoint/2010/main" val="11090507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Ritz-</a:t>
            </a:r>
            <a:r>
              <a:rPr lang="en-US" dirty="0" err="1"/>
              <a:t>Carltonl</a:t>
            </a:r>
            <a:r>
              <a:rPr lang="en-US" dirty="0"/>
              <a:t> takes great pride in the cleanliness of their hotel rooms. They also provide comfortable bedding, room amenities, and a variety of services to make guests feel at home. Marriott International employees are trained to provide the highest level of customer service. They are also knowledgeable about their properties and the local area to help guests make the most of their stay. The Ritz-Carlton offers a variety of services and amenities, such as free Wi-Fi, complimentary breakfast, and a variety of dining options (Ritz-Carlton, 2023). They also offer a mobile check-in and check-out process for added convenience.</a:t>
            </a:r>
          </a:p>
        </p:txBody>
      </p:sp>
      <p:sp>
        <p:nvSpPr>
          <p:cNvPr id="4" name="Slide Number Placeholder 3"/>
          <p:cNvSpPr>
            <a:spLocks noGrp="1"/>
          </p:cNvSpPr>
          <p:nvPr>
            <p:ph type="sldNum" sz="quarter" idx="5"/>
          </p:nvPr>
        </p:nvSpPr>
        <p:spPr/>
        <p:txBody>
          <a:bodyPr/>
          <a:lstStyle/>
          <a:p>
            <a:fld id="{F2049164-2CEE-4B7B-8422-2A06336500C1}" type="slidenum">
              <a:t>10</a:t>
            </a:fld>
            <a:endParaRPr lang="en-US"/>
          </a:p>
        </p:txBody>
      </p:sp>
    </p:spTree>
    <p:extLst>
      <p:ext uri="{BB962C8B-B14F-4D97-AF65-F5344CB8AC3E}">
        <p14:creationId xmlns:p14="http://schemas.microsoft.com/office/powerpoint/2010/main" val="38931016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Marriott International meets guest expectations by providing a clean, comfortable environment, exceptional customer service, and a variety of services and amenities. By doing so, Marriott International’s luxury brand The Ritz-Carlton ensures that all of its guests have an enjoyable and memorable stay. Marriott International is committed to providing the highest level of service and ensuring that its guests have a positive experience while staying at one of their properties.</a:t>
            </a:r>
          </a:p>
        </p:txBody>
      </p:sp>
      <p:sp>
        <p:nvSpPr>
          <p:cNvPr id="4" name="Slide Number Placeholder 3"/>
          <p:cNvSpPr>
            <a:spLocks noGrp="1"/>
          </p:cNvSpPr>
          <p:nvPr>
            <p:ph type="sldNum" sz="quarter" idx="5"/>
          </p:nvPr>
        </p:nvSpPr>
        <p:spPr/>
        <p:txBody>
          <a:bodyPr/>
          <a:lstStyle/>
          <a:p>
            <a:fld id="{F2049164-2CEE-4B7B-8422-2A06336500C1}" type="slidenum">
              <a:t>11</a:t>
            </a:fld>
            <a:endParaRPr lang="en-US"/>
          </a:p>
        </p:txBody>
      </p:sp>
    </p:spTree>
    <p:extLst>
      <p:ext uri="{BB962C8B-B14F-4D97-AF65-F5344CB8AC3E}">
        <p14:creationId xmlns:p14="http://schemas.microsoft.com/office/powerpoint/2010/main" val="40265325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2/8/2023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9.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9.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hyperlink" Target="https://www.ritzcarlton.com/" TargetMode="External"/><Relationship Id="rId2" Type="http://schemas.openxmlformats.org/officeDocument/2006/relationships/hyperlink" Target="https://www.marriott.co.uk/default.mi" TargetMode="Externa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797338" y="1454727"/>
            <a:ext cx="3771207" cy="3449782"/>
          </a:xfrm>
        </p:spPr>
        <p:txBody>
          <a:bodyPr vert="horz" lIns="91440" tIns="45720" rIns="91440" bIns="45720" rtlCol="0" anchor="b">
            <a:normAutofit fontScale="90000"/>
          </a:bodyPr>
          <a:lstStyle/>
          <a:p>
            <a:r>
              <a:rPr lang="en-US" sz="3800" dirty="0"/>
              <a:t>International Hotel Management</a:t>
            </a:r>
          </a:p>
          <a:p>
            <a:r>
              <a:rPr lang="en-US" sz="3800" dirty="0"/>
              <a:t>Hospitality and Guest Services</a:t>
            </a:r>
          </a:p>
          <a:p>
            <a:r>
              <a:rPr lang="en-US" sz="3800" dirty="0"/>
              <a:t>BMIH4003            Lauren Leonardo Garraghan 2212964          lecturer: Muhammad </a:t>
            </a:r>
            <a:r>
              <a:rPr lang="en-US" sz="3800" dirty="0" err="1"/>
              <a:t>cassamo</a:t>
            </a:r>
            <a:endParaRPr lang="en-US" sz="3800" dirty="0"/>
          </a:p>
        </p:txBody>
      </p:sp>
      <p:sp>
        <p:nvSpPr>
          <p:cNvPr id="11" name="Freeform: Shape 1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Hotel bell">
            <a:extLst>
              <a:ext uri="{FF2B5EF4-FFF2-40B4-BE49-F238E27FC236}">
                <a16:creationId xmlns:a16="http://schemas.microsoft.com/office/drawing/2014/main" id="{D5DFDED2-BA92-0902-C59B-AD19E761DA5B}"/>
              </a:ext>
            </a:extLst>
          </p:cNvPr>
          <p:cNvPicPr>
            <a:picLocks noChangeAspect="1"/>
          </p:cNvPicPr>
          <p:nvPr/>
        </p:nvPicPr>
        <p:blipFill rotWithShape="1">
          <a:blip r:embed="rId2"/>
          <a:srcRect l="31694" r="-3" b="-3"/>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CDC72-250F-DA82-B094-C8C56CFFF848}"/>
              </a:ext>
            </a:extLst>
          </p:cNvPr>
          <p:cNvSpPr>
            <a:spLocks noGrp="1"/>
          </p:cNvSpPr>
          <p:nvPr>
            <p:ph type="title"/>
          </p:nvPr>
        </p:nvSpPr>
        <p:spPr>
          <a:xfrm>
            <a:off x="762001" y="803325"/>
            <a:ext cx="5314536" cy="1325563"/>
          </a:xfrm>
        </p:spPr>
        <p:txBody>
          <a:bodyPr vert="horz" lIns="91440" tIns="45720" rIns="91440" bIns="45720" rtlCol="0" anchor="ctr">
            <a:normAutofit/>
          </a:bodyPr>
          <a:lstStyle/>
          <a:p>
            <a:r>
              <a:rPr lang="en-US" sz="4400"/>
              <a:t>Introduction</a:t>
            </a:r>
          </a:p>
        </p:txBody>
      </p:sp>
      <p:sp>
        <p:nvSpPr>
          <p:cNvPr id="14" name="Freeform: Shape 1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AA603A0B-8C5F-5B9A-951A-2B17D2A73A33}"/>
              </a:ext>
            </a:extLst>
          </p:cNvPr>
          <p:cNvPicPr>
            <a:picLocks noChangeAspect="1"/>
          </p:cNvPicPr>
          <p:nvPr/>
        </p:nvPicPr>
        <p:blipFill rotWithShape="1">
          <a:blip r:embed="rId3"/>
          <a:srcRect l="26872" r="18999" b="4"/>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graphicFrame>
        <p:nvGraphicFramePr>
          <p:cNvPr id="7" name="Text Placeholder 4">
            <a:extLst>
              <a:ext uri="{FF2B5EF4-FFF2-40B4-BE49-F238E27FC236}">
                <a16:creationId xmlns:a16="http://schemas.microsoft.com/office/drawing/2014/main" id="{23715B17-E5FF-36F0-C9EF-7DC636B78828}"/>
              </a:ext>
            </a:extLst>
          </p:cNvPr>
          <p:cNvGraphicFramePr/>
          <p:nvPr>
            <p:extLst>
              <p:ext uri="{D42A27DB-BD31-4B8C-83A1-F6EECF244321}">
                <p14:modId xmlns:p14="http://schemas.microsoft.com/office/powerpoint/2010/main" val="2674662567"/>
              </p:ext>
            </p:extLst>
          </p:nvPr>
        </p:nvGraphicFramePr>
        <p:xfrm>
          <a:off x="762000" y="2279018"/>
          <a:ext cx="5314543" cy="3375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751554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additive="base">
                                        <p:cTn id="14" dur="500" fill="hold"/>
                                        <p:tgtEl>
                                          <p:spTgt spid="7"/>
                                        </p:tgtEl>
                                        <p:attrNameLst>
                                          <p:attrName>ppt_x</p:attrName>
                                        </p:attrNameLst>
                                      </p:cBhvr>
                                      <p:tavLst>
                                        <p:tav tm="0">
                                          <p:val>
                                            <p:strVal val="#ppt_x"/>
                                          </p:val>
                                        </p:tav>
                                        <p:tav tm="100000">
                                          <p:val>
                                            <p:strVal val="#ppt_x"/>
                                          </p:val>
                                        </p:tav>
                                      </p:tavLst>
                                    </p:anim>
                                    <p:anim calcmode="lin" valueType="num">
                                      <p:cBhvr additive="base">
                                        <p:cTn id="1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7"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show="0">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2CDDB-3609-EB30-2713-74118C79036D}"/>
              </a:ext>
            </a:extLst>
          </p:cNvPr>
          <p:cNvSpPr>
            <a:spLocks noGrp="1"/>
          </p:cNvSpPr>
          <p:nvPr>
            <p:ph type="title"/>
          </p:nvPr>
        </p:nvSpPr>
        <p:spPr>
          <a:xfrm>
            <a:off x="762001" y="803325"/>
            <a:ext cx="5314536" cy="1325563"/>
          </a:xfrm>
        </p:spPr>
        <p:txBody>
          <a:bodyPr vert="horz" lIns="91440" tIns="45720" rIns="91440" bIns="45720" rtlCol="0" anchor="ctr">
            <a:normAutofit/>
          </a:bodyPr>
          <a:lstStyle/>
          <a:p>
            <a:r>
              <a:rPr lang="en-US" sz="4100"/>
              <a:t>Identification of the Hotel’s Main Consumers</a:t>
            </a:r>
          </a:p>
        </p:txBody>
      </p:sp>
      <p:sp>
        <p:nvSpPr>
          <p:cNvPr id="5" name="Text Placeholder 4">
            <a:extLst>
              <a:ext uri="{FF2B5EF4-FFF2-40B4-BE49-F238E27FC236}">
                <a16:creationId xmlns:a16="http://schemas.microsoft.com/office/drawing/2014/main" id="{F43BEFFC-A45B-53CC-DC3A-F97B63530A1C}"/>
              </a:ext>
            </a:extLst>
          </p:cNvPr>
          <p:cNvSpPr>
            <a:spLocks noGrp="1"/>
          </p:cNvSpPr>
          <p:nvPr>
            <p:ph type="body" sz="half" idx="2"/>
          </p:nvPr>
        </p:nvSpPr>
        <p:spPr>
          <a:xfrm>
            <a:off x="182880" y="2279018"/>
            <a:ext cx="5893663" cy="2800058"/>
          </a:xfrm>
        </p:spPr>
        <p:txBody>
          <a:bodyPr vert="horz" lIns="91440" tIns="45720" rIns="91440" bIns="45720" rtlCol="0" anchor="t">
            <a:normAutofit/>
          </a:bodyPr>
          <a:lstStyle/>
          <a:p>
            <a:pPr indent="-228600">
              <a:buFont typeface="Arial" panose="020B0604020202020204" pitchFamily="34" charset="0"/>
              <a:buChar char="•"/>
            </a:pPr>
            <a:r>
              <a:rPr lang="en-US" sz="1800"/>
              <a:t>Business travellers</a:t>
            </a:r>
          </a:p>
          <a:p>
            <a:pPr indent="-228600">
              <a:buFont typeface="Arial" panose="020B0604020202020204" pitchFamily="34" charset="0"/>
              <a:buChar char="•"/>
            </a:pPr>
            <a:r>
              <a:rPr lang="en-US" sz="1800"/>
              <a:t>Tourists</a:t>
            </a:r>
          </a:p>
          <a:p>
            <a:pPr indent="-228600">
              <a:buFont typeface="Arial" panose="020B0604020202020204" pitchFamily="34" charset="0"/>
              <a:buChar char="•"/>
            </a:pPr>
            <a:r>
              <a:rPr lang="en-US" sz="1800"/>
              <a:t>High-end luxury travellers (Ritz-Carlton, 2023) </a:t>
            </a:r>
          </a:p>
          <a:p>
            <a:pPr indent="-228600">
              <a:buFont typeface="Arial" panose="020B0604020202020204" pitchFamily="34" charset="0"/>
              <a:buChar char="•"/>
            </a:pPr>
            <a:r>
              <a:rPr lang="en-US" sz="1800"/>
              <a:t>Leisure travellers</a:t>
            </a:r>
          </a:p>
          <a:p>
            <a:pPr indent="-228600">
              <a:buFont typeface="Arial" panose="020B0604020202020204" pitchFamily="34" charset="0"/>
              <a:buChar char="•"/>
            </a:pPr>
            <a:r>
              <a:rPr lang="en-US" sz="1800"/>
              <a:t>Group travellers</a:t>
            </a:r>
          </a:p>
        </p:txBody>
      </p:sp>
      <p:sp>
        <p:nvSpPr>
          <p:cNvPr id="11" name="Freeform: Shape 1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erial view of skyscrapers">
            <a:extLst>
              <a:ext uri="{FF2B5EF4-FFF2-40B4-BE49-F238E27FC236}">
                <a16:creationId xmlns:a16="http://schemas.microsoft.com/office/drawing/2014/main" id="{30CE1EED-CDB8-3A4D-0608-2DE18BA690FB}"/>
              </a:ext>
            </a:extLst>
          </p:cNvPr>
          <p:cNvPicPr>
            <a:picLocks noChangeAspect="1"/>
          </p:cNvPicPr>
          <p:nvPr/>
        </p:nvPicPr>
        <p:blipFill rotWithShape="1">
          <a:blip r:embed="rId3"/>
          <a:srcRect l="7578" r="20295"/>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416305360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Effect transition="in" filter="wipe(down)">
                                      <p:cBhvr>
                                        <p:cTn id="25" dur="580">
                                          <p:stCondLst>
                                            <p:cond delay="0"/>
                                          </p:stCondLst>
                                        </p:cTn>
                                        <p:tgtEl>
                                          <p:spTgt spid="5">
                                            <p:txEl>
                                              <p:pRg st="0" end="0"/>
                                            </p:txEl>
                                          </p:spTgt>
                                        </p:tgtEl>
                                      </p:cBhvr>
                                    </p:animEffect>
                                    <p:anim calcmode="lin" valueType="num">
                                      <p:cBhvr>
                                        <p:cTn id="26" dur="1822" tmFilter="0,0; 0.14,0.36; 0.43,0.73; 0.71,0.91; 1.0,1.0">
                                          <p:stCondLst>
                                            <p:cond delay="0"/>
                                          </p:stCondLst>
                                        </p:cTn>
                                        <p:tgtEl>
                                          <p:spTgt spid="5">
                                            <p:txEl>
                                              <p:pRg st="0" end="0"/>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5">
                                            <p:txEl>
                                              <p:pRg st="0" end="0"/>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5">
                                            <p:txEl>
                                              <p:pRg st="0" end="0"/>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5">
                                            <p:txEl>
                                              <p:pRg st="0" end="0"/>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5">
                                            <p:txEl>
                                              <p:pRg st="0" end="0"/>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5">
                                            <p:txEl>
                                              <p:pRg st="0" end="0"/>
                                            </p:txEl>
                                          </p:spTgt>
                                        </p:tgtEl>
                                      </p:cBhvr>
                                      <p:to x="100000" y="60000"/>
                                    </p:animScale>
                                    <p:animScale>
                                      <p:cBhvr>
                                        <p:cTn id="32" dur="166" decel="50000">
                                          <p:stCondLst>
                                            <p:cond delay="676"/>
                                          </p:stCondLst>
                                        </p:cTn>
                                        <p:tgtEl>
                                          <p:spTgt spid="5">
                                            <p:txEl>
                                              <p:pRg st="0" end="0"/>
                                            </p:txEl>
                                          </p:spTgt>
                                        </p:tgtEl>
                                      </p:cBhvr>
                                      <p:to x="100000" y="100000"/>
                                    </p:animScale>
                                    <p:animScale>
                                      <p:cBhvr>
                                        <p:cTn id="33" dur="26">
                                          <p:stCondLst>
                                            <p:cond delay="1312"/>
                                          </p:stCondLst>
                                        </p:cTn>
                                        <p:tgtEl>
                                          <p:spTgt spid="5">
                                            <p:txEl>
                                              <p:pRg st="0" end="0"/>
                                            </p:txEl>
                                          </p:spTgt>
                                        </p:tgtEl>
                                      </p:cBhvr>
                                      <p:to x="100000" y="80000"/>
                                    </p:animScale>
                                    <p:animScale>
                                      <p:cBhvr>
                                        <p:cTn id="34" dur="166" decel="50000">
                                          <p:stCondLst>
                                            <p:cond delay="1338"/>
                                          </p:stCondLst>
                                        </p:cTn>
                                        <p:tgtEl>
                                          <p:spTgt spid="5">
                                            <p:txEl>
                                              <p:pRg st="0" end="0"/>
                                            </p:txEl>
                                          </p:spTgt>
                                        </p:tgtEl>
                                      </p:cBhvr>
                                      <p:to x="100000" y="100000"/>
                                    </p:animScale>
                                    <p:animScale>
                                      <p:cBhvr>
                                        <p:cTn id="35" dur="26">
                                          <p:stCondLst>
                                            <p:cond delay="1642"/>
                                          </p:stCondLst>
                                        </p:cTn>
                                        <p:tgtEl>
                                          <p:spTgt spid="5">
                                            <p:txEl>
                                              <p:pRg st="0" end="0"/>
                                            </p:txEl>
                                          </p:spTgt>
                                        </p:tgtEl>
                                      </p:cBhvr>
                                      <p:to x="100000" y="90000"/>
                                    </p:animScale>
                                    <p:animScale>
                                      <p:cBhvr>
                                        <p:cTn id="36" dur="166" decel="50000">
                                          <p:stCondLst>
                                            <p:cond delay="1668"/>
                                          </p:stCondLst>
                                        </p:cTn>
                                        <p:tgtEl>
                                          <p:spTgt spid="5">
                                            <p:txEl>
                                              <p:pRg st="0" end="0"/>
                                            </p:txEl>
                                          </p:spTgt>
                                        </p:tgtEl>
                                      </p:cBhvr>
                                      <p:to x="100000" y="100000"/>
                                    </p:animScale>
                                    <p:animScale>
                                      <p:cBhvr>
                                        <p:cTn id="37" dur="26">
                                          <p:stCondLst>
                                            <p:cond delay="1808"/>
                                          </p:stCondLst>
                                        </p:cTn>
                                        <p:tgtEl>
                                          <p:spTgt spid="5">
                                            <p:txEl>
                                              <p:pRg st="0" end="0"/>
                                            </p:txEl>
                                          </p:spTgt>
                                        </p:tgtEl>
                                      </p:cBhvr>
                                      <p:to x="100000" y="95000"/>
                                    </p:animScale>
                                    <p:animScale>
                                      <p:cBhvr>
                                        <p:cTn id="38" dur="166" decel="50000">
                                          <p:stCondLst>
                                            <p:cond delay="1834"/>
                                          </p:stCondLst>
                                        </p:cTn>
                                        <p:tgtEl>
                                          <p:spTgt spid="5">
                                            <p:txEl>
                                              <p:pRg st="0" end="0"/>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5">
                                            <p:txEl>
                                              <p:pRg st="1" end="1"/>
                                            </p:txEl>
                                          </p:spTgt>
                                        </p:tgtEl>
                                        <p:attrNameLst>
                                          <p:attrName>style.visibility</p:attrName>
                                        </p:attrNameLst>
                                      </p:cBhvr>
                                      <p:to>
                                        <p:strVal val="visible"/>
                                      </p:to>
                                    </p:set>
                                    <p:animEffect transition="in" filter="wipe(down)">
                                      <p:cBhvr>
                                        <p:cTn id="43" dur="580">
                                          <p:stCondLst>
                                            <p:cond delay="0"/>
                                          </p:stCondLst>
                                        </p:cTn>
                                        <p:tgtEl>
                                          <p:spTgt spid="5">
                                            <p:txEl>
                                              <p:pRg st="1" end="1"/>
                                            </p:txEl>
                                          </p:spTgt>
                                        </p:tgtEl>
                                      </p:cBhvr>
                                    </p:animEffect>
                                    <p:anim calcmode="lin" valueType="num">
                                      <p:cBhvr>
                                        <p:cTn id="44" dur="1822" tmFilter="0,0; 0.14,0.36; 0.43,0.73; 0.71,0.91; 1.0,1.0">
                                          <p:stCondLst>
                                            <p:cond delay="0"/>
                                          </p:stCondLst>
                                        </p:cTn>
                                        <p:tgtEl>
                                          <p:spTgt spid="5">
                                            <p:txEl>
                                              <p:pRg st="1" end="1"/>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5">
                                            <p:txEl>
                                              <p:pRg st="1" end="1"/>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5">
                                            <p:txEl>
                                              <p:pRg st="1" end="1"/>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5">
                                            <p:txEl>
                                              <p:pRg st="1" end="1"/>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5">
                                            <p:txEl>
                                              <p:pRg st="1" end="1"/>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5">
                                            <p:txEl>
                                              <p:pRg st="1" end="1"/>
                                            </p:txEl>
                                          </p:spTgt>
                                        </p:tgtEl>
                                      </p:cBhvr>
                                      <p:to x="100000" y="60000"/>
                                    </p:animScale>
                                    <p:animScale>
                                      <p:cBhvr>
                                        <p:cTn id="50" dur="166" decel="50000">
                                          <p:stCondLst>
                                            <p:cond delay="676"/>
                                          </p:stCondLst>
                                        </p:cTn>
                                        <p:tgtEl>
                                          <p:spTgt spid="5">
                                            <p:txEl>
                                              <p:pRg st="1" end="1"/>
                                            </p:txEl>
                                          </p:spTgt>
                                        </p:tgtEl>
                                      </p:cBhvr>
                                      <p:to x="100000" y="100000"/>
                                    </p:animScale>
                                    <p:animScale>
                                      <p:cBhvr>
                                        <p:cTn id="51" dur="26">
                                          <p:stCondLst>
                                            <p:cond delay="1312"/>
                                          </p:stCondLst>
                                        </p:cTn>
                                        <p:tgtEl>
                                          <p:spTgt spid="5">
                                            <p:txEl>
                                              <p:pRg st="1" end="1"/>
                                            </p:txEl>
                                          </p:spTgt>
                                        </p:tgtEl>
                                      </p:cBhvr>
                                      <p:to x="100000" y="80000"/>
                                    </p:animScale>
                                    <p:animScale>
                                      <p:cBhvr>
                                        <p:cTn id="52" dur="166" decel="50000">
                                          <p:stCondLst>
                                            <p:cond delay="1338"/>
                                          </p:stCondLst>
                                        </p:cTn>
                                        <p:tgtEl>
                                          <p:spTgt spid="5">
                                            <p:txEl>
                                              <p:pRg st="1" end="1"/>
                                            </p:txEl>
                                          </p:spTgt>
                                        </p:tgtEl>
                                      </p:cBhvr>
                                      <p:to x="100000" y="100000"/>
                                    </p:animScale>
                                    <p:animScale>
                                      <p:cBhvr>
                                        <p:cTn id="53" dur="26">
                                          <p:stCondLst>
                                            <p:cond delay="1642"/>
                                          </p:stCondLst>
                                        </p:cTn>
                                        <p:tgtEl>
                                          <p:spTgt spid="5">
                                            <p:txEl>
                                              <p:pRg st="1" end="1"/>
                                            </p:txEl>
                                          </p:spTgt>
                                        </p:tgtEl>
                                      </p:cBhvr>
                                      <p:to x="100000" y="90000"/>
                                    </p:animScale>
                                    <p:animScale>
                                      <p:cBhvr>
                                        <p:cTn id="54" dur="166" decel="50000">
                                          <p:stCondLst>
                                            <p:cond delay="1668"/>
                                          </p:stCondLst>
                                        </p:cTn>
                                        <p:tgtEl>
                                          <p:spTgt spid="5">
                                            <p:txEl>
                                              <p:pRg st="1" end="1"/>
                                            </p:txEl>
                                          </p:spTgt>
                                        </p:tgtEl>
                                      </p:cBhvr>
                                      <p:to x="100000" y="100000"/>
                                    </p:animScale>
                                    <p:animScale>
                                      <p:cBhvr>
                                        <p:cTn id="55" dur="26">
                                          <p:stCondLst>
                                            <p:cond delay="1808"/>
                                          </p:stCondLst>
                                        </p:cTn>
                                        <p:tgtEl>
                                          <p:spTgt spid="5">
                                            <p:txEl>
                                              <p:pRg st="1" end="1"/>
                                            </p:txEl>
                                          </p:spTgt>
                                        </p:tgtEl>
                                      </p:cBhvr>
                                      <p:to x="100000" y="95000"/>
                                    </p:animScale>
                                    <p:animScale>
                                      <p:cBhvr>
                                        <p:cTn id="56" dur="166" decel="50000">
                                          <p:stCondLst>
                                            <p:cond delay="1834"/>
                                          </p:stCondLst>
                                        </p:cTn>
                                        <p:tgtEl>
                                          <p:spTgt spid="5">
                                            <p:txEl>
                                              <p:pRg st="1" end="1"/>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5">
                                            <p:txEl>
                                              <p:pRg st="2" end="2"/>
                                            </p:txEl>
                                          </p:spTgt>
                                        </p:tgtEl>
                                        <p:attrNameLst>
                                          <p:attrName>style.visibility</p:attrName>
                                        </p:attrNameLst>
                                      </p:cBhvr>
                                      <p:to>
                                        <p:strVal val="visible"/>
                                      </p:to>
                                    </p:set>
                                    <p:animEffect transition="in" filter="wipe(down)">
                                      <p:cBhvr>
                                        <p:cTn id="61" dur="580">
                                          <p:stCondLst>
                                            <p:cond delay="0"/>
                                          </p:stCondLst>
                                        </p:cTn>
                                        <p:tgtEl>
                                          <p:spTgt spid="5">
                                            <p:txEl>
                                              <p:pRg st="2" end="2"/>
                                            </p:txEl>
                                          </p:spTgt>
                                        </p:tgtEl>
                                      </p:cBhvr>
                                    </p:animEffect>
                                    <p:anim calcmode="lin" valueType="num">
                                      <p:cBhvr>
                                        <p:cTn id="62" dur="1822" tmFilter="0,0; 0.14,0.36; 0.43,0.73; 0.71,0.91; 1.0,1.0">
                                          <p:stCondLst>
                                            <p:cond delay="0"/>
                                          </p:stCondLst>
                                        </p:cTn>
                                        <p:tgtEl>
                                          <p:spTgt spid="5">
                                            <p:txEl>
                                              <p:pRg st="2" end="2"/>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5">
                                            <p:txEl>
                                              <p:pRg st="2" end="2"/>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5">
                                            <p:txEl>
                                              <p:pRg st="2" end="2"/>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5">
                                            <p:txEl>
                                              <p:pRg st="2" end="2"/>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5">
                                            <p:txEl>
                                              <p:pRg st="2" end="2"/>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5">
                                            <p:txEl>
                                              <p:pRg st="2" end="2"/>
                                            </p:txEl>
                                          </p:spTgt>
                                        </p:tgtEl>
                                      </p:cBhvr>
                                      <p:to x="100000" y="60000"/>
                                    </p:animScale>
                                    <p:animScale>
                                      <p:cBhvr>
                                        <p:cTn id="68" dur="166" decel="50000">
                                          <p:stCondLst>
                                            <p:cond delay="676"/>
                                          </p:stCondLst>
                                        </p:cTn>
                                        <p:tgtEl>
                                          <p:spTgt spid="5">
                                            <p:txEl>
                                              <p:pRg st="2" end="2"/>
                                            </p:txEl>
                                          </p:spTgt>
                                        </p:tgtEl>
                                      </p:cBhvr>
                                      <p:to x="100000" y="100000"/>
                                    </p:animScale>
                                    <p:animScale>
                                      <p:cBhvr>
                                        <p:cTn id="69" dur="26">
                                          <p:stCondLst>
                                            <p:cond delay="1312"/>
                                          </p:stCondLst>
                                        </p:cTn>
                                        <p:tgtEl>
                                          <p:spTgt spid="5">
                                            <p:txEl>
                                              <p:pRg st="2" end="2"/>
                                            </p:txEl>
                                          </p:spTgt>
                                        </p:tgtEl>
                                      </p:cBhvr>
                                      <p:to x="100000" y="80000"/>
                                    </p:animScale>
                                    <p:animScale>
                                      <p:cBhvr>
                                        <p:cTn id="70" dur="166" decel="50000">
                                          <p:stCondLst>
                                            <p:cond delay="1338"/>
                                          </p:stCondLst>
                                        </p:cTn>
                                        <p:tgtEl>
                                          <p:spTgt spid="5">
                                            <p:txEl>
                                              <p:pRg st="2" end="2"/>
                                            </p:txEl>
                                          </p:spTgt>
                                        </p:tgtEl>
                                      </p:cBhvr>
                                      <p:to x="100000" y="100000"/>
                                    </p:animScale>
                                    <p:animScale>
                                      <p:cBhvr>
                                        <p:cTn id="71" dur="26">
                                          <p:stCondLst>
                                            <p:cond delay="1642"/>
                                          </p:stCondLst>
                                        </p:cTn>
                                        <p:tgtEl>
                                          <p:spTgt spid="5">
                                            <p:txEl>
                                              <p:pRg st="2" end="2"/>
                                            </p:txEl>
                                          </p:spTgt>
                                        </p:tgtEl>
                                      </p:cBhvr>
                                      <p:to x="100000" y="90000"/>
                                    </p:animScale>
                                    <p:animScale>
                                      <p:cBhvr>
                                        <p:cTn id="72" dur="166" decel="50000">
                                          <p:stCondLst>
                                            <p:cond delay="1668"/>
                                          </p:stCondLst>
                                        </p:cTn>
                                        <p:tgtEl>
                                          <p:spTgt spid="5">
                                            <p:txEl>
                                              <p:pRg st="2" end="2"/>
                                            </p:txEl>
                                          </p:spTgt>
                                        </p:tgtEl>
                                      </p:cBhvr>
                                      <p:to x="100000" y="100000"/>
                                    </p:animScale>
                                    <p:animScale>
                                      <p:cBhvr>
                                        <p:cTn id="73" dur="26">
                                          <p:stCondLst>
                                            <p:cond delay="1808"/>
                                          </p:stCondLst>
                                        </p:cTn>
                                        <p:tgtEl>
                                          <p:spTgt spid="5">
                                            <p:txEl>
                                              <p:pRg st="2" end="2"/>
                                            </p:txEl>
                                          </p:spTgt>
                                        </p:tgtEl>
                                      </p:cBhvr>
                                      <p:to x="100000" y="95000"/>
                                    </p:animScale>
                                    <p:animScale>
                                      <p:cBhvr>
                                        <p:cTn id="74" dur="166" decel="50000">
                                          <p:stCondLst>
                                            <p:cond delay="1834"/>
                                          </p:stCondLst>
                                        </p:cTn>
                                        <p:tgtEl>
                                          <p:spTgt spid="5">
                                            <p:txEl>
                                              <p:pRg st="2" end="2"/>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5">
                                            <p:txEl>
                                              <p:pRg st="3" end="3"/>
                                            </p:txEl>
                                          </p:spTgt>
                                        </p:tgtEl>
                                        <p:attrNameLst>
                                          <p:attrName>style.visibility</p:attrName>
                                        </p:attrNameLst>
                                      </p:cBhvr>
                                      <p:to>
                                        <p:strVal val="visible"/>
                                      </p:to>
                                    </p:set>
                                    <p:animEffect transition="in" filter="wipe(down)">
                                      <p:cBhvr>
                                        <p:cTn id="79" dur="580">
                                          <p:stCondLst>
                                            <p:cond delay="0"/>
                                          </p:stCondLst>
                                        </p:cTn>
                                        <p:tgtEl>
                                          <p:spTgt spid="5">
                                            <p:txEl>
                                              <p:pRg st="3" end="3"/>
                                            </p:txEl>
                                          </p:spTgt>
                                        </p:tgtEl>
                                      </p:cBhvr>
                                    </p:animEffect>
                                    <p:anim calcmode="lin" valueType="num">
                                      <p:cBhvr>
                                        <p:cTn id="80" dur="1822" tmFilter="0,0; 0.14,0.36; 0.43,0.73; 0.71,0.91; 1.0,1.0">
                                          <p:stCondLst>
                                            <p:cond delay="0"/>
                                          </p:stCondLst>
                                        </p:cTn>
                                        <p:tgtEl>
                                          <p:spTgt spid="5">
                                            <p:txEl>
                                              <p:pRg st="3" end="3"/>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5">
                                            <p:txEl>
                                              <p:pRg st="3" end="3"/>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5">
                                            <p:txEl>
                                              <p:pRg st="3" end="3"/>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5">
                                            <p:txEl>
                                              <p:pRg st="3" end="3"/>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5">
                                            <p:txEl>
                                              <p:pRg st="3" end="3"/>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5">
                                            <p:txEl>
                                              <p:pRg st="3" end="3"/>
                                            </p:txEl>
                                          </p:spTgt>
                                        </p:tgtEl>
                                      </p:cBhvr>
                                      <p:to x="100000" y="60000"/>
                                    </p:animScale>
                                    <p:animScale>
                                      <p:cBhvr>
                                        <p:cTn id="86" dur="166" decel="50000">
                                          <p:stCondLst>
                                            <p:cond delay="676"/>
                                          </p:stCondLst>
                                        </p:cTn>
                                        <p:tgtEl>
                                          <p:spTgt spid="5">
                                            <p:txEl>
                                              <p:pRg st="3" end="3"/>
                                            </p:txEl>
                                          </p:spTgt>
                                        </p:tgtEl>
                                      </p:cBhvr>
                                      <p:to x="100000" y="100000"/>
                                    </p:animScale>
                                    <p:animScale>
                                      <p:cBhvr>
                                        <p:cTn id="87" dur="26">
                                          <p:stCondLst>
                                            <p:cond delay="1312"/>
                                          </p:stCondLst>
                                        </p:cTn>
                                        <p:tgtEl>
                                          <p:spTgt spid="5">
                                            <p:txEl>
                                              <p:pRg st="3" end="3"/>
                                            </p:txEl>
                                          </p:spTgt>
                                        </p:tgtEl>
                                      </p:cBhvr>
                                      <p:to x="100000" y="80000"/>
                                    </p:animScale>
                                    <p:animScale>
                                      <p:cBhvr>
                                        <p:cTn id="88" dur="166" decel="50000">
                                          <p:stCondLst>
                                            <p:cond delay="1338"/>
                                          </p:stCondLst>
                                        </p:cTn>
                                        <p:tgtEl>
                                          <p:spTgt spid="5">
                                            <p:txEl>
                                              <p:pRg st="3" end="3"/>
                                            </p:txEl>
                                          </p:spTgt>
                                        </p:tgtEl>
                                      </p:cBhvr>
                                      <p:to x="100000" y="100000"/>
                                    </p:animScale>
                                    <p:animScale>
                                      <p:cBhvr>
                                        <p:cTn id="89" dur="26">
                                          <p:stCondLst>
                                            <p:cond delay="1642"/>
                                          </p:stCondLst>
                                        </p:cTn>
                                        <p:tgtEl>
                                          <p:spTgt spid="5">
                                            <p:txEl>
                                              <p:pRg st="3" end="3"/>
                                            </p:txEl>
                                          </p:spTgt>
                                        </p:tgtEl>
                                      </p:cBhvr>
                                      <p:to x="100000" y="90000"/>
                                    </p:animScale>
                                    <p:animScale>
                                      <p:cBhvr>
                                        <p:cTn id="90" dur="166" decel="50000">
                                          <p:stCondLst>
                                            <p:cond delay="1668"/>
                                          </p:stCondLst>
                                        </p:cTn>
                                        <p:tgtEl>
                                          <p:spTgt spid="5">
                                            <p:txEl>
                                              <p:pRg st="3" end="3"/>
                                            </p:txEl>
                                          </p:spTgt>
                                        </p:tgtEl>
                                      </p:cBhvr>
                                      <p:to x="100000" y="100000"/>
                                    </p:animScale>
                                    <p:animScale>
                                      <p:cBhvr>
                                        <p:cTn id="91" dur="26">
                                          <p:stCondLst>
                                            <p:cond delay="1808"/>
                                          </p:stCondLst>
                                        </p:cTn>
                                        <p:tgtEl>
                                          <p:spTgt spid="5">
                                            <p:txEl>
                                              <p:pRg st="3" end="3"/>
                                            </p:txEl>
                                          </p:spTgt>
                                        </p:tgtEl>
                                      </p:cBhvr>
                                      <p:to x="100000" y="95000"/>
                                    </p:animScale>
                                    <p:animScale>
                                      <p:cBhvr>
                                        <p:cTn id="92" dur="166" decel="50000">
                                          <p:stCondLst>
                                            <p:cond delay="1834"/>
                                          </p:stCondLst>
                                        </p:cTn>
                                        <p:tgtEl>
                                          <p:spTgt spid="5">
                                            <p:txEl>
                                              <p:pRg st="3" end="3"/>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5">
                                            <p:txEl>
                                              <p:pRg st="4" end="4"/>
                                            </p:txEl>
                                          </p:spTgt>
                                        </p:tgtEl>
                                        <p:attrNameLst>
                                          <p:attrName>style.visibility</p:attrName>
                                        </p:attrNameLst>
                                      </p:cBhvr>
                                      <p:to>
                                        <p:strVal val="visible"/>
                                      </p:to>
                                    </p:set>
                                    <p:animEffect transition="in" filter="wipe(down)">
                                      <p:cBhvr>
                                        <p:cTn id="97" dur="580">
                                          <p:stCondLst>
                                            <p:cond delay="0"/>
                                          </p:stCondLst>
                                        </p:cTn>
                                        <p:tgtEl>
                                          <p:spTgt spid="5">
                                            <p:txEl>
                                              <p:pRg st="4" end="4"/>
                                            </p:txEl>
                                          </p:spTgt>
                                        </p:tgtEl>
                                      </p:cBhvr>
                                    </p:animEffect>
                                    <p:anim calcmode="lin" valueType="num">
                                      <p:cBhvr>
                                        <p:cTn id="98" dur="1822" tmFilter="0,0; 0.14,0.36; 0.43,0.73; 0.71,0.91; 1.0,1.0">
                                          <p:stCondLst>
                                            <p:cond delay="0"/>
                                          </p:stCondLst>
                                        </p:cTn>
                                        <p:tgtEl>
                                          <p:spTgt spid="5">
                                            <p:txEl>
                                              <p:pRg st="4" end="4"/>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5">
                                            <p:txEl>
                                              <p:pRg st="4" end="4"/>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5">
                                            <p:txEl>
                                              <p:pRg st="4" end="4"/>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5">
                                            <p:txEl>
                                              <p:pRg st="4" end="4"/>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5">
                                            <p:txEl>
                                              <p:pRg st="4" end="4"/>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5">
                                            <p:txEl>
                                              <p:pRg st="4" end="4"/>
                                            </p:txEl>
                                          </p:spTgt>
                                        </p:tgtEl>
                                      </p:cBhvr>
                                      <p:to x="100000" y="60000"/>
                                    </p:animScale>
                                    <p:animScale>
                                      <p:cBhvr>
                                        <p:cTn id="104" dur="166" decel="50000">
                                          <p:stCondLst>
                                            <p:cond delay="676"/>
                                          </p:stCondLst>
                                        </p:cTn>
                                        <p:tgtEl>
                                          <p:spTgt spid="5">
                                            <p:txEl>
                                              <p:pRg st="4" end="4"/>
                                            </p:txEl>
                                          </p:spTgt>
                                        </p:tgtEl>
                                      </p:cBhvr>
                                      <p:to x="100000" y="100000"/>
                                    </p:animScale>
                                    <p:animScale>
                                      <p:cBhvr>
                                        <p:cTn id="105" dur="26">
                                          <p:stCondLst>
                                            <p:cond delay="1312"/>
                                          </p:stCondLst>
                                        </p:cTn>
                                        <p:tgtEl>
                                          <p:spTgt spid="5">
                                            <p:txEl>
                                              <p:pRg st="4" end="4"/>
                                            </p:txEl>
                                          </p:spTgt>
                                        </p:tgtEl>
                                      </p:cBhvr>
                                      <p:to x="100000" y="80000"/>
                                    </p:animScale>
                                    <p:animScale>
                                      <p:cBhvr>
                                        <p:cTn id="106" dur="166" decel="50000">
                                          <p:stCondLst>
                                            <p:cond delay="1338"/>
                                          </p:stCondLst>
                                        </p:cTn>
                                        <p:tgtEl>
                                          <p:spTgt spid="5">
                                            <p:txEl>
                                              <p:pRg st="4" end="4"/>
                                            </p:txEl>
                                          </p:spTgt>
                                        </p:tgtEl>
                                      </p:cBhvr>
                                      <p:to x="100000" y="100000"/>
                                    </p:animScale>
                                    <p:animScale>
                                      <p:cBhvr>
                                        <p:cTn id="107" dur="26">
                                          <p:stCondLst>
                                            <p:cond delay="1642"/>
                                          </p:stCondLst>
                                        </p:cTn>
                                        <p:tgtEl>
                                          <p:spTgt spid="5">
                                            <p:txEl>
                                              <p:pRg st="4" end="4"/>
                                            </p:txEl>
                                          </p:spTgt>
                                        </p:tgtEl>
                                      </p:cBhvr>
                                      <p:to x="100000" y="90000"/>
                                    </p:animScale>
                                    <p:animScale>
                                      <p:cBhvr>
                                        <p:cTn id="108" dur="166" decel="50000">
                                          <p:stCondLst>
                                            <p:cond delay="1668"/>
                                          </p:stCondLst>
                                        </p:cTn>
                                        <p:tgtEl>
                                          <p:spTgt spid="5">
                                            <p:txEl>
                                              <p:pRg st="4" end="4"/>
                                            </p:txEl>
                                          </p:spTgt>
                                        </p:tgtEl>
                                      </p:cBhvr>
                                      <p:to x="100000" y="100000"/>
                                    </p:animScale>
                                    <p:animScale>
                                      <p:cBhvr>
                                        <p:cTn id="109" dur="26">
                                          <p:stCondLst>
                                            <p:cond delay="1808"/>
                                          </p:stCondLst>
                                        </p:cTn>
                                        <p:tgtEl>
                                          <p:spTgt spid="5">
                                            <p:txEl>
                                              <p:pRg st="4" end="4"/>
                                            </p:txEl>
                                          </p:spTgt>
                                        </p:tgtEl>
                                      </p:cBhvr>
                                      <p:to x="100000" y="95000"/>
                                    </p:animScale>
                                    <p:animScale>
                                      <p:cBhvr>
                                        <p:cTn id="110" dur="166" decel="50000">
                                          <p:stCondLst>
                                            <p:cond delay="1834"/>
                                          </p:stCondLst>
                                        </p:cTn>
                                        <p:tgtEl>
                                          <p:spTgt spid="5">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show="0">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B4AC4-F50F-E85E-2C91-F7A6DD67E7E5}"/>
              </a:ext>
            </a:extLst>
          </p:cNvPr>
          <p:cNvSpPr>
            <a:spLocks noGrp="1"/>
          </p:cNvSpPr>
          <p:nvPr>
            <p:ph type="title"/>
          </p:nvPr>
        </p:nvSpPr>
        <p:spPr>
          <a:xfrm>
            <a:off x="6053668" y="803325"/>
            <a:ext cx="5314536" cy="1325563"/>
          </a:xfrm>
        </p:spPr>
        <p:txBody>
          <a:bodyPr vert="horz" lIns="91440" tIns="45720" rIns="91440" bIns="45720" rtlCol="0" anchor="ctr">
            <a:normAutofit/>
          </a:bodyPr>
          <a:lstStyle/>
          <a:p>
            <a:r>
              <a:rPr lang="en-US" sz="4400" kern="1200" dirty="0">
                <a:solidFill>
                  <a:schemeClr val="tx1"/>
                </a:solidFill>
                <a:latin typeface="+mj-lt"/>
                <a:ea typeface="+mj-ea"/>
                <a:cs typeface="+mj-cs"/>
              </a:rPr>
              <a:t>The nature and scope of the Guest Services</a:t>
            </a:r>
          </a:p>
        </p:txBody>
      </p:sp>
      <p:sp>
        <p:nvSpPr>
          <p:cNvPr id="12" name="Freeform: Shape 11">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8" descr="Waiter">
            <a:extLst>
              <a:ext uri="{FF2B5EF4-FFF2-40B4-BE49-F238E27FC236}">
                <a16:creationId xmlns:a16="http://schemas.microsoft.com/office/drawing/2014/main" id="{8D31EA47-B1BA-AD65-1EB0-9F1EB7FBEE6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21733" y="543135"/>
            <a:ext cx="3835488" cy="3835488"/>
          </a:xfrm>
          <a:prstGeom prst="rect">
            <a:avLst/>
          </a:prstGeom>
        </p:spPr>
      </p:pic>
      <p:sp>
        <p:nvSpPr>
          <p:cNvPr id="5" name="Text Placeholder 4">
            <a:extLst>
              <a:ext uri="{FF2B5EF4-FFF2-40B4-BE49-F238E27FC236}">
                <a16:creationId xmlns:a16="http://schemas.microsoft.com/office/drawing/2014/main" id="{31F8A536-352C-ED14-3C4B-AAD18265FD02}"/>
              </a:ext>
            </a:extLst>
          </p:cNvPr>
          <p:cNvSpPr>
            <a:spLocks noGrp="1"/>
          </p:cNvSpPr>
          <p:nvPr>
            <p:ph type="body" sz="half" idx="2"/>
          </p:nvPr>
        </p:nvSpPr>
        <p:spPr>
          <a:xfrm>
            <a:off x="6053667" y="2279018"/>
            <a:ext cx="5314543" cy="3375920"/>
          </a:xfrm>
        </p:spPr>
        <p:txBody>
          <a:bodyPr vert="horz" lIns="91440" tIns="45720" rIns="91440" bIns="45720" rtlCol="0" anchor="t">
            <a:normAutofit/>
          </a:bodyPr>
          <a:lstStyle/>
          <a:p>
            <a:pPr indent="-228600">
              <a:buFont typeface="Arial" panose="020B0604020202020204" pitchFamily="34" charset="0"/>
              <a:buChar char="•"/>
            </a:pPr>
            <a:r>
              <a:rPr lang="en-US" sz="1400" dirty="0"/>
              <a:t>Guest Services encompass many aspects of hospitality, including check-in, check-out, and concierge services. </a:t>
            </a:r>
          </a:p>
          <a:p>
            <a:pPr indent="-228600">
              <a:buFont typeface="Arial" panose="020B0604020202020204" pitchFamily="34" charset="0"/>
              <a:buChar char="•"/>
            </a:pPr>
            <a:r>
              <a:rPr lang="en-US" sz="1400" dirty="0"/>
              <a:t>It is the first point of contact for guests and sets the tone for their entire stay. </a:t>
            </a:r>
          </a:p>
          <a:p>
            <a:pPr indent="-228600">
              <a:buFont typeface="Arial" panose="020B0604020202020204" pitchFamily="34" charset="0"/>
              <a:buChar char="•"/>
            </a:pPr>
            <a:r>
              <a:rPr lang="en-US" sz="1400" dirty="0"/>
              <a:t>Guest Services is responsible for providing a welcoming and professional experience that is tailored to a guest’s individual needs (Becker and </a:t>
            </a:r>
            <a:r>
              <a:rPr lang="en-US" sz="1400" dirty="0" err="1"/>
              <a:t>Jaakkola</a:t>
            </a:r>
            <a:r>
              <a:rPr lang="en-US" sz="1400" dirty="0"/>
              <a:t>, 2020). </a:t>
            </a:r>
          </a:p>
          <a:p>
            <a:pPr indent="-228600">
              <a:buFont typeface="Arial" panose="020B0604020202020204" pitchFamily="34" charset="0"/>
              <a:buChar char="•"/>
            </a:pPr>
            <a:r>
              <a:rPr lang="en-US" sz="1400" dirty="0"/>
              <a:t>The nature of the service is to provide a </a:t>
            </a:r>
            <a:r>
              <a:rPr lang="en-US" sz="1400" dirty="0" err="1"/>
              <a:t>personalised</a:t>
            </a:r>
            <a:r>
              <a:rPr lang="en-US" sz="1400" dirty="0"/>
              <a:t>, friendly experience that meets the needs of the individual. </a:t>
            </a:r>
          </a:p>
          <a:p>
            <a:pPr indent="-228600">
              <a:buFont typeface="Arial" panose="020B0604020202020204" pitchFamily="34" charset="0"/>
              <a:buChar char="•"/>
            </a:pPr>
            <a:r>
              <a:rPr lang="en-US" sz="1400" dirty="0"/>
              <a:t>The scope of the service includes providing assistance with room bookings, providing information about the area, arranging tours and activities, providing recommendations for local attractions, and helping to make sure guests have a positive and memorable stay. </a:t>
            </a:r>
          </a:p>
        </p:txBody>
      </p:sp>
    </p:spTree>
    <p:extLst>
      <p:ext uri="{BB962C8B-B14F-4D97-AF65-F5344CB8AC3E}">
        <p14:creationId xmlns:p14="http://schemas.microsoft.com/office/powerpoint/2010/main" val="330539350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animEffect transition="in" filter="fade">
                                      <p:cBhvr>
                                        <p:cTn id="21" dur="1000"/>
                                        <p:tgtEl>
                                          <p:spTgt spid="5">
                                            <p:txEl>
                                              <p:pRg st="0" end="0"/>
                                            </p:txEl>
                                          </p:spTgt>
                                        </p:tgtEl>
                                      </p:cBhvr>
                                    </p:animEffect>
                                    <p:anim calcmode="lin" valueType="num">
                                      <p:cBhvr>
                                        <p:cTn id="22"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1" end="1"/>
                                            </p:txEl>
                                          </p:spTgt>
                                        </p:tgtEl>
                                        <p:attrNameLst>
                                          <p:attrName>style.visibility</p:attrName>
                                        </p:attrNameLst>
                                      </p:cBhvr>
                                      <p:to>
                                        <p:strVal val="visible"/>
                                      </p:to>
                                    </p:set>
                                    <p:animEffect transition="in" filter="fade">
                                      <p:cBhvr>
                                        <p:cTn id="28" dur="1000"/>
                                        <p:tgtEl>
                                          <p:spTgt spid="5">
                                            <p:txEl>
                                              <p:pRg st="1" end="1"/>
                                            </p:txEl>
                                          </p:spTgt>
                                        </p:tgtEl>
                                      </p:cBhvr>
                                    </p:animEffect>
                                    <p:anim calcmode="lin" valueType="num">
                                      <p:cBhvr>
                                        <p:cTn id="29"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animEffect transition="in" filter="fade">
                                      <p:cBhvr>
                                        <p:cTn id="35" dur="1000"/>
                                        <p:tgtEl>
                                          <p:spTgt spid="5">
                                            <p:txEl>
                                              <p:pRg st="2" end="2"/>
                                            </p:txEl>
                                          </p:spTgt>
                                        </p:tgtEl>
                                      </p:cBhvr>
                                    </p:animEffect>
                                    <p:anim calcmode="lin" valueType="num">
                                      <p:cBhvr>
                                        <p:cTn id="36"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3" end="3"/>
                                            </p:txEl>
                                          </p:spTgt>
                                        </p:tgtEl>
                                        <p:attrNameLst>
                                          <p:attrName>style.visibility</p:attrName>
                                        </p:attrNameLst>
                                      </p:cBhvr>
                                      <p:to>
                                        <p:strVal val="visible"/>
                                      </p:to>
                                    </p:set>
                                    <p:animEffect transition="in" filter="fade">
                                      <p:cBhvr>
                                        <p:cTn id="42" dur="1000"/>
                                        <p:tgtEl>
                                          <p:spTgt spid="5">
                                            <p:txEl>
                                              <p:pRg st="3" end="3"/>
                                            </p:txEl>
                                          </p:spTgt>
                                        </p:tgtEl>
                                      </p:cBhvr>
                                    </p:animEffect>
                                    <p:anim calcmode="lin" valueType="num">
                                      <p:cBhvr>
                                        <p:cTn id="4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xEl>
                                              <p:pRg st="4" end="4"/>
                                            </p:txEl>
                                          </p:spTgt>
                                        </p:tgtEl>
                                        <p:attrNameLst>
                                          <p:attrName>style.visibility</p:attrName>
                                        </p:attrNameLst>
                                      </p:cBhvr>
                                      <p:to>
                                        <p:strVal val="visible"/>
                                      </p:to>
                                    </p:set>
                                    <p:animEffect transition="in" filter="fade">
                                      <p:cBhvr>
                                        <p:cTn id="49" dur="1000"/>
                                        <p:tgtEl>
                                          <p:spTgt spid="5">
                                            <p:txEl>
                                              <p:pRg st="4" end="4"/>
                                            </p:txEl>
                                          </p:spTgt>
                                        </p:tgtEl>
                                      </p:cBhvr>
                                    </p:animEffect>
                                    <p:anim calcmode="lin" valueType="num">
                                      <p:cBhvr>
                                        <p:cTn id="50"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9266C7-B050-D195-E1CE-E47C2E9D9643}"/>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5400" kern="1200" dirty="0">
                <a:solidFill>
                  <a:schemeClr val="tx1"/>
                </a:solidFill>
                <a:latin typeface="+mj-lt"/>
                <a:ea typeface="+mj-ea"/>
                <a:cs typeface="+mj-cs"/>
              </a:rPr>
              <a:t>The role of the Guest Services</a:t>
            </a:r>
          </a:p>
        </p:txBody>
      </p:sp>
      <p:sp>
        <p:nvSpPr>
          <p:cNvPr id="4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BE7594E9-618C-5D16-EF92-C32157248D59}"/>
              </a:ext>
            </a:extLst>
          </p:cNvPr>
          <p:cNvSpPr>
            <a:spLocks noGrp="1"/>
          </p:cNvSpPr>
          <p:nvPr>
            <p:ph type="body" sz="half" idx="2"/>
          </p:nvPr>
        </p:nvSpPr>
        <p:spPr>
          <a:xfrm>
            <a:off x="838200" y="1929384"/>
            <a:ext cx="10515600" cy="4251960"/>
          </a:xfrm>
        </p:spPr>
        <p:txBody>
          <a:bodyPr vert="horz" lIns="91440" tIns="45720" rIns="91440" bIns="45720" rtlCol="0">
            <a:normAutofit/>
          </a:bodyPr>
          <a:lstStyle/>
          <a:p>
            <a:pPr indent="-228600">
              <a:buFont typeface="Arial" panose="020B0604020202020204" pitchFamily="34" charset="0"/>
              <a:buChar char="•"/>
            </a:pPr>
            <a:r>
              <a:rPr lang="en-US" sz="2200" dirty="0"/>
              <a:t>Guest Services plays an important role in ensuring a positive customer experience. </a:t>
            </a:r>
          </a:p>
          <a:p>
            <a:pPr indent="-228600">
              <a:buFont typeface="Arial" panose="020B0604020202020204" pitchFamily="34" charset="0"/>
              <a:buChar char="•"/>
            </a:pPr>
            <a:r>
              <a:rPr lang="en-US" sz="2200" dirty="0"/>
              <a:t>They are the primary point of contact for guests with questions or concerns, providing information, resolving conflicts, and providing services. </a:t>
            </a:r>
          </a:p>
          <a:p>
            <a:pPr indent="-228600">
              <a:buFont typeface="Arial" panose="020B0604020202020204" pitchFamily="34" charset="0"/>
              <a:buChar char="•"/>
            </a:pPr>
            <a:r>
              <a:rPr lang="en-US" sz="2200" dirty="0"/>
              <a:t>They provide a welcoming atmosphere and help customers choose the best options for their needs (Wood, 2015). </a:t>
            </a:r>
          </a:p>
          <a:p>
            <a:pPr indent="-228600">
              <a:buFont typeface="Arial" panose="020B0604020202020204" pitchFamily="34" charset="0"/>
              <a:buChar char="•"/>
            </a:pPr>
            <a:r>
              <a:rPr lang="en-US" sz="2200" dirty="0"/>
              <a:t>They act as a liaison between the customer and the organization, ensuring that customer service standards are met and that customer satisfaction is high. </a:t>
            </a:r>
          </a:p>
        </p:txBody>
      </p:sp>
    </p:spTree>
    <p:extLst>
      <p:ext uri="{BB962C8B-B14F-4D97-AF65-F5344CB8AC3E}">
        <p14:creationId xmlns:p14="http://schemas.microsoft.com/office/powerpoint/2010/main" val="2205415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1000"/>
                                        <p:tgtEl>
                                          <p:spTgt spid="5">
                                            <p:txEl>
                                              <p:pRg st="0" end="0"/>
                                            </p:txEl>
                                          </p:spTgt>
                                        </p:tgtEl>
                                      </p:cBhvr>
                                    </p:animEffect>
                                    <p:anim calcmode="lin" valueType="num">
                                      <p:cBhvr>
                                        <p:cTn id="14"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5">
                                            <p:txEl>
                                              <p:pRg st="1" end="1"/>
                                            </p:txEl>
                                          </p:spTgt>
                                        </p:tgtEl>
                                        <p:attrNameLst>
                                          <p:attrName>style.visibility</p:attrName>
                                        </p:attrNameLst>
                                      </p:cBhvr>
                                      <p:to>
                                        <p:strVal val="visible"/>
                                      </p:to>
                                    </p:set>
                                    <p:animEffect transition="in" filter="fade">
                                      <p:cBhvr>
                                        <p:cTn id="20" dur="1000"/>
                                        <p:tgtEl>
                                          <p:spTgt spid="5">
                                            <p:txEl>
                                              <p:pRg st="1" end="1"/>
                                            </p:txEl>
                                          </p:spTgt>
                                        </p:tgtEl>
                                      </p:cBhvr>
                                    </p:animEffect>
                                    <p:anim calcmode="lin" valueType="num">
                                      <p:cBhvr>
                                        <p:cTn id="21"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animEffect transition="in" filter="fade">
                                      <p:cBhvr>
                                        <p:cTn id="27" dur="1000"/>
                                        <p:tgtEl>
                                          <p:spTgt spid="5">
                                            <p:txEl>
                                              <p:pRg st="2" end="2"/>
                                            </p:txEl>
                                          </p:spTgt>
                                        </p:tgtEl>
                                      </p:cBhvr>
                                    </p:animEffect>
                                    <p:anim calcmode="lin" valueType="num">
                                      <p:cBhvr>
                                        <p:cTn id="2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5">
                                            <p:txEl>
                                              <p:pRg st="3" end="3"/>
                                            </p:txEl>
                                          </p:spTgt>
                                        </p:tgtEl>
                                        <p:attrNameLst>
                                          <p:attrName>style.visibility</p:attrName>
                                        </p:attrNameLst>
                                      </p:cBhvr>
                                      <p:to>
                                        <p:strVal val="visible"/>
                                      </p:to>
                                    </p:set>
                                    <p:animEffect transition="in" filter="fade">
                                      <p:cBhvr>
                                        <p:cTn id="34" dur="1000"/>
                                        <p:tgtEl>
                                          <p:spTgt spid="5">
                                            <p:txEl>
                                              <p:pRg st="3" end="3"/>
                                            </p:txEl>
                                          </p:spTgt>
                                        </p:tgtEl>
                                      </p:cBhvr>
                                    </p:animEffect>
                                    <p:anim calcmode="lin" valueType="num">
                                      <p:cBhvr>
                                        <p:cTn id="35"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show="0">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6" name="Picture 6" descr="A picture containing building, sky, outdoor, city&#10;&#10;Description automatically generated">
            <a:extLst>
              <a:ext uri="{FF2B5EF4-FFF2-40B4-BE49-F238E27FC236}">
                <a16:creationId xmlns:a16="http://schemas.microsoft.com/office/drawing/2014/main" id="{DFDFB6B8-2205-B36F-3F70-EA145C556E6C}"/>
              </a:ext>
            </a:extLst>
          </p:cNvPr>
          <p:cNvPicPr>
            <a:picLocks noGrp="1" noChangeAspect="1"/>
          </p:cNvPicPr>
          <p:nvPr>
            <p:ph type="pic" idx="1"/>
          </p:nvPr>
        </p:nvPicPr>
        <p:blipFill rotWithShape="1">
          <a:blip r:embed="rId3"/>
          <a:srcRect l="14174" r="17596" b="-1"/>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11" name="Freeform: Shape 10">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Freeform: Shape 12">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E21EB3E-FF9A-1146-70F0-956F5EDA98AC}"/>
              </a:ext>
            </a:extLst>
          </p:cNvPr>
          <p:cNvSpPr>
            <a:spLocks noGrp="1"/>
          </p:cNvSpPr>
          <p:nvPr>
            <p:ph type="title"/>
          </p:nvPr>
        </p:nvSpPr>
        <p:spPr>
          <a:xfrm>
            <a:off x="804673" y="1396289"/>
            <a:ext cx="4782458" cy="1325563"/>
          </a:xfrm>
        </p:spPr>
        <p:txBody>
          <a:bodyPr vert="horz" lIns="91440" tIns="45720" rIns="91440" bIns="45720" rtlCol="0" anchor="ctr">
            <a:normAutofit/>
          </a:bodyPr>
          <a:lstStyle/>
          <a:p>
            <a:r>
              <a:rPr lang="en-US" sz="2400"/>
              <a:t>Facilities that are provided to these guests by Marriot International’s luxury brand The Ritz-Carlton</a:t>
            </a:r>
          </a:p>
        </p:txBody>
      </p:sp>
      <p:sp>
        <p:nvSpPr>
          <p:cNvPr id="5" name="Text Placeholder 4">
            <a:extLst>
              <a:ext uri="{FF2B5EF4-FFF2-40B4-BE49-F238E27FC236}">
                <a16:creationId xmlns:a16="http://schemas.microsoft.com/office/drawing/2014/main" id="{0AFD6A65-0A8A-C023-DA2C-C12A4130198D}"/>
              </a:ext>
            </a:extLst>
          </p:cNvPr>
          <p:cNvSpPr>
            <a:spLocks noGrp="1"/>
          </p:cNvSpPr>
          <p:nvPr>
            <p:ph type="body" sz="half" idx="2"/>
          </p:nvPr>
        </p:nvSpPr>
        <p:spPr>
          <a:xfrm>
            <a:off x="804672" y="2871982"/>
            <a:ext cx="4782458" cy="3181684"/>
          </a:xfrm>
        </p:spPr>
        <p:txBody>
          <a:bodyPr vert="horz" lIns="91440" tIns="45720" rIns="91440" bIns="45720" rtlCol="0" anchor="t">
            <a:normAutofit/>
          </a:bodyPr>
          <a:lstStyle/>
          <a:p>
            <a:pPr indent="-228600">
              <a:buFont typeface="Arial" panose="020B0604020202020204" pitchFamily="34" charset="0"/>
              <a:buChar char="•"/>
            </a:pPr>
            <a:r>
              <a:rPr lang="en-US" sz="1800" dirty="0"/>
              <a:t>24/7 Room Service </a:t>
            </a:r>
          </a:p>
          <a:p>
            <a:pPr indent="-228600">
              <a:buFont typeface="Arial" panose="020B0604020202020204" pitchFamily="34" charset="0"/>
              <a:buChar char="•"/>
            </a:pPr>
            <a:r>
              <a:rPr lang="en-US" sz="1800" dirty="0"/>
              <a:t>Complimentary breakfast </a:t>
            </a:r>
          </a:p>
          <a:p>
            <a:pPr indent="-228600">
              <a:buFont typeface="Arial" panose="020B0604020202020204" pitchFamily="34" charset="0"/>
              <a:buChar char="•"/>
            </a:pPr>
            <a:r>
              <a:rPr lang="en-US" sz="1800" dirty="0"/>
              <a:t>Housekeeping services </a:t>
            </a:r>
          </a:p>
          <a:p>
            <a:pPr indent="-228600">
              <a:buFont typeface="Arial" panose="020B0604020202020204" pitchFamily="34" charset="0"/>
              <a:buChar char="•"/>
            </a:pPr>
            <a:r>
              <a:rPr lang="en-US" sz="1800" dirty="0"/>
              <a:t>Laundry services </a:t>
            </a:r>
          </a:p>
          <a:p>
            <a:pPr indent="-228600">
              <a:buFont typeface="Arial" panose="020B0604020202020204" pitchFamily="34" charset="0"/>
              <a:buChar char="•"/>
            </a:pPr>
            <a:r>
              <a:rPr lang="en-US" sz="1800" dirty="0"/>
              <a:t>Swimming pool </a:t>
            </a:r>
          </a:p>
          <a:p>
            <a:pPr indent="-228600">
              <a:buFont typeface="Arial" panose="020B0604020202020204" pitchFamily="34" charset="0"/>
              <a:buChar char="•"/>
            </a:pPr>
            <a:r>
              <a:rPr lang="en-US" sz="1800" dirty="0"/>
              <a:t>Fitness </a:t>
            </a:r>
            <a:r>
              <a:rPr lang="en-US" sz="1800" dirty="0" err="1"/>
              <a:t>centre</a:t>
            </a:r>
            <a:r>
              <a:rPr lang="en-US" sz="1800" dirty="0"/>
              <a:t> </a:t>
            </a:r>
          </a:p>
          <a:p>
            <a:pPr indent="-228600">
              <a:buFont typeface="Arial" panose="020B0604020202020204" pitchFamily="34" charset="0"/>
              <a:buChar char="•"/>
            </a:pPr>
            <a:r>
              <a:rPr lang="en-US" sz="1800" dirty="0"/>
              <a:t>Business </a:t>
            </a:r>
            <a:r>
              <a:rPr lang="en-US" sz="1800" dirty="0" err="1"/>
              <a:t>centre</a:t>
            </a:r>
            <a:r>
              <a:rPr lang="en-US" sz="1800" dirty="0"/>
              <a:t> </a:t>
            </a:r>
          </a:p>
          <a:p>
            <a:pPr indent="-228600">
              <a:buFont typeface="Arial" panose="020B0604020202020204" pitchFamily="34" charset="0"/>
              <a:buChar char="•"/>
            </a:pPr>
            <a:r>
              <a:rPr lang="en-US" sz="1800" dirty="0"/>
              <a:t>Event spaces (Marriot, 2023)</a:t>
            </a:r>
          </a:p>
        </p:txBody>
      </p:sp>
    </p:spTree>
    <p:extLst>
      <p:ext uri="{BB962C8B-B14F-4D97-AF65-F5344CB8AC3E}">
        <p14:creationId xmlns:p14="http://schemas.microsoft.com/office/powerpoint/2010/main" val="10567062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fade">
                                      <p:cBhvr>
                                        <p:cTn id="14" dur="1000"/>
                                        <p:tgtEl>
                                          <p:spTgt spid="5">
                                            <p:txEl>
                                              <p:pRg st="0" end="0"/>
                                            </p:txEl>
                                          </p:spTgt>
                                        </p:tgtEl>
                                      </p:cBhvr>
                                    </p:animEffect>
                                    <p:anim calcmode="lin" valueType="num">
                                      <p:cBhvr>
                                        <p:cTn id="15"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1" end="1"/>
                                            </p:txEl>
                                          </p:spTgt>
                                        </p:tgtEl>
                                        <p:attrNameLst>
                                          <p:attrName>style.visibility</p:attrName>
                                        </p:attrNameLst>
                                      </p:cBhvr>
                                      <p:to>
                                        <p:strVal val="visible"/>
                                      </p:to>
                                    </p:set>
                                    <p:animEffect transition="in" filter="fade">
                                      <p:cBhvr>
                                        <p:cTn id="21" dur="1000"/>
                                        <p:tgtEl>
                                          <p:spTgt spid="5">
                                            <p:txEl>
                                              <p:pRg st="1" end="1"/>
                                            </p:txEl>
                                          </p:spTgt>
                                        </p:tgtEl>
                                      </p:cBhvr>
                                    </p:animEffect>
                                    <p:anim calcmode="lin" valueType="num">
                                      <p:cBhvr>
                                        <p:cTn id="22"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2" end="2"/>
                                            </p:txEl>
                                          </p:spTgt>
                                        </p:tgtEl>
                                        <p:attrNameLst>
                                          <p:attrName>style.visibility</p:attrName>
                                        </p:attrNameLst>
                                      </p:cBhvr>
                                      <p:to>
                                        <p:strVal val="visible"/>
                                      </p:to>
                                    </p:set>
                                    <p:animEffect transition="in" filter="fade">
                                      <p:cBhvr>
                                        <p:cTn id="28" dur="1000"/>
                                        <p:tgtEl>
                                          <p:spTgt spid="5">
                                            <p:txEl>
                                              <p:pRg st="2" end="2"/>
                                            </p:txEl>
                                          </p:spTgt>
                                        </p:tgtEl>
                                      </p:cBhvr>
                                    </p:animEffect>
                                    <p:anim calcmode="lin" valueType="num">
                                      <p:cBhvr>
                                        <p:cTn id="29"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3" end="3"/>
                                            </p:txEl>
                                          </p:spTgt>
                                        </p:tgtEl>
                                        <p:attrNameLst>
                                          <p:attrName>style.visibility</p:attrName>
                                        </p:attrNameLst>
                                      </p:cBhvr>
                                      <p:to>
                                        <p:strVal val="visible"/>
                                      </p:to>
                                    </p:set>
                                    <p:animEffect transition="in" filter="fade">
                                      <p:cBhvr>
                                        <p:cTn id="35" dur="1000"/>
                                        <p:tgtEl>
                                          <p:spTgt spid="5">
                                            <p:txEl>
                                              <p:pRg st="3" end="3"/>
                                            </p:txEl>
                                          </p:spTgt>
                                        </p:tgtEl>
                                      </p:cBhvr>
                                    </p:animEffect>
                                    <p:anim calcmode="lin" valueType="num">
                                      <p:cBhvr>
                                        <p:cTn id="36"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4" end="4"/>
                                            </p:txEl>
                                          </p:spTgt>
                                        </p:tgtEl>
                                        <p:attrNameLst>
                                          <p:attrName>style.visibility</p:attrName>
                                        </p:attrNameLst>
                                      </p:cBhvr>
                                      <p:to>
                                        <p:strVal val="visible"/>
                                      </p:to>
                                    </p:set>
                                    <p:animEffect transition="in" filter="fade">
                                      <p:cBhvr>
                                        <p:cTn id="42" dur="1000"/>
                                        <p:tgtEl>
                                          <p:spTgt spid="5">
                                            <p:txEl>
                                              <p:pRg st="4" end="4"/>
                                            </p:txEl>
                                          </p:spTgt>
                                        </p:tgtEl>
                                      </p:cBhvr>
                                    </p:animEffect>
                                    <p:anim calcmode="lin" valueType="num">
                                      <p:cBhvr>
                                        <p:cTn id="4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xEl>
                                              <p:pRg st="5" end="5"/>
                                            </p:txEl>
                                          </p:spTgt>
                                        </p:tgtEl>
                                        <p:attrNameLst>
                                          <p:attrName>style.visibility</p:attrName>
                                        </p:attrNameLst>
                                      </p:cBhvr>
                                      <p:to>
                                        <p:strVal val="visible"/>
                                      </p:to>
                                    </p:set>
                                    <p:animEffect transition="in" filter="fade">
                                      <p:cBhvr>
                                        <p:cTn id="49" dur="1000"/>
                                        <p:tgtEl>
                                          <p:spTgt spid="5">
                                            <p:txEl>
                                              <p:pRg st="5" end="5"/>
                                            </p:txEl>
                                          </p:spTgt>
                                        </p:tgtEl>
                                      </p:cBhvr>
                                    </p:animEffect>
                                    <p:anim calcmode="lin" valueType="num">
                                      <p:cBhvr>
                                        <p:cTn id="50"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5">
                                            <p:txEl>
                                              <p:pRg st="6" end="6"/>
                                            </p:txEl>
                                          </p:spTgt>
                                        </p:tgtEl>
                                        <p:attrNameLst>
                                          <p:attrName>style.visibility</p:attrName>
                                        </p:attrNameLst>
                                      </p:cBhvr>
                                      <p:to>
                                        <p:strVal val="visible"/>
                                      </p:to>
                                    </p:set>
                                    <p:animEffect transition="in" filter="fade">
                                      <p:cBhvr>
                                        <p:cTn id="56" dur="1000"/>
                                        <p:tgtEl>
                                          <p:spTgt spid="5">
                                            <p:txEl>
                                              <p:pRg st="6" end="6"/>
                                            </p:txEl>
                                          </p:spTgt>
                                        </p:tgtEl>
                                      </p:cBhvr>
                                    </p:animEffect>
                                    <p:anim calcmode="lin" valueType="num">
                                      <p:cBhvr>
                                        <p:cTn id="57"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5">
                                            <p:txEl>
                                              <p:pRg st="7" end="7"/>
                                            </p:txEl>
                                          </p:spTgt>
                                        </p:tgtEl>
                                        <p:attrNameLst>
                                          <p:attrName>style.visibility</p:attrName>
                                        </p:attrNameLst>
                                      </p:cBhvr>
                                      <p:to>
                                        <p:strVal val="visible"/>
                                      </p:to>
                                    </p:set>
                                    <p:animEffect transition="in" filter="fade">
                                      <p:cBhvr>
                                        <p:cTn id="63" dur="1000"/>
                                        <p:tgtEl>
                                          <p:spTgt spid="5">
                                            <p:txEl>
                                              <p:pRg st="7" end="7"/>
                                            </p:txEl>
                                          </p:spTgt>
                                        </p:tgtEl>
                                      </p:cBhvr>
                                    </p:animEffect>
                                    <p:anim calcmode="lin" valueType="num">
                                      <p:cBhvr>
                                        <p:cTn id="64"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1B72F8-12ED-ACCB-3F92-70160F58C071}"/>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3400" dirty="0"/>
              <a:t>The need to consider the role and function of guest services in general</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6E1DB202-DD07-84D9-A136-B21747C84D50}"/>
              </a:ext>
            </a:extLst>
          </p:cNvPr>
          <p:cNvSpPr>
            <a:spLocks noGrp="1"/>
          </p:cNvSpPr>
          <p:nvPr>
            <p:ph type="body" sz="half" idx="2"/>
          </p:nvPr>
        </p:nvSpPr>
        <p:spPr>
          <a:xfrm>
            <a:off x="640080" y="2872899"/>
            <a:ext cx="4243589" cy="3320668"/>
          </a:xfrm>
        </p:spPr>
        <p:txBody>
          <a:bodyPr vert="horz" lIns="91440" tIns="45720" rIns="91440" bIns="45720" rtlCol="0">
            <a:normAutofit/>
          </a:bodyPr>
          <a:lstStyle/>
          <a:p>
            <a:pPr indent="-228600">
              <a:buFont typeface="Arial" panose="020B0604020202020204" pitchFamily="34" charset="0"/>
              <a:buChar char="•"/>
            </a:pPr>
            <a:r>
              <a:rPr lang="en-US" sz="1500" dirty="0"/>
              <a:t>Guest services play an important role in the success of any business. </a:t>
            </a:r>
          </a:p>
          <a:p>
            <a:pPr indent="-228600">
              <a:buFont typeface="Arial" panose="020B0604020202020204" pitchFamily="34" charset="0"/>
              <a:buChar char="•"/>
            </a:pPr>
            <a:r>
              <a:rPr lang="en-US" sz="1500" dirty="0"/>
              <a:t>They provide an important link between customers, employees and management. </a:t>
            </a:r>
          </a:p>
          <a:p>
            <a:pPr indent="-228600">
              <a:buFont typeface="Arial" panose="020B0604020202020204" pitchFamily="34" charset="0"/>
              <a:buChar char="•"/>
            </a:pPr>
            <a:r>
              <a:rPr lang="en-US" sz="1500" dirty="0"/>
              <a:t>They ensure that customer inquiries are answered in a timely and efficient manner and provide support and assistance in various areas, such as customer service, product selection, delivery, and more (</a:t>
            </a:r>
            <a:r>
              <a:rPr lang="en-US" sz="1500" dirty="0" err="1"/>
              <a:t>Tesone</a:t>
            </a:r>
            <a:r>
              <a:rPr lang="en-US" sz="1500" dirty="0"/>
              <a:t>, 2014). </a:t>
            </a:r>
          </a:p>
          <a:p>
            <a:pPr indent="-228600">
              <a:buFont typeface="Arial" panose="020B0604020202020204" pitchFamily="34" charset="0"/>
              <a:buChar char="•"/>
            </a:pPr>
            <a:r>
              <a:rPr lang="en-US" sz="1500" dirty="0"/>
              <a:t>Guest services also provide a platform for feedback and complaints, allowing businesses to address issues and improve customer satisfaction. </a:t>
            </a:r>
          </a:p>
        </p:txBody>
      </p:sp>
      <p:pic>
        <p:nvPicPr>
          <p:cNvPr id="6" name="Picture 6">
            <a:extLst>
              <a:ext uri="{FF2B5EF4-FFF2-40B4-BE49-F238E27FC236}">
                <a16:creationId xmlns:a16="http://schemas.microsoft.com/office/drawing/2014/main" id="{D08AA6FF-9DD1-3E17-D951-145D2D7308A9}"/>
              </a:ext>
            </a:extLst>
          </p:cNvPr>
          <p:cNvPicPr>
            <a:picLocks noGrp="1" noChangeAspect="1"/>
          </p:cNvPicPr>
          <p:nvPr>
            <p:ph type="pic" idx="1"/>
          </p:nvPr>
        </p:nvPicPr>
        <p:blipFill rotWithShape="1">
          <a:blip r:embed="rId3"/>
          <a:srcRect l="16524" r="1652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86252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wipe(down)">
                                      <p:cBhvr>
                                        <p:cTn id="14" dur="580">
                                          <p:stCondLst>
                                            <p:cond delay="0"/>
                                          </p:stCondLst>
                                        </p:cTn>
                                        <p:tgtEl>
                                          <p:spTgt spid="5">
                                            <p:txEl>
                                              <p:pRg st="0" end="0"/>
                                            </p:txEl>
                                          </p:spTgt>
                                        </p:tgtEl>
                                      </p:cBhvr>
                                    </p:animEffect>
                                    <p:anim calcmode="lin" valueType="num">
                                      <p:cBhvr>
                                        <p:cTn id="15" dur="1822" tmFilter="0,0; 0.14,0.36; 0.43,0.73; 0.71,0.91; 1.0,1.0">
                                          <p:stCondLst>
                                            <p:cond delay="0"/>
                                          </p:stCondLst>
                                        </p:cTn>
                                        <p:tgtEl>
                                          <p:spTgt spid="5">
                                            <p:txEl>
                                              <p:pRg st="0" end="0"/>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5">
                                            <p:txEl>
                                              <p:pRg st="0" end="0"/>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5">
                                            <p:txEl>
                                              <p:pRg st="0" end="0"/>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5">
                                            <p:txEl>
                                              <p:pRg st="0" end="0"/>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5">
                                            <p:txEl>
                                              <p:pRg st="0" end="0"/>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5">
                                            <p:txEl>
                                              <p:pRg st="0" end="0"/>
                                            </p:txEl>
                                          </p:spTgt>
                                        </p:tgtEl>
                                      </p:cBhvr>
                                      <p:to x="100000" y="60000"/>
                                    </p:animScale>
                                    <p:animScale>
                                      <p:cBhvr>
                                        <p:cTn id="21" dur="166" decel="50000">
                                          <p:stCondLst>
                                            <p:cond delay="676"/>
                                          </p:stCondLst>
                                        </p:cTn>
                                        <p:tgtEl>
                                          <p:spTgt spid="5">
                                            <p:txEl>
                                              <p:pRg st="0" end="0"/>
                                            </p:txEl>
                                          </p:spTgt>
                                        </p:tgtEl>
                                      </p:cBhvr>
                                      <p:to x="100000" y="100000"/>
                                    </p:animScale>
                                    <p:animScale>
                                      <p:cBhvr>
                                        <p:cTn id="22" dur="26">
                                          <p:stCondLst>
                                            <p:cond delay="1312"/>
                                          </p:stCondLst>
                                        </p:cTn>
                                        <p:tgtEl>
                                          <p:spTgt spid="5">
                                            <p:txEl>
                                              <p:pRg st="0" end="0"/>
                                            </p:txEl>
                                          </p:spTgt>
                                        </p:tgtEl>
                                      </p:cBhvr>
                                      <p:to x="100000" y="80000"/>
                                    </p:animScale>
                                    <p:animScale>
                                      <p:cBhvr>
                                        <p:cTn id="23" dur="166" decel="50000">
                                          <p:stCondLst>
                                            <p:cond delay="1338"/>
                                          </p:stCondLst>
                                        </p:cTn>
                                        <p:tgtEl>
                                          <p:spTgt spid="5">
                                            <p:txEl>
                                              <p:pRg st="0" end="0"/>
                                            </p:txEl>
                                          </p:spTgt>
                                        </p:tgtEl>
                                      </p:cBhvr>
                                      <p:to x="100000" y="100000"/>
                                    </p:animScale>
                                    <p:animScale>
                                      <p:cBhvr>
                                        <p:cTn id="24" dur="26">
                                          <p:stCondLst>
                                            <p:cond delay="1642"/>
                                          </p:stCondLst>
                                        </p:cTn>
                                        <p:tgtEl>
                                          <p:spTgt spid="5">
                                            <p:txEl>
                                              <p:pRg st="0" end="0"/>
                                            </p:txEl>
                                          </p:spTgt>
                                        </p:tgtEl>
                                      </p:cBhvr>
                                      <p:to x="100000" y="90000"/>
                                    </p:animScale>
                                    <p:animScale>
                                      <p:cBhvr>
                                        <p:cTn id="25" dur="166" decel="50000">
                                          <p:stCondLst>
                                            <p:cond delay="1668"/>
                                          </p:stCondLst>
                                        </p:cTn>
                                        <p:tgtEl>
                                          <p:spTgt spid="5">
                                            <p:txEl>
                                              <p:pRg st="0" end="0"/>
                                            </p:txEl>
                                          </p:spTgt>
                                        </p:tgtEl>
                                      </p:cBhvr>
                                      <p:to x="100000" y="100000"/>
                                    </p:animScale>
                                    <p:animScale>
                                      <p:cBhvr>
                                        <p:cTn id="26" dur="26">
                                          <p:stCondLst>
                                            <p:cond delay="1808"/>
                                          </p:stCondLst>
                                        </p:cTn>
                                        <p:tgtEl>
                                          <p:spTgt spid="5">
                                            <p:txEl>
                                              <p:pRg st="0" end="0"/>
                                            </p:txEl>
                                          </p:spTgt>
                                        </p:tgtEl>
                                      </p:cBhvr>
                                      <p:to x="100000" y="95000"/>
                                    </p:animScale>
                                    <p:animScale>
                                      <p:cBhvr>
                                        <p:cTn id="27" dur="166" decel="50000">
                                          <p:stCondLst>
                                            <p:cond delay="1834"/>
                                          </p:stCondLst>
                                        </p:cTn>
                                        <p:tgtEl>
                                          <p:spTgt spid="5">
                                            <p:txEl>
                                              <p:pRg st="0" end="0"/>
                                            </p:txEl>
                                          </p:spTgt>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grpId="0" nodeType="clickEffect">
                                  <p:stCondLst>
                                    <p:cond delay="0"/>
                                  </p:stCondLst>
                                  <p:childTnLst>
                                    <p:set>
                                      <p:cBhvr>
                                        <p:cTn id="31" dur="1" fill="hold">
                                          <p:stCondLst>
                                            <p:cond delay="0"/>
                                          </p:stCondLst>
                                        </p:cTn>
                                        <p:tgtEl>
                                          <p:spTgt spid="5">
                                            <p:txEl>
                                              <p:pRg st="1" end="1"/>
                                            </p:txEl>
                                          </p:spTgt>
                                        </p:tgtEl>
                                        <p:attrNameLst>
                                          <p:attrName>style.visibility</p:attrName>
                                        </p:attrNameLst>
                                      </p:cBhvr>
                                      <p:to>
                                        <p:strVal val="visible"/>
                                      </p:to>
                                    </p:set>
                                    <p:animEffect transition="in" filter="wipe(down)">
                                      <p:cBhvr>
                                        <p:cTn id="32" dur="580">
                                          <p:stCondLst>
                                            <p:cond delay="0"/>
                                          </p:stCondLst>
                                        </p:cTn>
                                        <p:tgtEl>
                                          <p:spTgt spid="5">
                                            <p:txEl>
                                              <p:pRg st="1" end="1"/>
                                            </p:txEl>
                                          </p:spTgt>
                                        </p:tgtEl>
                                      </p:cBhvr>
                                    </p:animEffect>
                                    <p:anim calcmode="lin" valueType="num">
                                      <p:cBhvr>
                                        <p:cTn id="33" dur="1822" tmFilter="0,0; 0.14,0.36; 0.43,0.73; 0.71,0.91; 1.0,1.0">
                                          <p:stCondLst>
                                            <p:cond delay="0"/>
                                          </p:stCondLst>
                                        </p:cTn>
                                        <p:tgtEl>
                                          <p:spTgt spid="5">
                                            <p:txEl>
                                              <p:pRg st="1" end="1"/>
                                            </p:txEl>
                                          </p:spTgt>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5">
                                            <p:txEl>
                                              <p:pRg st="1" end="1"/>
                                            </p:txEl>
                                          </p:spTgt>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5">
                                            <p:txEl>
                                              <p:pRg st="1" end="1"/>
                                            </p:txEl>
                                          </p:spTgt>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5">
                                            <p:txEl>
                                              <p:pRg st="1" end="1"/>
                                            </p:txEl>
                                          </p:spTgt>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5">
                                            <p:txEl>
                                              <p:pRg st="1" end="1"/>
                                            </p:txEl>
                                          </p:spTgt>
                                        </p:tgtEl>
                                        <p:attrNameLst>
                                          <p:attrName>ppt_y</p:attrName>
                                        </p:attrNameLst>
                                      </p:cBhvr>
                                      <p:tavLst>
                                        <p:tav tm="0" fmla="#ppt_y-sin(pi*$)/81">
                                          <p:val>
                                            <p:fltVal val="0"/>
                                          </p:val>
                                        </p:tav>
                                        <p:tav tm="100000">
                                          <p:val>
                                            <p:fltVal val="1"/>
                                          </p:val>
                                        </p:tav>
                                      </p:tavLst>
                                    </p:anim>
                                    <p:animScale>
                                      <p:cBhvr>
                                        <p:cTn id="38" dur="26">
                                          <p:stCondLst>
                                            <p:cond delay="650"/>
                                          </p:stCondLst>
                                        </p:cTn>
                                        <p:tgtEl>
                                          <p:spTgt spid="5">
                                            <p:txEl>
                                              <p:pRg st="1" end="1"/>
                                            </p:txEl>
                                          </p:spTgt>
                                        </p:tgtEl>
                                      </p:cBhvr>
                                      <p:to x="100000" y="60000"/>
                                    </p:animScale>
                                    <p:animScale>
                                      <p:cBhvr>
                                        <p:cTn id="39" dur="166" decel="50000">
                                          <p:stCondLst>
                                            <p:cond delay="676"/>
                                          </p:stCondLst>
                                        </p:cTn>
                                        <p:tgtEl>
                                          <p:spTgt spid="5">
                                            <p:txEl>
                                              <p:pRg st="1" end="1"/>
                                            </p:txEl>
                                          </p:spTgt>
                                        </p:tgtEl>
                                      </p:cBhvr>
                                      <p:to x="100000" y="100000"/>
                                    </p:animScale>
                                    <p:animScale>
                                      <p:cBhvr>
                                        <p:cTn id="40" dur="26">
                                          <p:stCondLst>
                                            <p:cond delay="1312"/>
                                          </p:stCondLst>
                                        </p:cTn>
                                        <p:tgtEl>
                                          <p:spTgt spid="5">
                                            <p:txEl>
                                              <p:pRg st="1" end="1"/>
                                            </p:txEl>
                                          </p:spTgt>
                                        </p:tgtEl>
                                      </p:cBhvr>
                                      <p:to x="100000" y="80000"/>
                                    </p:animScale>
                                    <p:animScale>
                                      <p:cBhvr>
                                        <p:cTn id="41" dur="166" decel="50000">
                                          <p:stCondLst>
                                            <p:cond delay="1338"/>
                                          </p:stCondLst>
                                        </p:cTn>
                                        <p:tgtEl>
                                          <p:spTgt spid="5">
                                            <p:txEl>
                                              <p:pRg st="1" end="1"/>
                                            </p:txEl>
                                          </p:spTgt>
                                        </p:tgtEl>
                                      </p:cBhvr>
                                      <p:to x="100000" y="100000"/>
                                    </p:animScale>
                                    <p:animScale>
                                      <p:cBhvr>
                                        <p:cTn id="42" dur="26">
                                          <p:stCondLst>
                                            <p:cond delay="1642"/>
                                          </p:stCondLst>
                                        </p:cTn>
                                        <p:tgtEl>
                                          <p:spTgt spid="5">
                                            <p:txEl>
                                              <p:pRg st="1" end="1"/>
                                            </p:txEl>
                                          </p:spTgt>
                                        </p:tgtEl>
                                      </p:cBhvr>
                                      <p:to x="100000" y="90000"/>
                                    </p:animScale>
                                    <p:animScale>
                                      <p:cBhvr>
                                        <p:cTn id="43" dur="166" decel="50000">
                                          <p:stCondLst>
                                            <p:cond delay="1668"/>
                                          </p:stCondLst>
                                        </p:cTn>
                                        <p:tgtEl>
                                          <p:spTgt spid="5">
                                            <p:txEl>
                                              <p:pRg st="1" end="1"/>
                                            </p:txEl>
                                          </p:spTgt>
                                        </p:tgtEl>
                                      </p:cBhvr>
                                      <p:to x="100000" y="100000"/>
                                    </p:animScale>
                                    <p:animScale>
                                      <p:cBhvr>
                                        <p:cTn id="44" dur="26">
                                          <p:stCondLst>
                                            <p:cond delay="1808"/>
                                          </p:stCondLst>
                                        </p:cTn>
                                        <p:tgtEl>
                                          <p:spTgt spid="5">
                                            <p:txEl>
                                              <p:pRg st="1" end="1"/>
                                            </p:txEl>
                                          </p:spTgt>
                                        </p:tgtEl>
                                      </p:cBhvr>
                                      <p:to x="100000" y="95000"/>
                                    </p:animScale>
                                    <p:animScale>
                                      <p:cBhvr>
                                        <p:cTn id="45" dur="166" decel="50000">
                                          <p:stCondLst>
                                            <p:cond delay="1834"/>
                                          </p:stCondLst>
                                        </p:cTn>
                                        <p:tgtEl>
                                          <p:spTgt spid="5">
                                            <p:txEl>
                                              <p:pRg st="1" end="1"/>
                                            </p:txEl>
                                          </p:spTgt>
                                        </p:tgtEl>
                                      </p:cBhvr>
                                      <p:to x="100000" y="100000"/>
                                    </p:animScale>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grpId="0" nodeType="clickEffect">
                                  <p:stCondLst>
                                    <p:cond delay="0"/>
                                  </p:stCondLst>
                                  <p:childTnLst>
                                    <p:set>
                                      <p:cBhvr>
                                        <p:cTn id="49" dur="1" fill="hold">
                                          <p:stCondLst>
                                            <p:cond delay="0"/>
                                          </p:stCondLst>
                                        </p:cTn>
                                        <p:tgtEl>
                                          <p:spTgt spid="5">
                                            <p:txEl>
                                              <p:pRg st="2" end="2"/>
                                            </p:txEl>
                                          </p:spTgt>
                                        </p:tgtEl>
                                        <p:attrNameLst>
                                          <p:attrName>style.visibility</p:attrName>
                                        </p:attrNameLst>
                                      </p:cBhvr>
                                      <p:to>
                                        <p:strVal val="visible"/>
                                      </p:to>
                                    </p:set>
                                    <p:animEffect transition="in" filter="wipe(down)">
                                      <p:cBhvr>
                                        <p:cTn id="50" dur="580">
                                          <p:stCondLst>
                                            <p:cond delay="0"/>
                                          </p:stCondLst>
                                        </p:cTn>
                                        <p:tgtEl>
                                          <p:spTgt spid="5">
                                            <p:txEl>
                                              <p:pRg st="2" end="2"/>
                                            </p:txEl>
                                          </p:spTgt>
                                        </p:tgtEl>
                                      </p:cBhvr>
                                    </p:animEffect>
                                    <p:anim calcmode="lin" valueType="num">
                                      <p:cBhvr>
                                        <p:cTn id="51" dur="1822" tmFilter="0,0; 0.14,0.36; 0.43,0.73; 0.71,0.91; 1.0,1.0">
                                          <p:stCondLst>
                                            <p:cond delay="0"/>
                                          </p:stCondLst>
                                        </p:cTn>
                                        <p:tgtEl>
                                          <p:spTgt spid="5">
                                            <p:txEl>
                                              <p:pRg st="2" end="2"/>
                                            </p:txEl>
                                          </p:spTgt>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5">
                                            <p:txEl>
                                              <p:pRg st="2" end="2"/>
                                            </p:txEl>
                                          </p:spTgt>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5">
                                            <p:txEl>
                                              <p:pRg st="2" end="2"/>
                                            </p:txEl>
                                          </p:spTgt>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5">
                                            <p:txEl>
                                              <p:pRg st="2" end="2"/>
                                            </p:txEl>
                                          </p:spTgt>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5">
                                            <p:txEl>
                                              <p:pRg st="2" end="2"/>
                                            </p:txEl>
                                          </p:spTgt>
                                        </p:tgtEl>
                                        <p:attrNameLst>
                                          <p:attrName>ppt_y</p:attrName>
                                        </p:attrNameLst>
                                      </p:cBhvr>
                                      <p:tavLst>
                                        <p:tav tm="0" fmla="#ppt_y-sin(pi*$)/81">
                                          <p:val>
                                            <p:fltVal val="0"/>
                                          </p:val>
                                        </p:tav>
                                        <p:tav tm="100000">
                                          <p:val>
                                            <p:fltVal val="1"/>
                                          </p:val>
                                        </p:tav>
                                      </p:tavLst>
                                    </p:anim>
                                    <p:animScale>
                                      <p:cBhvr>
                                        <p:cTn id="56" dur="26">
                                          <p:stCondLst>
                                            <p:cond delay="650"/>
                                          </p:stCondLst>
                                        </p:cTn>
                                        <p:tgtEl>
                                          <p:spTgt spid="5">
                                            <p:txEl>
                                              <p:pRg st="2" end="2"/>
                                            </p:txEl>
                                          </p:spTgt>
                                        </p:tgtEl>
                                      </p:cBhvr>
                                      <p:to x="100000" y="60000"/>
                                    </p:animScale>
                                    <p:animScale>
                                      <p:cBhvr>
                                        <p:cTn id="57" dur="166" decel="50000">
                                          <p:stCondLst>
                                            <p:cond delay="676"/>
                                          </p:stCondLst>
                                        </p:cTn>
                                        <p:tgtEl>
                                          <p:spTgt spid="5">
                                            <p:txEl>
                                              <p:pRg st="2" end="2"/>
                                            </p:txEl>
                                          </p:spTgt>
                                        </p:tgtEl>
                                      </p:cBhvr>
                                      <p:to x="100000" y="100000"/>
                                    </p:animScale>
                                    <p:animScale>
                                      <p:cBhvr>
                                        <p:cTn id="58" dur="26">
                                          <p:stCondLst>
                                            <p:cond delay="1312"/>
                                          </p:stCondLst>
                                        </p:cTn>
                                        <p:tgtEl>
                                          <p:spTgt spid="5">
                                            <p:txEl>
                                              <p:pRg st="2" end="2"/>
                                            </p:txEl>
                                          </p:spTgt>
                                        </p:tgtEl>
                                      </p:cBhvr>
                                      <p:to x="100000" y="80000"/>
                                    </p:animScale>
                                    <p:animScale>
                                      <p:cBhvr>
                                        <p:cTn id="59" dur="166" decel="50000">
                                          <p:stCondLst>
                                            <p:cond delay="1338"/>
                                          </p:stCondLst>
                                        </p:cTn>
                                        <p:tgtEl>
                                          <p:spTgt spid="5">
                                            <p:txEl>
                                              <p:pRg st="2" end="2"/>
                                            </p:txEl>
                                          </p:spTgt>
                                        </p:tgtEl>
                                      </p:cBhvr>
                                      <p:to x="100000" y="100000"/>
                                    </p:animScale>
                                    <p:animScale>
                                      <p:cBhvr>
                                        <p:cTn id="60" dur="26">
                                          <p:stCondLst>
                                            <p:cond delay="1642"/>
                                          </p:stCondLst>
                                        </p:cTn>
                                        <p:tgtEl>
                                          <p:spTgt spid="5">
                                            <p:txEl>
                                              <p:pRg st="2" end="2"/>
                                            </p:txEl>
                                          </p:spTgt>
                                        </p:tgtEl>
                                      </p:cBhvr>
                                      <p:to x="100000" y="90000"/>
                                    </p:animScale>
                                    <p:animScale>
                                      <p:cBhvr>
                                        <p:cTn id="61" dur="166" decel="50000">
                                          <p:stCondLst>
                                            <p:cond delay="1668"/>
                                          </p:stCondLst>
                                        </p:cTn>
                                        <p:tgtEl>
                                          <p:spTgt spid="5">
                                            <p:txEl>
                                              <p:pRg st="2" end="2"/>
                                            </p:txEl>
                                          </p:spTgt>
                                        </p:tgtEl>
                                      </p:cBhvr>
                                      <p:to x="100000" y="100000"/>
                                    </p:animScale>
                                    <p:animScale>
                                      <p:cBhvr>
                                        <p:cTn id="62" dur="26">
                                          <p:stCondLst>
                                            <p:cond delay="1808"/>
                                          </p:stCondLst>
                                        </p:cTn>
                                        <p:tgtEl>
                                          <p:spTgt spid="5">
                                            <p:txEl>
                                              <p:pRg st="2" end="2"/>
                                            </p:txEl>
                                          </p:spTgt>
                                        </p:tgtEl>
                                      </p:cBhvr>
                                      <p:to x="100000" y="95000"/>
                                    </p:animScale>
                                    <p:animScale>
                                      <p:cBhvr>
                                        <p:cTn id="63" dur="166" decel="50000">
                                          <p:stCondLst>
                                            <p:cond delay="1834"/>
                                          </p:stCondLst>
                                        </p:cTn>
                                        <p:tgtEl>
                                          <p:spTgt spid="5">
                                            <p:txEl>
                                              <p:pRg st="2" end="2"/>
                                            </p:txEl>
                                          </p:spTgt>
                                        </p:tgtEl>
                                      </p:cBhvr>
                                      <p:to x="100000" y="100000"/>
                                    </p:animScale>
                                  </p:childTnLst>
                                </p:cTn>
                              </p:par>
                            </p:childTnLst>
                          </p:cTn>
                        </p:par>
                      </p:childTnLst>
                    </p:cTn>
                  </p:par>
                  <p:par>
                    <p:cTn id="64" fill="hold">
                      <p:stCondLst>
                        <p:cond delay="indefinite"/>
                      </p:stCondLst>
                      <p:childTnLst>
                        <p:par>
                          <p:cTn id="65" fill="hold">
                            <p:stCondLst>
                              <p:cond delay="0"/>
                            </p:stCondLst>
                            <p:childTnLst>
                              <p:par>
                                <p:cTn id="66" presetID="26" presetClass="entr" presetSubtype="0" fill="hold" grpId="0" nodeType="clickEffect">
                                  <p:stCondLst>
                                    <p:cond delay="0"/>
                                  </p:stCondLst>
                                  <p:childTnLst>
                                    <p:set>
                                      <p:cBhvr>
                                        <p:cTn id="67" dur="1" fill="hold">
                                          <p:stCondLst>
                                            <p:cond delay="0"/>
                                          </p:stCondLst>
                                        </p:cTn>
                                        <p:tgtEl>
                                          <p:spTgt spid="5">
                                            <p:txEl>
                                              <p:pRg st="3" end="3"/>
                                            </p:txEl>
                                          </p:spTgt>
                                        </p:tgtEl>
                                        <p:attrNameLst>
                                          <p:attrName>style.visibility</p:attrName>
                                        </p:attrNameLst>
                                      </p:cBhvr>
                                      <p:to>
                                        <p:strVal val="visible"/>
                                      </p:to>
                                    </p:set>
                                    <p:animEffect transition="in" filter="wipe(down)">
                                      <p:cBhvr>
                                        <p:cTn id="68" dur="580">
                                          <p:stCondLst>
                                            <p:cond delay="0"/>
                                          </p:stCondLst>
                                        </p:cTn>
                                        <p:tgtEl>
                                          <p:spTgt spid="5">
                                            <p:txEl>
                                              <p:pRg st="3" end="3"/>
                                            </p:txEl>
                                          </p:spTgt>
                                        </p:tgtEl>
                                      </p:cBhvr>
                                    </p:animEffect>
                                    <p:anim calcmode="lin" valueType="num">
                                      <p:cBhvr>
                                        <p:cTn id="69" dur="1822" tmFilter="0,0; 0.14,0.36; 0.43,0.73; 0.71,0.91; 1.0,1.0">
                                          <p:stCondLst>
                                            <p:cond delay="0"/>
                                          </p:stCondLst>
                                        </p:cTn>
                                        <p:tgtEl>
                                          <p:spTgt spid="5">
                                            <p:txEl>
                                              <p:pRg st="3" end="3"/>
                                            </p:txEl>
                                          </p:spTgt>
                                        </p:tgtEl>
                                        <p:attrNameLst>
                                          <p:attrName>ppt_x</p:attrName>
                                        </p:attrNameLst>
                                      </p:cBhvr>
                                      <p:tavLst>
                                        <p:tav tm="0">
                                          <p:val>
                                            <p:strVal val="#ppt_x-0.25"/>
                                          </p:val>
                                        </p:tav>
                                        <p:tav tm="100000">
                                          <p:val>
                                            <p:strVal val="#ppt_x"/>
                                          </p:val>
                                        </p:tav>
                                      </p:tavLst>
                                    </p:anim>
                                    <p:anim calcmode="lin" valueType="num">
                                      <p:cBhvr>
                                        <p:cTn id="70" dur="664" tmFilter="0.0,0.0; 0.25,0.07; 0.50,0.2; 0.75,0.467; 1.0,1.0">
                                          <p:stCondLst>
                                            <p:cond delay="0"/>
                                          </p:stCondLst>
                                        </p:cTn>
                                        <p:tgtEl>
                                          <p:spTgt spid="5">
                                            <p:txEl>
                                              <p:pRg st="3" end="3"/>
                                            </p:txEl>
                                          </p:spTgt>
                                        </p:tgtEl>
                                        <p:attrNameLst>
                                          <p:attrName>ppt_y</p:attrName>
                                        </p:attrNameLst>
                                      </p:cBhvr>
                                      <p:tavLst>
                                        <p:tav tm="0" fmla="#ppt_y-sin(pi*$)/3">
                                          <p:val>
                                            <p:fltVal val="0.5"/>
                                          </p:val>
                                        </p:tav>
                                        <p:tav tm="100000">
                                          <p:val>
                                            <p:fltVal val="1"/>
                                          </p:val>
                                        </p:tav>
                                      </p:tavLst>
                                    </p:anim>
                                    <p:anim calcmode="lin" valueType="num">
                                      <p:cBhvr>
                                        <p:cTn id="71" dur="664" tmFilter="0, 0; 0.125,0.2665; 0.25,0.4; 0.375,0.465; 0.5,0.5;  0.625,0.535; 0.75,0.6; 0.875,0.7335; 1,1">
                                          <p:stCondLst>
                                            <p:cond delay="664"/>
                                          </p:stCondLst>
                                        </p:cTn>
                                        <p:tgtEl>
                                          <p:spTgt spid="5">
                                            <p:txEl>
                                              <p:pRg st="3" end="3"/>
                                            </p:txEl>
                                          </p:spTgt>
                                        </p:tgtEl>
                                        <p:attrNameLst>
                                          <p:attrName>ppt_y</p:attrName>
                                        </p:attrNameLst>
                                      </p:cBhvr>
                                      <p:tavLst>
                                        <p:tav tm="0" fmla="#ppt_y-sin(pi*$)/9">
                                          <p:val>
                                            <p:fltVal val="0"/>
                                          </p:val>
                                        </p:tav>
                                        <p:tav tm="100000">
                                          <p:val>
                                            <p:fltVal val="1"/>
                                          </p:val>
                                        </p:tav>
                                      </p:tavLst>
                                    </p:anim>
                                    <p:anim calcmode="lin" valueType="num">
                                      <p:cBhvr>
                                        <p:cTn id="72" dur="332" tmFilter="0, 0; 0.125,0.2665; 0.25,0.4; 0.375,0.465; 0.5,0.5;  0.625,0.535; 0.75,0.6; 0.875,0.7335; 1,1">
                                          <p:stCondLst>
                                            <p:cond delay="1324"/>
                                          </p:stCondLst>
                                        </p:cTn>
                                        <p:tgtEl>
                                          <p:spTgt spid="5">
                                            <p:txEl>
                                              <p:pRg st="3" end="3"/>
                                            </p:txEl>
                                          </p:spTgt>
                                        </p:tgtEl>
                                        <p:attrNameLst>
                                          <p:attrName>ppt_y</p:attrName>
                                        </p:attrNameLst>
                                      </p:cBhvr>
                                      <p:tavLst>
                                        <p:tav tm="0" fmla="#ppt_y-sin(pi*$)/27">
                                          <p:val>
                                            <p:fltVal val="0"/>
                                          </p:val>
                                        </p:tav>
                                        <p:tav tm="100000">
                                          <p:val>
                                            <p:fltVal val="1"/>
                                          </p:val>
                                        </p:tav>
                                      </p:tavLst>
                                    </p:anim>
                                    <p:anim calcmode="lin" valueType="num">
                                      <p:cBhvr>
                                        <p:cTn id="73" dur="164" tmFilter="0, 0; 0.125,0.2665; 0.25,0.4; 0.375,0.465; 0.5,0.5;  0.625,0.535; 0.75,0.6; 0.875,0.7335; 1,1">
                                          <p:stCondLst>
                                            <p:cond delay="1656"/>
                                          </p:stCondLst>
                                        </p:cTn>
                                        <p:tgtEl>
                                          <p:spTgt spid="5">
                                            <p:txEl>
                                              <p:pRg st="3" end="3"/>
                                            </p:txEl>
                                          </p:spTgt>
                                        </p:tgtEl>
                                        <p:attrNameLst>
                                          <p:attrName>ppt_y</p:attrName>
                                        </p:attrNameLst>
                                      </p:cBhvr>
                                      <p:tavLst>
                                        <p:tav tm="0" fmla="#ppt_y-sin(pi*$)/81">
                                          <p:val>
                                            <p:fltVal val="0"/>
                                          </p:val>
                                        </p:tav>
                                        <p:tav tm="100000">
                                          <p:val>
                                            <p:fltVal val="1"/>
                                          </p:val>
                                        </p:tav>
                                      </p:tavLst>
                                    </p:anim>
                                    <p:animScale>
                                      <p:cBhvr>
                                        <p:cTn id="74" dur="26">
                                          <p:stCondLst>
                                            <p:cond delay="650"/>
                                          </p:stCondLst>
                                        </p:cTn>
                                        <p:tgtEl>
                                          <p:spTgt spid="5">
                                            <p:txEl>
                                              <p:pRg st="3" end="3"/>
                                            </p:txEl>
                                          </p:spTgt>
                                        </p:tgtEl>
                                      </p:cBhvr>
                                      <p:to x="100000" y="60000"/>
                                    </p:animScale>
                                    <p:animScale>
                                      <p:cBhvr>
                                        <p:cTn id="75" dur="166" decel="50000">
                                          <p:stCondLst>
                                            <p:cond delay="676"/>
                                          </p:stCondLst>
                                        </p:cTn>
                                        <p:tgtEl>
                                          <p:spTgt spid="5">
                                            <p:txEl>
                                              <p:pRg st="3" end="3"/>
                                            </p:txEl>
                                          </p:spTgt>
                                        </p:tgtEl>
                                      </p:cBhvr>
                                      <p:to x="100000" y="100000"/>
                                    </p:animScale>
                                    <p:animScale>
                                      <p:cBhvr>
                                        <p:cTn id="76" dur="26">
                                          <p:stCondLst>
                                            <p:cond delay="1312"/>
                                          </p:stCondLst>
                                        </p:cTn>
                                        <p:tgtEl>
                                          <p:spTgt spid="5">
                                            <p:txEl>
                                              <p:pRg st="3" end="3"/>
                                            </p:txEl>
                                          </p:spTgt>
                                        </p:tgtEl>
                                      </p:cBhvr>
                                      <p:to x="100000" y="80000"/>
                                    </p:animScale>
                                    <p:animScale>
                                      <p:cBhvr>
                                        <p:cTn id="77" dur="166" decel="50000">
                                          <p:stCondLst>
                                            <p:cond delay="1338"/>
                                          </p:stCondLst>
                                        </p:cTn>
                                        <p:tgtEl>
                                          <p:spTgt spid="5">
                                            <p:txEl>
                                              <p:pRg st="3" end="3"/>
                                            </p:txEl>
                                          </p:spTgt>
                                        </p:tgtEl>
                                      </p:cBhvr>
                                      <p:to x="100000" y="100000"/>
                                    </p:animScale>
                                    <p:animScale>
                                      <p:cBhvr>
                                        <p:cTn id="78" dur="26">
                                          <p:stCondLst>
                                            <p:cond delay="1642"/>
                                          </p:stCondLst>
                                        </p:cTn>
                                        <p:tgtEl>
                                          <p:spTgt spid="5">
                                            <p:txEl>
                                              <p:pRg st="3" end="3"/>
                                            </p:txEl>
                                          </p:spTgt>
                                        </p:tgtEl>
                                      </p:cBhvr>
                                      <p:to x="100000" y="90000"/>
                                    </p:animScale>
                                    <p:animScale>
                                      <p:cBhvr>
                                        <p:cTn id="79" dur="166" decel="50000">
                                          <p:stCondLst>
                                            <p:cond delay="1668"/>
                                          </p:stCondLst>
                                        </p:cTn>
                                        <p:tgtEl>
                                          <p:spTgt spid="5">
                                            <p:txEl>
                                              <p:pRg st="3" end="3"/>
                                            </p:txEl>
                                          </p:spTgt>
                                        </p:tgtEl>
                                      </p:cBhvr>
                                      <p:to x="100000" y="100000"/>
                                    </p:animScale>
                                    <p:animScale>
                                      <p:cBhvr>
                                        <p:cTn id="80" dur="26">
                                          <p:stCondLst>
                                            <p:cond delay="1808"/>
                                          </p:stCondLst>
                                        </p:cTn>
                                        <p:tgtEl>
                                          <p:spTgt spid="5">
                                            <p:txEl>
                                              <p:pRg st="3" end="3"/>
                                            </p:txEl>
                                          </p:spTgt>
                                        </p:tgtEl>
                                      </p:cBhvr>
                                      <p:to x="100000" y="95000"/>
                                    </p:animScale>
                                    <p:animScale>
                                      <p:cBhvr>
                                        <p:cTn id="81" dur="166" decel="50000">
                                          <p:stCondLst>
                                            <p:cond delay="1834"/>
                                          </p:stCondLst>
                                        </p:cTn>
                                        <p:tgtEl>
                                          <p:spTgt spid="5">
                                            <p:txEl>
                                              <p:pRg st="3" end="3"/>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B4E3D">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79ADA92-97A5-687A-EE68-D7607F15218E}"/>
              </a:ext>
            </a:extLst>
          </p:cNvPr>
          <p:cNvSpPr>
            <a:spLocks noGrp="1"/>
          </p:cNvSpPr>
          <p:nvPr>
            <p:ph type="title"/>
          </p:nvPr>
        </p:nvSpPr>
        <p:spPr>
          <a:xfrm>
            <a:off x="524256" y="491260"/>
            <a:ext cx="6594189" cy="1625210"/>
          </a:xfrm>
        </p:spPr>
        <p:txBody>
          <a:bodyPr vert="horz" lIns="91440" tIns="45720" rIns="91440" bIns="45720" rtlCol="0" anchor="ctr">
            <a:normAutofit/>
          </a:bodyPr>
          <a:lstStyle/>
          <a:p>
            <a:r>
              <a:rPr lang="en-US" sz="4400" dirty="0">
                <a:solidFill>
                  <a:srgbClr val="FFFFFF"/>
                </a:solidFill>
              </a:rPr>
              <a:t>The importance of the hospitality sector</a:t>
            </a:r>
          </a:p>
        </p:txBody>
      </p:sp>
      <p:pic>
        <p:nvPicPr>
          <p:cNvPr id="6" name="Picture 6" descr="A picture containing text&#10;&#10;Description automatically generated">
            <a:extLst>
              <a:ext uri="{FF2B5EF4-FFF2-40B4-BE49-F238E27FC236}">
                <a16:creationId xmlns:a16="http://schemas.microsoft.com/office/drawing/2014/main" id="{4F8B349A-3909-72C2-7EC1-7B957A7BF4C8}"/>
              </a:ext>
            </a:extLst>
          </p:cNvPr>
          <p:cNvPicPr>
            <a:picLocks noGrp="1" noChangeAspect="1"/>
          </p:cNvPicPr>
          <p:nvPr>
            <p:ph type="pic" idx="1"/>
          </p:nvPr>
        </p:nvPicPr>
        <p:blipFill rotWithShape="1">
          <a:blip r:embed="rId3"/>
          <a:srcRect l="10519" r="10520" b="1"/>
          <a:stretch/>
        </p:blipFill>
        <p:spPr>
          <a:xfrm>
            <a:off x="327547" y="2454903"/>
            <a:ext cx="7058306" cy="4080254"/>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 Placeholder 4">
            <a:extLst>
              <a:ext uri="{FF2B5EF4-FFF2-40B4-BE49-F238E27FC236}">
                <a16:creationId xmlns:a16="http://schemas.microsoft.com/office/drawing/2014/main" id="{EA4CE1A9-22B1-BEF8-DC96-86F8F65F5C5E}"/>
              </a:ext>
            </a:extLst>
          </p:cNvPr>
          <p:cNvSpPr>
            <a:spLocks noGrp="1"/>
          </p:cNvSpPr>
          <p:nvPr>
            <p:ph type="body" sz="half" idx="2"/>
          </p:nvPr>
        </p:nvSpPr>
        <p:spPr>
          <a:xfrm>
            <a:off x="8029319" y="917725"/>
            <a:ext cx="3424739" cy="4852362"/>
          </a:xfrm>
        </p:spPr>
        <p:txBody>
          <a:bodyPr vert="horz" lIns="91440" tIns="45720" rIns="91440" bIns="45720" rtlCol="0" anchor="ctr">
            <a:normAutofit/>
          </a:bodyPr>
          <a:lstStyle/>
          <a:p>
            <a:pPr indent="-228600">
              <a:buFont typeface="Arial" panose="020B0604020202020204" pitchFamily="34" charset="0"/>
              <a:buChar char="•"/>
            </a:pPr>
            <a:r>
              <a:rPr lang="en-US" sz="2000" dirty="0">
                <a:solidFill>
                  <a:srgbClr val="FFFFFF"/>
                </a:solidFill>
              </a:rPr>
              <a:t>- Generates Employment Opportunities</a:t>
            </a:r>
          </a:p>
          <a:p>
            <a:pPr indent="-228600">
              <a:buFont typeface="Arial" panose="020B0604020202020204" pitchFamily="34" charset="0"/>
              <a:buChar char="•"/>
            </a:pPr>
            <a:r>
              <a:rPr lang="en-US" sz="2000" dirty="0">
                <a:solidFill>
                  <a:srgbClr val="FFFFFF"/>
                </a:solidFill>
              </a:rPr>
              <a:t>- Supports Local Economies (Walker, 2013)</a:t>
            </a:r>
          </a:p>
          <a:p>
            <a:pPr indent="-228600">
              <a:buFont typeface="Arial" panose="020B0604020202020204" pitchFamily="34" charset="0"/>
              <a:buChar char="•"/>
            </a:pPr>
            <a:r>
              <a:rPr lang="en-US" sz="2000" dirty="0">
                <a:solidFill>
                  <a:srgbClr val="FFFFFF"/>
                </a:solidFill>
              </a:rPr>
              <a:t>- Boosts Tourism</a:t>
            </a:r>
          </a:p>
          <a:p>
            <a:pPr indent="-228600">
              <a:buFont typeface="Arial" panose="020B0604020202020204" pitchFamily="34" charset="0"/>
              <a:buChar char="•"/>
            </a:pPr>
            <a:r>
              <a:rPr lang="en-US" sz="2000" dirty="0">
                <a:solidFill>
                  <a:srgbClr val="FFFFFF"/>
                </a:solidFill>
              </a:rPr>
              <a:t>- Enhances Cultural Exchange</a:t>
            </a:r>
          </a:p>
          <a:p>
            <a:pPr indent="-228600">
              <a:buFont typeface="Arial" panose="020B0604020202020204" pitchFamily="34" charset="0"/>
              <a:buChar char="•"/>
            </a:pPr>
            <a:r>
              <a:rPr lang="en-US" sz="2000" dirty="0">
                <a:solidFill>
                  <a:srgbClr val="FFFFFF"/>
                </a:solidFill>
              </a:rPr>
              <a:t>- Enhances Quality of Life</a:t>
            </a:r>
          </a:p>
        </p:txBody>
      </p:sp>
    </p:spTree>
    <p:extLst>
      <p:ext uri="{BB962C8B-B14F-4D97-AF65-F5344CB8AC3E}">
        <p14:creationId xmlns:p14="http://schemas.microsoft.com/office/powerpoint/2010/main" val="1588333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p:cTn id="21" dur="500" fill="hold"/>
                                        <p:tgtEl>
                                          <p:spTgt spid="5"/>
                                        </p:tgtEl>
                                        <p:attrNameLst>
                                          <p:attrName>ppt_w</p:attrName>
                                        </p:attrNameLst>
                                      </p:cBhvr>
                                      <p:tavLst>
                                        <p:tav tm="0">
                                          <p:val>
                                            <p:fltVal val="0"/>
                                          </p:val>
                                        </p:tav>
                                        <p:tav tm="100000">
                                          <p:val>
                                            <p:strVal val="#ppt_w"/>
                                          </p:val>
                                        </p:tav>
                                      </p:tavLst>
                                    </p:anim>
                                    <p:anim calcmode="lin" valueType="num">
                                      <p:cBhvr>
                                        <p:cTn id="22" dur="500" fill="hold"/>
                                        <p:tgtEl>
                                          <p:spTgt spid="5"/>
                                        </p:tgtEl>
                                        <p:attrNameLst>
                                          <p:attrName>ppt_h</p:attrName>
                                        </p:attrNameLst>
                                      </p:cBhvr>
                                      <p:tavLst>
                                        <p:tav tm="0">
                                          <p:val>
                                            <p:fltVal val="0"/>
                                          </p:val>
                                        </p:tav>
                                        <p:tav tm="100000">
                                          <p:val>
                                            <p:strVal val="#ppt_h"/>
                                          </p:val>
                                        </p:tav>
                                      </p:tavLst>
                                    </p:anim>
                                    <p:animEffect transition="in" filter="fade">
                                      <p:cBhvr>
                                        <p:cTn id="2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show="0">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6EFB8-3299-E87C-5E8C-20C5C4C6D591}"/>
              </a:ext>
            </a:extLst>
          </p:cNvPr>
          <p:cNvSpPr>
            <a:spLocks noGrp="1"/>
          </p:cNvSpPr>
          <p:nvPr>
            <p:ph type="title"/>
          </p:nvPr>
        </p:nvSpPr>
        <p:spPr>
          <a:xfrm>
            <a:off x="762001" y="803325"/>
            <a:ext cx="5314536" cy="1325563"/>
          </a:xfrm>
        </p:spPr>
        <p:txBody>
          <a:bodyPr vert="horz" lIns="91440" tIns="45720" rIns="91440" bIns="45720" rtlCol="0" anchor="ctr">
            <a:normAutofit/>
          </a:bodyPr>
          <a:lstStyle/>
          <a:p>
            <a:r>
              <a:rPr lang="en-US" sz="4400" dirty="0"/>
              <a:t>How hotels meet guest expectations</a:t>
            </a:r>
          </a:p>
        </p:txBody>
      </p:sp>
      <p:sp>
        <p:nvSpPr>
          <p:cNvPr id="5" name="Text Placeholder 4">
            <a:extLst>
              <a:ext uri="{FF2B5EF4-FFF2-40B4-BE49-F238E27FC236}">
                <a16:creationId xmlns:a16="http://schemas.microsoft.com/office/drawing/2014/main" id="{838183EB-4DFC-55CF-46CB-021E193F9291}"/>
              </a:ext>
            </a:extLst>
          </p:cNvPr>
          <p:cNvSpPr>
            <a:spLocks noGrp="1"/>
          </p:cNvSpPr>
          <p:nvPr>
            <p:ph type="body" sz="half" idx="2"/>
          </p:nvPr>
        </p:nvSpPr>
        <p:spPr>
          <a:xfrm>
            <a:off x="762000" y="2279018"/>
            <a:ext cx="5314543" cy="3375920"/>
          </a:xfrm>
        </p:spPr>
        <p:txBody>
          <a:bodyPr vert="horz" lIns="91440" tIns="45720" rIns="91440" bIns="45720" rtlCol="0" anchor="t">
            <a:normAutofit/>
          </a:bodyPr>
          <a:lstStyle/>
          <a:p>
            <a:pPr indent="-228600">
              <a:buFont typeface="Arial" panose="020B0604020202020204" pitchFamily="34" charset="0"/>
              <a:buChar char="•"/>
            </a:pPr>
            <a:r>
              <a:rPr lang="en-US" sz="1800"/>
              <a:t>Ensure Rooms are Clean and Well-Maintained </a:t>
            </a:r>
          </a:p>
          <a:p>
            <a:pPr indent="-228600">
              <a:buFont typeface="Arial" panose="020B0604020202020204" pitchFamily="34" charset="0"/>
              <a:buChar char="•"/>
            </a:pPr>
            <a:r>
              <a:rPr lang="en-US" sz="1800"/>
              <a:t>Provide High-Quality Amenities </a:t>
            </a:r>
          </a:p>
          <a:p>
            <a:pPr indent="-228600">
              <a:buFont typeface="Arial" panose="020B0604020202020204" pitchFamily="34" charset="0"/>
              <a:buChar char="•"/>
            </a:pPr>
            <a:r>
              <a:rPr lang="en-US" sz="1800"/>
              <a:t>Provide Friendly and Knowledgeable Staff </a:t>
            </a:r>
          </a:p>
          <a:p>
            <a:pPr indent="-228600">
              <a:buFont typeface="Arial" panose="020B0604020202020204" pitchFamily="34" charset="0"/>
              <a:buChar char="•"/>
            </a:pPr>
            <a:r>
              <a:rPr lang="en-US" sz="1800"/>
              <a:t>Offer Flexible Check-In and Check-Out Times (Becker and Jaakkola, 2020) </a:t>
            </a:r>
          </a:p>
          <a:p>
            <a:pPr indent="-228600">
              <a:buFont typeface="Arial" panose="020B0604020202020204" pitchFamily="34" charset="0"/>
              <a:buChar char="•"/>
            </a:pPr>
            <a:r>
              <a:rPr lang="en-US" sz="1800"/>
              <a:t>Create a Variety of Dining Options </a:t>
            </a:r>
          </a:p>
          <a:p>
            <a:pPr indent="-228600">
              <a:buFont typeface="Arial" panose="020B0604020202020204" pitchFamily="34" charset="0"/>
              <a:buChar char="•"/>
            </a:pPr>
            <a:r>
              <a:rPr lang="en-US" sz="1800"/>
              <a:t>Offer a Variety of Activities </a:t>
            </a:r>
          </a:p>
        </p:txBody>
      </p:sp>
      <p:sp>
        <p:nvSpPr>
          <p:cNvPr id="11" name="Freeform: Shape 1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Side view of a bed with side table and on it is an alarm clock and a white lamp">
            <a:extLst>
              <a:ext uri="{FF2B5EF4-FFF2-40B4-BE49-F238E27FC236}">
                <a16:creationId xmlns:a16="http://schemas.microsoft.com/office/drawing/2014/main" id="{BBE175D0-9032-EBC8-8376-30E5915B9FB6}"/>
              </a:ext>
            </a:extLst>
          </p:cNvPr>
          <p:cNvPicPr>
            <a:picLocks noChangeAspect="1"/>
          </p:cNvPicPr>
          <p:nvPr/>
        </p:nvPicPr>
        <p:blipFill rotWithShape="1">
          <a:blip r:embed="rId3"/>
          <a:srcRect l="35765" r="6" b="6"/>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8108583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grpId="0"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randombar(horizontal)">
                                      <p:cBhvr>
                                        <p:cTn id="14" dur="500"/>
                                        <p:tgtEl>
                                          <p:spTgt spid="5">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Effect transition="in" filter="randombar(horizontal)">
                                      <p:cBhvr>
                                        <p:cTn id="19" dur="500"/>
                                        <p:tgtEl>
                                          <p:spTgt spid="5">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5">
                                            <p:txEl>
                                              <p:pRg st="2" end="2"/>
                                            </p:txEl>
                                          </p:spTgt>
                                        </p:tgtEl>
                                        <p:attrNameLst>
                                          <p:attrName>style.visibility</p:attrName>
                                        </p:attrNameLst>
                                      </p:cBhvr>
                                      <p:to>
                                        <p:strVal val="visible"/>
                                      </p:to>
                                    </p:set>
                                    <p:animEffect transition="in" filter="randombar(horizontal)">
                                      <p:cBhvr>
                                        <p:cTn id="24" dur="500"/>
                                        <p:tgtEl>
                                          <p:spTgt spid="5">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grpId="0" nodeType="clickEffect">
                                  <p:stCondLst>
                                    <p:cond delay="0"/>
                                  </p:stCondLst>
                                  <p:childTnLst>
                                    <p:set>
                                      <p:cBhvr>
                                        <p:cTn id="28" dur="1" fill="hold">
                                          <p:stCondLst>
                                            <p:cond delay="0"/>
                                          </p:stCondLst>
                                        </p:cTn>
                                        <p:tgtEl>
                                          <p:spTgt spid="5">
                                            <p:txEl>
                                              <p:pRg st="3" end="3"/>
                                            </p:txEl>
                                          </p:spTgt>
                                        </p:tgtEl>
                                        <p:attrNameLst>
                                          <p:attrName>style.visibility</p:attrName>
                                        </p:attrNameLst>
                                      </p:cBhvr>
                                      <p:to>
                                        <p:strVal val="visible"/>
                                      </p:to>
                                    </p:set>
                                    <p:animEffect transition="in" filter="randombar(horizontal)">
                                      <p:cBhvr>
                                        <p:cTn id="29" dur="500"/>
                                        <p:tgtEl>
                                          <p:spTgt spid="5">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4" presetClass="entr" presetSubtype="10" fill="hold" grpId="0" nodeType="clickEffect">
                                  <p:stCondLst>
                                    <p:cond delay="0"/>
                                  </p:stCondLst>
                                  <p:childTnLst>
                                    <p:set>
                                      <p:cBhvr>
                                        <p:cTn id="33" dur="1" fill="hold">
                                          <p:stCondLst>
                                            <p:cond delay="0"/>
                                          </p:stCondLst>
                                        </p:cTn>
                                        <p:tgtEl>
                                          <p:spTgt spid="5">
                                            <p:txEl>
                                              <p:pRg st="4" end="4"/>
                                            </p:txEl>
                                          </p:spTgt>
                                        </p:tgtEl>
                                        <p:attrNameLst>
                                          <p:attrName>style.visibility</p:attrName>
                                        </p:attrNameLst>
                                      </p:cBhvr>
                                      <p:to>
                                        <p:strVal val="visible"/>
                                      </p:to>
                                    </p:set>
                                    <p:animEffect transition="in" filter="randombar(horizontal)">
                                      <p:cBhvr>
                                        <p:cTn id="34" dur="500"/>
                                        <p:tgtEl>
                                          <p:spTgt spid="5">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4" presetClass="entr" presetSubtype="10" fill="hold" grpId="0" nodeType="clickEffect">
                                  <p:stCondLst>
                                    <p:cond delay="0"/>
                                  </p:stCondLst>
                                  <p:childTnLst>
                                    <p:set>
                                      <p:cBhvr>
                                        <p:cTn id="38" dur="1" fill="hold">
                                          <p:stCondLst>
                                            <p:cond delay="0"/>
                                          </p:stCondLst>
                                        </p:cTn>
                                        <p:tgtEl>
                                          <p:spTgt spid="5">
                                            <p:txEl>
                                              <p:pRg st="5" end="5"/>
                                            </p:txEl>
                                          </p:spTgt>
                                        </p:tgtEl>
                                        <p:attrNameLst>
                                          <p:attrName>style.visibility</p:attrName>
                                        </p:attrNameLst>
                                      </p:cBhvr>
                                      <p:to>
                                        <p:strVal val="visible"/>
                                      </p:to>
                                    </p:set>
                                    <p:animEffect transition="in" filter="randombar(horizontal)">
                                      <p:cBhvr>
                                        <p:cTn id="39"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0">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9E60D-CA4D-A96E-9FC9-8301B68852E4}"/>
              </a:ext>
            </a:extLst>
          </p:cNvPr>
          <p:cNvSpPr>
            <a:spLocks noGrp="1"/>
          </p:cNvSpPr>
          <p:nvPr>
            <p:ph type="title"/>
          </p:nvPr>
        </p:nvSpPr>
        <p:spPr>
          <a:xfrm>
            <a:off x="762001" y="803325"/>
            <a:ext cx="5314536" cy="1325563"/>
          </a:xfrm>
        </p:spPr>
        <p:txBody>
          <a:bodyPr vert="horz" lIns="91440" tIns="45720" rIns="91440" bIns="45720" rtlCol="0" anchor="ctr">
            <a:normAutofit/>
          </a:bodyPr>
          <a:lstStyle/>
          <a:p>
            <a:r>
              <a:rPr lang="en-US" sz="2800"/>
              <a:t>How Marriot International’s luxury brand The Ritz-Carlton Meets Guest Expectations</a:t>
            </a:r>
          </a:p>
        </p:txBody>
      </p:sp>
      <p:sp>
        <p:nvSpPr>
          <p:cNvPr id="5" name="Text Placeholder 4">
            <a:extLst>
              <a:ext uri="{FF2B5EF4-FFF2-40B4-BE49-F238E27FC236}">
                <a16:creationId xmlns:a16="http://schemas.microsoft.com/office/drawing/2014/main" id="{11ABCD1A-5F85-1B48-D9DD-0A851EA26AAE}"/>
              </a:ext>
            </a:extLst>
          </p:cNvPr>
          <p:cNvSpPr>
            <a:spLocks noGrp="1"/>
          </p:cNvSpPr>
          <p:nvPr>
            <p:ph type="body" sz="half" idx="2"/>
          </p:nvPr>
        </p:nvSpPr>
        <p:spPr>
          <a:xfrm>
            <a:off x="762000" y="2279018"/>
            <a:ext cx="5314543" cy="3375920"/>
          </a:xfrm>
        </p:spPr>
        <p:txBody>
          <a:bodyPr vert="horz" lIns="91440" tIns="45720" rIns="91440" bIns="45720" rtlCol="0" anchor="t">
            <a:normAutofit/>
          </a:bodyPr>
          <a:lstStyle/>
          <a:p>
            <a:pPr indent="-228600">
              <a:buFont typeface="Arial" panose="020B0604020202020204" pitchFamily="34" charset="0"/>
              <a:buChar char="•"/>
            </a:pPr>
            <a:r>
              <a:rPr lang="en-US" sz="1800"/>
              <a:t>The Ritz-Carlton meets guest expectations by providing a clean, comfortable environment for all guests (Ritz-Carlton, 2023). </a:t>
            </a:r>
          </a:p>
          <a:p>
            <a:pPr indent="-228600">
              <a:buFont typeface="Arial" panose="020B0604020202020204" pitchFamily="34" charset="0"/>
              <a:buChar char="•"/>
            </a:pPr>
            <a:r>
              <a:rPr lang="en-US" sz="1800"/>
              <a:t>The Ritz-Carlton provides exceptional customer service. </a:t>
            </a:r>
          </a:p>
          <a:p>
            <a:pPr indent="-228600">
              <a:buFont typeface="Arial" panose="020B0604020202020204" pitchFamily="34" charset="0"/>
              <a:buChar char="•"/>
            </a:pPr>
            <a:r>
              <a:rPr lang="en-US" sz="1800"/>
              <a:t>The Ritz-Carlton offers a variety of services and amenities to meet guest expectations.</a:t>
            </a:r>
          </a:p>
        </p:txBody>
      </p:sp>
      <p:sp>
        <p:nvSpPr>
          <p:cNvPr id="11" name="Freeform: Shape 1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6" descr="A picture containing text, indoor, table, wall&#10;&#10;Description automatically generated">
            <a:extLst>
              <a:ext uri="{FF2B5EF4-FFF2-40B4-BE49-F238E27FC236}">
                <a16:creationId xmlns:a16="http://schemas.microsoft.com/office/drawing/2014/main" id="{30DF85CD-4170-F7BC-05DA-5341AB6AD2FD}"/>
              </a:ext>
            </a:extLst>
          </p:cNvPr>
          <p:cNvPicPr>
            <a:picLocks noGrp="1" noChangeAspect="1"/>
          </p:cNvPicPr>
          <p:nvPr>
            <p:ph type="pic" idx="1"/>
          </p:nvPr>
        </p:nvPicPr>
        <p:blipFill rotWithShape="1">
          <a:blip r:embed="rId3"/>
          <a:srcRect l="12526" r="15301"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24840666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 calcmode="lin" valueType="num">
                                      <p:cBhvr additive="base">
                                        <p:cTn id="12"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 calcmode="lin" valueType="num">
                                      <p:cBhvr additive="base">
                                        <p:cTn id="18"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5">
                                            <p:txEl>
                                              <p:pRg st="2" end="2"/>
                                            </p:txEl>
                                          </p:spTgt>
                                        </p:tgtEl>
                                        <p:attrNameLst>
                                          <p:attrName>style.visibility</p:attrName>
                                        </p:attrNameLst>
                                      </p:cBhvr>
                                      <p:to>
                                        <p:strVal val="visible"/>
                                      </p:to>
                                    </p:set>
                                    <p:anim calcmode="lin" valueType="num">
                                      <p:cBhvr additive="base">
                                        <p:cTn id="24"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0">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6711E-90EC-2823-63C8-B76075B25C51}"/>
              </a:ext>
            </a:extLst>
          </p:cNvPr>
          <p:cNvSpPr>
            <a:spLocks noGrp="1"/>
          </p:cNvSpPr>
          <p:nvPr>
            <p:ph type="title"/>
          </p:nvPr>
        </p:nvSpPr>
        <p:spPr>
          <a:xfrm>
            <a:off x="762001" y="803325"/>
            <a:ext cx="5314536" cy="1325563"/>
          </a:xfrm>
        </p:spPr>
        <p:txBody>
          <a:bodyPr vert="horz" lIns="91440" tIns="45720" rIns="91440" bIns="45720" rtlCol="0" anchor="ctr">
            <a:normAutofit/>
          </a:bodyPr>
          <a:lstStyle/>
          <a:p>
            <a:r>
              <a:rPr lang="en-US" sz="4400"/>
              <a:t>Conclusion </a:t>
            </a:r>
          </a:p>
        </p:txBody>
      </p:sp>
      <p:sp>
        <p:nvSpPr>
          <p:cNvPr id="5" name="Text Placeholder 4">
            <a:extLst>
              <a:ext uri="{FF2B5EF4-FFF2-40B4-BE49-F238E27FC236}">
                <a16:creationId xmlns:a16="http://schemas.microsoft.com/office/drawing/2014/main" id="{D6940DD2-C236-8E56-94BB-0C206D836C3D}"/>
              </a:ext>
            </a:extLst>
          </p:cNvPr>
          <p:cNvSpPr>
            <a:spLocks noGrp="1"/>
          </p:cNvSpPr>
          <p:nvPr>
            <p:ph type="body" sz="half" idx="2"/>
          </p:nvPr>
        </p:nvSpPr>
        <p:spPr>
          <a:xfrm>
            <a:off x="762000" y="2279018"/>
            <a:ext cx="5314543" cy="3375920"/>
          </a:xfrm>
        </p:spPr>
        <p:txBody>
          <a:bodyPr vert="horz" lIns="91440" tIns="45720" rIns="91440" bIns="45720" rtlCol="0" anchor="t">
            <a:normAutofit/>
          </a:bodyPr>
          <a:lstStyle/>
          <a:p>
            <a:pPr indent="-228600">
              <a:buFont typeface="Arial" panose="020B0604020202020204" pitchFamily="34" charset="0"/>
              <a:buChar char="•"/>
            </a:pPr>
            <a:r>
              <a:rPr lang="en-US" sz="1800"/>
              <a:t>Quality service, hospitality, and guest services are integral to the success of any hospitality business and Marriot International’s luxury brand The Ritz-Carlton has set the bar high in this regard. </a:t>
            </a:r>
          </a:p>
          <a:p>
            <a:pPr indent="-228600">
              <a:buFont typeface="Arial" panose="020B0604020202020204" pitchFamily="34" charset="0"/>
              <a:buChar char="•"/>
            </a:pPr>
            <a:r>
              <a:rPr lang="en-US" sz="1800"/>
              <a:t>It is clear that The Ritz-Carltonl has a strong commitment to providing the highest standards of customer service and hospitality, and its commitment to excellence has earned it a strong reputation in the industry.</a:t>
            </a:r>
          </a:p>
        </p:txBody>
      </p:sp>
      <p:sp>
        <p:nvSpPr>
          <p:cNvPr id="11" name="Freeform: Shape 1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6" descr="A picture containing text, outdoor, sign, sunset&#10;&#10;Description automatically generated">
            <a:extLst>
              <a:ext uri="{FF2B5EF4-FFF2-40B4-BE49-F238E27FC236}">
                <a16:creationId xmlns:a16="http://schemas.microsoft.com/office/drawing/2014/main" id="{A968490E-B693-F001-205C-BEA0D17721AD}"/>
              </a:ext>
            </a:extLst>
          </p:cNvPr>
          <p:cNvPicPr>
            <a:picLocks noGrp="1" noChangeAspect="1"/>
          </p:cNvPicPr>
          <p:nvPr>
            <p:ph type="pic" idx="1"/>
          </p:nvPr>
        </p:nvPicPr>
        <p:blipFill rotWithShape="1">
          <a:blip r:embed="rId3"/>
          <a:srcRect l="32469" r="2670"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18227026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 calcmode="lin" valueType="num">
                                      <p:cBhvr additive="base">
                                        <p:cTn id="1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4392DE-7B5C-EA45-9EFC-510DDD661C57}"/>
              </a:ext>
            </a:extLst>
          </p:cNvPr>
          <p:cNvSpPr>
            <a:spLocks noGrp="1"/>
          </p:cNvSpPr>
          <p:nvPr>
            <p:ph type="title"/>
          </p:nvPr>
        </p:nvSpPr>
        <p:spPr>
          <a:xfrm>
            <a:off x="1616054" y="1261138"/>
            <a:ext cx="8959893" cy="888360"/>
          </a:xfrm>
        </p:spPr>
        <p:txBody>
          <a:bodyPr vert="horz" lIns="91440" tIns="45720" rIns="91440" bIns="45720" rtlCol="0" anchor="b">
            <a:normAutofit/>
          </a:bodyPr>
          <a:lstStyle/>
          <a:p>
            <a:pPr algn="ctr"/>
            <a:r>
              <a:rPr lang="en-US" kern="1200">
                <a:solidFill>
                  <a:schemeClr val="bg1">
                    <a:alpha val="60000"/>
                  </a:schemeClr>
                </a:solidFill>
                <a:latin typeface="+mj-lt"/>
                <a:ea typeface="+mj-ea"/>
                <a:cs typeface="+mj-cs"/>
              </a:rPr>
              <a:t>Reference</a:t>
            </a:r>
          </a:p>
        </p:txBody>
      </p:sp>
      <p:sp>
        <p:nvSpPr>
          <p:cNvPr id="5" name="Text Placeholder 4">
            <a:extLst>
              <a:ext uri="{FF2B5EF4-FFF2-40B4-BE49-F238E27FC236}">
                <a16:creationId xmlns:a16="http://schemas.microsoft.com/office/drawing/2014/main" id="{A59392EF-603D-53B4-7F71-A385DAD11EFF}"/>
              </a:ext>
            </a:extLst>
          </p:cNvPr>
          <p:cNvSpPr>
            <a:spLocks noGrp="1"/>
          </p:cNvSpPr>
          <p:nvPr>
            <p:ph type="body" sz="half" idx="2"/>
          </p:nvPr>
        </p:nvSpPr>
        <p:spPr>
          <a:xfrm>
            <a:off x="1616054" y="2427383"/>
            <a:ext cx="8959892" cy="3169482"/>
          </a:xfrm>
        </p:spPr>
        <p:txBody>
          <a:bodyPr vert="horz" lIns="91440" tIns="45720" rIns="91440" bIns="45720" rtlCol="0" anchor="t">
            <a:normAutofit/>
          </a:bodyPr>
          <a:lstStyle/>
          <a:p>
            <a:pPr indent="-228600">
              <a:buFont typeface="Arial" panose="020B0604020202020204" pitchFamily="34" charset="0"/>
              <a:buChar char="•"/>
            </a:pPr>
            <a:r>
              <a:rPr lang="en-US" sz="1700">
                <a:solidFill>
                  <a:schemeClr val="bg1"/>
                </a:solidFill>
              </a:rPr>
              <a:t>Becker, L. and Jaakkola, E., 2020. Customer experience: fundamental premises and implications for research. Journal of the Academy of Marketing Science, 48, pp.630-648.</a:t>
            </a:r>
          </a:p>
          <a:p>
            <a:pPr indent="-228600">
              <a:buFont typeface="Arial" panose="020B0604020202020204" pitchFamily="34" charset="0"/>
              <a:buChar char="•"/>
            </a:pPr>
            <a:r>
              <a:rPr lang="en-US" sz="1700">
                <a:solidFill>
                  <a:schemeClr val="bg1"/>
                </a:solidFill>
              </a:rPr>
              <a:t>Marriot, 2023, “Home”, Available at </a:t>
            </a:r>
            <a:r>
              <a:rPr lang="en-US" sz="1700">
                <a:solidFill>
                  <a:schemeClr val="bg1"/>
                </a:solidFill>
                <a:hlinkClick r:id="rId2"/>
              </a:rPr>
              <a:t>https://www.marriott.co.uk/default.mi</a:t>
            </a:r>
            <a:r>
              <a:rPr lang="en-US" sz="1700">
                <a:solidFill>
                  <a:schemeClr val="bg1"/>
                </a:solidFill>
              </a:rPr>
              <a:t> [Accessed on 25th January 2023]</a:t>
            </a:r>
          </a:p>
          <a:p>
            <a:pPr indent="-228600">
              <a:buFont typeface="Arial" panose="020B0604020202020204" pitchFamily="34" charset="0"/>
              <a:buChar char="•"/>
            </a:pPr>
            <a:r>
              <a:rPr lang="en-US" sz="1700">
                <a:solidFill>
                  <a:schemeClr val="bg1"/>
                </a:solidFill>
              </a:rPr>
              <a:t>Ritz-Carlton, 2023, “Home”, Available at </a:t>
            </a:r>
            <a:r>
              <a:rPr lang="en-US" sz="1700">
                <a:solidFill>
                  <a:schemeClr val="bg1"/>
                </a:solidFill>
                <a:hlinkClick r:id="rId3"/>
              </a:rPr>
              <a:t>https://www.ritzcarlton.com/</a:t>
            </a:r>
            <a:r>
              <a:rPr lang="en-US" sz="1700">
                <a:solidFill>
                  <a:schemeClr val="bg1"/>
                </a:solidFill>
              </a:rPr>
              <a:t> [Accessed on 25th January 2023]</a:t>
            </a:r>
          </a:p>
          <a:p>
            <a:pPr indent="-228600">
              <a:buFont typeface="Arial" panose="020B0604020202020204" pitchFamily="34" charset="0"/>
              <a:buChar char="•"/>
            </a:pPr>
            <a:r>
              <a:rPr lang="en-US" sz="1700">
                <a:solidFill>
                  <a:schemeClr val="bg1"/>
                </a:solidFill>
              </a:rPr>
              <a:t>Tesone, V. (2014) Principles of Management for the Hospitality Industry, Butterworth Heineman, Oxford</a:t>
            </a:r>
          </a:p>
          <a:p>
            <a:pPr indent="-228600">
              <a:buFont typeface="Arial" panose="020B0604020202020204" pitchFamily="34" charset="0"/>
              <a:buChar char="•"/>
            </a:pPr>
            <a:r>
              <a:rPr lang="en-US" sz="1700">
                <a:solidFill>
                  <a:schemeClr val="bg1"/>
                </a:solidFill>
              </a:rPr>
              <a:t>Walker, J. (2013) Introduction to Hospitality Management, Pearson, London</a:t>
            </a:r>
          </a:p>
          <a:p>
            <a:pPr indent="-228600">
              <a:buFont typeface="Arial" panose="020B0604020202020204" pitchFamily="34" charset="0"/>
              <a:buChar char="•"/>
            </a:pPr>
            <a:r>
              <a:rPr lang="en-US" sz="1700">
                <a:solidFill>
                  <a:schemeClr val="bg1"/>
                </a:solidFill>
              </a:rPr>
              <a:t>Wood, R.C., 2015. Hospitality Management: a brief introduction, Sage, London</a:t>
            </a:r>
          </a:p>
        </p:txBody>
      </p:sp>
    </p:spTree>
    <p:extLst>
      <p:ext uri="{BB962C8B-B14F-4D97-AF65-F5344CB8AC3E}">
        <p14:creationId xmlns:p14="http://schemas.microsoft.com/office/powerpoint/2010/main" val="3957554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 calcmode="lin" valueType="num">
                                      <p:cBhvr additive="base">
                                        <p:cTn id="1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 calcmode="lin" valueType="num">
                                      <p:cBhvr additive="base">
                                        <p:cTn id="2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3" end="3"/>
                                            </p:txEl>
                                          </p:spTgt>
                                        </p:tgtEl>
                                        <p:attrNameLst>
                                          <p:attrName>style.visibility</p:attrName>
                                        </p:attrNameLst>
                                      </p:cBhvr>
                                      <p:to>
                                        <p:strVal val="visible"/>
                                      </p:to>
                                    </p:set>
                                    <p:anim calcmode="lin" valueType="num">
                                      <p:cBhvr additive="base">
                                        <p:cTn id="3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4" end="4"/>
                                            </p:txEl>
                                          </p:spTgt>
                                        </p:tgtEl>
                                        <p:attrNameLst>
                                          <p:attrName>style.visibility</p:attrName>
                                        </p:attrNameLst>
                                      </p:cBhvr>
                                      <p:to>
                                        <p:strVal val="visible"/>
                                      </p:to>
                                    </p:set>
                                    <p:anim calcmode="lin" valueType="num">
                                      <p:cBhvr additive="base">
                                        <p:cTn id="3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5" end="5"/>
                                            </p:txEl>
                                          </p:spTgt>
                                        </p:tgtEl>
                                        <p:attrNameLst>
                                          <p:attrName>style.visibility</p:attrName>
                                        </p:attrNameLst>
                                      </p:cBhvr>
                                      <p:to>
                                        <p:strVal val="visible"/>
                                      </p:to>
                                    </p:set>
                                    <p:anim calcmode="lin" valueType="num">
                                      <p:cBhvr additive="base">
                                        <p:cTn id="43"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9" ma:contentTypeDescription="Create a new document." ma:contentTypeScope="" ma:versionID="c882bceab1f0447547ec69bf121c4e18">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0520b80b16bad6434ce90202e3e1578a" ns3:_="" ns4:_="">
    <xsd:import namespace="da3f2772-8f1e-4acb-bd98-3a0ee892f48a"/>
    <xsd:import namespace="0cb976d4-72d8-43fd-a100-21d54766e958"/>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Props1.xml><?xml version="1.0" encoding="utf-8"?>
<ds:datastoreItem xmlns:ds="http://schemas.openxmlformats.org/officeDocument/2006/customXml" ds:itemID="{82B697E6-C637-4467-B3F6-806F7C32AE5E}">
  <ds:schemaRefs>
    <ds:schemaRef ds:uri="http://schemas.microsoft.com/sharepoint/v3/contenttype/forms"/>
  </ds:schemaRefs>
</ds:datastoreItem>
</file>

<file path=customXml/itemProps2.xml><?xml version="1.0" encoding="utf-8"?>
<ds:datastoreItem xmlns:ds="http://schemas.openxmlformats.org/officeDocument/2006/customXml" ds:itemID="{2A32B0BA-7B9F-4F3E-9FFA-4C3E9369FC50}">
  <ds:schemaRefs>
    <ds:schemaRef ds:uri="0cb976d4-72d8-43fd-a100-21d54766e958"/>
    <ds:schemaRef ds:uri="da3f2772-8f1e-4acb-bd98-3a0ee892f48a"/>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BE77C78-BEEF-40CD-BE9B-2B2CDA386D50}">
  <ds:schemaRefs>
    <ds:schemaRef ds:uri="da3f2772-8f1e-4acb-bd98-3a0ee892f48a"/>
    <ds:schemaRef ds:uri="http://schemas.microsoft.com/office/2006/metadata/properties"/>
    <ds:schemaRef ds:uri="http://www.w3.org/2000/xmlns/"/>
    <ds:schemaRef ds:uri="http://www.w3.org/2001/XMLSchema-instance"/>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office theme</Template>
  <TotalTime>1204</TotalTime>
  <Words>1515</Words>
  <Application>Microsoft Office PowerPoint</Application>
  <PresentationFormat>Widescreen</PresentationFormat>
  <Paragraphs>84</Paragraphs>
  <Slides>12</Slides>
  <Notes>10</Notes>
  <HiddenSlides>12</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International Hotel Management Hospitality and Guest Services BMIH4003            Lauren Leonardo Garraghan 2212964          lecturer: Muhammad cassamo</vt:lpstr>
      <vt:lpstr>Introduction</vt:lpstr>
      <vt:lpstr>Identification of the Hotel’s Main Consumers</vt:lpstr>
      <vt:lpstr>The nature and scope of the Guest Services</vt:lpstr>
      <vt:lpstr>The role of the Guest Services</vt:lpstr>
      <vt:lpstr>Facilities that are provided to these guests by Marriot International’s luxury brand The Ritz-Carlton</vt:lpstr>
      <vt:lpstr>The need to consider the role and function of guest services in general</vt:lpstr>
      <vt:lpstr>The importance of the hospitality sector</vt:lpstr>
      <vt:lpstr>How hotels meet guest expectations</vt:lpstr>
      <vt:lpstr>How Marriot International’s luxury brand The Ritz-Carlton Meets Guest Expectations</vt:lpstr>
      <vt:lpstr>Conclusion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Lauren Garraghan (2212964)</cp:lastModifiedBy>
  <cp:revision>61</cp:revision>
  <dcterms:created xsi:type="dcterms:W3CDTF">2023-01-28T16:25:12Z</dcterms:created>
  <dcterms:modified xsi:type="dcterms:W3CDTF">2023-02-09T19:20:47Z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