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4"/>
    <p:sldMasterId id="2147483678" r:id="rId5"/>
    <p:sldMasterId id="2147483680" r:id="rId6"/>
    <p:sldMasterId id="2147483682" r:id="rId7"/>
    <p:sldMasterId id="2147483686" r:id="rId8"/>
    <p:sldMasterId id="2147483701" r:id="rId9"/>
  </p:sldMasterIdLst>
  <p:notesMasterIdLst>
    <p:notesMasterId r:id="rId44"/>
  </p:notesMasterIdLst>
  <p:sldIdLst>
    <p:sldId id="409" r:id="rId10"/>
    <p:sldId id="412" r:id="rId11"/>
    <p:sldId id="406" r:id="rId12"/>
    <p:sldId id="586" r:id="rId13"/>
    <p:sldId id="413" r:id="rId14"/>
    <p:sldId id="414" r:id="rId15"/>
    <p:sldId id="262" r:id="rId16"/>
    <p:sldId id="589" r:id="rId17"/>
    <p:sldId id="591" r:id="rId18"/>
    <p:sldId id="592" r:id="rId19"/>
    <p:sldId id="593" r:id="rId20"/>
    <p:sldId id="594" r:id="rId21"/>
    <p:sldId id="595" r:id="rId22"/>
    <p:sldId id="590" r:id="rId23"/>
    <p:sldId id="596" r:id="rId24"/>
    <p:sldId id="411" r:id="rId25"/>
    <p:sldId id="441" r:id="rId26"/>
    <p:sldId id="312" r:id="rId27"/>
    <p:sldId id="587" r:id="rId28"/>
    <p:sldId id="431" r:id="rId29"/>
    <p:sldId id="433" r:id="rId30"/>
    <p:sldId id="434" r:id="rId31"/>
    <p:sldId id="435" r:id="rId32"/>
    <p:sldId id="436" r:id="rId33"/>
    <p:sldId id="425" r:id="rId34"/>
    <p:sldId id="428" r:id="rId35"/>
    <p:sldId id="597" r:id="rId36"/>
    <p:sldId id="437" r:id="rId37"/>
    <p:sldId id="588" r:id="rId38"/>
    <p:sldId id="555" r:id="rId39"/>
    <p:sldId id="417" r:id="rId40"/>
    <p:sldId id="423" r:id="rId41"/>
    <p:sldId id="307" r:id="rId42"/>
    <p:sldId id="40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59927" autoAdjust="0"/>
  </p:normalViewPr>
  <p:slideViewPr>
    <p:cSldViewPr snapToGrid="0">
      <p:cViewPr varScale="1">
        <p:scale>
          <a:sx n="62" d="100"/>
          <a:sy n="62" d="100"/>
        </p:scale>
        <p:origin x="22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microsoft.com/office/2016/11/relationships/changesInfo" Target="changesInfos/changesInfo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viewProps" Target="viewProps.xml"/><Relationship Id="rId20" Type="http://schemas.openxmlformats.org/officeDocument/2006/relationships/slide" Target="slides/slide11.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D6235166-FC25-4A8F-94EB-35B16A8B68D9}"/>
    <pc:docChg chg="modSld">
      <pc:chgData name="Nitheesh Kaliyamurthy" userId="2821ebda-f4ac-4963-9a4e-a836dfc45829" providerId="ADAL" clId="{D6235166-FC25-4A8F-94EB-35B16A8B68D9}" dt="2024-02-14T19:15:21.875" v="6" actId="6549"/>
      <pc:docMkLst>
        <pc:docMk/>
      </pc:docMkLst>
      <pc:sldChg chg="modNotesTx">
        <pc:chgData name="Nitheesh Kaliyamurthy" userId="2821ebda-f4ac-4963-9a4e-a836dfc45829" providerId="ADAL" clId="{D6235166-FC25-4A8F-94EB-35B16A8B68D9}" dt="2024-02-14T19:14:56.855" v="1" actId="6549"/>
        <pc:sldMkLst>
          <pc:docMk/>
          <pc:sldMk cId="357841069" sldId="262"/>
        </pc:sldMkLst>
      </pc:sldChg>
      <pc:sldChg chg="modNotesTx">
        <pc:chgData name="Nitheesh Kaliyamurthy" userId="2821ebda-f4ac-4963-9a4e-a836dfc45829" providerId="ADAL" clId="{D6235166-FC25-4A8F-94EB-35B16A8B68D9}" dt="2024-02-14T19:14:50.997" v="0" actId="6549"/>
        <pc:sldMkLst>
          <pc:docMk/>
          <pc:sldMk cId="3790631304" sldId="406"/>
        </pc:sldMkLst>
      </pc:sldChg>
      <pc:sldChg chg="modNotesTx">
        <pc:chgData name="Nitheesh Kaliyamurthy" userId="2821ebda-f4ac-4963-9a4e-a836dfc45829" providerId="ADAL" clId="{D6235166-FC25-4A8F-94EB-35B16A8B68D9}" dt="2024-02-14T19:15:21.875" v="6" actId="6549"/>
        <pc:sldMkLst>
          <pc:docMk/>
          <pc:sldMk cId="2495345585" sldId="425"/>
        </pc:sldMkLst>
      </pc:sldChg>
      <pc:sldChg chg="modNotesTx">
        <pc:chgData name="Nitheesh Kaliyamurthy" userId="2821ebda-f4ac-4963-9a4e-a836dfc45829" providerId="ADAL" clId="{D6235166-FC25-4A8F-94EB-35B16A8B68D9}" dt="2024-02-14T19:15:16.855" v="5" actId="6549"/>
        <pc:sldMkLst>
          <pc:docMk/>
          <pc:sldMk cId="2438843480" sldId="433"/>
        </pc:sldMkLst>
      </pc:sldChg>
      <pc:sldChg chg="modNotesTx">
        <pc:chgData name="Nitheesh Kaliyamurthy" userId="2821ebda-f4ac-4963-9a4e-a836dfc45829" providerId="ADAL" clId="{D6235166-FC25-4A8F-94EB-35B16A8B68D9}" dt="2024-02-14T19:15:13.538" v="4" actId="6549"/>
        <pc:sldMkLst>
          <pc:docMk/>
          <pc:sldMk cId="3713814882" sldId="587"/>
        </pc:sldMkLst>
      </pc:sldChg>
      <pc:sldChg chg="modNotesTx">
        <pc:chgData name="Nitheesh Kaliyamurthy" userId="2821ebda-f4ac-4963-9a4e-a836dfc45829" providerId="ADAL" clId="{D6235166-FC25-4A8F-94EB-35B16A8B68D9}" dt="2024-02-14T19:14:59.321" v="2" actId="6549"/>
        <pc:sldMkLst>
          <pc:docMk/>
          <pc:sldMk cId="1757755051" sldId="589"/>
        </pc:sldMkLst>
      </pc:sldChg>
      <pc:sldChg chg="modNotesTx">
        <pc:chgData name="Nitheesh Kaliyamurthy" userId="2821ebda-f4ac-4963-9a4e-a836dfc45829" providerId="ADAL" clId="{D6235166-FC25-4A8F-94EB-35B16A8B68D9}" dt="2024-02-14T19:15:07.806" v="3" actId="6549"/>
        <pc:sldMkLst>
          <pc:docMk/>
          <pc:sldMk cId="1155664498" sldId="59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4F461E-4F10-46A5-9BEE-3747A2F614A2}" type="doc">
      <dgm:prSet loTypeId="urn:microsoft.com/office/officeart/2005/8/layout/radial4" loCatId="relationship" qsTypeId="urn:microsoft.com/office/officeart/2005/8/quickstyle/3d9" qsCatId="3D" csTypeId="urn:microsoft.com/office/officeart/2005/8/colors/accent1_2" csCatId="accent1" phldr="1"/>
      <dgm:spPr/>
      <dgm:t>
        <a:bodyPr/>
        <a:lstStyle/>
        <a:p>
          <a:endParaRPr lang="en-GB"/>
        </a:p>
      </dgm:t>
    </dgm:pt>
    <dgm:pt modelId="{5A67F704-C498-4F33-BF22-C32842830C97}">
      <dgm:prSet/>
      <dgm:spPr/>
      <dgm:t>
        <a:bodyPr/>
        <a:lstStyle/>
        <a:p>
          <a:r>
            <a:rPr lang="en-US" b="0" i="1" baseline="0" dirty="0"/>
            <a:t>Active Directory – An overview</a:t>
          </a:r>
          <a:endParaRPr lang="en-GB" dirty="0"/>
        </a:p>
      </dgm:t>
    </dgm:pt>
    <dgm:pt modelId="{1017B3B1-6B30-40C8-9F34-D703FDC31CB4}" type="parTrans" cxnId="{2E4B0D18-0936-422C-893D-379D5FFFD71D}">
      <dgm:prSet/>
      <dgm:spPr/>
      <dgm:t>
        <a:bodyPr/>
        <a:lstStyle/>
        <a:p>
          <a:endParaRPr lang="en-GB"/>
        </a:p>
      </dgm:t>
    </dgm:pt>
    <dgm:pt modelId="{5889BD29-D5CF-4B4F-A92B-82D789F5F4ED}" type="sibTrans" cxnId="{2E4B0D18-0936-422C-893D-379D5FFFD71D}">
      <dgm:prSet/>
      <dgm:spPr/>
      <dgm:t>
        <a:bodyPr/>
        <a:lstStyle/>
        <a:p>
          <a:endParaRPr lang="en-GB"/>
        </a:p>
      </dgm:t>
    </dgm:pt>
    <dgm:pt modelId="{0FAE2751-D128-480C-8053-860C22805B3A}">
      <dgm:prSet/>
      <dgm:spPr/>
      <dgm:t>
        <a:bodyPr/>
        <a:lstStyle/>
        <a:p>
          <a:r>
            <a:rPr lang="en-US" b="0" i="1" baseline="0" dirty="0"/>
            <a:t>Domain Services</a:t>
          </a:r>
          <a:endParaRPr lang="en-GB" dirty="0"/>
        </a:p>
      </dgm:t>
    </dgm:pt>
    <dgm:pt modelId="{DABFAE59-B7DC-414C-8E95-E098C841EE7C}" type="parTrans" cxnId="{306A8FCC-1D9D-4620-9218-F89660FE2B42}">
      <dgm:prSet/>
      <dgm:spPr/>
      <dgm:t>
        <a:bodyPr/>
        <a:lstStyle/>
        <a:p>
          <a:endParaRPr lang="en-GB"/>
        </a:p>
      </dgm:t>
    </dgm:pt>
    <dgm:pt modelId="{0ABD2B2F-6AD5-4B29-9E08-7F3C0B279A23}" type="sibTrans" cxnId="{306A8FCC-1D9D-4620-9218-F89660FE2B42}">
      <dgm:prSet/>
      <dgm:spPr/>
      <dgm:t>
        <a:bodyPr/>
        <a:lstStyle/>
        <a:p>
          <a:endParaRPr lang="en-GB"/>
        </a:p>
      </dgm:t>
    </dgm:pt>
    <dgm:pt modelId="{4E8980CC-6478-4303-BB73-03FAE7052F11}">
      <dgm:prSet/>
      <dgm:spPr/>
      <dgm:t>
        <a:bodyPr/>
        <a:lstStyle/>
        <a:p>
          <a:r>
            <a:rPr lang="en-US" b="0" i="1" baseline="0" dirty="0"/>
            <a:t>Domain Controller</a:t>
          </a:r>
          <a:endParaRPr lang="en-GB" dirty="0"/>
        </a:p>
      </dgm:t>
    </dgm:pt>
    <dgm:pt modelId="{3D85514C-FD92-4016-A682-3FCCB34C9E54}" type="parTrans" cxnId="{68876AE2-9987-4400-AA44-09090BC512C2}">
      <dgm:prSet/>
      <dgm:spPr/>
      <dgm:t>
        <a:bodyPr/>
        <a:lstStyle/>
        <a:p>
          <a:endParaRPr lang="en-GB"/>
        </a:p>
      </dgm:t>
    </dgm:pt>
    <dgm:pt modelId="{11DA0BFC-7DEC-4111-8DAF-7B7506BF36EC}" type="sibTrans" cxnId="{68876AE2-9987-4400-AA44-09090BC512C2}">
      <dgm:prSet/>
      <dgm:spPr/>
      <dgm:t>
        <a:bodyPr/>
        <a:lstStyle/>
        <a:p>
          <a:endParaRPr lang="en-GB"/>
        </a:p>
      </dgm:t>
    </dgm:pt>
    <dgm:pt modelId="{31077549-5410-4F75-A87A-7293E22520DA}">
      <dgm:prSet/>
      <dgm:spPr/>
      <dgm:t>
        <a:bodyPr/>
        <a:lstStyle/>
        <a:p>
          <a:r>
            <a:rPr lang="en-US" b="0" i="1" baseline="0"/>
            <a:t>Best Practices</a:t>
          </a:r>
          <a:endParaRPr lang="en-GB"/>
        </a:p>
      </dgm:t>
    </dgm:pt>
    <dgm:pt modelId="{41ED5D76-0D00-4E2F-98C0-EDBA5AC17D98}" type="parTrans" cxnId="{6EC818BF-242C-40C7-8CD7-E1C30E8287CC}">
      <dgm:prSet/>
      <dgm:spPr/>
      <dgm:t>
        <a:bodyPr/>
        <a:lstStyle/>
        <a:p>
          <a:endParaRPr lang="en-GB"/>
        </a:p>
      </dgm:t>
    </dgm:pt>
    <dgm:pt modelId="{81696D5C-C346-4350-BF12-2E21AD811B51}" type="sibTrans" cxnId="{6EC818BF-242C-40C7-8CD7-E1C30E8287CC}">
      <dgm:prSet/>
      <dgm:spPr/>
      <dgm:t>
        <a:bodyPr/>
        <a:lstStyle/>
        <a:p>
          <a:endParaRPr lang="en-GB"/>
        </a:p>
      </dgm:t>
    </dgm:pt>
    <dgm:pt modelId="{EB2E67DB-9C8E-4DAA-97FF-CF4ED7E783BB}" type="pres">
      <dgm:prSet presAssocID="{574F461E-4F10-46A5-9BEE-3747A2F614A2}" presName="cycle" presStyleCnt="0">
        <dgm:presLayoutVars>
          <dgm:chMax val="1"/>
          <dgm:dir/>
          <dgm:animLvl val="ctr"/>
          <dgm:resizeHandles val="exact"/>
        </dgm:presLayoutVars>
      </dgm:prSet>
      <dgm:spPr/>
    </dgm:pt>
    <dgm:pt modelId="{917BD560-350D-42C3-9D7C-620F7E559749}" type="pres">
      <dgm:prSet presAssocID="{5A67F704-C498-4F33-BF22-C32842830C97}" presName="centerShape" presStyleLbl="node0" presStyleIdx="0" presStyleCnt="1"/>
      <dgm:spPr/>
    </dgm:pt>
    <dgm:pt modelId="{C89468C5-F1AF-4F13-8009-C7A40122AFE5}" type="pres">
      <dgm:prSet presAssocID="{DABFAE59-B7DC-414C-8E95-E098C841EE7C}" presName="parTrans" presStyleLbl="bgSibTrans2D1" presStyleIdx="0" presStyleCnt="3"/>
      <dgm:spPr/>
    </dgm:pt>
    <dgm:pt modelId="{10D11E23-9422-46E1-A563-4A21692C1857}" type="pres">
      <dgm:prSet presAssocID="{0FAE2751-D128-480C-8053-860C22805B3A}" presName="node" presStyleLbl="node1" presStyleIdx="0" presStyleCnt="3">
        <dgm:presLayoutVars>
          <dgm:bulletEnabled val="1"/>
        </dgm:presLayoutVars>
      </dgm:prSet>
      <dgm:spPr/>
    </dgm:pt>
    <dgm:pt modelId="{CA9AF66C-833B-4803-8DC0-ADC6D484BFC1}" type="pres">
      <dgm:prSet presAssocID="{3D85514C-FD92-4016-A682-3FCCB34C9E54}" presName="parTrans" presStyleLbl="bgSibTrans2D1" presStyleIdx="1" presStyleCnt="3"/>
      <dgm:spPr/>
    </dgm:pt>
    <dgm:pt modelId="{C0769E04-B65F-44BF-A0A1-6869F89740F2}" type="pres">
      <dgm:prSet presAssocID="{4E8980CC-6478-4303-BB73-03FAE7052F11}" presName="node" presStyleLbl="node1" presStyleIdx="1" presStyleCnt="3">
        <dgm:presLayoutVars>
          <dgm:bulletEnabled val="1"/>
        </dgm:presLayoutVars>
      </dgm:prSet>
      <dgm:spPr/>
    </dgm:pt>
    <dgm:pt modelId="{8401AB4C-0A51-46B7-9524-B3C7A6F3DC3C}" type="pres">
      <dgm:prSet presAssocID="{41ED5D76-0D00-4E2F-98C0-EDBA5AC17D98}" presName="parTrans" presStyleLbl="bgSibTrans2D1" presStyleIdx="2" presStyleCnt="3"/>
      <dgm:spPr/>
    </dgm:pt>
    <dgm:pt modelId="{D8A51048-64FE-4FE2-AC63-ECA7F742D03F}" type="pres">
      <dgm:prSet presAssocID="{31077549-5410-4F75-A87A-7293E22520DA}" presName="node" presStyleLbl="node1" presStyleIdx="2" presStyleCnt="3">
        <dgm:presLayoutVars>
          <dgm:bulletEnabled val="1"/>
        </dgm:presLayoutVars>
      </dgm:prSet>
      <dgm:spPr/>
    </dgm:pt>
  </dgm:ptLst>
  <dgm:cxnLst>
    <dgm:cxn modelId="{CD2ED50F-F950-4D8E-9840-8B36CFADD550}" type="presOf" srcId="{5A67F704-C498-4F33-BF22-C32842830C97}" destId="{917BD560-350D-42C3-9D7C-620F7E559749}" srcOrd="0" destOrd="0" presId="urn:microsoft.com/office/officeart/2005/8/layout/radial4"/>
    <dgm:cxn modelId="{2E4B0D18-0936-422C-893D-379D5FFFD71D}" srcId="{574F461E-4F10-46A5-9BEE-3747A2F614A2}" destId="{5A67F704-C498-4F33-BF22-C32842830C97}" srcOrd="0" destOrd="0" parTransId="{1017B3B1-6B30-40C8-9F34-D703FDC31CB4}" sibTransId="{5889BD29-D5CF-4B4F-A92B-82D789F5F4ED}"/>
    <dgm:cxn modelId="{9D260A1D-01FF-4F03-8225-86B3588CD9C7}" type="presOf" srcId="{31077549-5410-4F75-A87A-7293E22520DA}" destId="{D8A51048-64FE-4FE2-AC63-ECA7F742D03F}" srcOrd="0" destOrd="0" presId="urn:microsoft.com/office/officeart/2005/8/layout/radial4"/>
    <dgm:cxn modelId="{BB8ED162-7D5D-457A-B1CF-EADACEAE3E52}" type="presOf" srcId="{41ED5D76-0D00-4E2F-98C0-EDBA5AC17D98}" destId="{8401AB4C-0A51-46B7-9524-B3C7A6F3DC3C}" srcOrd="0" destOrd="0" presId="urn:microsoft.com/office/officeart/2005/8/layout/radial4"/>
    <dgm:cxn modelId="{35B2B464-5486-45C4-A484-B1F072744B96}" type="presOf" srcId="{574F461E-4F10-46A5-9BEE-3747A2F614A2}" destId="{EB2E67DB-9C8E-4DAA-97FF-CF4ED7E783BB}" srcOrd="0" destOrd="0" presId="urn:microsoft.com/office/officeart/2005/8/layout/radial4"/>
    <dgm:cxn modelId="{9386365A-B955-4705-88BF-F0F0FD68FD22}" type="presOf" srcId="{0FAE2751-D128-480C-8053-860C22805B3A}" destId="{10D11E23-9422-46E1-A563-4A21692C1857}" srcOrd="0" destOrd="0" presId="urn:microsoft.com/office/officeart/2005/8/layout/radial4"/>
    <dgm:cxn modelId="{AA1EC3AC-0219-47CA-989B-2B26037D52E1}" type="presOf" srcId="{3D85514C-FD92-4016-A682-3FCCB34C9E54}" destId="{CA9AF66C-833B-4803-8DC0-ADC6D484BFC1}" srcOrd="0" destOrd="0" presId="urn:microsoft.com/office/officeart/2005/8/layout/radial4"/>
    <dgm:cxn modelId="{6EC818BF-242C-40C7-8CD7-E1C30E8287CC}" srcId="{5A67F704-C498-4F33-BF22-C32842830C97}" destId="{31077549-5410-4F75-A87A-7293E22520DA}" srcOrd="2" destOrd="0" parTransId="{41ED5D76-0D00-4E2F-98C0-EDBA5AC17D98}" sibTransId="{81696D5C-C346-4350-BF12-2E21AD811B51}"/>
    <dgm:cxn modelId="{306A8FCC-1D9D-4620-9218-F89660FE2B42}" srcId="{5A67F704-C498-4F33-BF22-C32842830C97}" destId="{0FAE2751-D128-480C-8053-860C22805B3A}" srcOrd="0" destOrd="0" parTransId="{DABFAE59-B7DC-414C-8E95-E098C841EE7C}" sibTransId="{0ABD2B2F-6AD5-4B29-9E08-7F3C0B279A23}"/>
    <dgm:cxn modelId="{68876AE2-9987-4400-AA44-09090BC512C2}" srcId="{5A67F704-C498-4F33-BF22-C32842830C97}" destId="{4E8980CC-6478-4303-BB73-03FAE7052F11}" srcOrd="1" destOrd="0" parTransId="{3D85514C-FD92-4016-A682-3FCCB34C9E54}" sibTransId="{11DA0BFC-7DEC-4111-8DAF-7B7506BF36EC}"/>
    <dgm:cxn modelId="{D9295AEC-000F-4003-9E91-A7F1ED5F3FE1}" type="presOf" srcId="{4E8980CC-6478-4303-BB73-03FAE7052F11}" destId="{C0769E04-B65F-44BF-A0A1-6869F89740F2}" srcOrd="0" destOrd="0" presId="urn:microsoft.com/office/officeart/2005/8/layout/radial4"/>
    <dgm:cxn modelId="{658BC0F6-E2C2-4FA9-8C75-73273C90B9FF}" type="presOf" srcId="{DABFAE59-B7DC-414C-8E95-E098C841EE7C}" destId="{C89468C5-F1AF-4F13-8009-C7A40122AFE5}" srcOrd="0" destOrd="0" presId="urn:microsoft.com/office/officeart/2005/8/layout/radial4"/>
    <dgm:cxn modelId="{C9286E25-2C3A-4379-83EA-2DE3F9395517}" type="presParOf" srcId="{EB2E67DB-9C8E-4DAA-97FF-CF4ED7E783BB}" destId="{917BD560-350D-42C3-9D7C-620F7E559749}" srcOrd="0" destOrd="0" presId="urn:microsoft.com/office/officeart/2005/8/layout/radial4"/>
    <dgm:cxn modelId="{6C1482BD-C5A2-4EF7-AF2D-3FA578FDC720}" type="presParOf" srcId="{EB2E67DB-9C8E-4DAA-97FF-CF4ED7E783BB}" destId="{C89468C5-F1AF-4F13-8009-C7A40122AFE5}" srcOrd="1" destOrd="0" presId="urn:microsoft.com/office/officeart/2005/8/layout/radial4"/>
    <dgm:cxn modelId="{675A426F-82F9-4400-B631-0A8C2D712717}" type="presParOf" srcId="{EB2E67DB-9C8E-4DAA-97FF-CF4ED7E783BB}" destId="{10D11E23-9422-46E1-A563-4A21692C1857}" srcOrd="2" destOrd="0" presId="urn:microsoft.com/office/officeart/2005/8/layout/radial4"/>
    <dgm:cxn modelId="{565363DE-E783-4ED9-B59E-A1B5A9E5BFB6}" type="presParOf" srcId="{EB2E67DB-9C8E-4DAA-97FF-CF4ED7E783BB}" destId="{CA9AF66C-833B-4803-8DC0-ADC6D484BFC1}" srcOrd="3" destOrd="0" presId="urn:microsoft.com/office/officeart/2005/8/layout/radial4"/>
    <dgm:cxn modelId="{74BFCE84-C4EA-41D8-98B0-0D3A124BA40C}" type="presParOf" srcId="{EB2E67DB-9C8E-4DAA-97FF-CF4ED7E783BB}" destId="{C0769E04-B65F-44BF-A0A1-6869F89740F2}" srcOrd="4" destOrd="0" presId="urn:microsoft.com/office/officeart/2005/8/layout/radial4"/>
    <dgm:cxn modelId="{3197956C-CEBF-4443-9F94-BC0BBD47A0D8}" type="presParOf" srcId="{EB2E67DB-9C8E-4DAA-97FF-CF4ED7E783BB}" destId="{8401AB4C-0A51-46B7-9524-B3C7A6F3DC3C}" srcOrd="5" destOrd="0" presId="urn:microsoft.com/office/officeart/2005/8/layout/radial4"/>
    <dgm:cxn modelId="{3C1197B3-792B-44E0-9B5A-EAD6B3ED3C71}" type="presParOf" srcId="{EB2E67DB-9C8E-4DAA-97FF-CF4ED7E783BB}" destId="{D8A51048-64FE-4FE2-AC63-ECA7F742D03F}"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7BD560-350D-42C3-9D7C-620F7E559749}">
      <dsp:nvSpPr>
        <dsp:cNvPr id="0" name=""/>
        <dsp:cNvSpPr/>
      </dsp:nvSpPr>
      <dsp:spPr>
        <a:xfrm>
          <a:off x="4794051" y="3102241"/>
          <a:ext cx="2603896" cy="2603896"/>
        </a:xfrm>
        <a:prstGeom prst="ellipse">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sp3d extrusionH="28000" prstMaterial="matte"/>
        </a:bodyPr>
        <a:lstStyle/>
        <a:p>
          <a:pPr marL="0" lvl="0" indent="0" algn="ctr" defTabSz="1422400">
            <a:lnSpc>
              <a:spcPct val="90000"/>
            </a:lnSpc>
            <a:spcBef>
              <a:spcPct val="0"/>
            </a:spcBef>
            <a:spcAft>
              <a:spcPct val="35000"/>
            </a:spcAft>
            <a:buNone/>
          </a:pPr>
          <a:r>
            <a:rPr lang="en-US" sz="3200" b="0" i="1" kern="1200" baseline="0" dirty="0"/>
            <a:t>Active Directory – An overview</a:t>
          </a:r>
          <a:endParaRPr lang="en-GB" sz="3200" kern="1200" dirty="0"/>
        </a:p>
      </dsp:txBody>
      <dsp:txXfrm>
        <a:off x="5175383" y="3483573"/>
        <a:ext cx="1841232" cy="1841232"/>
      </dsp:txXfrm>
    </dsp:sp>
    <dsp:sp modelId="{C89468C5-F1AF-4F13-8009-C7A40122AFE5}">
      <dsp:nvSpPr>
        <dsp:cNvPr id="0" name=""/>
        <dsp:cNvSpPr/>
      </dsp:nvSpPr>
      <dsp:spPr>
        <a:xfrm rot="12900000">
          <a:off x="3119643" y="2647577"/>
          <a:ext cx="1995152" cy="742110"/>
        </a:xfrm>
        <a:prstGeom prst="leftArrow">
          <a:avLst>
            <a:gd name="adj1" fmla="val 60000"/>
            <a:gd name="adj2" fmla="val 50000"/>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10D11E23-9422-46E1-A563-4A21692C1857}">
      <dsp:nvSpPr>
        <dsp:cNvPr id="0" name=""/>
        <dsp:cNvSpPr/>
      </dsp:nvSpPr>
      <dsp:spPr>
        <a:xfrm>
          <a:off x="2063201" y="1456965"/>
          <a:ext cx="2473702" cy="1978961"/>
        </a:xfrm>
        <a:prstGeom prst="roundRect">
          <a:avLst>
            <a:gd name="adj" fmla="val 10000"/>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81915" tIns="81915" rIns="81915" bIns="81915" numCol="1" spcCol="1270" anchor="ctr" anchorCtr="0">
          <a:noAutofit/>
          <a:sp3d extrusionH="28000" prstMaterial="matte"/>
        </a:bodyPr>
        <a:lstStyle/>
        <a:p>
          <a:pPr marL="0" lvl="0" indent="0" algn="ctr" defTabSz="1911350">
            <a:lnSpc>
              <a:spcPct val="90000"/>
            </a:lnSpc>
            <a:spcBef>
              <a:spcPct val="0"/>
            </a:spcBef>
            <a:spcAft>
              <a:spcPct val="35000"/>
            </a:spcAft>
            <a:buNone/>
          </a:pPr>
          <a:r>
            <a:rPr lang="en-US" sz="4300" b="0" i="1" kern="1200" baseline="0" dirty="0"/>
            <a:t>Domain Services</a:t>
          </a:r>
          <a:endParaRPr lang="en-GB" sz="4300" kern="1200" dirty="0"/>
        </a:p>
      </dsp:txBody>
      <dsp:txXfrm>
        <a:off x="2121163" y="1514927"/>
        <a:ext cx="2357778" cy="1863037"/>
      </dsp:txXfrm>
    </dsp:sp>
    <dsp:sp modelId="{CA9AF66C-833B-4803-8DC0-ADC6D484BFC1}">
      <dsp:nvSpPr>
        <dsp:cNvPr id="0" name=""/>
        <dsp:cNvSpPr/>
      </dsp:nvSpPr>
      <dsp:spPr>
        <a:xfrm rot="16200000">
          <a:off x="5098423" y="1617489"/>
          <a:ext cx="1995152" cy="742110"/>
        </a:xfrm>
        <a:prstGeom prst="leftArrow">
          <a:avLst>
            <a:gd name="adj1" fmla="val 60000"/>
            <a:gd name="adj2" fmla="val 50000"/>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C0769E04-B65F-44BF-A0A1-6869F89740F2}">
      <dsp:nvSpPr>
        <dsp:cNvPr id="0" name=""/>
        <dsp:cNvSpPr/>
      </dsp:nvSpPr>
      <dsp:spPr>
        <a:xfrm>
          <a:off x="4859148" y="1487"/>
          <a:ext cx="2473702" cy="1978961"/>
        </a:xfrm>
        <a:prstGeom prst="roundRect">
          <a:avLst>
            <a:gd name="adj" fmla="val 10000"/>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81915" tIns="81915" rIns="81915" bIns="81915" numCol="1" spcCol="1270" anchor="ctr" anchorCtr="0">
          <a:noAutofit/>
          <a:sp3d extrusionH="28000" prstMaterial="matte"/>
        </a:bodyPr>
        <a:lstStyle/>
        <a:p>
          <a:pPr marL="0" lvl="0" indent="0" algn="ctr" defTabSz="1911350">
            <a:lnSpc>
              <a:spcPct val="90000"/>
            </a:lnSpc>
            <a:spcBef>
              <a:spcPct val="0"/>
            </a:spcBef>
            <a:spcAft>
              <a:spcPct val="35000"/>
            </a:spcAft>
            <a:buNone/>
          </a:pPr>
          <a:r>
            <a:rPr lang="en-US" sz="4300" b="0" i="1" kern="1200" baseline="0" dirty="0"/>
            <a:t>Domain Controller</a:t>
          </a:r>
          <a:endParaRPr lang="en-GB" sz="4300" kern="1200" dirty="0"/>
        </a:p>
      </dsp:txBody>
      <dsp:txXfrm>
        <a:off x="4917110" y="59449"/>
        <a:ext cx="2357778" cy="1863037"/>
      </dsp:txXfrm>
    </dsp:sp>
    <dsp:sp modelId="{8401AB4C-0A51-46B7-9524-B3C7A6F3DC3C}">
      <dsp:nvSpPr>
        <dsp:cNvPr id="0" name=""/>
        <dsp:cNvSpPr/>
      </dsp:nvSpPr>
      <dsp:spPr>
        <a:xfrm rot="19500000">
          <a:off x="7077204" y="2647577"/>
          <a:ext cx="1995152" cy="742110"/>
        </a:xfrm>
        <a:prstGeom prst="leftArrow">
          <a:avLst>
            <a:gd name="adj1" fmla="val 60000"/>
            <a:gd name="adj2" fmla="val 50000"/>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D8A51048-64FE-4FE2-AC63-ECA7F742D03F}">
      <dsp:nvSpPr>
        <dsp:cNvPr id="0" name=""/>
        <dsp:cNvSpPr/>
      </dsp:nvSpPr>
      <dsp:spPr>
        <a:xfrm>
          <a:off x="7655096" y="1456965"/>
          <a:ext cx="2473702" cy="1978961"/>
        </a:xfrm>
        <a:prstGeom prst="roundRect">
          <a:avLst>
            <a:gd name="adj" fmla="val 10000"/>
          </a:avLst>
        </a:prstGeom>
        <a:solidFill>
          <a:schemeClr val="accent1">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81915" tIns="81915" rIns="81915" bIns="81915" numCol="1" spcCol="1270" anchor="ctr" anchorCtr="0">
          <a:noAutofit/>
          <a:sp3d extrusionH="28000" prstMaterial="matte"/>
        </a:bodyPr>
        <a:lstStyle/>
        <a:p>
          <a:pPr marL="0" lvl="0" indent="0" algn="ctr" defTabSz="1911350">
            <a:lnSpc>
              <a:spcPct val="90000"/>
            </a:lnSpc>
            <a:spcBef>
              <a:spcPct val="0"/>
            </a:spcBef>
            <a:spcAft>
              <a:spcPct val="35000"/>
            </a:spcAft>
            <a:buNone/>
          </a:pPr>
          <a:r>
            <a:rPr lang="en-US" sz="4300" b="0" i="1" kern="1200" baseline="0"/>
            <a:t>Best Practices</a:t>
          </a:r>
          <a:endParaRPr lang="en-GB" sz="4300" kern="1200"/>
        </a:p>
      </dsp:txBody>
      <dsp:txXfrm>
        <a:off x="7713058" y="1514927"/>
        <a:ext cx="2357778" cy="1863037"/>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14/02/2024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a:t>
            </a:fld>
            <a:endParaRPr lang="en-GB"/>
          </a:p>
        </p:txBody>
      </p:sp>
    </p:spTree>
    <p:extLst>
      <p:ext uri="{BB962C8B-B14F-4D97-AF65-F5344CB8AC3E}">
        <p14:creationId xmlns:p14="http://schemas.microsoft.com/office/powerpoint/2010/main" val="747074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a:t>
            </a:fld>
            <a:endParaRPr lang="en-GB"/>
          </a:p>
        </p:txBody>
      </p:sp>
    </p:spTree>
    <p:extLst>
      <p:ext uri="{BB962C8B-B14F-4D97-AF65-F5344CB8AC3E}">
        <p14:creationId xmlns:p14="http://schemas.microsoft.com/office/powerpoint/2010/main" val="1883596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a:t>
            </a:fld>
            <a:endParaRPr lang="en-GB"/>
          </a:p>
        </p:txBody>
      </p:sp>
    </p:spTree>
    <p:extLst>
      <p:ext uri="{BB962C8B-B14F-4D97-AF65-F5344CB8AC3E}">
        <p14:creationId xmlns:p14="http://schemas.microsoft.com/office/powerpoint/2010/main" val="458696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5</a:t>
            </a:fld>
            <a:endParaRPr lang="en-GB"/>
          </a:p>
        </p:txBody>
      </p:sp>
    </p:spTree>
    <p:extLst>
      <p:ext uri="{BB962C8B-B14F-4D97-AF65-F5344CB8AC3E}">
        <p14:creationId xmlns:p14="http://schemas.microsoft.com/office/powerpoint/2010/main" val="24287754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6</a:t>
            </a:fld>
            <a:endParaRPr lang="en-GB"/>
          </a:p>
        </p:txBody>
      </p:sp>
    </p:spTree>
    <p:extLst>
      <p:ext uri="{BB962C8B-B14F-4D97-AF65-F5344CB8AC3E}">
        <p14:creationId xmlns:p14="http://schemas.microsoft.com/office/powerpoint/2010/main" val="3213042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7</a:t>
            </a:fld>
            <a:endParaRPr lang="en-GB"/>
          </a:p>
        </p:txBody>
      </p:sp>
    </p:spTree>
    <p:extLst>
      <p:ext uri="{BB962C8B-B14F-4D97-AF65-F5344CB8AC3E}">
        <p14:creationId xmlns:p14="http://schemas.microsoft.com/office/powerpoint/2010/main" val="12847874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8</a:t>
            </a:fld>
            <a:endParaRPr lang="en-GB"/>
          </a:p>
        </p:txBody>
      </p:sp>
    </p:spTree>
    <p:extLst>
      <p:ext uri="{BB962C8B-B14F-4D97-AF65-F5344CB8AC3E}">
        <p14:creationId xmlns:p14="http://schemas.microsoft.com/office/powerpoint/2010/main" val="1343686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9</a:t>
            </a:fld>
            <a:endParaRPr lang="en-GB"/>
          </a:p>
        </p:txBody>
      </p:sp>
    </p:spTree>
    <p:extLst>
      <p:ext uri="{BB962C8B-B14F-4D97-AF65-F5344CB8AC3E}">
        <p14:creationId xmlns:p14="http://schemas.microsoft.com/office/powerpoint/2010/main" val="1514454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10</a:t>
            </a:fld>
            <a:endParaRPr lang="en-GB"/>
          </a:p>
        </p:txBody>
      </p:sp>
    </p:spTree>
    <p:extLst>
      <p:ext uri="{BB962C8B-B14F-4D97-AF65-F5344CB8AC3E}">
        <p14:creationId xmlns:p14="http://schemas.microsoft.com/office/powerpoint/2010/main" val="6120354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11</a:t>
            </a:fld>
            <a:endParaRPr lang="en-GB"/>
          </a:p>
        </p:txBody>
      </p:sp>
    </p:spTree>
    <p:extLst>
      <p:ext uri="{BB962C8B-B14F-4D97-AF65-F5344CB8AC3E}">
        <p14:creationId xmlns:p14="http://schemas.microsoft.com/office/powerpoint/2010/main" val="1107558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12</a:t>
            </a:fld>
            <a:endParaRPr lang="en-GB"/>
          </a:p>
        </p:txBody>
      </p:sp>
    </p:spTree>
    <p:extLst>
      <p:ext uri="{BB962C8B-B14F-4D97-AF65-F5344CB8AC3E}">
        <p14:creationId xmlns:p14="http://schemas.microsoft.com/office/powerpoint/2010/main" val="42830329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13</a:t>
            </a:fld>
            <a:endParaRPr lang="en-GB"/>
          </a:p>
        </p:txBody>
      </p:sp>
    </p:spTree>
    <p:extLst>
      <p:ext uri="{BB962C8B-B14F-4D97-AF65-F5344CB8AC3E}">
        <p14:creationId xmlns:p14="http://schemas.microsoft.com/office/powerpoint/2010/main" val="19156327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15</a:t>
            </a:fld>
            <a:endParaRPr lang="en-GB"/>
          </a:p>
        </p:txBody>
      </p:sp>
    </p:spTree>
    <p:extLst>
      <p:ext uri="{BB962C8B-B14F-4D97-AF65-F5344CB8AC3E}">
        <p14:creationId xmlns:p14="http://schemas.microsoft.com/office/powerpoint/2010/main" val="262341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19</a:t>
            </a:fld>
            <a:endParaRPr lang="en-GB"/>
          </a:p>
        </p:txBody>
      </p:sp>
    </p:spTree>
    <p:extLst>
      <p:ext uri="{BB962C8B-B14F-4D97-AF65-F5344CB8AC3E}">
        <p14:creationId xmlns:p14="http://schemas.microsoft.com/office/powerpoint/2010/main" val="19967319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E4D72D-6A46-4192-8400-B72158011827}" type="slidenum">
              <a:rPr lang="en-GB" smtClean="0"/>
              <a:t>21</a:t>
            </a:fld>
            <a:endParaRPr lang="en-GB"/>
          </a:p>
        </p:txBody>
      </p:sp>
    </p:spTree>
    <p:extLst>
      <p:ext uri="{BB962C8B-B14F-4D97-AF65-F5344CB8AC3E}">
        <p14:creationId xmlns:p14="http://schemas.microsoft.com/office/powerpoint/2010/main" val="3980377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E4D72D-6A46-4192-8400-B72158011827}" type="slidenum">
              <a:rPr lang="en-GB" smtClean="0"/>
              <a:t>22</a:t>
            </a:fld>
            <a:endParaRPr lang="en-GB"/>
          </a:p>
        </p:txBody>
      </p:sp>
    </p:spTree>
    <p:extLst>
      <p:ext uri="{BB962C8B-B14F-4D97-AF65-F5344CB8AC3E}">
        <p14:creationId xmlns:p14="http://schemas.microsoft.com/office/powerpoint/2010/main" val="824913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25</a:t>
            </a:fld>
            <a:endParaRPr lang="en-GB"/>
          </a:p>
        </p:txBody>
      </p:sp>
    </p:spTree>
    <p:extLst>
      <p:ext uri="{BB962C8B-B14F-4D97-AF65-F5344CB8AC3E}">
        <p14:creationId xmlns:p14="http://schemas.microsoft.com/office/powerpoint/2010/main" val="39282816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34</a:t>
            </a:fld>
            <a:endParaRPr lang="en-GB"/>
          </a:p>
        </p:txBody>
      </p:sp>
    </p:spTree>
    <p:extLst>
      <p:ext uri="{BB962C8B-B14F-4D97-AF65-F5344CB8AC3E}">
        <p14:creationId xmlns:p14="http://schemas.microsoft.com/office/powerpoint/2010/main" val="3877280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42687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518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13313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14/02/2024</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98455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12827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60092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89975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79396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258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157911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31487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604124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616423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757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6181387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image" Target="../media/image2.png"/><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2/14/2024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97172373"/>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2/14/2024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Graphical user interface&#10;&#10;Description automatically generated with medium confidence">
            <a:extLst>
              <a:ext uri="{FF2B5EF4-FFF2-40B4-BE49-F238E27FC236}">
                <a16:creationId xmlns:a16="http://schemas.microsoft.com/office/drawing/2014/main" id="{CB0EB6F8-EC51-F74F-782F-F97F59DC84E1}"/>
              </a:ext>
            </a:extLst>
          </p:cNvPr>
          <p:cNvPicPr>
            <a:picLocks noChangeAspect="1"/>
          </p:cNvPicPr>
          <p:nvPr userDrawn="1"/>
        </p:nvPicPr>
        <p:blipFill>
          <a:blip r:embed="rId15"/>
          <a:stretch>
            <a:fillRect/>
          </a:stretch>
        </p:blipFill>
        <p:spPr>
          <a:xfrm>
            <a:off x="0" y="0"/>
            <a:ext cx="12192000" cy="6858000"/>
          </a:xfrm>
          <a:prstGeom prst="rect">
            <a:avLst/>
          </a:prstGeom>
        </p:spPr>
      </p:pic>
    </p:spTree>
    <p:extLst>
      <p:ext uri="{BB962C8B-B14F-4D97-AF65-F5344CB8AC3E}">
        <p14:creationId xmlns:p14="http://schemas.microsoft.com/office/powerpoint/2010/main" val="196784918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creativecommons.org/licenses/by-nc/3.0/" TargetMode="External"/><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hyperlink" Target="https://www.pngall.com/aim-png/" TargetMode="External"/><Relationship Id="rId5" Type="http://schemas.openxmlformats.org/officeDocument/2006/relationships/image" Target="../media/image1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2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9.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22.png"/><Relationship Id="rId4" Type="http://schemas.openxmlformats.org/officeDocument/2006/relationships/image" Target="../media/image25.png"/><Relationship Id="rId9"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9.xml"/><Relationship Id="rId4" Type="http://schemas.openxmlformats.org/officeDocument/2006/relationships/image" Target="../media/image21.sv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2.png"/><Relationship Id="rId1" Type="http://schemas.openxmlformats.org/officeDocument/2006/relationships/slideLayout" Target="../slideLayouts/slideLayout9.xml"/><Relationship Id="rId5" Type="http://schemas.openxmlformats.org/officeDocument/2006/relationships/image" Target="../media/image21.svg"/><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Layout" Target="../slideLayouts/slideLayout9.xml"/><Relationship Id="rId5" Type="http://schemas.openxmlformats.org/officeDocument/2006/relationships/image" Target="../media/image21.sv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9.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21.svg"/></Relationships>
</file>

<file path=ppt/slides/_rels/slide32.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oleObject" Target="../embeddings/oleObject2.bin"/><Relationship Id="rId18" Type="http://schemas.openxmlformats.org/officeDocument/2006/relationships/image" Target="../media/image20.png"/><Relationship Id="rId3" Type="http://schemas.openxmlformats.org/officeDocument/2006/relationships/image" Target="../media/image40.png"/><Relationship Id="rId7" Type="http://schemas.openxmlformats.org/officeDocument/2006/relationships/image" Target="../media/image44.png"/><Relationship Id="rId12" Type="http://schemas.openxmlformats.org/officeDocument/2006/relationships/image" Target="../media/image48.png"/><Relationship Id="rId17" Type="http://schemas.openxmlformats.org/officeDocument/2006/relationships/image" Target="../media/image51.png"/><Relationship Id="rId2" Type="http://schemas.openxmlformats.org/officeDocument/2006/relationships/image" Target="../media/image39.png"/><Relationship Id="rId16" Type="http://schemas.openxmlformats.org/officeDocument/2006/relationships/image" Target="../media/image50.png"/><Relationship Id="rId1" Type="http://schemas.openxmlformats.org/officeDocument/2006/relationships/slideLayout" Target="../slideLayouts/slideLayout9.xml"/><Relationship Id="rId6" Type="http://schemas.openxmlformats.org/officeDocument/2006/relationships/image" Target="../media/image43.png"/><Relationship Id="rId11" Type="http://schemas.openxmlformats.org/officeDocument/2006/relationships/image" Target="../media/image47.emf"/><Relationship Id="rId5" Type="http://schemas.openxmlformats.org/officeDocument/2006/relationships/image" Target="../media/image42.png"/><Relationship Id="rId15" Type="http://schemas.openxmlformats.org/officeDocument/2006/relationships/oleObject" Target="../embeddings/oleObject3.bin"/><Relationship Id="rId10" Type="http://schemas.openxmlformats.org/officeDocument/2006/relationships/oleObject" Target="../embeddings/oleObject1.bin"/><Relationship Id="rId19" Type="http://schemas.openxmlformats.org/officeDocument/2006/relationships/image" Target="../media/image21.svg"/><Relationship Id="rId4" Type="http://schemas.openxmlformats.org/officeDocument/2006/relationships/image" Target="../media/image41.png"/><Relationship Id="rId9" Type="http://schemas.openxmlformats.org/officeDocument/2006/relationships/image" Target="../media/image46.png"/><Relationship Id="rId14" Type="http://schemas.openxmlformats.org/officeDocument/2006/relationships/image" Target="../media/image4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066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20">
            <a:extLst>
              <a:ext uri="{FF2B5EF4-FFF2-40B4-BE49-F238E27FC236}">
                <a16:creationId xmlns:a16="http://schemas.microsoft.com/office/drawing/2014/main" id="{C3270DC8-EBF3-7DFE-ED80-86A3471E908E}"/>
              </a:ext>
            </a:extLst>
          </p:cNvPr>
          <p:cNvGraphicFramePr>
            <a:graphicFrameLocks noGrp="1"/>
          </p:cNvGraphicFramePr>
          <p:nvPr>
            <p:ph idx="1"/>
            <p:extLst>
              <p:ext uri="{D42A27DB-BD31-4B8C-83A1-F6EECF244321}">
                <p14:modId xmlns:p14="http://schemas.microsoft.com/office/powerpoint/2010/main" val="577972291"/>
              </p:ext>
            </p:extLst>
          </p:nvPr>
        </p:nvGraphicFramePr>
        <p:xfrm>
          <a:off x="0" y="0"/>
          <a:ext cx="12192000" cy="57076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itle 2">
            <a:extLst>
              <a:ext uri="{FF2B5EF4-FFF2-40B4-BE49-F238E27FC236}">
                <a16:creationId xmlns:a16="http://schemas.microsoft.com/office/drawing/2014/main" id="{900AF725-3D2D-ECE6-C0E6-5BE3FDA8EFE5}"/>
              </a:ext>
            </a:extLst>
          </p:cNvPr>
          <p:cNvSpPr>
            <a:spLocks noGrp="1"/>
          </p:cNvSpPr>
          <p:nvPr>
            <p:ph type="title"/>
          </p:nvPr>
        </p:nvSpPr>
        <p:spPr>
          <a:xfrm>
            <a:off x="583688" y="455085"/>
            <a:ext cx="11127317" cy="975783"/>
          </a:xfrm>
        </p:spPr>
        <p:txBody>
          <a:bodyPr>
            <a:normAutofit/>
          </a:bodyPr>
          <a:lstStyle/>
          <a:p>
            <a:r>
              <a:rPr lang="en-US" sz="3200" b="1" dirty="0"/>
              <a:t>Today’s Discussion</a:t>
            </a:r>
          </a:p>
        </p:txBody>
      </p:sp>
      <p:sp>
        <p:nvSpPr>
          <p:cNvPr id="12" name="TextBox 11">
            <a:extLst>
              <a:ext uri="{FF2B5EF4-FFF2-40B4-BE49-F238E27FC236}">
                <a16:creationId xmlns:a16="http://schemas.microsoft.com/office/drawing/2014/main" id="{227A289E-9EC1-1C8C-6EAE-122D1C7EA5DF}"/>
              </a:ext>
            </a:extLst>
          </p:cNvPr>
          <p:cNvSpPr txBox="1"/>
          <p:nvPr/>
        </p:nvSpPr>
        <p:spPr>
          <a:xfrm>
            <a:off x="3808869" y="0"/>
            <a:ext cx="8383131" cy="1200329"/>
          </a:xfrm>
          <a:prstGeom prst="rect">
            <a:avLst/>
          </a:prstGeom>
          <a:noFill/>
        </p:spPr>
        <p:txBody>
          <a:bodyPr wrap="square">
            <a:spAutoFit/>
          </a:bodyPr>
          <a:lstStyle/>
          <a:p>
            <a:pPr algn="just">
              <a:spcBef>
                <a:spcPts val="0"/>
              </a:spcBef>
            </a:pPr>
            <a:r>
              <a:rPr lang="en-US" i="1" dirty="0">
                <a:solidFill>
                  <a:schemeClr val="tx1">
                    <a:lumMod val="50000"/>
                  </a:schemeClr>
                </a:solidFill>
              </a:rPr>
              <a:t>During this week, we shall focus on Directory Services! we will delve into the Active Directory Infrastructure concepts, overviewing directory services, understand its environment and apply the learning to deploy and later manage network services and resources. </a:t>
            </a:r>
          </a:p>
        </p:txBody>
      </p:sp>
      <p:sp>
        <p:nvSpPr>
          <p:cNvPr id="22" name="TextBox 21">
            <a:extLst>
              <a:ext uri="{FF2B5EF4-FFF2-40B4-BE49-F238E27FC236}">
                <a16:creationId xmlns:a16="http://schemas.microsoft.com/office/drawing/2014/main" id="{5A7EFF65-A732-E7E4-0A10-09EA48337B02}"/>
              </a:ext>
            </a:extLst>
          </p:cNvPr>
          <p:cNvSpPr txBox="1"/>
          <p:nvPr/>
        </p:nvSpPr>
        <p:spPr>
          <a:xfrm>
            <a:off x="121772" y="4991899"/>
            <a:ext cx="8383131" cy="646331"/>
          </a:xfrm>
          <a:prstGeom prst="rect">
            <a:avLst/>
          </a:prstGeom>
          <a:noFill/>
        </p:spPr>
        <p:txBody>
          <a:bodyPr wrap="square">
            <a:spAutoFit/>
          </a:bodyPr>
          <a:lstStyle/>
          <a:p>
            <a:pPr algn="just">
              <a:spcBef>
                <a:spcPts val="0"/>
              </a:spcBef>
            </a:pPr>
            <a:r>
              <a:rPr lang="en-US" i="1" dirty="0">
                <a:solidFill>
                  <a:schemeClr val="tx1">
                    <a:lumMod val="50000"/>
                  </a:schemeClr>
                </a:solidFill>
              </a:rPr>
              <a:t>Before we dive into today's topics, let's briefly recap </a:t>
            </a:r>
          </a:p>
          <a:p>
            <a:pPr algn="just">
              <a:spcBef>
                <a:spcPts val="0"/>
              </a:spcBef>
            </a:pPr>
            <a:r>
              <a:rPr lang="en-US" i="1" dirty="0">
                <a:solidFill>
                  <a:schemeClr val="tx1">
                    <a:lumMod val="50000"/>
                  </a:schemeClr>
                </a:solidFill>
              </a:rPr>
              <a:t>what we covered so far. </a:t>
            </a:r>
          </a:p>
        </p:txBody>
      </p:sp>
    </p:spTree>
    <p:extLst>
      <p:ext uri="{BB962C8B-B14F-4D97-AF65-F5344CB8AC3E}">
        <p14:creationId xmlns:p14="http://schemas.microsoft.com/office/powerpoint/2010/main" val="1693028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AE158124-C0C6-CE8D-7B7E-53F8490A39D5}"/>
              </a:ext>
            </a:extLst>
          </p:cNvPr>
          <p:cNvSpPr txBox="1"/>
          <p:nvPr/>
        </p:nvSpPr>
        <p:spPr>
          <a:xfrm>
            <a:off x="4888170" y="469420"/>
            <a:ext cx="2049407" cy="400110"/>
          </a:xfrm>
          <a:prstGeom prst="rect">
            <a:avLst/>
          </a:prstGeom>
          <a:noFill/>
          <a:effectLst>
            <a:outerShdw blurRad="50800" dist="38100" dir="5400000" algn="t" rotWithShape="0">
              <a:prstClr val="black">
                <a:alpha val="40000"/>
              </a:prstClr>
            </a:outerShdw>
          </a:effectLst>
        </p:spPr>
        <p:txBody>
          <a:bodyPr wrap="none" rtlCol="0">
            <a:spAutoFit/>
          </a:bodyPr>
          <a:lstStyle/>
          <a:p>
            <a:r>
              <a:rPr lang="en-GB" sz="2000" b="1" dirty="0">
                <a:effectLst>
                  <a:outerShdw blurRad="38100" dist="38100" dir="2700000" algn="tl">
                    <a:srgbClr val="000000">
                      <a:alpha val="43137"/>
                    </a:srgbClr>
                  </a:outerShdw>
                </a:effectLst>
              </a:rPr>
              <a:t>Scan and Share!!!</a:t>
            </a:r>
          </a:p>
        </p:txBody>
      </p:sp>
      <p:pic>
        <p:nvPicPr>
          <p:cNvPr id="2" name="Picture 2" descr="QR code for this padlet">
            <a:extLst>
              <a:ext uri="{FF2B5EF4-FFF2-40B4-BE49-F238E27FC236}">
                <a16:creationId xmlns:a16="http://schemas.microsoft.com/office/drawing/2014/main" id="{32F86323-DC86-1833-3D87-617D0E8C4B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5091" y="944487"/>
            <a:ext cx="4788977" cy="4788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631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2266122" y="1425844"/>
            <a:ext cx="8646220" cy="3053166"/>
          </a:xfrm>
          <a:solidFill>
            <a:schemeClr val="accent3"/>
          </a:solidFill>
          <a:ln>
            <a:noFill/>
          </a:ln>
        </p:spPr>
        <p:style>
          <a:lnRef idx="0">
            <a:scrgbClr r="0" g="0" b="0"/>
          </a:lnRef>
          <a:fillRef idx="0">
            <a:scrgbClr r="0" g="0" b="0"/>
          </a:fillRef>
          <a:effectRef idx="0">
            <a:scrgbClr r="0" g="0" b="0"/>
          </a:effectRef>
          <a:fontRef idx="minor">
            <a:schemeClr val="lt1"/>
          </a:fontRef>
        </p:style>
        <p:txBody>
          <a:bodyPr/>
          <a:lstStyle/>
          <a:p>
            <a:pPr marL="0" indent="0" algn="l"/>
            <a:r>
              <a:rPr lang="en-US" b="1" dirty="0">
                <a:solidFill>
                  <a:schemeClr val="tx1"/>
                </a:solidFill>
              </a:rPr>
              <a:t>Coursework 1:</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Choose your Hypervisor based on your research (Q.1, 2)</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Download (use Evaluation Copy or From our Servers) and Setup your Virtual Machines – as per the topology (Q. 3, 4)</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Research on IP Address (Based on the Group Discussion Last week)</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Use Appropriate IP Addressing Scheme to configure your Network</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Test and Troubleshoot (if required) your network.</a:t>
            </a:r>
          </a:p>
          <a:p>
            <a:pPr marL="342900" indent="-342900" algn="l">
              <a:buBlip>
                <a:blip r:embed="rId3">
                  <a:extLst>
                    <a:ext uri="{96DAC541-7B7A-43D3-8B79-37D633B846F1}">
                      <asvg:svgBlip xmlns:asvg="http://schemas.microsoft.com/office/drawing/2016/SVG/main" r:embed="rId4"/>
                    </a:ext>
                  </a:extLst>
                </a:blip>
              </a:buBlip>
            </a:pPr>
            <a:r>
              <a:rPr lang="en-GB" dirty="0">
                <a:solidFill>
                  <a:srgbClr val="FF0000"/>
                </a:solidFill>
              </a:rPr>
              <a:t>Submit your Coursework 1 – next week </a:t>
            </a:r>
            <a:r>
              <a:rPr lang="en-GB" b="1" dirty="0">
                <a:solidFill>
                  <a:srgbClr val="FF0000"/>
                </a:solidFill>
              </a:rPr>
              <a:t>– 23/02/2024</a:t>
            </a:r>
            <a:r>
              <a:rPr lang="en-GB" dirty="0">
                <a:solidFill>
                  <a:srgbClr val="FF0000"/>
                </a:solidFill>
              </a:rPr>
              <a:t> </a:t>
            </a:r>
          </a:p>
          <a:p>
            <a:pPr marL="342900" indent="-342900" algn="l">
              <a:buBlip>
                <a:blip r:embed="rId3">
                  <a:extLst>
                    <a:ext uri="{96DAC541-7B7A-43D3-8B79-37D633B846F1}">
                      <asvg:svgBlip xmlns:asvg="http://schemas.microsoft.com/office/drawing/2016/SVG/main" r:embed="rId4"/>
                    </a:ext>
                  </a:extLst>
                </a:blip>
              </a:buBlip>
            </a:pPr>
            <a:endParaRPr lang="en-US" b="1" dirty="0">
              <a:solidFill>
                <a:srgbClr val="FF0000"/>
              </a:solidFill>
            </a:endParaRPr>
          </a:p>
          <a:p>
            <a:pPr marL="0" indent="0" algn="l"/>
            <a:endParaRPr lang="en-US" b="1"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2266122" cy="507268"/>
          </a:xfrm>
        </p:spPr>
        <p:txBody>
          <a:bodyPr>
            <a:normAutofit fontScale="90000"/>
          </a:bodyPr>
          <a:lstStyle/>
          <a:p>
            <a:r>
              <a:rPr lang="en-GB" sz="3200" dirty="0"/>
              <a:t>Milestone</a:t>
            </a:r>
          </a:p>
        </p:txBody>
      </p:sp>
      <p:grpSp>
        <p:nvGrpSpPr>
          <p:cNvPr id="9" name="Group 8">
            <a:extLst>
              <a:ext uri="{FF2B5EF4-FFF2-40B4-BE49-F238E27FC236}">
                <a16:creationId xmlns:a16="http://schemas.microsoft.com/office/drawing/2014/main" id="{1E32E8D2-4CD0-7529-4396-5EC73AC62276}"/>
              </a:ext>
            </a:extLst>
          </p:cNvPr>
          <p:cNvGrpSpPr/>
          <p:nvPr/>
        </p:nvGrpSpPr>
        <p:grpSpPr>
          <a:xfrm>
            <a:off x="7952270" y="1679478"/>
            <a:ext cx="2621749" cy="2668097"/>
            <a:chOff x="8167711" y="253634"/>
            <a:chExt cx="2621749" cy="2668097"/>
          </a:xfrm>
        </p:grpSpPr>
        <p:pic>
          <p:nvPicPr>
            <p:cNvPr id="5" name="Graphic 4" descr="Checkbox Checked with solid fill">
              <a:extLst>
                <a:ext uri="{FF2B5EF4-FFF2-40B4-BE49-F238E27FC236}">
                  <a16:creationId xmlns:a16="http://schemas.microsoft.com/office/drawing/2014/main" id="{AA024CED-AB63-2490-1B9C-CDE99CCD1D6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28615" y="253634"/>
              <a:ext cx="507269" cy="507269"/>
            </a:xfrm>
            <a:prstGeom prst="rect">
              <a:avLst/>
            </a:prstGeom>
          </p:spPr>
        </p:pic>
        <p:pic>
          <p:nvPicPr>
            <p:cNvPr id="6" name="Graphic 5" descr="Checkbox Checked with solid fill">
              <a:extLst>
                <a:ext uri="{FF2B5EF4-FFF2-40B4-BE49-F238E27FC236}">
                  <a16:creationId xmlns:a16="http://schemas.microsoft.com/office/drawing/2014/main" id="{2C47EC1D-8B22-51A4-2F18-BFDBC6B8133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28615" y="1006322"/>
              <a:ext cx="507269" cy="507269"/>
            </a:xfrm>
            <a:prstGeom prst="rect">
              <a:avLst/>
            </a:prstGeom>
          </p:spPr>
        </p:pic>
        <p:pic>
          <p:nvPicPr>
            <p:cNvPr id="10" name="Graphic 9" descr="Checkbox Checked with solid fill">
              <a:extLst>
                <a:ext uri="{FF2B5EF4-FFF2-40B4-BE49-F238E27FC236}">
                  <a16:creationId xmlns:a16="http://schemas.microsoft.com/office/drawing/2014/main" id="{C44339E4-81D1-275E-3DC4-B9B6109336A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282191" y="1344240"/>
              <a:ext cx="507269" cy="507269"/>
            </a:xfrm>
            <a:prstGeom prst="rect">
              <a:avLst/>
            </a:prstGeom>
          </p:spPr>
        </p:pic>
        <p:pic>
          <p:nvPicPr>
            <p:cNvPr id="13" name="Graphic 12" descr="Checkbox Crossed with solid fill">
              <a:extLst>
                <a:ext uri="{FF2B5EF4-FFF2-40B4-BE49-F238E27FC236}">
                  <a16:creationId xmlns:a16="http://schemas.microsoft.com/office/drawing/2014/main" id="{2A2FD120-F0F9-EF08-DFDD-CCBA6D84879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879234" y="1693364"/>
              <a:ext cx="507269" cy="507269"/>
            </a:xfrm>
            <a:prstGeom prst="rect">
              <a:avLst/>
            </a:prstGeom>
          </p:spPr>
        </p:pic>
        <p:pic>
          <p:nvPicPr>
            <p:cNvPr id="19" name="Graphic 18" descr="Share">
              <a:extLst>
                <a:ext uri="{FF2B5EF4-FFF2-40B4-BE49-F238E27FC236}">
                  <a16:creationId xmlns:a16="http://schemas.microsoft.com/office/drawing/2014/main" id="{739F00D9-8EA1-2E3E-2512-C414FE23480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961202" y="2414462"/>
              <a:ext cx="507269" cy="507269"/>
            </a:xfrm>
            <a:prstGeom prst="rect">
              <a:avLst/>
            </a:prstGeom>
          </p:spPr>
        </p:pic>
        <p:pic>
          <p:nvPicPr>
            <p:cNvPr id="20" name="Graphic 19" descr="Checkbox Crossed with solid fill">
              <a:extLst>
                <a:ext uri="{FF2B5EF4-FFF2-40B4-BE49-F238E27FC236}">
                  <a16:creationId xmlns:a16="http://schemas.microsoft.com/office/drawing/2014/main" id="{FD773EB4-8545-1532-1F47-E70ADFB19F6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167711" y="2071647"/>
              <a:ext cx="507269" cy="507269"/>
            </a:xfrm>
            <a:prstGeom prst="rect">
              <a:avLst/>
            </a:prstGeom>
          </p:spPr>
        </p:pic>
      </p:grpSp>
      <p:pic>
        <p:nvPicPr>
          <p:cNvPr id="8" name="Graphic 7" descr="Bullseye with solid fill">
            <a:extLst>
              <a:ext uri="{FF2B5EF4-FFF2-40B4-BE49-F238E27FC236}">
                <a16:creationId xmlns:a16="http://schemas.microsoft.com/office/drawing/2014/main" id="{525C1E14-64F8-BFE5-5524-7D7193D8371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32464" y="760903"/>
            <a:ext cx="1302792" cy="1302792"/>
          </a:xfrm>
          <a:prstGeom prst="rect">
            <a:avLst/>
          </a:prstGeom>
        </p:spPr>
      </p:pic>
    </p:spTree>
    <p:extLst>
      <p:ext uri="{BB962C8B-B14F-4D97-AF65-F5344CB8AC3E}">
        <p14:creationId xmlns:p14="http://schemas.microsoft.com/office/powerpoint/2010/main" val="40321626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raphic 13" descr="Drawing Figure outline">
            <a:extLst>
              <a:ext uri="{FF2B5EF4-FFF2-40B4-BE49-F238E27FC236}">
                <a16:creationId xmlns:a16="http://schemas.microsoft.com/office/drawing/2014/main" id="{44675255-F6A8-4207-1C7B-F9328ACBF3F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4663" y="937109"/>
            <a:ext cx="914400" cy="914400"/>
          </a:xfrm>
          <a:prstGeom prst="rect">
            <a:avLst/>
          </a:prstGeom>
        </p:spPr>
      </p:pic>
      <p:sp>
        <p:nvSpPr>
          <p:cNvPr id="15" name="Title 2">
            <a:extLst>
              <a:ext uri="{FF2B5EF4-FFF2-40B4-BE49-F238E27FC236}">
                <a16:creationId xmlns:a16="http://schemas.microsoft.com/office/drawing/2014/main" id="{A907E4A1-B138-78CA-B282-6BCB1ACB0785}"/>
              </a:ext>
            </a:extLst>
          </p:cNvPr>
          <p:cNvSpPr txBox="1">
            <a:spLocks/>
          </p:cNvSpPr>
          <p:nvPr/>
        </p:nvSpPr>
        <p:spPr bwMode="auto">
          <a:xfrm>
            <a:off x="0" y="195515"/>
            <a:ext cx="2266122" cy="50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200" dirty="0"/>
              <a:t>Action</a:t>
            </a:r>
          </a:p>
        </p:txBody>
      </p:sp>
      <p:sp>
        <p:nvSpPr>
          <p:cNvPr id="16" name="Content Placeholder 1">
            <a:extLst>
              <a:ext uri="{FF2B5EF4-FFF2-40B4-BE49-F238E27FC236}">
                <a16:creationId xmlns:a16="http://schemas.microsoft.com/office/drawing/2014/main" id="{AE91491C-5726-DD4B-7A37-6E6E152CB830}"/>
              </a:ext>
            </a:extLst>
          </p:cNvPr>
          <p:cNvSpPr txBox="1">
            <a:spLocks/>
          </p:cNvSpPr>
          <p:nvPr/>
        </p:nvSpPr>
        <p:spPr>
          <a:xfrm>
            <a:off x="1479064" y="195515"/>
            <a:ext cx="10547622" cy="5290886"/>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20" tIns="45710" rIns="91420" bIns="45710" rtlCol="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kern="1200" baseline="0">
                <a:solidFill>
                  <a:schemeClr val="bg1"/>
                </a:solidFill>
                <a:latin typeface="+mn-lt"/>
                <a:ea typeface="+mn-ea"/>
                <a:cs typeface="CiscoSans ExtraLight"/>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r>
              <a:rPr lang="en-US" dirty="0">
                <a:solidFill>
                  <a:schemeClr val="tx1"/>
                </a:solidFill>
              </a:rPr>
              <a:t>As we conclude today's lecture on domain services, including Active Directory Domain Services, LDAP, and their physical and logical components such as domain controllers, I trust you now have a clearer understanding of the different services offered by Active Directory and their purposes in managing network resources. With this foundational knowledge in place, I encourage you to </a:t>
            </a:r>
          </a:p>
          <a:p>
            <a:pPr marL="342900" indent="-342900" algn="just">
              <a:buBlip>
                <a:blip r:embed="rId5">
                  <a:extLst>
                    <a:ext uri="{96DAC541-7B7A-43D3-8B79-37D633B846F1}">
                      <asvg:svgBlip xmlns:asvg="http://schemas.microsoft.com/office/drawing/2016/SVG/main" r:embed="rId6"/>
                    </a:ext>
                  </a:extLst>
                </a:blip>
              </a:buBlip>
            </a:pPr>
            <a:r>
              <a:rPr lang="en-US" dirty="0">
                <a:solidFill>
                  <a:schemeClr val="tx1"/>
                </a:solidFill>
              </a:rPr>
              <a:t>take the initiative to conduct initial research on routing before our next lecture session. </a:t>
            </a:r>
          </a:p>
          <a:p>
            <a:pPr marL="342900" indent="-342900" algn="just">
              <a:buBlip>
                <a:blip r:embed="rId5">
                  <a:extLst>
                    <a:ext uri="{96DAC541-7B7A-43D3-8B79-37D633B846F1}">
                      <asvg:svgBlip xmlns:asvg="http://schemas.microsoft.com/office/drawing/2016/SVG/main" r:embed="rId6"/>
                    </a:ext>
                  </a:extLst>
                </a:blip>
              </a:buBlip>
            </a:pPr>
            <a:r>
              <a:rPr lang="en-US" dirty="0">
                <a:solidFill>
                  <a:schemeClr val="tx1"/>
                </a:solidFill>
              </a:rPr>
              <a:t>Understanding routing protocols will be instrumental as we dive into our next group activity, which will focus on exploring various routing protocols used in networking.</a:t>
            </a:r>
          </a:p>
          <a:p>
            <a:pPr marL="342900" indent="-342900" algn="just">
              <a:buBlip>
                <a:blip r:embed="rId5">
                  <a:extLst>
                    <a:ext uri="{96DAC541-7B7A-43D3-8B79-37D633B846F1}">
                      <asvg:svgBlip xmlns:asvg="http://schemas.microsoft.com/office/drawing/2016/SVG/main" r:embed="rId6"/>
                    </a:ext>
                  </a:extLst>
                </a:blip>
              </a:buBlip>
            </a:pPr>
            <a:r>
              <a:rPr lang="en-US" dirty="0">
                <a:solidFill>
                  <a:schemeClr val="tx1"/>
                </a:solidFill>
              </a:rPr>
              <a:t>By familiarizing yourself with routing protocols and how they function, you'll be better prepared to participate actively in our group discussions and engage in collaborative learning experiences. </a:t>
            </a:r>
          </a:p>
          <a:p>
            <a:pPr marL="342900" indent="-342900" algn="just">
              <a:buBlip>
                <a:blip r:embed="rId5">
                  <a:extLst>
                    <a:ext uri="{96DAC541-7B7A-43D3-8B79-37D633B846F1}">
                      <asvg:svgBlip xmlns:asvg="http://schemas.microsoft.com/office/drawing/2016/SVG/main" r:embed="rId6"/>
                    </a:ext>
                  </a:extLst>
                </a:blip>
              </a:buBlip>
            </a:pPr>
            <a:r>
              <a:rPr lang="en-US" dirty="0">
                <a:solidFill>
                  <a:schemeClr val="tx1"/>
                </a:solidFill>
              </a:rPr>
              <a:t>Additionally, consider preparing a case study on how routing protocols work, as this will be invaluable for your upcoming presentation.</a:t>
            </a:r>
          </a:p>
          <a:p>
            <a:pPr marL="342900" indent="-342900" algn="just">
              <a:buBlip>
                <a:blip r:embed="rId5">
                  <a:extLst>
                    <a:ext uri="{96DAC541-7B7A-43D3-8B79-37D633B846F1}">
                      <asvg:svgBlip xmlns:asvg="http://schemas.microsoft.com/office/drawing/2016/SVG/main" r:embed="rId6"/>
                    </a:ext>
                  </a:extLst>
                </a:blip>
              </a:buBlip>
            </a:pPr>
            <a:r>
              <a:rPr lang="en-US" dirty="0">
                <a:solidFill>
                  <a:schemeClr val="tx1"/>
                </a:solidFill>
              </a:rPr>
              <a:t>Remember, the more you engage with the material outside of class, the deeper your understanding will become. So, let's take this opportunity to delve into routing protocols and enhance our knowledge together.</a:t>
            </a:r>
          </a:p>
          <a:p>
            <a:pPr marL="342900" indent="-342900" algn="just">
              <a:buBlip>
                <a:blip r:embed="rId5">
                  <a:extLst>
                    <a:ext uri="{96DAC541-7B7A-43D3-8B79-37D633B846F1}">
                      <asvg:svgBlip xmlns:asvg="http://schemas.microsoft.com/office/drawing/2016/SVG/main" r:embed="rId6"/>
                    </a:ext>
                  </a:extLst>
                </a:blip>
              </a:buBlip>
            </a:pPr>
            <a:r>
              <a:rPr lang="en-US" dirty="0">
                <a:solidFill>
                  <a:schemeClr val="tx1"/>
                </a:solidFill>
              </a:rPr>
              <a:t>Good luck!</a:t>
            </a:r>
          </a:p>
        </p:txBody>
      </p:sp>
    </p:spTree>
    <p:extLst>
      <p:ext uri="{BB962C8B-B14F-4D97-AF65-F5344CB8AC3E}">
        <p14:creationId xmlns:p14="http://schemas.microsoft.com/office/powerpoint/2010/main" val="683668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2561321" y="1953067"/>
            <a:ext cx="9375820" cy="1960862"/>
          </a:xfrm>
        </p:spPr>
        <p:txBody>
          <a:bodyPr/>
          <a:lstStyle/>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Understand the Active Directory Infrastructure </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Continue with your Coursework 1, complete Task 6 and 7, prepare your report</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Submit your report – </a:t>
            </a:r>
            <a:r>
              <a:rPr lang="en-US" b="1" dirty="0">
                <a:solidFill>
                  <a:schemeClr val="tx1"/>
                </a:solidFill>
              </a:rPr>
              <a:t>23</a:t>
            </a:r>
            <a:r>
              <a:rPr lang="en-US" b="1" baseline="30000" dirty="0">
                <a:solidFill>
                  <a:schemeClr val="tx1"/>
                </a:solidFill>
              </a:rPr>
              <a:t>rd</a:t>
            </a:r>
            <a:r>
              <a:rPr lang="en-US" b="1" dirty="0">
                <a:solidFill>
                  <a:schemeClr val="tx1"/>
                </a:solidFill>
              </a:rPr>
              <a:t> February 2024 @ 1500</a:t>
            </a: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2266122" cy="507268"/>
          </a:xfrm>
        </p:spPr>
        <p:txBody>
          <a:bodyPr>
            <a:normAutofit fontScale="90000"/>
          </a:bodyPr>
          <a:lstStyle/>
          <a:p>
            <a:r>
              <a:rPr lang="en-GB" sz="3200" dirty="0"/>
              <a:t>Objectives</a:t>
            </a:r>
          </a:p>
        </p:txBody>
      </p:sp>
      <p:pic>
        <p:nvPicPr>
          <p:cNvPr id="7" name="Picture 6" descr="A black target with a dart in center&#10;&#10;Description automatically generated">
            <a:extLst>
              <a:ext uri="{FF2B5EF4-FFF2-40B4-BE49-F238E27FC236}">
                <a16:creationId xmlns:a16="http://schemas.microsoft.com/office/drawing/2014/main" id="{0460DE2E-C19D-EB96-323E-89727175CC56}"/>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54859" y="1878494"/>
            <a:ext cx="1875425" cy="1960861"/>
          </a:xfrm>
          <a:prstGeom prst="rect">
            <a:avLst/>
          </a:prstGeom>
        </p:spPr>
      </p:pic>
      <p:sp>
        <p:nvSpPr>
          <p:cNvPr id="11" name="TextBox 10">
            <a:extLst>
              <a:ext uri="{FF2B5EF4-FFF2-40B4-BE49-F238E27FC236}">
                <a16:creationId xmlns:a16="http://schemas.microsoft.com/office/drawing/2014/main" id="{CB492009-FD73-B0EE-27C4-7DC1AD9B0029}"/>
              </a:ext>
            </a:extLst>
          </p:cNvPr>
          <p:cNvSpPr txBox="1"/>
          <p:nvPr/>
        </p:nvSpPr>
        <p:spPr>
          <a:xfrm>
            <a:off x="243559" y="3729263"/>
            <a:ext cx="2130284" cy="369332"/>
          </a:xfrm>
          <a:prstGeom prst="rect">
            <a:avLst/>
          </a:prstGeom>
          <a:noFill/>
        </p:spPr>
        <p:txBody>
          <a:bodyPr wrap="square" rtlCol="0">
            <a:spAutoFit/>
          </a:bodyPr>
          <a:lstStyle/>
          <a:p>
            <a:r>
              <a:rPr lang="en-GB" sz="900" dirty="0">
                <a:hlinkClick r:id="rId6" tooltip="https://www.pngall.com/aim-png/"/>
              </a:rPr>
              <a:t>This Photo</a:t>
            </a:r>
            <a:r>
              <a:rPr lang="en-GB" sz="900" dirty="0"/>
              <a:t> by Unknown Author is licensed under </a:t>
            </a:r>
            <a:r>
              <a:rPr lang="en-GB" sz="900" dirty="0">
                <a:hlinkClick r:id="rId7" tooltip="https://creativecommons.org/licenses/by-nc/3.0/"/>
              </a:rPr>
              <a:t>CC BY-NC</a:t>
            </a:r>
            <a:endParaRPr lang="en-GB" sz="900" dirty="0"/>
          </a:p>
        </p:txBody>
      </p:sp>
    </p:spTree>
    <p:extLst>
      <p:ext uri="{BB962C8B-B14F-4D97-AF65-F5344CB8AC3E}">
        <p14:creationId xmlns:p14="http://schemas.microsoft.com/office/powerpoint/2010/main" val="1128288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28246" y="801891"/>
            <a:ext cx="10972800" cy="3367169"/>
          </a:xfrm>
        </p:spPr>
        <p:txBody>
          <a:bodyPr>
            <a:noAutofit/>
          </a:bodyPr>
          <a:lstStyle/>
          <a:p>
            <a:pPr marL="433387" lvl="1" indent="-342900" algn="just">
              <a:buFont typeface="Courier New" panose="02070309020205020404" pitchFamily="49" charset="0"/>
              <a:buChar char="o"/>
            </a:pPr>
            <a:r>
              <a:rPr lang="en-GB" dirty="0"/>
              <a:t>Network Operating Systems!!!</a:t>
            </a:r>
          </a:p>
          <a:p>
            <a:pPr marL="890587" lvl="2" indent="-342900" algn="just">
              <a:buFont typeface="Courier New" panose="02070309020205020404" pitchFamily="49" charset="0"/>
              <a:buChar char="o"/>
            </a:pPr>
            <a:r>
              <a:rPr lang="en-GB" sz="2400" dirty="0"/>
              <a:t>Manage and facilitate communication, resource sharing across a network of interconnected devices.</a:t>
            </a:r>
          </a:p>
          <a:p>
            <a:pPr marL="890587" lvl="2" indent="-342900" algn="just">
              <a:buFont typeface="Courier New" panose="02070309020205020404" pitchFamily="49" charset="0"/>
              <a:buChar char="o"/>
            </a:pPr>
            <a:r>
              <a:rPr lang="en-GB" sz="2400" dirty="0"/>
              <a:t>Offer services for network connected entities to effectively communicate, access shared resources, perform network related task efficiently. </a:t>
            </a:r>
          </a:p>
          <a:p>
            <a:pPr marL="433387" lvl="1" indent="-342900" algn="just">
              <a:buFont typeface="Courier New" panose="02070309020205020404" pitchFamily="49" charset="0"/>
              <a:buChar char="o"/>
            </a:pPr>
            <a:r>
              <a:rPr lang="en-GB" dirty="0"/>
              <a:t>Features</a:t>
            </a:r>
          </a:p>
          <a:p>
            <a:pPr marL="890587" lvl="2" indent="-342900" algn="just">
              <a:buFont typeface="Courier New" panose="02070309020205020404" pitchFamily="49" charset="0"/>
              <a:buChar char="o"/>
            </a:pPr>
            <a:r>
              <a:rPr lang="en-GB" sz="2400" dirty="0"/>
              <a:t>Resource Sharing</a:t>
            </a:r>
          </a:p>
          <a:p>
            <a:pPr marL="890587" lvl="2" indent="-342900" algn="just">
              <a:buFont typeface="Courier New" panose="02070309020205020404" pitchFamily="49" charset="0"/>
              <a:buChar char="o"/>
            </a:pPr>
            <a:r>
              <a:rPr lang="en-GB" sz="2400" dirty="0"/>
              <a:t>User Authentication</a:t>
            </a:r>
          </a:p>
          <a:p>
            <a:pPr marL="890587" lvl="2" indent="-342900" algn="just">
              <a:buFont typeface="Courier New" panose="02070309020205020404" pitchFamily="49" charset="0"/>
              <a:buChar char="o"/>
            </a:pPr>
            <a:r>
              <a:rPr lang="en-GB" sz="2400" dirty="0"/>
              <a:t>Access Control</a:t>
            </a:r>
          </a:p>
          <a:p>
            <a:pPr marL="890587" lvl="2" indent="-342900" algn="just">
              <a:buFont typeface="Courier New" panose="02070309020205020404" pitchFamily="49" charset="0"/>
              <a:buChar char="o"/>
            </a:pPr>
            <a:r>
              <a:rPr lang="en-GB" sz="2400" dirty="0"/>
              <a:t>Centralized Management</a:t>
            </a:r>
          </a:p>
          <a:p>
            <a:pPr marL="890587" lvl="2" indent="-342900" algn="just">
              <a:buFont typeface="Courier New" panose="02070309020205020404" pitchFamily="49" charset="0"/>
              <a:buChar char="o"/>
            </a:pPr>
            <a:r>
              <a:rPr lang="en-GB" sz="2400" dirty="0"/>
              <a:t>Scalability</a:t>
            </a:r>
          </a:p>
          <a:p>
            <a:pPr marL="890587" lvl="2" indent="-342900" algn="just">
              <a:buFont typeface="Courier New" panose="02070309020205020404" pitchFamily="49" charset="0"/>
              <a:buChar char="o"/>
            </a:pPr>
            <a:r>
              <a:rPr lang="en-GB" sz="2400" dirty="0"/>
              <a:t>Reliability </a:t>
            </a:r>
          </a:p>
        </p:txBody>
      </p:sp>
    </p:spTree>
    <p:extLst>
      <p:ext uri="{BB962C8B-B14F-4D97-AF65-F5344CB8AC3E}">
        <p14:creationId xmlns:p14="http://schemas.microsoft.com/office/powerpoint/2010/main" val="357841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28246" y="801891"/>
            <a:ext cx="10972800" cy="3367169"/>
          </a:xfrm>
        </p:spPr>
        <p:txBody>
          <a:bodyPr>
            <a:noAutofit/>
          </a:bodyPr>
          <a:lstStyle/>
          <a:p>
            <a:pPr marL="433387" lvl="1" indent="-342900" algn="just">
              <a:buFont typeface="Courier New" panose="02070309020205020404" pitchFamily="49" charset="0"/>
              <a:buChar char="o"/>
            </a:pPr>
            <a:r>
              <a:rPr lang="en-GB" dirty="0"/>
              <a:t>Type in the Chat….</a:t>
            </a:r>
          </a:p>
          <a:p>
            <a:pPr marL="433387" lvl="1" indent="-342900" algn="just">
              <a:buFont typeface="Courier New" panose="02070309020205020404" pitchFamily="49" charset="0"/>
              <a:buChar char="o"/>
            </a:pPr>
            <a:endParaRPr lang="en-GB" dirty="0"/>
          </a:p>
          <a:p>
            <a:pPr marL="433387" lvl="1" indent="-342900" algn="just">
              <a:buFont typeface="Courier New" panose="02070309020205020404" pitchFamily="49" charset="0"/>
              <a:buChar char="o"/>
            </a:pPr>
            <a:r>
              <a:rPr lang="en-GB" sz="2400" dirty="0"/>
              <a:t>What are the different type</a:t>
            </a:r>
            <a:r>
              <a:rPr lang="en-GB" dirty="0"/>
              <a:t>s of Network Operating Systems you are aware of?</a:t>
            </a:r>
            <a:endParaRPr lang="en-GB" sz="2400" dirty="0"/>
          </a:p>
        </p:txBody>
      </p:sp>
      <p:sp>
        <p:nvSpPr>
          <p:cNvPr id="4" name="Content Placeholder 2">
            <a:extLst>
              <a:ext uri="{FF2B5EF4-FFF2-40B4-BE49-F238E27FC236}">
                <a16:creationId xmlns:a16="http://schemas.microsoft.com/office/drawing/2014/main" id="{C821DDAF-E69F-EBC4-DDE7-8AE5DB2CB3D8}"/>
              </a:ext>
            </a:extLst>
          </p:cNvPr>
          <p:cNvSpPr txBox="1">
            <a:spLocks/>
          </p:cNvSpPr>
          <p:nvPr/>
        </p:nvSpPr>
        <p:spPr>
          <a:xfrm>
            <a:off x="328246" y="3039393"/>
            <a:ext cx="8017790" cy="19985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3387" lvl="1" indent="-342900" algn="just">
              <a:buFont typeface="Courier New" panose="02070309020205020404" pitchFamily="49" charset="0"/>
              <a:buChar char="o"/>
            </a:pPr>
            <a:r>
              <a:rPr lang="en-GB"/>
              <a:t>Types of NOS</a:t>
            </a:r>
          </a:p>
          <a:p>
            <a:pPr marL="890587" lvl="2" indent="-342900" algn="just">
              <a:buFont typeface="Courier New" panose="02070309020205020404" pitchFamily="49" charset="0"/>
              <a:buChar char="o"/>
            </a:pPr>
            <a:r>
              <a:rPr lang="en-GB" sz="2400"/>
              <a:t>Server-Centric </a:t>
            </a:r>
          </a:p>
          <a:p>
            <a:pPr marL="890587" lvl="2" indent="-342900" algn="just">
              <a:buFont typeface="Courier New" panose="02070309020205020404" pitchFamily="49" charset="0"/>
              <a:buChar char="o"/>
            </a:pPr>
            <a:r>
              <a:rPr lang="en-GB" sz="2400"/>
              <a:t>Device Specific</a:t>
            </a:r>
          </a:p>
          <a:p>
            <a:pPr marL="890587" lvl="2" indent="-342900" algn="just">
              <a:buFont typeface="Courier New" panose="02070309020205020404" pitchFamily="49" charset="0"/>
              <a:buChar char="o"/>
            </a:pPr>
            <a:r>
              <a:rPr lang="en-GB" sz="2400"/>
              <a:t>Hypervisor Based</a:t>
            </a:r>
            <a:endParaRPr lang="en-GB" sz="2400" dirty="0"/>
          </a:p>
        </p:txBody>
      </p:sp>
    </p:spTree>
    <p:extLst>
      <p:ext uri="{BB962C8B-B14F-4D97-AF65-F5344CB8AC3E}">
        <p14:creationId xmlns:p14="http://schemas.microsoft.com/office/powerpoint/2010/main" val="175775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28246" y="801891"/>
            <a:ext cx="10972800" cy="3367169"/>
          </a:xfrm>
        </p:spPr>
        <p:txBody>
          <a:bodyPr>
            <a:noAutofit/>
          </a:bodyPr>
          <a:lstStyle/>
          <a:p>
            <a:pPr marL="433387" lvl="1" indent="-342900" algn="just">
              <a:buFont typeface="Courier New" panose="02070309020205020404" pitchFamily="49" charset="0"/>
              <a:buChar char="o"/>
            </a:pPr>
            <a:r>
              <a:rPr lang="en-US" sz="2400" dirty="0"/>
              <a:t>Microsoft Windows Server is one of the most widely used network operating systems.</a:t>
            </a:r>
          </a:p>
          <a:p>
            <a:pPr marL="433387" lvl="1" indent="-342900" algn="just">
              <a:buFont typeface="Courier New" panose="02070309020205020404" pitchFamily="49" charset="0"/>
              <a:buChar char="o"/>
            </a:pPr>
            <a:r>
              <a:rPr lang="en-US" sz="2400" dirty="0"/>
              <a:t>Offers a range of features for:</a:t>
            </a:r>
          </a:p>
          <a:p>
            <a:pPr marL="890587" lvl="2" indent="-342900" algn="just">
              <a:buBlip>
                <a:blip r:embed="rId3">
                  <a:extLst>
                    <a:ext uri="{96DAC541-7B7A-43D3-8B79-37D633B846F1}">
                      <asvg:svgBlip xmlns:asvg="http://schemas.microsoft.com/office/drawing/2016/SVG/main" r:embed="rId4"/>
                    </a:ext>
                  </a:extLst>
                </a:blip>
              </a:buBlip>
            </a:pPr>
            <a:r>
              <a:rPr lang="en-US" sz="2400" dirty="0"/>
              <a:t>Managing network services.</a:t>
            </a:r>
          </a:p>
          <a:p>
            <a:pPr marL="890587" lvl="2" indent="-342900" algn="just">
              <a:buBlip>
                <a:blip r:embed="rId3">
                  <a:extLst>
                    <a:ext uri="{96DAC541-7B7A-43D3-8B79-37D633B846F1}">
                      <asvg:svgBlip xmlns:asvg="http://schemas.microsoft.com/office/drawing/2016/SVG/main" r:embed="rId4"/>
                    </a:ext>
                  </a:extLst>
                </a:blip>
              </a:buBlip>
            </a:pPr>
            <a:r>
              <a:rPr lang="en-US" sz="2400" dirty="0"/>
              <a:t>Facilitating file sharing.</a:t>
            </a:r>
          </a:p>
          <a:p>
            <a:pPr marL="890587" lvl="2" indent="-342900" algn="just">
              <a:buBlip>
                <a:blip r:embed="rId3">
                  <a:extLst>
                    <a:ext uri="{96DAC541-7B7A-43D3-8B79-37D633B846F1}">
                      <asvg:svgBlip xmlns:asvg="http://schemas.microsoft.com/office/drawing/2016/SVG/main" r:embed="rId4"/>
                    </a:ext>
                  </a:extLst>
                </a:blip>
              </a:buBlip>
            </a:pPr>
            <a:r>
              <a:rPr lang="en-US" sz="2400" dirty="0"/>
              <a:t>Handling user authentication.</a:t>
            </a:r>
          </a:p>
          <a:p>
            <a:pPr marL="890587" lvl="2" indent="-342900" algn="just">
              <a:buBlip>
                <a:blip r:embed="rId3">
                  <a:extLst>
                    <a:ext uri="{96DAC541-7B7A-43D3-8B79-37D633B846F1}">
                      <asvg:svgBlip xmlns:asvg="http://schemas.microsoft.com/office/drawing/2016/SVG/main" r:embed="rId4"/>
                    </a:ext>
                  </a:extLst>
                </a:blip>
              </a:buBlip>
            </a:pPr>
            <a:r>
              <a:rPr lang="en-US" sz="2400" dirty="0"/>
              <a:t>Providing directory services - </a:t>
            </a:r>
            <a:r>
              <a:rPr lang="en-US" sz="2400" b="1" dirty="0"/>
              <a:t>Active Directory Domain Services</a:t>
            </a:r>
          </a:p>
          <a:p>
            <a:pPr marL="433387" lvl="1" indent="-342900" algn="just">
              <a:buFont typeface="Courier New" panose="02070309020205020404" pitchFamily="49" charset="0"/>
              <a:buChar char="o"/>
            </a:pPr>
            <a:r>
              <a:rPr lang="en-US" dirty="0"/>
              <a:t>Active Directory Domain Services </a:t>
            </a:r>
          </a:p>
          <a:p>
            <a:pPr marL="890587" lvl="2" indent="-342900" algn="just">
              <a:buBlip>
                <a:blip r:embed="rId3">
                  <a:extLst>
                    <a:ext uri="{96DAC541-7B7A-43D3-8B79-37D633B846F1}">
                      <asvg:svgBlip xmlns:asvg="http://schemas.microsoft.com/office/drawing/2016/SVG/main" r:embed="rId4"/>
                    </a:ext>
                  </a:extLst>
                </a:blip>
              </a:buBlip>
            </a:pPr>
            <a:r>
              <a:rPr lang="en-US" sz="2400" dirty="0"/>
              <a:t>enables centralized user and resource management.</a:t>
            </a:r>
          </a:p>
          <a:p>
            <a:pPr marL="890587" lvl="2" indent="-342900" algn="just">
              <a:buBlip>
                <a:blip r:embed="rId3">
                  <a:extLst>
                    <a:ext uri="{96DAC541-7B7A-43D3-8B79-37D633B846F1}">
                      <asvg:svgBlip xmlns:asvg="http://schemas.microsoft.com/office/drawing/2016/SVG/main" r:embed="rId4"/>
                    </a:ext>
                  </a:extLst>
                </a:blip>
              </a:buBlip>
            </a:pPr>
            <a:r>
              <a:rPr lang="en-US" sz="2400" dirty="0"/>
              <a:t>facilitates efficient administration of network resources.</a:t>
            </a:r>
          </a:p>
          <a:p>
            <a:pPr marL="890587" lvl="2" indent="-342900" algn="just">
              <a:buBlip>
                <a:blip r:embed="rId3">
                  <a:extLst>
                    <a:ext uri="{96DAC541-7B7A-43D3-8B79-37D633B846F1}">
                      <asvg:svgBlip xmlns:asvg="http://schemas.microsoft.com/office/drawing/2016/SVG/main" r:embed="rId4"/>
                    </a:ext>
                  </a:extLst>
                </a:blip>
              </a:buBlip>
            </a:pPr>
            <a:r>
              <a:rPr lang="en-US" sz="2400" dirty="0"/>
              <a:t>supports features such as group policy management and user access control.</a:t>
            </a:r>
            <a:endParaRPr lang="en-GB" sz="2400" dirty="0"/>
          </a:p>
        </p:txBody>
      </p:sp>
    </p:spTree>
    <p:extLst>
      <p:ext uri="{BB962C8B-B14F-4D97-AF65-F5344CB8AC3E}">
        <p14:creationId xmlns:p14="http://schemas.microsoft.com/office/powerpoint/2010/main" val="3629214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43745" y="693403"/>
            <a:ext cx="10972800" cy="3367169"/>
          </a:xfrm>
        </p:spPr>
        <p:txBody>
          <a:bodyPr>
            <a:noAutofit/>
          </a:bodyPr>
          <a:lstStyle/>
          <a:p>
            <a:pPr marL="433387" lvl="1" indent="-342900" algn="just">
              <a:buFont typeface="Courier New" panose="02070309020205020404" pitchFamily="49" charset="0"/>
              <a:buChar char="o"/>
            </a:pPr>
            <a:r>
              <a:rPr lang="en-US" dirty="0"/>
              <a:t>Linux-based Servers (e.g., Ubuntu Server, CentOS, Red Hat Enterprise Linux) is known for stability, security, and flexibility.</a:t>
            </a:r>
          </a:p>
          <a:p>
            <a:pPr marL="433387" lvl="1" indent="-342900" algn="just">
              <a:buFont typeface="Courier New" panose="02070309020205020404" pitchFamily="49" charset="0"/>
              <a:buChar char="o"/>
            </a:pPr>
            <a:r>
              <a:rPr lang="en-US" dirty="0"/>
              <a:t>Provide a wide range of networking services including:</a:t>
            </a:r>
          </a:p>
          <a:p>
            <a:pPr marL="890587" lvl="2" indent="-342900" algn="just">
              <a:buBlip>
                <a:blip r:embed="rId3">
                  <a:extLst>
                    <a:ext uri="{96DAC541-7B7A-43D3-8B79-37D633B846F1}">
                      <asvg:svgBlip xmlns:asvg="http://schemas.microsoft.com/office/drawing/2016/SVG/main" r:embed="rId4"/>
                    </a:ext>
                  </a:extLst>
                </a:blip>
              </a:buBlip>
            </a:pPr>
            <a:r>
              <a:rPr lang="en-US" sz="2400" dirty="0"/>
              <a:t>DNS (Domain Name System).</a:t>
            </a:r>
          </a:p>
          <a:p>
            <a:pPr marL="890587" lvl="2" indent="-342900" algn="just">
              <a:buBlip>
                <a:blip r:embed="rId3">
                  <a:extLst>
                    <a:ext uri="{96DAC541-7B7A-43D3-8B79-37D633B846F1}">
                      <asvg:svgBlip xmlns:asvg="http://schemas.microsoft.com/office/drawing/2016/SVG/main" r:embed="rId4"/>
                    </a:ext>
                  </a:extLst>
                </a:blip>
              </a:buBlip>
            </a:pPr>
            <a:r>
              <a:rPr lang="en-US" sz="2400" dirty="0"/>
              <a:t>DHCP (Dynamic Host Configuration Protocol).</a:t>
            </a:r>
          </a:p>
          <a:p>
            <a:pPr marL="890587" lvl="2" indent="-342900" algn="just">
              <a:buBlip>
                <a:blip r:embed="rId3">
                  <a:extLst>
                    <a:ext uri="{96DAC541-7B7A-43D3-8B79-37D633B846F1}">
                      <asvg:svgBlip xmlns:asvg="http://schemas.microsoft.com/office/drawing/2016/SVG/main" r:embed="rId4"/>
                    </a:ext>
                  </a:extLst>
                </a:blip>
              </a:buBlip>
            </a:pPr>
            <a:r>
              <a:rPr lang="en-US" sz="2400" dirty="0"/>
              <a:t>File sharing (using protocols like Samba).</a:t>
            </a:r>
          </a:p>
          <a:p>
            <a:pPr marL="890587" lvl="2" indent="-342900" algn="just">
              <a:buBlip>
                <a:blip r:embed="rId3">
                  <a:extLst>
                    <a:ext uri="{96DAC541-7B7A-43D3-8B79-37D633B846F1}">
                      <asvg:svgBlip xmlns:asvg="http://schemas.microsoft.com/office/drawing/2016/SVG/main" r:embed="rId4"/>
                    </a:ext>
                  </a:extLst>
                </a:blip>
              </a:buBlip>
            </a:pPr>
            <a:r>
              <a:rPr lang="en-US" sz="2400" dirty="0"/>
              <a:t>Web hosting (using Apache or Nginx).</a:t>
            </a:r>
          </a:p>
          <a:p>
            <a:pPr marL="890587" lvl="2" indent="-342900" algn="just">
              <a:buBlip>
                <a:blip r:embed="rId3">
                  <a:extLst>
                    <a:ext uri="{96DAC541-7B7A-43D3-8B79-37D633B846F1}">
                      <asvg:svgBlip xmlns:asvg="http://schemas.microsoft.com/office/drawing/2016/SVG/main" r:embed="rId4"/>
                    </a:ext>
                  </a:extLst>
                </a:blip>
              </a:buBlip>
            </a:pPr>
            <a:endParaRPr lang="en-US" sz="2400" dirty="0"/>
          </a:p>
          <a:p>
            <a:pPr marL="433387" lvl="1" indent="-342900" algn="just">
              <a:buFont typeface="Courier New" panose="02070309020205020404" pitchFamily="49" charset="0"/>
              <a:buChar char="o"/>
            </a:pPr>
            <a:r>
              <a:rPr lang="en-US" dirty="0"/>
              <a:t>FreeBSD, Unix-like operating system known for reliability and performance.</a:t>
            </a:r>
          </a:p>
          <a:p>
            <a:pPr marL="890587" lvl="2" indent="-342900" algn="just">
              <a:buBlip>
                <a:blip r:embed="rId3">
                  <a:extLst>
                    <a:ext uri="{96DAC541-7B7A-43D3-8B79-37D633B846F1}">
                      <asvg:svgBlip xmlns:asvg="http://schemas.microsoft.com/office/drawing/2016/SVG/main" r:embed="rId4"/>
                    </a:ext>
                  </a:extLst>
                </a:blip>
              </a:buBlip>
            </a:pPr>
            <a:r>
              <a:rPr lang="en-US" sz="2400" dirty="0"/>
              <a:t>Can be used as a network operating system to provide services such as</a:t>
            </a:r>
          </a:p>
          <a:p>
            <a:pPr marL="890587" lvl="2" indent="-342900" algn="just">
              <a:buBlip>
                <a:blip r:embed="rId3">
                  <a:extLst>
                    <a:ext uri="{96DAC541-7B7A-43D3-8B79-37D633B846F1}">
                      <asvg:svgBlip xmlns:asvg="http://schemas.microsoft.com/office/drawing/2016/SVG/main" r:embed="rId4"/>
                    </a:ext>
                  </a:extLst>
                </a:blip>
              </a:buBlip>
            </a:pPr>
            <a:r>
              <a:rPr lang="en-US" sz="2400" dirty="0"/>
              <a:t>DNS, DHCP, FTP.</a:t>
            </a:r>
          </a:p>
          <a:p>
            <a:pPr marL="890587" lvl="2" indent="-342900" algn="just">
              <a:buBlip>
                <a:blip r:embed="rId3">
                  <a:extLst>
                    <a:ext uri="{96DAC541-7B7A-43D3-8B79-37D633B846F1}">
                      <asvg:svgBlip xmlns:asvg="http://schemas.microsoft.com/office/drawing/2016/SVG/main" r:embed="rId4"/>
                    </a:ext>
                  </a:extLst>
                </a:blip>
              </a:buBlip>
            </a:pPr>
            <a:r>
              <a:rPr lang="en-US" sz="2400" dirty="0"/>
              <a:t>Firewalling.</a:t>
            </a:r>
          </a:p>
          <a:p>
            <a:pPr marL="890587" lvl="2" indent="-342900" algn="just">
              <a:buBlip>
                <a:blip r:embed="rId3">
                  <a:extLst>
                    <a:ext uri="{96DAC541-7B7A-43D3-8B79-37D633B846F1}">
                      <asvg:svgBlip xmlns:asvg="http://schemas.microsoft.com/office/drawing/2016/SVG/main" r:embed="rId4"/>
                    </a:ext>
                  </a:extLst>
                </a:blip>
              </a:buBlip>
            </a:pPr>
            <a:r>
              <a:rPr lang="en-US" sz="2400" dirty="0"/>
              <a:t>Supports advanced networking features like IPsec and virtualization.</a:t>
            </a:r>
          </a:p>
        </p:txBody>
      </p:sp>
    </p:spTree>
    <p:extLst>
      <p:ext uri="{BB962C8B-B14F-4D97-AF65-F5344CB8AC3E}">
        <p14:creationId xmlns:p14="http://schemas.microsoft.com/office/powerpoint/2010/main" val="3329951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43745" y="583962"/>
            <a:ext cx="11848255" cy="3367169"/>
          </a:xfrm>
        </p:spPr>
        <p:txBody>
          <a:bodyPr>
            <a:noAutofit/>
          </a:bodyPr>
          <a:lstStyle/>
          <a:p>
            <a:pPr marL="433387" lvl="1" indent="-342900" algn="just">
              <a:buFont typeface="Courier New" panose="02070309020205020404" pitchFamily="49" charset="0"/>
              <a:buChar char="o"/>
            </a:pPr>
            <a:r>
              <a:rPr lang="en-US" dirty="0"/>
              <a:t>Cisco IOS (Internetwork Operating System)</a:t>
            </a:r>
          </a:p>
          <a:p>
            <a:pPr marL="890587" lvl="2" indent="-342900" algn="just">
              <a:buBlip>
                <a:blip r:embed="rId3">
                  <a:extLst>
                    <a:ext uri="{96DAC541-7B7A-43D3-8B79-37D633B846F1}">
                      <asvg:svgBlip xmlns:asvg="http://schemas.microsoft.com/office/drawing/2016/SVG/main" r:embed="rId4"/>
                    </a:ext>
                  </a:extLst>
                </a:blip>
              </a:buBlip>
            </a:pPr>
            <a:r>
              <a:rPr lang="en-US" sz="2400" dirty="0"/>
              <a:t>Operating system used on Cisco networking devices (routers, switches).</a:t>
            </a:r>
          </a:p>
          <a:p>
            <a:pPr marL="890587" lvl="2" indent="-342900" algn="just">
              <a:buBlip>
                <a:blip r:embed="rId3">
                  <a:extLst>
                    <a:ext uri="{96DAC541-7B7A-43D3-8B79-37D633B846F1}">
                      <asvg:svgBlip xmlns:asvg="http://schemas.microsoft.com/office/drawing/2016/SVG/main" r:embed="rId4"/>
                    </a:ext>
                  </a:extLst>
                </a:blip>
              </a:buBlip>
            </a:pPr>
            <a:r>
              <a:rPr lang="en-US" sz="2400" dirty="0"/>
              <a:t>Features for:</a:t>
            </a:r>
          </a:p>
          <a:p>
            <a:pPr marL="890587" lvl="2" indent="-342900" algn="just">
              <a:buBlip>
                <a:blip r:embed="rId3">
                  <a:extLst>
                    <a:ext uri="{96DAC541-7B7A-43D3-8B79-37D633B846F1}">
                      <asvg:svgBlip xmlns:asvg="http://schemas.microsoft.com/office/drawing/2016/SVG/main" r:embed="rId4"/>
                    </a:ext>
                  </a:extLst>
                </a:blip>
              </a:buBlip>
            </a:pPr>
            <a:r>
              <a:rPr lang="en-US" sz="2400" dirty="0"/>
              <a:t>Configuring, managing, and securing network infrastructure.</a:t>
            </a:r>
          </a:p>
          <a:p>
            <a:pPr marL="890587" lvl="2" indent="-342900" algn="just">
              <a:buBlip>
                <a:blip r:embed="rId3">
                  <a:extLst>
                    <a:ext uri="{96DAC541-7B7A-43D3-8B79-37D633B846F1}">
                      <asvg:svgBlip xmlns:asvg="http://schemas.microsoft.com/office/drawing/2016/SVG/main" r:embed="rId4"/>
                    </a:ext>
                  </a:extLst>
                </a:blip>
              </a:buBlip>
            </a:pPr>
            <a:r>
              <a:rPr lang="en-US" sz="2400" dirty="0"/>
              <a:t>Including routing protocols, VLAN configuration, access control, and more.</a:t>
            </a:r>
          </a:p>
          <a:p>
            <a:pPr marL="547687" lvl="2" indent="0" algn="just">
              <a:buNone/>
            </a:pPr>
            <a:endParaRPr lang="en-US" sz="2400" dirty="0"/>
          </a:p>
          <a:p>
            <a:pPr marL="433387" lvl="1" indent="-342900" algn="just">
              <a:buFont typeface="Courier New" panose="02070309020205020404" pitchFamily="49" charset="0"/>
              <a:buChar char="o"/>
            </a:pPr>
            <a:r>
              <a:rPr lang="en-US" dirty="0"/>
              <a:t>Juniper Junos:</a:t>
            </a:r>
          </a:p>
          <a:p>
            <a:pPr marL="890587" lvl="2" indent="-342900" algn="just">
              <a:buBlip>
                <a:blip r:embed="rId3">
                  <a:extLst>
                    <a:ext uri="{96DAC541-7B7A-43D3-8B79-37D633B846F1}">
                      <asvg:svgBlip xmlns:asvg="http://schemas.microsoft.com/office/drawing/2016/SVG/main" r:embed="rId4"/>
                    </a:ext>
                  </a:extLst>
                </a:blip>
              </a:buBlip>
            </a:pPr>
            <a:r>
              <a:rPr lang="en-US" sz="2400" dirty="0"/>
              <a:t>Operating system used on Juniper Networks devices (routers, switches, firewalls).</a:t>
            </a:r>
          </a:p>
          <a:p>
            <a:pPr marL="890587" lvl="2" indent="-342900" algn="just">
              <a:buBlip>
                <a:blip r:embed="rId3">
                  <a:extLst>
                    <a:ext uri="{96DAC541-7B7A-43D3-8B79-37D633B846F1}">
                      <asvg:svgBlip xmlns:asvg="http://schemas.microsoft.com/office/drawing/2016/SVG/main" r:embed="rId4"/>
                    </a:ext>
                  </a:extLst>
                </a:blip>
              </a:buBlip>
            </a:pPr>
            <a:r>
              <a:rPr lang="en-US" sz="2400" dirty="0"/>
              <a:t>Offers advanced networking features such as:</a:t>
            </a:r>
          </a:p>
          <a:p>
            <a:pPr marL="890587" lvl="2" indent="-342900" algn="just">
              <a:buBlip>
                <a:blip r:embed="rId3">
                  <a:extLst>
                    <a:ext uri="{96DAC541-7B7A-43D3-8B79-37D633B846F1}">
                      <asvg:svgBlip xmlns:asvg="http://schemas.microsoft.com/office/drawing/2016/SVG/main" r:embed="rId4"/>
                    </a:ext>
                  </a:extLst>
                </a:blip>
              </a:buBlip>
            </a:pPr>
            <a:r>
              <a:rPr lang="en-US" sz="2400" dirty="0"/>
              <a:t>MPLS (Multiprotocol Label Switching).</a:t>
            </a:r>
          </a:p>
          <a:p>
            <a:pPr marL="890587" lvl="2" indent="-342900" algn="just">
              <a:buBlip>
                <a:blip r:embed="rId3">
                  <a:extLst>
                    <a:ext uri="{96DAC541-7B7A-43D3-8B79-37D633B846F1}">
                      <asvg:svgBlip xmlns:asvg="http://schemas.microsoft.com/office/drawing/2016/SVG/main" r:embed="rId4"/>
                    </a:ext>
                  </a:extLst>
                </a:blip>
              </a:buBlip>
            </a:pPr>
            <a:r>
              <a:rPr lang="en-US" sz="2400" dirty="0"/>
              <a:t>BGP (Border Gateway Protocol).</a:t>
            </a:r>
          </a:p>
          <a:p>
            <a:pPr marL="890587" lvl="2" indent="-342900" algn="just">
              <a:buBlip>
                <a:blip r:embed="rId3">
                  <a:extLst>
                    <a:ext uri="{96DAC541-7B7A-43D3-8B79-37D633B846F1}">
                      <asvg:svgBlip xmlns:asvg="http://schemas.microsoft.com/office/drawing/2016/SVG/main" r:embed="rId4"/>
                    </a:ext>
                  </a:extLst>
                </a:blip>
              </a:buBlip>
            </a:pPr>
            <a:r>
              <a:rPr lang="en-US" sz="2400" dirty="0"/>
              <a:t>Firewall policies.</a:t>
            </a:r>
          </a:p>
          <a:p>
            <a:pPr marL="890587" lvl="2" indent="-342900" algn="just">
              <a:buBlip>
                <a:blip r:embed="rId3">
                  <a:extLst>
                    <a:ext uri="{96DAC541-7B7A-43D3-8B79-37D633B846F1}">
                      <asvg:svgBlip xmlns:asvg="http://schemas.microsoft.com/office/drawing/2016/SVG/main" r:embed="rId4"/>
                    </a:ext>
                  </a:extLst>
                </a:blip>
              </a:buBlip>
            </a:pPr>
            <a:r>
              <a:rPr lang="en-US" sz="2400" dirty="0"/>
              <a:t>Network virtualization.</a:t>
            </a:r>
          </a:p>
        </p:txBody>
      </p:sp>
    </p:spTree>
    <p:extLst>
      <p:ext uri="{BB962C8B-B14F-4D97-AF65-F5344CB8AC3E}">
        <p14:creationId xmlns:p14="http://schemas.microsoft.com/office/powerpoint/2010/main" val="4155797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59242" y="583962"/>
            <a:ext cx="11450465" cy="3367169"/>
          </a:xfrm>
        </p:spPr>
        <p:txBody>
          <a:bodyPr>
            <a:noAutofit/>
          </a:bodyPr>
          <a:lstStyle/>
          <a:p>
            <a:pPr marL="433387" lvl="1" indent="-342900" algn="just">
              <a:buFont typeface="Courier New" panose="02070309020205020404" pitchFamily="49" charset="0"/>
              <a:buChar char="o"/>
            </a:pPr>
            <a:r>
              <a:rPr lang="en-US" dirty="0"/>
              <a:t>Apple macOS Server:</a:t>
            </a:r>
          </a:p>
          <a:p>
            <a:pPr marL="890587" lvl="2" indent="-342900" algn="just">
              <a:buBlip>
                <a:blip r:embed="rId3">
                  <a:extLst>
                    <a:ext uri="{96DAC541-7B7A-43D3-8B79-37D633B846F1}">
                      <asvg:svgBlip xmlns:asvg="http://schemas.microsoft.com/office/drawing/2016/SVG/main" r:embed="rId4"/>
                    </a:ext>
                  </a:extLst>
                </a:blip>
              </a:buBlip>
            </a:pPr>
            <a:r>
              <a:rPr lang="en-US" sz="2400" dirty="0"/>
              <a:t>Network operating system developed by Apple for Macintosh computers.</a:t>
            </a:r>
          </a:p>
          <a:p>
            <a:pPr marL="547687" lvl="2" indent="0" algn="just">
              <a:buNone/>
            </a:pPr>
            <a:r>
              <a:rPr lang="en-US" sz="2400" dirty="0"/>
              <a:t>Provides services such as:</a:t>
            </a:r>
          </a:p>
          <a:p>
            <a:pPr marL="890587" lvl="2" indent="-342900" algn="just">
              <a:buBlip>
                <a:blip r:embed="rId3">
                  <a:extLst>
                    <a:ext uri="{96DAC541-7B7A-43D3-8B79-37D633B846F1}">
                      <asvg:svgBlip xmlns:asvg="http://schemas.microsoft.com/office/drawing/2016/SVG/main" r:embed="rId4"/>
                    </a:ext>
                  </a:extLst>
                </a:blip>
              </a:buBlip>
            </a:pPr>
            <a:r>
              <a:rPr lang="en-US" sz="2400" dirty="0"/>
              <a:t>File sharing.</a:t>
            </a:r>
          </a:p>
          <a:p>
            <a:pPr marL="890587" lvl="2" indent="-342900" algn="just">
              <a:buBlip>
                <a:blip r:embed="rId3">
                  <a:extLst>
                    <a:ext uri="{96DAC541-7B7A-43D3-8B79-37D633B846F1}">
                      <asvg:svgBlip xmlns:asvg="http://schemas.microsoft.com/office/drawing/2016/SVG/main" r:embed="rId4"/>
                    </a:ext>
                  </a:extLst>
                </a:blip>
              </a:buBlip>
            </a:pPr>
            <a:r>
              <a:rPr lang="en-US" sz="2400" dirty="0"/>
              <a:t>Centralized user authentication.</a:t>
            </a:r>
          </a:p>
          <a:p>
            <a:pPr marL="890587" lvl="2" indent="-342900" algn="just">
              <a:buBlip>
                <a:blip r:embed="rId3">
                  <a:extLst>
                    <a:ext uri="{96DAC541-7B7A-43D3-8B79-37D633B846F1}">
                      <asvg:svgBlip xmlns:asvg="http://schemas.microsoft.com/office/drawing/2016/SVG/main" r:embed="rId4"/>
                    </a:ext>
                  </a:extLst>
                </a:blip>
              </a:buBlip>
            </a:pPr>
            <a:r>
              <a:rPr lang="en-US" sz="2400" dirty="0"/>
              <a:t>DNS, DHCP.</a:t>
            </a:r>
          </a:p>
          <a:p>
            <a:pPr marL="890587" lvl="2" indent="-342900" algn="just">
              <a:buBlip>
                <a:blip r:embed="rId3">
                  <a:extLst>
                    <a:ext uri="{96DAC541-7B7A-43D3-8B79-37D633B846F1}">
                      <asvg:svgBlip xmlns:asvg="http://schemas.microsoft.com/office/drawing/2016/SVG/main" r:embed="rId4"/>
                    </a:ext>
                  </a:extLst>
                </a:blip>
              </a:buBlip>
            </a:pPr>
            <a:r>
              <a:rPr lang="en-US" sz="2400" dirty="0"/>
              <a:t>VPN (Virtual Private Network) services.</a:t>
            </a:r>
          </a:p>
          <a:p>
            <a:pPr marL="890587" lvl="2" indent="-342900" algn="just">
              <a:buBlip>
                <a:blip r:embed="rId3">
                  <a:extLst>
                    <a:ext uri="{96DAC541-7B7A-43D3-8B79-37D633B846F1}">
                      <asvg:svgBlip xmlns:asvg="http://schemas.microsoft.com/office/drawing/2016/SVG/main" r:embed="rId4"/>
                    </a:ext>
                  </a:extLst>
                </a:blip>
              </a:buBlip>
            </a:pPr>
            <a:r>
              <a:rPr lang="en-US" sz="2400" dirty="0"/>
              <a:t>Many server features have been deprecated in recent years.</a:t>
            </a:r>
          </a:p>
          <a:p>
            <a:pPr marL="433387" lvl="1" indent="-342900" algn="just">
              <a:buFont typeface="Courier New" panose="02070309020205020404" pitchFamily="49" charset="0"/>
              <a:buChar char="o"/>
            </a:pPr>
            <a:r>
              <a:rPr lang="en-US" dirty="0"/>
              <a:t>VMware </a:t>
            </a:r>
            <a:r>
              <a:rPr lang="en-US" dirty="0" err="1"/>
              <a:t>ESXi</a:t>
            </a:r>
            <a:r>
              <a:rPr lang="en-US" dirty="0"/>
              <a:t>:</a:t>
            </a:r>
          </a:p>
          <a:p>
            <a:pPr marL="890587" lvl="2" indent="-342900" algn="just">
              <a:buBlip>
                <a:blip r:embed="rId3">
                  <a:extLst>
                    <a:ext uri="{96DAC541-7B7A-43D3-8B79-37D633B846F1}">
                      <asvg:svgBlip xmlns:asvg="http://schemas.microsoft.com/office/drawing/2016/SVG/main" r:embed="rId4"/>
                    </a:ext>
                  </a:extLst>
                </a:blip>
              </a:buBlip>
            </a:pPr>
            <a:r>
              <a:rPr lang="en-US" sz="2400" dirty="0"/>
              <a:t>Hypervisor-based operating system used for virtualization.</a:t>
            </a:r>
          </a:p>
          <a:p>
            <a:pPr marL="890587" lvl="2" indent="-342900" algn="just">
              <a:buBlip>
                <a:blip r:embed="rId3">
                  <a:extLst>
                    <a:ext uri="{96DAC541-7B7A-43D3-8B79-37D633B846F1}">
                      <asvg:svgBlip xmlns:asvg="http://schemas.microsoft.com/office/drawing/2016/SVG/main" r:embed="rId4"/>
                    </a:ext>
                  </a:extLst>
                </a:blip>
              </a:buBlip>
            </a:pPr>
            <a:r>
              <a:rPr lang="en-US" sz="2400" dirty="0"/>
              <a:t>Primarily for virtualizing server infrastructure.</a:t>
            </a:r>
          </a:p>
          <a:p>
            <a:pPr marL="547687" lvl="2" indent="0" algn="just">
              <a:buNone/>
            </a:pPr>
            <a:r>
              <a:rPr lang="en-US" sz="2400" dirty="0"/>
              <a:t>Includes networking features such as:</a:t>
            </a:r>
          </a:p>
          <a:p>
            <a:pPr marL="890587" lvl="2" indent="-342900" algn="just">
              <a:buBlip>
                <a:blip r:embed="rId3">
                  <a:extLst>
                    <a:ext uri="{96DAC541-7B7A-43D3-8B79-37D633B846F1}">
                      <asvg:svgBlip xmlns:asvg="http://schemas.microsoft.com/office/drawing/2016/SVG/main" r:embed="rId4"/>
                    </a:ext>
                  </a:extLst>
                </a:blip>
              </a:buBlip>
            </a:pPr>
            <a:r>
              <a:rPr lang="en-US" sz="2400" dirty="0"/>
              <a:t>Virtual switches, VLAN support, Network traffic management.</a:t>
            </a:r>
          </a:p>
        </p:txBody>
      </p:sp>
    </p:spTree>
    <p:extLst>
      <p:ext uri="{BB962C8B-B14F-4D97-AF65-F5344CB8AC3E}">
        <p14:creationId xmlns:p14="http://schemas.microsoft.com/office/powerpoint/2010/main" val="1569227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59242" y="583962"/>
            <a:ext cx="11450465" cy="3367169"/>
          </a:xfrm>
        </p:spPr>
        <p:txBody>
          <a:bodyPr>
            <a:noAutofit/>
          </a:bodyPr>
          <a:lstStyle/>
          <a:p>
            <a:pPr marL="433387" lvl="1" indent="-342900" algn="just">
              <a:buFont typeface="Courier New" panose="02070309020205020404" pitchFamily="49" charset="0"/>
              <a:buChar char="o"/>
            </a:pPr>
            <a:r>
              <a:rPr lang="en-US" dirty="0"/>
              <a:t>NetWare:</a:t>
            </a:r>
          </a:p>
          <a:p>
            <a:pPr marL="890587" lvl="2" indent="-342900" algn="just">
              <a:buBlip>
                <a:blip r:embed="rId3">
                  <a:extLst>
                    <a:ext uri="{96DAC541-7B7A-43D3-8B79-37D633B846F1}">
                      <asvg:svgBlip xmlns:asvg="http://schemas.microsoft.com/office/drawing/2016/SVG/main" r:embed="rId4"/>
                    </a:ext>
                  </a:extLst>
                </a:blip>
              </a:buBlip>
            </a:pPr>
            <a:r>
              <a:rPr lang="en-US" sz="2400" dirty="0"/>
              <a:t>Legacy network operating system developed by Novell.</a:t>
            </a:r>
          </a:p>
          <a:p>
            <a:pPr marL="547687" lvl="2" indent="0" algn="just">
              <a:buNone/>
            </a:pPr>
            <a:r>
              <a:rPr lang="en-US" sz="2400" dirty="0"/>
              <a:t>Used for functions such as:</a:t>
            </a:r>
          </a:p>
          <a:p>
            <a:pPr marL="890587" lvl="2" indent="-342900" algn="just">
              <a:buBlip>
                <a:blip r:embed="rId3">
                  <a:extLst>
                    <a:ext uri="{96DAC541-7B7A-43D3-8B79-37D633B846F1}">
                      <asvg:svgBlip xmlns:asvg="http://schemas.microsoft.com/office/drawing/2016/SVG/main" r:embed="rId4"/>
                    </a:ext>
                  </a:extLst>
                </a:blip>
              </a:buBlip>
            </a:pPr>
            <a:r>
              <a:rPr lang="en-US" sz="2400" dirty="0"/>
              <a:t>File and print services.</a:t>
            </a:r>
          </a:p>
          <a:p>
            <a:pPr marL="890587" lvl="2" indent="-342900" algn="just">
              <a:buBlip>
                <a:blip r:embed="rId3">
                  <a:extLst>
                    <a:ext uri="{96DAC541-7B7A-43D3-8B79-37D633B846F1}">
                      <asvg:svgBlip xmlns:asvg="http://schemas.microsoft.com/office/drawing/2016/SVG/main" r:embed="rId4"/>
                    </a:ext>
                  </a:extLst>
                </a:blip>
              </a:buBlip>
            </a:pPr>
            <a:r>
              <a:rPr lang="en-US" sz="2400" dirty="0"/>
              <a:t>Directory services.</a:t>
            </a:r>
          </a:p>
          <a:p>
            <a:pPr marL="890587" lvl="2" indent="-342900" algn="just">
              <a:buBlip>
                <a:blip r:embed="rId3">
                  <a:extLst>
                    <a:ext uri="{96DAC541-7B7A-43D3-8B79-37D633B846F1}">
                      <asvg:svgBlip xmlns:asvg="http://schemas.microsoft.com/office/drawing/2016/SVG/main" r:embed="rId4"/>
                    </a:ext>
                  </a:extLst>
                </a:blip>
              </a:buBlip>
            </a:pPr>
            <a:r>
              <a:rPr lang="en-US" sz="2400" dirty="0"/>
              <a:t>Usage has declined over the years but may still be present in some organizations.</a:t>
            </a:r>
            <a:r>
              <a:rPr lang="en-US" sz="4400" dirty="0"/>
              <a:t>???</a:t>
            </a:r>
            <a:endParaRPr lang="en-US" sz="2400" dirty="0"/>
          </a:p>
          <a:p>
            <a:pPr marL="890587" lvl="2" indent="-342900" algn="just">
              <a:buBlip>
                <a:blip r:embed="rId3">
                  <a:extLst>
                    <a:ext uri="{96DAC541-7B7A-43D3-8B79-37D633B846F1}">
                      <asvg:svgBlip xmlns:asvg="http://schemas.microsoft.com/office/drawing/2016/SVG/main" r:embed="rId4"/>
                    </a:ext>
                  </a:extLst>
                </a:blip>
              </a:buBlip>
            </a:pPr>
            <a:endParaRPr lang="en-US" sz="2400" dirty="0"/>
          </a:p>
        </p:txBody>
      </p:sp>
    </p:spTree>
    <p:extLst>
      <p:ext uri="{BB962C8B-B14F-4D97-AF65-F5344CB8AC3E}">
        <p14:creationId xmlns:p14="http://schemas.microsoft.com/office/powerpoint/2010/main" val="2767560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Active Directory: 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28245" y="801891"/>
            <a:ext cx="11698439" cy="3367169"/>
          </a:xfrm>
        </p:spPr>
        <p:txBody>
          <a:bodyPr>
            <a:noAutofit/>
          </a:bodyPr>
          <a:lstStyle/>
          <a:p>
            <a:pPr marL="433387" lvl="1" indent="-342900" algn="just">
              <a:buFont typeface="Courier New" panose="02070309020205020404" pitchFamily="49" charset="0"/>
              <a:buChar char="o"/>
            </a:pPr>
            <a:r>
              <a:rPr lang="en-US" b="1" dirty="0"/>
              <a:t>Active Directory (AD) </a:t>
            </a:r>
            <a:r>
              <a:rPr lang="en-US" dirty="0"/>
              <a:t>is a directory service developed by Microsoft for managing network resources in a Windows environment.</a:t>
            </a:r>
          </a:p>
          <a:p>
            <a:pPr marL="433387" lvl="1" indent="-342900" algn="just">
              <a:buFont typeface="Courier New" panose="02070309020205020404" pitchFamily="49" charset="0"/>
              <a:buChar char="o"/>
            </a:pPr>
            <a:r>
              <a:rPr lang="en-US" dirty="0"/>
              <a:t>It provides a centralized repository for storing information about objects such as </a:t>
            </a:r>
            <a:r>
              <a:rPr lang="en-US" b="1" dirty="0"/>
              <a:t>users, computers, groups, and resources </a:t>
            </a:r>
            <a:r>
              <a:rPr lang="en-US" dirty="0"/>
              <a:t>within a network.</a:t>
            </a:r>
          </a:p>
          <a:p>
            <a:pPr marL="433387" lvl="1" indent="-342900" algn="just">
              <a:buFont typeface="Courier New" panose="02070309020205020404" pitchFamily="49" charset="0"/>
              <a:buChar char="o"/>
            </a:pPr>
            <a:r>
              <a:rPr lang="en-US" dirty="0"/>
              <a:t>AD uses a </a:t>
            </a:r>
            <a:r>
              <a:rPr lang="en-US" b="1" dirty="0"/>
              <a:t>hierarchical structure </a:t>
            </a:r>
            <a:r>
              <a:rPr lang="en-US" dirty="0"/>
              <a:t>called a </a:t>
            </a:r>
            <a:r>
              <a:rPr lang="en-US" b="1" dirty="0"/>
              <a:t>domain</a:t>
            </a:r>
            <a:r>
              <a:rPr lang="en-US" dirty="0"/>
              <a:t>, which organizes objects into logical containers for easier management.</a:t>
            </a:r>
          </a:p>
          <a:p>
            <a:pPr marL="433387" lvl="1" indent="-342900" algn="just">
              <a:buFont typeface="Courier New" panose="02070309020205020404" pitchFamily="49" charset="0"/>
              <a:buChar char="o"/>
            </a:pPr>
            <a:r>
              <a:rPr lang="en-US" dirty="0"/>
              <a:t>Domains can be further organized into </a:t>
            </a:r>
            <a:r>
              <a:rPr lang="en-US" b="1" dirty="0"/>
              <a:t>trees and forests</a:t>
            </a:r>
            <a:r>
              <a:rPr lang="en-US" dirty="0"/>
              <a:t>, forming a hierarchical namespace that reflects the organization's structure.</a:t>
            </a:r>
          </a:p>
          <a:p>
            <a:pPr marL="433387" lvl="1" indent="-342900" algn="just">
              <a:buFont typeface="Courier New" panose="02070309020205020404" pitchFamily="49" charset="0"/>
              <a:buChar char="o"/>
            </a:pPr>
            <a:r>
              <a:rPr lang="en-US" dirty="0"/>
              <a:t>The primary function of AD is to </a:t>
            </a:r>
            <a:r>
              <a:rPr lang="en-US" b="1" dirty="0"/>
              <a:t>authenticate and authorize users </a:t>
            </a:r>
            <a:r>
              <a:rPr lang="en-US" dirty="0"/>
              <a:t>and computers to access network resources.</a:t>
            </a:r>
          </a:p>
          <a:p>
            <a:pPr marL="433387" lvl="1" indent="-342900" algn="just">
              <a:buFont typeface="Courier New" panose="02070309020205020404" pitchFamily="49" charset="0"/>
              <a:buChar char="o"/>
            </a:pPr>
            <a:r>
              <a:rPr lang="en-US" dirty="0"/>
              <a:t>AD integrates with other Windows services such as </a:t>
            </a:r>
            <a:r>
              <a:rPr lang="en-US" b="1" dirty="0"/>
              <a:t>DNS</a:t>
            </a:r>
            <a:r>
              <a:rPr lang="en-US" dirty="0"/>
              <a:t> (Domain Name System) and </a:t>
            </a:r>
            <a:r>
              <a:rPr lang="en-US" b="1" dirty="0"/>
              <a:t>DHCP</a:t>
            </a:r>
            <a:r>
              <a:rPr lang="en-US" dirty="0"/>
              <a:t> (Dynamic Host Configuration Protocol) to provide a comprehensive networking solution.</a:t>
            </a:r>
          </a:p>
        </p:txBody>
      </p:sp>
    </p:spTree>
    <p:extLst>
      <p:ext uri="{BB962C8B-B14F-4D97-AF65-F5344CB8AC3E}">
        <p14:creationId xmlns:p14="http://schemas.microsoft.com/office/powerpoint/2010/main" val="133578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20520" cy="583962"/>
          </a:xfrm>
        </p:spPr>
        <p:txBody>
          <a:bodyPr>
            <a:noAutofit/>
          </a:bodyPr>
          <a:lstStyle/>
          <a:p>
            <a:r>
              <a:rPr lang="en-US" sz="3200" dirty="0">
                <a:solidFill>
                  <a:schemeClr val="accent1">
                    <a:lumMod val="50000"/>
                  </a:schemeClr>
                </a:solidFill>
              </a:rPr>
              <a:t>Active Directory: Introduction</a:t>
            </a:r>
            <a:endParaRPr lang="en-GB" sz="3200" dirty="0">
              <a:solidFill>
                <a:schemeClr val="accent1">
                  <a:lumMod val="50000"/>
                </a:schemeClr>
              </a:solidFill>
            </a:endParaRPr>
          </a:p>
        </p:txBody>
      </p:sp>
      <p:sp>
        <p:nvSpPr>
          <p:cNvPr id="3" name="Content Placeholder 2"/>
          <p:cNvSpPr>
            <a:spLocks noGrp="1"/>
          </p:cNvSpPr>
          <p:nvPr>
            <p:ph idx="1"/>
          </p:nvPr>
        </p:nvSpPr>
        <p:spPr>
          <a:xfrm>
            <a:off x="328245" y="801891"/>
            <a:ext cx="11698439" cy="3367169"/>
          </a:xfrm>
        </p:spPr>
        <p:txBody>
          <a:bodyPr>
            <a:noAutofit/>
          </a:bodyPr>
          <a:lstStyle/>
          <a:p>
            <a:pPr marL="433387" lvl="1" indent="-342900" algn="just">
              <a:buFont typeface="Courier New" panose="02070309020205020404" pitchFamily="49" charset="0"/>
              <a:buChar char="o"/>
            </a:pPr>
            <a:r>
              <a:rPr lang="en-US" dirty="0"/>
              <a:t>It supports features such as </a:t>
            </a:r>
            <a:r>
              <a:rPr lang="en-US" b="1" dirty="0"/>
              <a:t>group policy management</a:t>
            </a:r>
            <a:r>
              <a:rPr lang="en-US" dirty="0"/>
              <a:t>, which allows administrators to </a:t>
            </a:r>
            <a:r>
              <a:rPr lang="en-US" b="1" dirty="0"/>
              <a:t>enforce security settings and configurations </a:t>
            </a:r>
            <a:r>
              <a:rPr lang="en-US" dirty="0"/>
              <a:t>across multiple devices.</a:t>
            </a:r>
          </a:p>
          <a:p>
            <a:pPr marL="433387" lvl="1" indent="-342900" algn="just">
              <a:buFont typeface="Courier New" panose="02070309020205020404" pitchFamily="49" charset="0"/>
              <a:buChar char="o"/>
            </a:pPr>
            <a:r>
              <a:rPr lang="en-US" dirty="0"/>
              <a:t>AD enables </a:t>
            </a:r>
            <a:r>
              <a:rPr lang="en-US" b="1" dirty="0"/>
              <a:t>single sign-on </a:t>
            </a:r>
            <a:r>
              <a:rPr lang="en-US" dirty="0"/>
              <a:t>(SSO), allowing users to access multiple resources with a single set of credentials.</a:t>
            </a:r>
          </a:p>
          <a:p>
            <a:pPr marL="433387" lvl="1" indent="-342900" algn="just">
              <a:buFont typeface="Courier New" panose="02070309020205020404" pitchFamily="49" charset="0"/>
              <a:buChar char="o"/>
            </a:pPr>
            <a:endParaRPr lang="en-GB" dirty="0"/>
          </a:p>
          <a:p>
            <a:pPr marL="433387" lvl="1" indent="-342900" algn="just">
              <a:buFont typeface="Courier New" panose="02070309020205020404" pitchFamily="49" charset="0"/>
              <a:buChar char="o"/>
            </a:pPr>
            <a:r>
              <a:rPr lang="en-GB" dirty="0"/>
              <a:t>Overall, there are three main operations</a:t>
            </a:r>
          </a:p>
          <a:p>
            <a:pPr marL="890587" lvl="2" indent="-342900" algn="just">
              <a:buBlip>
                <a:blip r:embed="rId3">
                  <a:extLst>
                    <a:ext uri="{96DAC541-7B7A-43D3-8B79-37D633B846F1}">
                      <asvg:svgBlip xmlns:asvg="http://schemas.microsoft.com/office/drawing/2016/SVG/main" r:embed="rId4"/>
                    </a:ext>
                  </a:extLst>
                </a:blip>
              </a:buBlip>
            </a:pPr>
            <a:r>
              <a:rPr lang="en-GB" sz="2400" dirty="0"/>
              <a:t>One is to </a:t>
            </a:r>
            <a:r>
              <a:rPr lang="en-GB" sz="2400" b="1" dirty="0"/>
              <a:t>manage identity</a:t>
            </a:r>
            <a:r>
              <a:rPr lang="en-GB" sz="2400" dirty="0"/>
              <a:t> of the resources on the network. </a:t>
            </a:r>
          </a:p>
          <a:p>
            <a:pPr marL="890587" lvl="2" indent="-342900" algn="just">
              <a:buBlip>
                <a:blip r:embed="rId3">
                  <a:extLst>
                    <a:ext uri="{96DAC541-7B7A-43D3-8B79-37D633B846F1}">
                      <asvg:svgBlip xmlns:asvg="http://schemas.microsoft.com/office/drawing/2016/SVG/main" r:embed="rId4"/>
                    </a:ext>
                  </a:extLst>
                </a:blip>
              </a:buBlip>
            </a:pPr>
            <a:r>
              <a:rPr lang="en-GB" sz="2400" dirty="0"/>
              <a:t>Two is to </a:t>
            </a:r>
            <a:r>
              <a:rPr lang="en-GB" sz="2400" b="1" dirty="0"/>
              <a:t>facilitate access </a:t>
            </a:r>
            <a:r>
              <a:rPr lang="en-GB" sz="2400" dirty="0"/>
              <a:t>to and for the resources on a network.</a:t>
            </a:r>
          </a:p>
          <a:p>
            <a:pPr marL="890587" lvl="2" indent="-342900" algn="just">
              <a:buBlip>
                <a:blip r:embed="rId3">
                  <a:extLst>
                    <a:ext uri="{96DAC541-7B7A-43D3-8B79-37D633B846F1}">
                      <asvg:svgBlip xmlns:asvg="http://schemas.microsoft.com/office/drawing/2016/SVG/main" r:embed="rId4"/>
                    </a:ext>
                  </a:extLst>
                </a:blip>
              </a:buBlip>
            </a:pPr>
            <a:r>
              <a:rPr lang="en-GB" sz="2400" dirty="0"/>
              <a:t>The Third is to </a:t>
            </a:r>
            <a:r>
              <a:rPr lang="en-GB" sz="2400" b="1" dirty="0"/>
              <a:t>Centrally manage </a:t>
            </a:r>
            <a:r>
              <a:rPr lang="en-GB" sz="2400" dirty="0"/>
              <a:t>the network.</a:t>
            </a:r>
          </a:p>
        </p:txBody>
      </p:sp>
    </p:spTree>
    <p:extLst>
      <p:ext uri="{BB962C8B-B14F-4D97-AF65-F5344CB8AC3E}">
        <p14:creationId xmlns:p14="http://schemas.microsoft.com/office/powerpoint/2010/main" val="11556644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867"/>
            <a:ext cx="8568817" cy="481457"/>
          </a:xfrm>
        </p:spPr>
        <p:txBody>
          <a:bodyPr>
            <a:noAutofit/>
          </a:bodyPr>
          <a:lstStyle/>
          <a:p>
            <a:r>
              <a:rPr lang="en-US" sz="3200" dirty="0">
                <a:solidFill>
                  <a:schemeClr val="accent1">
                    <a:lumMod val="50000"/>
                  </a:schemeClr>
                </a:solidFill>
              </a:rPr>
              <a:t>Active Directory: Introduction</a:t>
            </a:r>
            <a:endParaRPr lang="en-GB" sz="3200" dirty="0">
              <a:solidFill>
                <a:schemeClr val="accent1">
                  <a:lumMod val="50000"/>
                </a:schemeClr>
              </a:solidFill>
            </a:endParaRPr>
          </a:p>
        </p:txBody>
      </p:sp>
      <p:grpSp>
        <p:nvGrpSpPr>
          <p:cNvPr id="7" name="Group 6"/>
          <p:cNvGrpSpPr/>
          <p:nvPr/>
        </p:nvGrpSpPr>
        <p:grpSpPr>
          <a:xfrm>
            <a:off x="7399870" y="3144960"/>
            <a:ext cx="2176201" cy="1707746"/>
            <a:chOff x="7859065" y="1331560"/>
            <a:chExt cx="1659505" cy="1592132"/>
          </a:xfrm>
          <a:solidFill>
            <a:schemeClr val="accent1">
              <a:lumMod val="20000"/>
              <a:lumOff val="80000"/>
            </a:schemeClr>
          </a:solidFill>
        </p:grpSpPr>
        <p:sp>
          <p:nvSpPr>
            <p:cNvPr id="8" name="Rounded Rectangle 10"/>
            <p:cNvSpPr/>
            <p:nvPr/>
          </p:nvSpPr>
          <p:spPr>
            <a:xfrm>
              <a:off x="7859065" y="1331560"/>
              <a:ext cx="1659505" cy="1592132"/>
            </a:xfrm>
            <a:prstGeom prst="rect">
              <a:avLst/>
            </a:prstGeom>
            <a:grp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TextBox 8"/>
            <p:cNvSpPr txBox="1"/>
            <p:nvPr/>
          </p:nvSpPr>
          <p:spPr>
            <a:xfrm>
              <a:off x="7976987" y="1341693"/>
              <a:ext cx="1055076" cy="487798"/>
            </a:xfrm>
            <a:prstGeom prst="rect">
              <a:avLst/>
            </a:prstGeom>
            <a:grpFill/>
            <a:ln>
              <a:noFill/>
            </a:ln>
          </p:spPr>
          <p:txBody>
            <a:bodyPr wrap="square" rtlCol="0">
              <a:spAutoFit/>
            </a:bodyPr>
            <a:lstStyle/>
            <a:p>
              <a:r>
                <a:rPr lang="en-US" sz="1400" b="1" dirty="0">
                  <a:latin typeface="Segoe UI" panose="020B0502040204020203" pitchFamily="34" charset="0"/>
                  <a:cs typeface="Segoe UI" panose="020B0502040204020203" pitchFamily="34" charset="0"/>
                </a:rPr>
                <a:t>Domain Services</a:t>
              </a:r>
            </a:p>
          </p:txBody>
        </p:sp>
        <p:sp>
          <p:nvSpPr>
            <p:cNvPr id="10" name="TextBox 9"/>
            <p:cNvSpPr txBox="1"/>
            <p:nvPr/>
          </p:nvSpPr>
          <p:spPr>
            <a:xfrm>
              <a:off x="7859066" y="1864913"/>
              <a:ext cx="1659504" cy="954107"/>
            </a:xfrm>
            <a:prstGeom prst="rect">
              <a:avLst/>
            </a:prstGeom>
            <a:grpFill/>
            <a:ln>
              <a:noFill/>
            </a:ln>
          </p:spPr>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Internal Accounts</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Authorization</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Authentication</a:t>
              </a:r>
            </a:p>
          </p:txBody>
        </p:sp>
      </p:grpSp>
      <p:grpSp>
        <p:nvGrpSpPr>
          <p:cNvPr id="11" name="Group 10"/>
          <p:cNvGrpSpPr/>
          <p:nvPr/>
        </p:nvGrpSpPr>
        <p:grpSpPr>
          <a:xfrm>
            <a:off x="9288824" y="1139560"/>
            <a:ext cx="2143889" cy="1892846"/>
            <a:chOff x="5997940" y="2127626"/>
            <a:chExt cx="1668168" cy="1592132"/>
          </a:xfrm>
          <a:solidFill>
            <a:schemeClr val="accent1">
              <a:lumMod val="20000"/>
              <a:lumOff val="80000"/>
            </a:schemeClr>
          </a:solidFill>
        </p:grpSpPr>
        <p:sp>
          <p:nvSpPr>
            <p:cNvPr id="12" name="Rounded Rectangle 17"/>
            <p:cNvSpPr/>
            <p:nvPr/>
          </p:nvSpPr>
          <p:spPr>
            <a:xfrm>
              <a:off x="5997940" y="2127626"/>
              <a:ext cx="1668168" cy="1592132"/>
            </a:xfrm>
            <a:prstGeom prst="rect">
              <a:avLst/>
            </a:prstGeom>
            <a:grp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 name="TextBox 12"/>
            <p:cNvSpPr txBox="1"/>
            <p:nvPr/>
          </p:nvSpPr>
          <p:spPr>
            <a:xfrm>
              <a:off x="6083495" y="2127626"/>
              <a:ext cx="1055076" cy="523220"/>
            </a:xfrm>
            <a:prstGeom prst="rect">
              <a:avLst/>
            </a:prstGeom>
            <a:grpFill/>
            <a:ln>
              <a:noFill/>
            </a:ln>
          </p:spPr>
          <p:txBody>
            <a:bodyPr wrap="square" rtlCol="0">
              <a:spAutoFit/>
            </a:bodyPr>
            <a:lstStyle/>
            <a:p>
              <a:r>
                <a:rPr lang="en-US" sz="1400" dirty="0">
                  <a:latin typeface="Segoe UI" panose="020B0502040204020203" pitchFamily="34" charset="0"/>
                  <a:cs typeface="Segoe UI" panose="020B0502040204020203" pitchFamily="34" charset="0"/>
                </a:rPr>
                <a:t>Federation Services</a:t>
              </a:r>
            </a:p>
          </p:txBody>
        </p:sp>
        <p:sp>
          <p:nvSpPr>
            <p:cNvPr id="14" name="TextBox 13"/>
            <p:cNvSpPr txBox="1"/>
            <p:nvPr/>
          </p:nvSpPr>
          <p:spPr>
            <a:xfrm>
              <a:off x="6006604" y="2624992"/>
              <a:ext cx="1659504" cy="954107"/>
            </a:xfrm>
            <a:prstGeom prst="rect">
              <a:avLst/>
            </a:prstGeom>
            <a:grpFill/>
            <a:ln>
              <a:noFill/>
            </a:ln>
          </p:spPr>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Network Access for External Resources</a:t>
              </a:r>
            </a:p>
          </p:txBody>
        </p:sp>
      </p:grpSp>
      <p:grpSp>
        <p:nvGrpSpPr>
          <p:cNvPr id="15" name="Group 14"/>
          <p:cNvGrpSpPr/>
          <p:nvPr/>
        </p:nvGrpSpPr>
        <p:grpSpPr>
          <a:xfrm>
            <a:off x="4657064" y="978484"/>
            <a:ext cx="2174487" cy="1713406"/>
            <a:chOff x="9895820" y="2118596"/>
            <a:chExt cx="1676832" cy="1592132"/>
          </a:xfrm>
          <a:solidFill>
            <a:schemeClr val="accent1">
              <a:lumMod val="20000"/>
              <a:lumOff val="80000"/>
            </a:schemeClr>
          </a:solidFill>
        </p:grpSpPr>
        <p:sp>
          <p:nvSpPr>
            <p:cNvPr id="16" name="Rounded Rectangle 19"/>
            <p:cNvSpPr/>
            <p:nvPr/>
          </p:nvSpPr>
          <p:spPr>
            <a:xfrm>
              <a:off x="9895820" y="2118596"/>
              <a:ext cx="1676832" cy="1592132"/>
            </a:xfrm>
            <a:prstGeom prst="rect">
              <a:avLst/>
            </a:prstGeom>
            <a:grp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TextBox 16"/>
            <p:cNvSpPr txBox="1"/>
            <p:nvPr/>
          </p:nvSpPr>
          <p:spPr>
            <a:xfrm>
              <a:off x="10002062" y="2134203"/>
              <a:ext cx="1464379" cy="248920"/>
            </a:xfrm>
            <a:prstGeom prst="rect">
              <a:avLst/>
            </a:prstGeom>
            <a:grpFill/>
            <a:ln>
              <a:noFill/>
            </a:ln>
          </p:spPr>
          <p:txBody>
            <a:bodyPr wrap="square" rtlCol="0">
              <a:spAutoFit/>
            </a:bodyPr>
            <a:lstStyle/>
            <a:p>
              <a:r>
                <a:rPr lang="en-US" sz="1400" dirty="0">
                  <a:latin typeface="Segoe UI" panose="020B0502040204020203" pitchFamily="34" charset="0"/>
                  <a:cs typeface="Segoe UI" panose="020B0502040204020203" pitchFamily="34" charset="0"/>
                </a:rPr>
                <a:t>Certificate Services</a:t>
              </a:r>
            </a:p>
          </p:txBody>
        </p:sp>
        <p:sp>
          <p:nvSpPr>
            <p:cNvPr id="18" name="TextBox 17"/>
            <p:cNvSpPr txBox="1"/>
            <p:nvPr/>
          </p:nvSpPr>
          <p:spPr>
            <a:xfrm>
              <a:off x="9937198" y="2576217"/>
              <a:ext cx="1590622" cy="738664"/>
            </a:xfrm>
            <a:prstGeom prst="rect">
              <a:avLst/>
            </a:prstGeom>
            <a:grpFill/>
            <a:ln>
              <a:noFill/>
            </a:ln>
          </p:spPr>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Identity</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Non-Repudiation</a:t>
              </a:r>
            </a:p>
          </p:txBody>
        </p:sp>
      </p:grpSp>
      <p:grpSp>
        <p:nvGrpSpPr>
          <p:cNvPr id="19" name="Group 18"/>
          <p:cNvGrpSpPr/>
          <p:nvPr/>
        </p:nvGrpSpPr>
        <p:grpSpPr>
          <a:xfrm>
            <a:off x="629419" y="1440274"/>
            <a:ext cx="2184066" cy="1592132"/>
            <a:chOff x="5655668" y="4464126"/>
            <a:chExt cx="1501955" cy="1592132"/>
          </a:xfrm>
          <a:solidFill>
            <a:schemeClr val="accent1">
              <a:lumMod val="20000"/>
              <a:lumOff val="80000"/>
            </a:schemeClr>
          </a:solidFill>
        </p:grpSpPr>
        <p:sp>
          <p:nvSpPr>
            <p:cNvPr id="20" name="Rounded Rectangle 18"/>
            <p:cNvSpPr/>
            <p:nvPr/>
          </p:nvSpPr>
          <p:spPr>
            <a:xfrm>
              <a:off x="5655668" y="4464126"/>
              <a:ext cx="1501955" cy="1592132"/>
            </a:xfrm>
            <a:prstGeom prst="rect">
              <a:avLst/>
            </a:prstGeom>
            <a:grp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1" name="TextBox 20"/>
            <p:cNvSpPr txBox="1"/>
            <p:nvPr/>
          </p:nvSpPr>
          <p:spPr>
            <a:xfrm>
              <a:off x="5752847" y="4464126"/>
              <a:ext cx="1366876" cy="738664"/>
            </a:xfrm>
            <a:prstGeom prst="rect">
              <a:avLst/>
            </a:prstGeom>
            <a:grpFill/>
            <a:ln>
              <a:noFill/>
            </a:ln>
          </p:spPr>
          <p:txBody>
            <a:bodyPr wrap="square" rtlCol="0">
              <a:spAutoFit/>
            </a:bodyPr>
            <a:lstStyle/>
            <a:p>
              <a:r>
                <a:rPr lang="en-US" sz="1400" dirty="0">
                  <a:latin typeface="Segoe UI" panose="020B0502040204020203" pitchFamily="34" charset="0"/>
                  <a:cs typeface="Segoe UI" panose="020B0502040204020203" pitchFamily="34" charset="0"/>
                </a:rPr>
                <a:t>Rights Management Services</a:t>
              </a:r>
            </a:p>
          </p:txBody>
        </p:sp>
        <p:sp>
          <p:nvSpPr>
            <p:cNvPr id="22" name="TextBox 21"/>
            <p:cNvSpPr txBox="1"/>
            <p:nvPr/>
          </p:nvSpPr>
          <p:spPr>
            <a:xfrm>
              <a:off x="5655669" y="5098606"/>
              <a:ext cx="1501954" cy="738664"/>
            </a:xfrm>
            <a:prstGeom prst="rect">
              <a:avLst/>
            </a:prstGeom>
            <a:grpFill/>
            <a:ln>
              <a:noFill/>
            </a:ln>
          </p:spPr>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Content Security and Control</a:t>
              </a:r>
            </a:p>
          </p:txBody>
        </p:sp>
      </p:grpSp>
      <p:grpSp>
        <p:nvGrpSpPr>
          <p:cNvPr id="23" name="Group 22"/>
          <p:cNvGrpSpPr/>
          <p:nvPr/>
        </p:nvGrpSpPr>
        <p:grpSpPr>
          <a:xfrm>
            <a:off x="2200034" y="3142130"/>
            <a:ext cx="2178966" cy="1713406"/>
            <a:chOff x="5655668" y="4464126"/>
            <a:chExt cx="1501955" cy="1592132"/>
          </a:xfrm>
          <a:solidFill>
            <a:schemeClr val="accent1">
              <a:lumMod val="20000"/>
              <a:lumOff val="80000"/>
            </a:schemeClr>
          </a:solidFill>
        </p:grpSpPr>
        <p:sp>
          <p:nvSpPr>
            <p:cNvPr id="24" name="Rounded Rectangle 51"/>
            <p:cNvSpPr/>
            <p:nvPr/>
          </p:nvSpPr>
          <p:spPr>
            <a:xfrm>
              <a:off x="5655668" y="4464126"/>
              <a:ext cx="1501955" cy="1592132"/>
            </a:xfrm>
            <a:prstGeom prst="rect">
              <a:avLst/>
            </a:prstGeom>
            <a:grp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5" name="TextBox 24"/>
            <p:cNvSpPr txBox="1"/>
            <p:nvPr/>
          </p:nvSpPr>
          <p:spPr>
            <a:xfrm>
              <a:off x="5752846" y="4464126"/>
              <a:ext cx="1277017" cy="486187"/>
            </a:xfrm>
            <a:prstGeom prst="rect">
              <a:avLst/>
            </a:prstGeom>
            <a:grpFill/>
            <a:ln>
              <a:noFill/>
            </a:ln>
          </p:spPr>
          <p:txBody>
            <a:bodyPr wrap="square" rtlCol="0">
              <a:spAutoFit/>
            </a:bodyPr>
            <a:lstStyle/>
            <a:p>
              <a:r>
                <a:rPr lang="en-US" sz="1400" b="1" dirty="0">
                  <a:latin typeface="Segoe UI" panose="020B0502040204020203" pitchFamily="34" charset="0"/>
                  <a:cs typeface="Segoe UI" panose="020B0502040204020203" pitchFamily="34" charset="0"/>
                </a:rPr>
                <a:t>Lightweight Directory Services</a:t>
              </a:r>
            </a:p>
          </p:txBody>
        </p:sp>
        <p:sp>
          <p:nvSpPr>
            <p:cNvPr id="26" name="TextBox 25"/>
            <p:cNvSpPr txBox="1"/>
            <p:nvPr/>
          </p:nvSpPr>
          <p:spPr>
            <a:xfrm>
              <a:off x="5655669" y="5098606"/>
              <a:ext cx="1501954" cy="523220"/>
            </a:xfrm>
            <a:prstGeom prst="rect">
              <a:avLst/>
            </a:prstGeom>
            <a:grpFill/>
            <a:ln>
              <a:noFill/>
            </a:ln>
          </p:spPr>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Application Templates</a:t>
              </a:r>
            </a:p>
          </p:txBody>
        </p:sp>
      </p:grpSp>
      <p:grpSp>
        <p:nvGrpSpPr>
          <p:cNvPr id="27" name="Group 26"/>
          <p:cNvGrpSpPr/>
          <p:nvPr/>
        </p:nvGrpSpPr>
        <p:grpSpPr>
          <a:xfrm>
            <a:off x="4824728" y="3683403"/>
            <a:ext cx="2155055" cy="1714828"/>
            <a:chOff x="7674771" y="3393229"/>
            <a:chExt cx="2028092" cy="1326683"/>
          </a:xfrm>
          <a:solidFill>
            <a:schemeClr val="accent1">
              <a:lumMod val="20000"/>
              <a:lumOff val="80000"/>
            </a:schemeClr>
          </a:solidFill>
        </p:grpSpPr>
        <p:grpSp>
          <p:nvGrpSpPr>
            <p:cNvPr id="28" name="Group 27"/>
            <p:cNvGrpSpPr/>
            <p:nvPr/>
          </p:nvGrpSpPr>
          <p:grpSpPr>
            <a:xfrm>
              <a:off x="7674772" y="3393229"/>
              <a:ext cx="2028091" cy="1326683"/>
              <a:chOff x="7770783" y="3862767"/>
              <a:chExt cx="2028091" cy="1326683"/>
            </a:xfrm>
            <a:grpFill/>
          </p:grpSpPr>
          <p:sp>
            <p:nvSpPr>
              <p:cNvPr id="30" name="Rounded Rectangle 55"/>
              <p:cNvSpPr/>
              <p:nvPr/>
            </p:nvSpPr>
            <p:spPr>
              <a:xfrm>
                <a:off x="7770783" y="3862767"/>
                <a:ext cx="2018961" cy="13266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770783" y="3862767"/>
                <a:ext cx="2028091" cy="338554"/>
              </a:xfrm>
              <a:prstGeom prst="rect">
                <a:avLst/>
              </a:prstGeom>
              <a:grpFill/>
              <a:ln>
                <a:noFill/>
              </a:ln>
            </p:spPr>
            <p:txBody>
              <a:bodyPr wrap="square" rtlCol="0">
                <a:spAutoFit/>
              </a:bodyPr>
              <a:lstStyle/>
              <a:p>
                <a:r>
                  <a:rPr lang="en-US" sz="1600" dirty="0">
                    <a:latin typeface="Segoe UI" panose="020B0502040204020203" pitchFamily="34" charset="0"/>
                    <a:cs typeface="Segoe UI" panose="020B0502040204020203" pitchFamily="34" charset="0"/>
                  </a:rPr>
                  <a:t>Active Directory</a:t>
                </a:r>
              </a:p>
            </p:txBody>
          </p:sp>
        </p:grpSp>
        <p:sp>
          <p:nvSpPr>
            <p:cNvPr id="29" name="TextBox 28"/>
            <p:cNvSpPr txBox="1"/>
            <p:nvPr/>
          </p:nvSpPr>
          <p:spPr>
            <a:xfrm>
              <a:off x="7674771" y="3745820"/>
              <a:ext cx="2021678" cy="954107"/>
            </a:xfrm>
            <a:prstGeom prst="rect">
              <a:avLst/>
            </a:prstGeom>
            <a:grpFill/>
            <a:ln>
              <a:noFill/>
            </a:ln>
          </p:spPr>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Identity</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Access</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Centralized Management</a:t>
              </a:r>
            </a:p>
          </p:txBody>
        </p:sp>
      </p:grpSp>
      <p:pic>
        <p:nvPicPr>
          <p:cNvPr id="37" name="Picture 3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8566" y="27867"/>
            <a:ext cx="1847574" cy="739030"/>
          </a:xfrm>
          <a:prstGeom prst="rect">
            <a:avLst/>
          </a:prstGeom>
        </p:spPr>
      </p:pic>
      <p:sp>
        <p:nvSpPr>
          <p:cNvPr id="40" name="Line Callout 1 (Border and Accent Bar) 39"/>
          <p:cNvSpPr/>
          <p:nvPr/>
        </p:nvSpPr>
        <p:spPr>
          <a:xfrm>
            <a:off x="10076756" y="4256727"/>
            <a:ext cx="1651577" cy="1057030"/>
          </a:xfrm>
          <a:prstGeom prst="accentBorderCallout1">
            <a:avLst>
              <a:gd name="adj1" fmla="val 18750"/>
              <a:gd name="adj2" fmla="val -8333"/>
              <a:gd name="adj3" fmla="val 19958"/>
              <a:gd name="adj4" fmla="val -1580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Users, Computers, Policies</a:t>
            </a:r>
            <a:endParaRPr lang="en-GB" dirty="0"/>
          </a:p>
        </p:txBody>
      </p:sp>
      <p:sp>
        <p:nvSpPr>
          <p:cNvPr id="41" name="Line Callout 1 (Border and Accent Bar) 40"/>
          <p:cNvSpPr/>
          <p:nvPr/>
        </p:nvSpPr>
        <p:spPr>
          <a:xfrm>
            <a:off x="6733819" y="1902743"/>
            <a:ext cx="1941311" cy="1057030"/>
          </a:xfrm>
          <a:prstGeom prst="accentBorderCallout1">
            <a:avLst>
              <a:gd name="adj1" fmla="val 18750"/>
              <a:gd name="adj2" fmla="val -8333"/>
              <a:gd name="adj3" fmla="val 20964"/>
              <a:gd name="adj4" fmla="val -989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en-US" dirty="0"/>
              <a:t>Service, </a:t>
            </a:r>
          </a:p>
          <a:p>
            <a:pPr marL="0" lvl="1"/>
            <a:r>
              <a:rPr lang="en-US" dirty="0"/>
              <a:t>Client, Server </a:t>
            </a:r>
          </a:p>
          <a:p>
            <a:pPr marL="0" lvl="1"/>
            <a:r>
              <a:rPr lang="en-US" dirty="0"/>
              <a:t>User identification</a:t>
            </a:r>
          </a:p>
        </p:txBody>
      </p:sp>
      <p:sp>
        <p:nvSpPr>
          <p:cNvPr id="42" name="Line Callout 1 (Border and Accent Bar) 41"/>
          <p:cNvSpPr/>
          <p:nvPr/>
        </p:nvSpPr>
        <p:spPr>
          <a:xfrm>
            <a:off x="9787022" y="2408815"/>
            <a:ext cx="1941311" cy="1057030"/>
          </a:xfrm>
          <a:prstGeom prst="accentBorderCallout1">
            <a:avLst>
              <a:gd name="adj1" fmla="val 18750"/>
              <a:gd name="adj2" fmla="val -8333"/>
              <a:gd name="adj3" fmla="val -75601"/>
              <a:gd name="adj4" fmla="val -91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en-US" dirty="0"/>
              <a:t>Resource access across traditional boundaries</a:t>
            </a:r>
          </a:p>
        </p:txBody>
      </p:sp>
      <p:sp>
        <p:nvSpPr>
          <p:cNvPr id="44" name="Line Callout 1 (Border and Accent Bar) 43"/>
          <p:cNvSpPr/>
          <p:nvPr/>
        </p:nvSpPr>
        <p:spPr>
          <a:xfrm>
            <a:off x="2966478" y="1768802"/>
            <a:ext cx="1448623" cy="1044616"/>
          </a:xfrm>
          <a:prstGeom prst="accentBorderCallout1">
            <a:avLst>
              <a:gd name="adj1" fmla="val 18750"/>
              <a:gd name="adj2" fmla="val -8333"/>
              <a:gd name="adj3" fmla="val 20964"/>
              <a:gd name="adj4" fmla="val -989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en-US" dirty="0"/>
              <a:t>Maintain security of data</a:t>
            </a:r>
          </a:p>
        </p:txBody>
      </p:sp>
      <p:sp>
        <p:nvSpPr>
          <p:cNvPr id="45" name="Line Callout 1 (Border and Accent Bar) 44"/>
          <p:cNvSpPr/>
          <p:nvPr/>
        </p:nvSpPr>
        <p:spPr>
          <a:xfrm>
            <a:off x="324508" y="4172446"/>
            <a:ext cx="1448623" cy="1044616"/>
          </a:xfrm>
          <a:prstGeom prst="accentBorderCallout1">
            <a:avLst>
              <a:gd name="adj1" fmla="val 27911"/>
              <a:gd name="adj2" fmla="val 112773"/>
              <a:gd name="adj3" fmla="val 27071"/>
              <a:gd name="adj4" fmla="val 2343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en-US" dirty="0"/>
              <a:t>Access the directory services data</a:t>
            </a:r>
          </a:p>
        </p:txBody>
      </p:sp>
      <p:sp>
        <p:nvSpPr>
          <p:cNvPr id="46" name="Line Callout 3 (Border and Accent Bar) 45"/>
          <p:cNvSpPr/>
          <p:nvPr/>
        </p:nvSpPr>
        <p:spPr>
          <a:xfrm>
            <a:off x="4824728" y="2298023"/>
            <a:ext cx="1616148" cy="1245883"/>
          </a:xfrm>
          <a:prstGeom prst="accentBorderCallout3">
            <a:avLst>
              <a:gd name="adj1" fmla="val 18750"/>
              <a:gd name="adj2" fmla="val -8333"/>
              <a:gd name="adj3" fmla="val 18750"/>
              <a:gd name="adj4" fmla="val -16667"/>
              <a:gd name="adj5" fmla="val 100000"/>
              <a:gd name="adj6" fmla="val -16667"/>
              <a:gd name="adj7" fmla="val 125764"/>
              <a:gd name="adj8" fmla="val 1561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400" dirty="0"/>
              <a:t>Kerberos securely authenticates and proves the identity between users and servers on the network</a:t>
            </a:r>
          </a:p>
        </p:txBody>
      </p:sp>
    </p:spTree>
    <p:extLst>
      <p:ext uri="{BB962C8B-B14F-4D97-AF65-F5344CB8AC3E}">
        <p14:creationId xmlns:p14="http://schemas.microsoft.com/office/powerpoint/2010/main" val="34187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randombar(horizontal)">
                                      <p:cBhvr>
                                        <p:cTn id="17" dur="500"/>
                                        <p:tgtEl>
                                          <p:spTgt spid="4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randombar(horizontal)">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randombar(horizontal)">
                                      <p:cBhvr>
                                        <p:cTn id="31" dur="500"/>
                                        <p:tgtEl>
                                          <p:spTgt spid="42"/>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randombar(horizontal)">
                                      <p:cBhvr>
                                        <p:cTn id="40" dur="500"/>
                                        <p:tgtEl>
                                          <p:spTgt spid="41"/>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randombar(horizontal)">
                                      <p:cBhvr>
                                        <p:cTn id="49" dur="500"/>
                                        <p:tgtEl>
                                          <p:spTgt spid="45"/>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grpId="0" nodeType="click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randombar(horizontal)">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4" grpId="0" animBg="1"/>
      <p:bldP spid="45" grpId="0" animBg="1"/>
      <p:bldP spid="4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122590" cy="549275"/>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sp>
        <p:nvSpPr>
          <p:cNvPr id="3" name="Content Placeholder 2"/>
          <p:cNvSpPr>
            <a:spLocks noGrp="1"/>
          </p:cNvSpPr>
          <p:nvPr>
            <p:ph idx="1"/>
          </p:nvPr>
        </p:nvSpPr>
        <p:spPr>
          <a:xfrm>
            <a:off x="257908" y="654755"/>
            <a:ext cx="11832492" cy="3917032"/>
          </a:xfrm>
        </p:spPr>
        <p:txBody>
          <a:bodyPr>
            <a:noAutofit/>
          </a:bodyPr>
          <a:lstStyle/>
          <a:p>
            <a:pPr algn="just">
              <a:buFont typeface="Courier New" panose="02070309020205020404" pitchFamily="49" charset="0"/>
              <a:buChar char="o"/>
            </a:pPr>
            <a:r>
              <a:rPr lang="en-GB" sz="2400" dirty="0"/>
              <a:t>Active Directory Domain Services: </a:t>
            </a:r>
            <a:r>
              <a:rPr lang="en-US" sz="2400" dirty="0"/>
              <a:t>A directory service is the combination of the directory information source &amp; the service that the information offers.</a:t>
            </a:r>
          </a:p>
          <a:p>
            <a:pPr marL="890587" lvl="2" indent="-342900" algn="just">
              <a:buBlip>
                <a:blip r:embed="rId2">
                  <a:extLst>
                    <a:ext uri="{96DAC541-7B7A-43D3-8B79-37D633B846F1}">
                      <asvg:svgBlip xmlns:asvg="http://schemas.microsoft.com/office/drawing/2016/SVG/main" r:embed="rId3"/>
                    </a:ext>
                  </a:extLst>
                </a:blip>
              </a:buBlip>
            </a:pPr>
            <a:r>
              <a:rPr lang="en-US" sz="2400" dirty="0"/>
              <a:t>which in turn makes the resources available and usable</a:t>
            </a:r>
          </a:p>
          <a:p>
            <a:pPr marL="890587" lvl="2" indent="-342900" algn="just">
              <a:buBlip>
                <a:blip r:embed="rId2">
                  <a:extLst>
                    <a:ext uri="{96DAC541-7B7A-43D3-8B79-37D633B846F1}">
                      <asvg:svgBlip xmlns:asvg="http://schemas.microsoft.com/office/drawing/2016/SVG/main" r:embed="rId3"/>
                    </a:ext>
                  </a:extLst>
                </a:blip>
              </a:buBlip>
            </a:pPr>
            <a:r>
              <a:rPr lang="en-US" sz="2400" dirty="0"/>
              <a:t>T</a:t>
            </a:r>
            <a:r>
              <a:rPr lang="en-GB" sz="2400" dirty="0" err="1"/>
              <a:t>ypical</a:t>
            </a:r>
            <a:r>
              <a:rPr lang="en-GB" sz="2400" dirty="0"/>
              <a:t>/ Old School Example: A phone book…</a:t>
            </a:r>
          </a:p>
          <a:p>
            <a:pPr>
              <a:lnSpc>
                <a:spcPct val="90000"/>
              </a:lnSpc>
              <a:spcBef>
                <a:spcPct val="40000"/>
              </a:spcBef>
              <a:buClr>
                <a:srgbClr val="006699"/>
              </a:buClr>
              <a:buFont typeface="Courier New" panose="02070309020205020404" pitchFamily="49" charset="0"/>
              <a:buChar char="o"/>
            </a:pPr>
            <a:r>
              <a:rPr lang="en-US" sz="2400" dirty="0">
                <a:cs typeface="Segoe UI Light" panose="020B0502040204020203" pitchFamily="34" charset="0"/>
              </a:rPr>
              <a:t>The Network Management (for managing user and group accounts) could be achieved </a:t>
            </a:r>
          </a:p>
          <a:p>
            <a:pPr marL="890587" lvl="2" indent="-342900" algn="just">
              <a:buClr>
                <a:srgbClr val="006699"/>
              </a:buClr>
              <a:buBlip>
                <a:blip r:embed="rId2">
                  <a:extLst>
                    <a:ext uri="{96DAC541-7B7A-43D3-8B79-37D633B846F1}">
                      <asvg:svgBlip xmlns:asvg="http://schemas.microsoft.com/office/drawing/2016/SVG/main" r:embed="rId3"/>
                    </a:ext>
                  </a:extLst>
                </a:blip>
              </a:buBlip>
            </a:pPr>
            <a:r>
              <a:rPr lang="en-US" sz="2400" dirty="0"/>
              <a:t>in a Single location </a:t>
            </a:r>
          </a:p>
          <a:p>
            <a:pPr marL="890587" lvl="2" indent="-342900" algn="just">
              <a:buClr>
                <a:srgbClr val="006699"/>
              </a:buClr>
              <a:buBlip>
                <a:blip r:embed="rId2">
                  <a:extLst>
                    <a:ext uri="{96DAC541-7B7A-43D3-8B79-37D633B846F1}">
                      <asvg:svgBlip xmlns:asvg="http://schemas.microsoft.com/office/drawing/2016/SVG/main" r:embed="rId3"/>
                    </a:ext>
                  </a:extLst>
                </a:blip>
              </a:buBlip>
            </a:pPr>
            <a:r>
              <a:rPr lang="en-US" sz="2400" dirty="0"/>
              <a:t>With a set of tools</a:t>
            </a:r>
          </a:p>
          <a:p>
            <a:pPr>
              <a:lnSpc>
                <a:spcPct val="90000"/>
              </a:lnSpc>
              <a:spcBef>
                <a:spcPct val="40000"/>
              </a:spcBef>
              <a:buClr>
                <a:srgbClr val="006699"/>
              </a:buClr>
              <a:buFont typeface="Courier New" panose="02070309020205020404" pitchFamily="49" charset="0"/>
              <a:buChar char="o"/>
            </a:pPr>
            <a:r>
              <a:rPr lang="en-US" sz="2400" dirty="0">
                <a:cs typeface="Segoe UI Light" panose="020B0502040204020203" pitchFamily="34" charset="0"/>
              </a:rPr>
              <a:t>Capable of </a:t>
            </a:r>
          </a:p>
          <a:p>
            <a:pPr marL="890587" lvl="2" indent="-342900" algn="just">
              <a:buClr>
                <a:srgbClr val="006699"/>
              </a:buClr>
              <a:buBlip>
                <a:blip r:embed="rId2">
                  <a:extLst>
                    <a:ext uri="{96DAC541-7B7A-43D3-8B79-37D633B846F1}">
                      <asvg:svgBlip xmlns:asvg="http://schemas.microsoft.com/office/drawing/2016/SVG/main" r:embed="rId3"/>
                    </a:ext>
                  </a:extLst>
                </a:blip>
              </a:buBlip>
            </a:pPr>
            <a:r>
              <a:rPr lang="en-US" sz="2400" dirty="0"/>
              <a:t>assigning access to shared network resources </a:t>
            </a:r>
          </a:p>
          <a:p>
            <a:pPr marL="890587" lvl="2" indent="-342900" algn="just">
              <a:buClr>
                <a:srgbClr val="006699"/>
              </a:buClr>
              <a:buBlip>
                <a:blip r:embed="rId2">
                  <a:extLst>
                    <a:ext uri="{96DAC541-7B7A-43D3-8B79-37D633B846F1}">
                      <asvg:svgBlip xmlns:asvg="http://schemas.microsoft.com/office/drawing/2016/SVG/main" r:embed="rId3"/>
                    </a:ext>
                  </a:extLst>
                </a:blip>
              </a:buBlip>
            </a:pPr>
            <a:r>
              <a:rPr lang="en-US" sz="2400" dirty="0"/>
              <a:t>Directory service for AD DS enabled applications </a:t>
            </a:r>
          </a:p>
          <a:p>
            <a:pPr marL="890587" lvl="2" indent="-342900" algn="just">
              <a:buClr>
                <a:srgbClr val="006699"/>
              </a:buClr>
              <a:buBlip>
                <a:blip r:embed="rId2">
                  <a:extLst>
                    <a:ext uri="{96DAC541-7B7A-43D3-8B79-37D633B846F1}">
                      <asvg:svgBlip xmlns:asvg="http://schemas.microsoft.com/office/drawing/2016/SVG/main" r:embed="rId3"/>
                    </a:ext>
                  </a:extLst>
                </a:blip>
              </a:buBlip>
            </a:pPr>
            <a:r>
              <a:rPr lang="en-US" sz="2400" dirty="0"/>
              <a:t>Configuring security policies to all users and computers </a:t>
            </a:r>
          </a:p>
          <a:p>
            <a:pPr marL="890587" lvl="2" indent="-342900" algn="just">
              <a:buClr>
                <a:srgbClr val="006699"/>
              </a:buClr>
              <a:buBlip>
                <a:blip r:embed="rId2">
                  <a:extLst>
                    <a:ext uri="{96DAC541-7B7A-43D3-8B79-37D633B846F1}">
                      <asvg:svgBlip xmlns:asvg="http://schemas.microsoft.com/office/drawing/2016/SVG/main" r:embed="rId3"/>
                    </a:ext>
                  </a:extLst>
                </a:blip>
              </a:buBlip>
            </a:pPr>
            <a:r>
              <a:rPr lang="en-US" sz="2400" dirty="0"/>
              <a:t>Group policies to manage user desktops and security settings </a:t>
            </a:r>
          </a:p>
          <a:p>
            <a:pPr marL="890587" lvl="2" indent="-342900" algn="just">
              <a:buClr>
                <a:srgbClr val="006699"/>
              </a:buClr>
              <a:buBlip>
                <a:blip r:embed="rId2">
                  <a:extLst>
                    <a:ext uri="{96DAC541-7B7A-43D3-8B79-37D633B846F1}">
                      <asvg:svgBlip xmlns:asvg="http://schemas.microsoft.com/office/drawing/2016/SVG/main" r:embed="rId3"/>
                    </a:ext>
                  </a:extLst>
                </a:blip>
              </a:buBlip>
            </a:pPr>
            <a:endParaRPr lang="en-US" sz="2400" dirty="0"/>
          </a:p>
          <a:p>
            <a:pPr lvl="2" algn="just">
              <a:buFont typeface="Wingdings" panose="05000000000000000000" pitchFamily="2" charset="2"/>
              <a:buChar char="ü"/>
            </a:pPr>
            <a:endParaRPr lang="en-GB" sz="2400" dirty="0"/>
          </a:p>
        </p:txBody>
      </p:sp>
    </p:spTree>
    <p:extLst>
      <p:ext uri="{BB962C8B-B14F-4D97-AF65-F5344CB8AC3E}">
        <p14:creationId xmlns:p14="http://schemas.microsoft.com/office/powerpoint/2010/main" val="4119072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02"/>
            <a:ext cx="9064715" cy="463469"/>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grpSp>
        <p:nvGrpSpPr>
          <p:cNvPr id="20" name="Group 4"/>
          <p:cNvGrpSpPr/>
          <p:nvPr/>
        </p:nvGrpSpPr>
        <p:grpSpPr>
          <a:xfrm>
            <a:off x="3781939" y="3603779"/>
            <a:ext cx="2177883" cy="1669082"/>
            <a:chOff x="9895820" y="2118596"/>
            <a:chExt cx="1700882" cy="1592132"/>
          </a:xfrm>
          <a:solidFill>
            <a:schemeClr val="accent1">
              <a:lumMod val="20000"/>
              <a:lumOff val="80000"/>
            </a:schemeClr>
          </a:solidFill>
        </p:grpSpPr>
        <p:sp>
          <p:nvSpPr>
            <p:cNvPr id="3" name="Rounded Rectangle 19"/>
            <p:cNvSpPr/>
            <p:nvPr/>
          </p:nvSpPr>
          <p:spPr>
            <a:xfrm>
              <a:off x="9895820" y="2118596"/>
              <a:ext cx="1700882" cy="1592132"/>
            </a:xfrm>
            <a:prstGeom prst="rect">
              <a:avLst/>
            </a:prstGeom>
            <a:ln/>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4" name="TextBox 6"/>
            <p:cNvSpPr txBox="1"/>
            <p:nvPr/>
          </p:nvSpPr>
          <p:spPr>
            <a:xfrm>
              <a:off x="10002063" y="2134203"/>
              <a:ext cx="1496112" cy="293587"/>
            </a:xfrm>
            <a:prstGeom prst="rect">
              <a:avLst/>
            </a:prstGeom>
            <a:ln/>
          </p:spPr>
          <p:style>
            <a:lnRef idx="3">
              <a:schemeClr val="lt1"/>
            </a:lnRef>
            <a:fillRef idx="1">
              <a:schemeClr val="accent5"/>
            </a:fillRef>
            <a:effectRef idx="1">
              <a:schemeClr val="accent5"/>
            </a:effectRef>
            <a:fontRef idx="minor">
              <a:schemeClr val="lt1"/>
            </a:fontRef>
          </p:style>
          <p:txBody>
            <a:bodyPr wrap="square" rtlCol="0">
              <a:spAutoFit/>
            </a:bodyPr>
            <a:lstStyle/>
            <a:p>
              <a:r>
                <a:rPr lang="en-US" sz="1400" dirty="0">
                  <a:latin typeface="Segoe UI" panose="020B0502040204020203" pitchFamily="34" charset="0"/>
                  <a:cs typeface="Segoe UI" panose="020B0502040204020203" pitchFamily="34" charset="0"/>
                </a:rPr>
                <a:t>Windows Client</a:t>
              </a:r>
            </a:p>
          </p:txBody>
        </p:sp>
        <p:sp>
          <p:nvSpPr>
            <p:cNvPr id="16" name="TextBox 7"/>
            <p:cNvSpPr txBox="1"/>
            <p:nvPr/>
          </p:nvSpPr>
          <p:spPr>
            <a:xfrm>
              <a:off x="9924894" y="2443739"/>
              <a:ext cx="1659504" cy="738664"/>
            </a:xfrm>
            <a:prstGeom prst="rect">
              <a:avLst/>
            </a:prstGeom>
            <a:ln/>
          </p:spPr>
          <p:style>
            <a:lnRef idx="3">
              <a:schemeClr val="lt1"/>
            </a:lnRef>
            <a:fillRef idx="1">
              <a:schemeClr val="accent5"/>
            </a:fillRef>
            <a:effectRef idx="1">
              <a:schemeClr val="accent5"/>
            </a:effectRef>
            <a:fontRef idx="minor">
              <a:schemeClr val="lt1"/>
            </a:fontRef>
          </p:style>
          <p:txBody>
            <a:bodyPr wrap="square" rtlCol="0">
              <a:spAutoFit/>
            </a:bodyPr>
            <a:lstStyle/>
            <a:p>
              <a:pPr marL="285750" indent="-285750">
                <a:buFont typeface="Arial" panose="020B0604020202020204" pitchFamily="34" charset="0"/>
                <a:buChar char="•"/>
              </a:pPr>
              <a:r>
                <a:rPr lang="en-US" sz="1400" dirty="0" err="1">
                  <a:latin typeface="Segoe UI" panose="020B0502040204020203" pitchFamily="34" charset="0"/>
                  <a:cs typeface="Segoe UI" panose="020B0502040204020203" pitchFamily="34" charset="0"/>
                </a:rPr>
                <a:t>Mgmt</a:t>
              </a:r>
              <a:r>
                <a:rPr lang="en-US" sz="1400" dirty="0">
                  <a:latin typeface="Segoe UI" panose="020B0502040204020203" pitchFamily="34" charset="0"/>
                  <a:cs typeface="Segoe UI" panose="020B0502040204020203" pitchFamily="34" charset="0"/>
                </a:rPr>
                <a:t> Profile</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Network Info</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Policies</a:t>
              </a:r>
            </a:p>
          </p:txBody>
        </p:sp>
      </p:grpSp>
      <p:grpSp>
        <p:nvGrpSpPr>
          <p:cNvPr id="32" name="Group 8"/>
          <p:cNvGrpSpPr/>
          <p:nvPr/>
        </p:nvGrpSpPr>
        <p:grpSpPr>
          <a:xfrm>
            <a:off x="8910618" y="1374411"/>
            <a:ext cx="2177884" cy="1757069"/>
            <a:chOff x="5655668" y="4464126"/>
            <a:chExt cx="1558802" cy="1729035"/>
          </a:xfrm>
          <a:solidFill>
            <a:schemeClr val="accent1">
              <a:lumMod val="20000"/>
              <a:lumOff val="80000"/>
            </a:schemeClr>
          </a:solidFill>
        </p:grpSpPr>
        <p:sp>
          <p:nvSpPr>
            <p:cNvPr id="29" name="Rounded Rectangle 47"/>
            <p:cNvSpPr/>
            <p:nvPr/>
          </p:nvSpPr>
          <p:spPr>
            <a:xfrm>
              <a:off x="5655668" y="4464126"/>
              <a:ext cx="1558802" cy="1592132"/>
            </a:xfrm>
            <a:prstGeom prst="rect">
              <a:avLst/>
            </a:prstGeom>
            <a:ln/>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30" name="TextBox 10"/>
            <p:cNvSpPr txBox="1"/>
            <p:nvPr/>
          </p:nvSpPr>
          <p:spPr>
            <a:xfrm>
              <a:off x="5752846" y="4464126"/>
              <a:ext cx="1210629" cy="307777"/>
            </a:xfrm>
            <a:prstGeom prst="rect">
              <a:avLst/>
            </a:prstGeom>
            <a:ln/>
          </p:spPr>
          <p:style>
            <a:lnRef idx="3">
              <a:schemeClr val="lt1"/>
            </a:lnRef>
            <a:fillRef idx="1">
              <a:schemeClr val="accent5"/>
            </a:fillRef>
            <a:effectRef idx="1">
              <a:schemeClr val="accent5"/>
            </a:effectRef>
            <a:fontRef idx="minor">
              <a:schemeClr val="lt1"/>
            </a:fontRef>
          </p:style>
          <p:txBody>
            <a:bodyPr wrap="square" rtlCol="0">
              <a:spAutoFit/>
            </a:bodyPr>
            <a:lstStyle/>
            <a:p>
              <a:r>
                <a:rPr lang="en-US" sz="1400" dirty="0">
                  <a:latin typeface="Segoe UI" panose="020B0502040204020203" pitchFamily="34" charset="0"/>
                  <a:cs typeface="Segoe UI" panose="020B0502040204020203" pitchFamily="34" charset="0"/>
                </a:rPr>
                <a:t>Applications</a:t>
              </a:r>
            </a:p>
          </p:txBody>
        </p:sp>
        <p:sp>
          <p:nvSpPr>
            <p:cNvPr id="31" name="TextBox 11"/>
            <p:cNvSpPr txBox="1"/>
            <p:nvPr/>
          </p:nvSpPr>
          <p:spPr>
            <a:xfrm>
              <a:off x="5684092" y="4808166"/>
              <a:ext cx="1501954" cy="1384995"/>
            </a:xfrm>
            <a:prstGeom prst="rect">
              <a:avLst/>
            </a:prstGeom>
            <a:ln/>
          </p:spPr>
          <p:style>
            <a:lnRef idx="3">
              <a:schemeClr val="lt1"/>
            </a:lnRef>
            <a:fillRef idx="1">
              <a:schemeClr val="accent5"/>
            </a:fillRef>
            <a:effectRef idx="1">
              <a:schemeClr val="accent5"/>
            </a:effectRef>
            <a:fontRef idx="minor">
              <a:schemeClr val="lt1"/>
            </a:fontRef>
          </p:style>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Server </a:t>
              </a:r>
              <a:r>
                <a:rPr lang="en-US" sz="1400" dirty="0" err="1">
                  <a:latin typeface="Segoe UI" panose="020B0502040204020203" pitchFamily="34" charset="0"/>
                  <a:cs typeface="Segoe UI" panose="020B0502040204020203" pitchFamily="34" charset="0"/>
                </a:rPr>
                <a:t>Config</a:t>
              </a:r>
              <a:endParaRPr lang="en-US" sz="1400"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SSO</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App-Specific Directory Info</a:t>
              </a:r>
            </a:p>
          </p:txBody>
        </p:sp>
      </p:grpSp>
      <p:grpSp>
        <p:nvGrpSpPr>
          <p:cNvPr id="42" name="Group 12"/>
          <p:cNvGrpSpPr/>
          <p:nvPr/>
        </p:nvGrpSpPr>
        <p:grpSpPr>
          <a:xfrm>
            <a:off x="9626179" y="3593156"/>
            <a:ext cx="2177884" cy="1669082"/>
            <a:chOff x="5655668" y="4464126"/>
            <a:chExt cx="1501955" cy="1592132"/>
          </a:xfrm>
          <a:solidFill>
            <a:schemeClr val="accent1">
              <a:lumMod val="20000"/>
              <a:lumOff val="80000"/>
            </a:schemeClr>
          </a:solidFill>
        </p:grpSpPr>
        <p:sp>
          <p:nvSpPr>
            <p:cNvPr id="33" name="Rounded Rectangle 51"/>
            <p:cNvSpPr/>
            <p:nvPr/>
          </p:nvSpPr>
          <p:spPr>
            <a:xfrm>
              <a:off x="5655668" y="4464126"/>
              <a:ext cx="1501955" cy="1592132"/>
            </a:xfrm>
            <a:prstGeom prst="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35" name="TextBox 14"/>
            <p:cNvSpPr txBox="1"/>
            <p:nvPr/>
          </p:nvSpPr>
          <p:spPr>
            <a:xfrm>
              <a:off x="5752847" y="4464126"/>
              <a:ext cx="1300417" cy="1409218"/>
            </a:xfrm>
            <a:prstGeom prst="rect">
              <a:avLst/>
            </a:prstGeom>
            <a:ln/>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US" dirty="0">
                  <a:latin typeface="Segoe UI" panose="020B0502040204020203" pitchFamily="34" charset="0"/>
                  <a:cs typeface="Segoe UI" panose="020B0502040204020203" pitchFamily="34" charset="0"/>
                </a:rPr>
                <a:t>Network Devices</a:t>
              </a:r>
            </a:p>
            <a:p>
              <a:pPr marL="285750" indent="-285750">
                <a:buFont typeface="Arial" panose="020B0604020202020204" pitchFamily="34" charset="0"/>
                <a:buChar char="•"/>
              </a:pPr>
              <a:r>
                <a:rPr lang="en-US" dirty="0" err="1">
                  <a:latin typeface="Segoe UI" panose="020B0502040204020203" pitchFamily="34" charset="0"/>
                  <a:cs typeface="Segoe UI" panose="020B0502040204020203" pitchFamily="34" charset="0"/>
                </a:rPr>
                <a:t>Config</a:t>
              </a:r>
              <a:endParaRPr lang="en-US"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dirty="0" err="1">
                  <a:latin typeface="Segoe UI" panose="020B0502040204020203" pitchFamily="34" charset="0"/>
                  <a:cs typeface="Segoe UI" panose="020B0502040204020203" pitchFamily="34" charset="0"/>
                </a:rPr>
                <a:t>QoS</a:t>
              </a:r>
              <a:r>
                <a:rPr lang="en-US" dirty="0">
                  <a:latin typeface="Segoe UI" panose="020B0502040204020203" pitchFamily="34" charset="0"/>
                  <a:cs typeface="Segoe UI" panose="020B0502040204020203" pitchFamily="34" charset="0"/>
                </a:rPr>
                <a:t> Policy</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Security Policy</a:t>
              </a:r>
            </a:p>
          </p:txBody>
        </p:sp>
      </p:grpSp>
      <p:grpSp>
        <p:nvGrpSpPr>
          <p:cNvPr id="45" name="Group 16"/>
          <p:cNvGrpSpPr/>
          <p:nvPr/>
        </p:nvGrpSpPr>
        <p:grpSpPr>
          <a:xfrm>
            <a:off x="5959822" y="1374411"/>
            <a:ext cx="2177883" cy="1669082"/>
            <a:chOff x="7859065" y="1331560"/>
            <a:chExt cx="1659505" cy="1592132"/>
          </a:xfrm>
          <a:solidFill>
            <a:schemeClr val="accent1">
              <a:lumMod val="20000"/>
              <a:lumOff val="80000"/>
            </a:schemeClr>
          </a:solidFill>
        </p:grpSpPr>
        <p:sp>
          <p:nvSpPr>
            <p:cNvPr id="43" name="Rounded Rectangle 10"/>
            <p:cNvSpPr/>
            <p:nvPr/>
          </p:nvSpPr>
          <p:spPr>
            <a:xfrm>
              <a:off x="7859065" y="1331560"/>
              <a:ext cx="1659505" cy="1592132"/>
            </a:xfrm>
            <a:prstGeom prst="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44" name="TextBox 18"/>
            <p:cNvSpPr txBox="1"/>
            <p:nvPr/>
          </p:nvSpPr>
          <p:spPr>
            <a:xfrm>
              <a:off x="7918026" y="1421669"/>
              <a:ext cx="1541582" cy="1409218"/>
            </a:xfrm>
            <a:prstGeom prst="rect">
              <a:avLst/>
            </a:prstGeom>
            <a:ln/>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US" dirty="0">
                  <a:latin typeface="Segoe UI" panose="020B0502040204020203" pitchFamily="34" charset="0"/>
                  <a:cs typeface="Segoe UI" panose="020B0502040204020203" pitchFamily="34" charset="0"/>
                </a:rPr>
                <a:t>Windows Server</a:t>
              </a:r>
            </a:p>
            <a:p>
              <a:pPr marL="285750" indent="-285750">
                <a:buFont typeface="Arial" panose="020B0604020202020204" pitchFamily="34" charset="0"/>
                <a:buChar char="•"/>
              </a:pPr>
              <a:r>
                <a:rPr lang="en-US" dirty="0" err="1">
                  <a:latin typeface="Segoe UI" panose="020B0502040204020203" pitchFamily="34" charset="0"/>
                  <a:cs typeface="Segoe UI" panose="020B0502040204020203" pitchFamily="34" charset="0"/>
                </a:rPr>
                <a:t>Mgmt</a:t>
              </a:r>
              <a:r>
                <a:rPr lang="en-US" dirty="0">
                  <a:latin typeface="Segoe UI" panose="020B0502040204020203" pitchFamily="34" charset="0"/>
                  <a:cs typeface="Segoe UI" panose="020B0502040204020203" pitchFamily="34" charset="0"/>
                </a:rPr>
                <a:t> Profile</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Network Info</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Printers</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Shares</a:t>
              </a:r>
            </a:p>
          </p:txBody>
        </p:sp>
      </p:grpSp>
      <p:grpSp>
        <p:nvGrpSpPr>
          <p:cNvPr id="49" name="Group 20"/>
          <p:cNvGrpSpPr/>
          <p:nvPr/>
        </p:nvGrpSpPr>
        <p:grpSpPr>
          <a:xfrm>
            <a:off x="3165467" y="1418815"/>
            <a:ext cx="2189253" cy="1666917"/>
            <a:chOff x="5997940" y="2127626"/>
            <a:chExt cx="1668168" cy="1666917"/>
          </a:xfrm>
          <a:solidFill>
            <a:schemeClr val="accent1">
              <a:lumMod val="20000"/>
              <a:lumOff val="80000"/>
            </a:schemeClr>
          </a:solidFill>
        </p:grpSpPr>
        <p:sp>
          <p:nvSpPr>
            <p:cNvPr id="46" name="Rounded Rectangle 17"/>
            <p:cNvSpPr/>
            <p:nvPr/>
          </p:nvSpPr>
          <p:spPr>
            <a:xfrm>
              <a:off x="5997940" y="2127626"/>
              <a:ext cx="1668168" cy="1592132"/>
            </a:xfrm>
            <a:prstGeom prst="rect">
              <a:avLst/>
            </a:prstGeom>
            <a:ln/>
          </p:spPr>
          <p:style>
            <a:lnRef idx="3">
              <a:schemeClr val="lt1"/>
            </a:lnRef>
            <a:fillRef idx="1">
              <a:schemeClr val="accent4"/>
            </a:fillRef>
            <a:effectRef idx="1">
              <a:schemeClr val="accent4"/>
            </a:effectRef>
            <a:fontRef idx="minor">
              <a:schemeClr val="lt1"/>
            </a:fontRef>
          </p:style>
          <p:txBody>
            <a:bodyPr rtlCol="0" anchor="ctr"/>
            <a:lstStyle/>
            <a:p>
              <a:pPr algn="ctr"/>
              <a:endParaRPr lang="en-US"/>
            </a:p>
          </p:txBody>
        </p:sp>
        <p:sp>
          <p:nvSpPr>
            <p:cNvPr id="47" name="TextBox 22"/>
            <p:cNvSpPr txBox="1"/>
            <p:nvPr/>
          </p:nvSpPr>
          <p:spPr>
            <a:xfrm>
              <a:off x="6083495" y="2127626"/>
              <a:ext cx="1055076" cy="523220"/>
            </a:xfrm>
            <a:prstGeom prst="rect">
              <a:avLst/>
            </a:prstGeom>
            <a:ln/>
          </p:spPr>
          <p:style>
            <a:lnRef idx="3">
              <a:schemeClr val="lt1"/>
            </a:lnRef>
            <a:fillRef idx="1">
              <a:schemeClr val="accent4"/>
            </a:fillRef>
            <a:effectRef idx="1">
              <a:schemeClr val="accent4"/>
            </a:effectRef>
            <a:fontRef idx="minor">
              <a:schemeClr val="lt1"/>
            </a:fontRef>
          </p:style>
          <p:txBody>
            <a:bodyPr wrap="square" rtlCol="0">
              <a:spAutoFit/>
            </a:bodyPr>
            <a:lstStyle/>
            <a:p>
              <a:r>
                <a:rPr lang="en-US" sz="1400" dirty="0">
                  <a:latin typeface="Segoe UI" panose="020B0502040204020203" pitchFamily="34" charset="0"/>
                  <a:cs typeface="Segoe UI" panose="020B0502040204020203" pitchFamily="34" charset="0"/>
                </a:rPr>
                <a:t>Windows User</a:t>
              </a:r>
            </a:p>
          </p:txBody>
        </p:sp>
        <p:sp>
          <p:nvSpPr>
            <p:cNvPr id="48" name="TextBox 23"/>
            <p:cNvSpPr txBox="1"/>
            <p:nvPr/>
          </p:nvSpPr>
          <p:spPr>
            <a:xfrm>
              <a:off x="6006604" y="2624992"/>
              <a:ext cx="1659504" cy="1169551"/>
            </a:xfrm>
            <a:prstGeom prst="rect">
              <a:avLst/>
            </a:prstGeom>
            <a:ln/>
          </p:spPr>
          <p:style>
            <a:lnRef idx="3">
              <a:schemeClr val="lt1"/>
            </a:lnRef>
            <a:fillRef idx="1">
              <a:schemeClr val="accent4"/>
            </a:fillRef>
            <a:effectRef idx="1">
              <a:schemeClr val="accent4"/>
            </a:effectRef>
            <a:fontRef idx="minor">
              <a:schemeClr val="lt1"/>
            </a:fontRef>
          </p:style>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Account Information</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Privileges</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Profiles</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Policies</a:t>
              </a:r>
            </a:p>
          </p:txBody>
        </p:sp>
      </p:grpSp>
      <p:grpSp>
        <p:nvGrpSpPr>
          <p:cNvPr id="53" name="Group 24"/>
          <p:cNvGrpSpPr/>
          <p:nvPr/>
        </p:nvGrpSpPr>
        <p:grpSpPr>
          <a:xfrm>
            <a:off x="6751459" y="3603779"/>
            <a:ext cx="2159159" cy="1658459"/>
            <a:chOff x="5642527" y="4464126"/>
            <a:chExt cx="1515096" cy="1592132"/>
          </a:xfrm>
          <a:solidFill>
            <a:schemeClr val="accent1">
              <a:lumMod val="20000"/>
              <a:lumOff val="80000"/>
            </a:schemeClr>
          </a:solidFill>
        </p:grpSpPr>
        <p:sp>
          <p:nvSpPr>
            <p:cNvPr id="50" name="Rounded Rectangle 18"/>
            <p:cNvSpPr/>
            <p:nvPr/>
          </p:nvSpPr>
          <p:spPr>
            <a:xfrm>
              <a:off x="5655668" y="4464126"/>
              <a:ext cx="1501955" cy="1592132"/>
            </a:xfrm>
            <a:prstGeom prst="rect">
              <a:avLst/>
            </a:prstGeom>
            <a:ln/>
          </p:spPr>
          <p:style>
            <a:lnRef idx="3">
              <a:schemeClr val="lt1"/>
            </a:lnRef>
            <a:fillRef idx="1">
              <a:schemeClr val="accent4"/>
            </a:fillRef>
            <a:effectRef idx="1">
              <a:schemeClr val="accent4"/>
            </a:effectRef>
            <a:fontRef idx="minor">
              <a:schemeClr val="lt1"/>
            </a:fontRef>
          </p:style>
          <p:txBody>
            <a:bodyPr rtlCol="0" anchor="ctr"/>
            <a:lstStyle/>
            <a:p>
              <a:pPr algn="ctr"/>
              <a:endParaRPr lang="en-US"/>
            </a:p>
          </p:txBody>
        </p:sp>
        <p:sp>
          <p:nvSpPr>
            <p:cNvPr id="51" name="TextBox 26"/>
            <p:cNvSpPr txBox="1"/>
            <p:nvPr/>
          </p:nvSpPr>
          <p:spPr>
            <a:xfrm>
              <a:off x="5752847" y="4464126"/>
              <a:ext cx="1055076" cy="523220"/>
            </a:xfrm>
            <a:prstGeom prst="rect">
              <a:avLst/>
            </a:prstGeom>
            <a:ln/>
          </p:spPr>
          <p:style>
            <a:lnRef idx="3">
              <a:schemeClr val="lt1"/>
            </a:lnRef>
            <a:fillRef idx="1">
              <a:schemeClr val="accent4"/>
            </a:fillRef>
            <a:effectRef idx="1">
              <a:schemeClr val="accent4"/>
            </a:effectRef>
            <a:fontRef idx="minor">
              <a:schemeClr val="lt1"/>
            </a:fontRef>
          </p:style>
          <p:txBody>
            <a:bodyPr wrap="square" rtlCol="0">
              <a:spAutoFit/>
            </a:bodyPr>
            <a:lstStyle/>
            <a:p>
              <a:r>
                <a:rPr lang="en-US" sz="1400" dirty="0">
                  <a:latin typeface="Segoe UI" panose="020B0502040204020203" pitchFamily="34" charset="0"/>
                  <a:cs typeface="Segoe UI" panose="020B0502040204020203" pitchFamily="34" charset="0"/>
                </a:rPr>
                <a:t>Email Servers</a:t>
              </a:r>
            </a:p>
          </p:txBody>
        </p:sp>
        <p:sp>
          <p:nvSpPr>
            <p:cNvPr id="52" name="TextBox 27"/>
            <p:cNvSpPr txBox="1"/>
            <p:nvPr/>
          </p:nvSpPr>
          <p:spPr>
            <a:xfrm>
              <a:off x="5642527" y="4783138"/>
              <a:ext cx="1501954" cy="954107"/>
            </a:xfrm>
            <a:prstGeom prst="rect">
              <a:avLst/>
            </a:prstGeom>
            <a:ln/>
          </p:spPr>
          <p:style>
            <a:lnRef idx="3">
              <a:schemeClr val="lt1"/>
            </a:lnRef>
            <a:fillRef idx="1">
              <a:schemeClr val="accent4"/>
            </a:fillRef>
            <a:effectRef idx="1">
              <a:schemeClr val="accent4"/>
            </a:effectRef>
            <a:fontRef idx="minor">
              <a:schemeClr val="lt1"/>
            </a:fontRef>
          </p:style>
          <p:txBody>
            <a:bodyPr wrap="square" rtlCol="0">
              <a:spAutoFit/>
            </a:bodyPr>
            <a:lstStyle/>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Mailbox Information</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Address Book</a:t>
              </a:r>
            </a:p>
          </p:txBody>
        </p:sp>
      </p:grpSp>
      <p:sp>
        <p:nvSpPr>
          <p:cNvPr id="54" name="TextBox 33"/>
          <p:cNvSpPr txBox="1"/>
          <p:nvPr/>
        </p:nvSpPr>
        <p:spPr>
          <a:xfrm>
            <a:off x="249640" y="2454108"/>
            <a:ext cx="2478838" cy="1754326"/>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b="1" dirty="0">
                <a:latin typeface="Segoe UI" panose="020B0502040204020203" pitchFamily="34" charset="0"/>
                <a:cs typeface="Segoe UI" panose="020B0502040204020203" pitchFamily="34" charset="0"/>
              </a:rPr>
              <a:t>Active Directory Domain Services</a:t>
            </a:r>
          </a:p>
          <a:p>
            <a:endParaRPr lang="en-US" b="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b="1" dirty="0">
                <a:latin typeface="Segoe UI" panose="020B0502040204020203" pitchFamily="34" charset="0"/>
                <a:cs typeface="Segoe UI" panose="020B0502040204020203" pitchFamily="34" charset="0"/>
              </a:rPr>
              <a:t>Manageability</a:t>
            </a:r>
          </a:p>
          <a:p>
            <a:pPr marL="285750" indent="-285750">
              <a:buFont typeface="Arial" panose="020B0604020202020204" pitchFamily="34" charset="0"/>
              <a:buChar char="•"/>
            </a:pPr>
            <a:r>
              <a:rPr lang="en-US" b="1" dirty="0">
                <a:latin typeface="Segoe UI" panose="020B0502040204020203" pitchFamily="34" charset="0"/>
                <a:cs typeface="Segoe UI" panose="020B0502040204020203" pitchFamily="34" charset="0"/>
              </a:rPr>
              <a:t>Security</a:t>
            </a:r>
          </a:p>
          <a:p>
            <a:pPr marL="285750" indent="-285750">
              <a:buFont typeface="Arial" panose="020B0604020202020204" pitchFamily="34" charset="0"/>
              <a:buChar char="•"/>
            </a:pPr>
            <a:r>
              <a:rPr lang="en-US" b="1" dirty="0">
                <a:latin typeface="Segoe UI" panose="020B0502040204020203" pitchFamily="34" charset="0"/>
                <a:cs typeface="Segoe UI" panose="020B0502040204020203" pitchFamily="34" charset="0"/>
              </a:rPr>
              <a:t>Interoperability</a:t>
            </a:r>
          </a:p>
        </p:txBody>
      </p:sp>
      <p:cxnSp>
        <p:nvCxnSpPr>
          <p:cNvPr id="55" name="Straight Connector 35"/>
          <p:cNvCxnSpPr/>
          <p:nvPr/>
        </p:nvCxnSpPr>
        <p:spPr>
          <a:xfrm>
            <a:off x="2977688" y="3304616"/>
            <a:ext cx="8728003" cy="10294"/>
          </a:xfrm>
          <a:prstGeom prst="line">
            <a:avLst/>
          </a:prstGeom>
        </p:spPr>
        <p:style>
          <a:lnRef idx="3">
            <a:schemeClr val="accent6"/>
          </a:lnRef>
          <a:fillRef idx="0">
            <a:schemeClr val="accent6"/>
          </a:fillRef>
          <a:effectRef idx="2">
            <a:schemeClr val="accent6"/>
          </a:effectRef>
          <a:fontRef idx="minor">
            <a:schemeClr val="tx1"/>
          </a:fontRef>
        </p:style>
      </p:cxnSp>
      <p:sp>
        <p:nvSpPr>
          <p:cNvPr id="56" name="Rectangle 36"/>
          <p:cNvSpPr/>
          <p:nvPr/>
        </p:nvSpPr>
        <p:spPr>
          <a:xfrm>
            <a:off x="151707" y="1077183"/>
            <a:ext cx="2358210" cy="341632"/>
          </a:xfrm>
          <a:prstGeom prst="rect">
            <a:avLst/>
          </a:prstGeom>
        </p:spPr>
        <p:txBody>
          <a:bodyPr wrap="none">
            <a:spAutoFit/>
          </a:bodyPr>
          <a:lstStyle/>
          <a:p>
            <a:pPr>
              <a:lnSpc>
                <a:spcPct val="90000"/>
              </a:lnSpc>
              <a:spcBef>
                <a:spcPct val="40000"/>
              </a:spcBef>
              <a:buClr>
                <a:srgbClr val="006699"/>
              </a:buClr>
              <a:buFontTx/>
              <a:buChar char="•"/>
            </a:pPr>
            <a:r>
              <a:rPr lang="en-US" dirty="0">
                <a:latin typeface="Segoe UI Light" panose="020B0502040204020203" pitchFamily="34" charset="0"/>
                <a:cs typeface="Segoe UI Light" panose="020B0502040204020203" pitchFamily="34" charset="0"/>
              </a:rPr>
              <a:t>Centralized directory </a:t>
            </a:r>
          </a:p>
        </p:txBody>
      </p:sp>
      <p:sp>
        <p:nvSpPr>
          <p:cNvPr id="57" name="Rectangle 37"/>
          <p:cNvSpPr/>
          <p:nvPr/>
        </p:nvSpPr>
        <p:spPr>
          <a:xfrm>
            <a:off x="151707" y="1553213"/>
            <a:ext cx="2396810" cy="341632"/>
          </a:xfrm>
          <a:prstGeom prst="rect">
            <a:avLst/>
          </a:prstGeom>
        </p:spPr>
        <p:txBody>
          <a:bodyPr wrap="none">
            <a:spAutoFit/>
          </a:bodyPr>
          <a:lstStyle/>
          <a:p>
            <a:pPr>
              <a:lnSpc>
                <a:spcPct val="90000"/>
              </a:lnSpc>
              <a:spcBef>
                <a:spcPct val="40000"/>
              </a:spcBef>
              <a:buClr>
                <a:srgbClr val="006699"/>
              </a:buClr>
              <a:buFontTx/>
              <a:buChar char="•"/>
            </a:pPr>
            <a:r>
              <a:rPr lang="en-US">
                <a:latin typeface="Segoe UI Light" panose="020B0502040204020203" pitchFamily="34" charset="0"/>
                <a:cs typeface="Segoe UI Light" panose="020B0502040204020203" pitchFamily="34" charset="0"/>
              </a:rPr>
              <a:t>Single sign-on access </a:t>
            </a:r>
            <a:endParaRPr lang="en-US" dirty="0">
              <a:latin typeface="Segoe UI Light" panose="020B0502040204020203" pitchFamily="34" charset="0"/>
              <a:cs typeface="Segoe UI Light" panose="020B0502040204020203" pitchFamily="34" charset="0"/>
            </a:endParaRPr>
          </a:p>
        </p:txBody>
      </p:sp>
      <p:sp>
        <p:nvSpPr>
          <p:cNvPr id="58" name="Rectangle 38"/>
          <p:cNvSpPr/>
          <p:nvPr/>
        </p:nvSpPr>
        <p:spPr>
          <a:xfrm>
            <a:off x="151707" y="2029243"/>
            <a:ext cx="2130711" cy="341632"/>
          </a:xfrm>
          <a:prstGeom prst="rect">
            <a:avLst/>
          </a:prstGeom>
        </p:spPr>
        <p:txBody>
          <a:bodyPr wrap="none">
            <a:spAutoFit/>
          </a:bodyPr>
          <a:lstStyle/>
          <a:p>
            <a:pPr>
              <a:lnSpc>
                <a:spcPct val="90000"/>
              </a:lnSpc>
              <a:spcBef>
                <a:spcPct val="40000"/>
              </a:spcBef>
              <a:buClr>
                <a:srgbClr val="006699"/>
              </a:buClr>
              <a:buFontTx/>
              <a:buChar char="•"/>
            </a:pPr>
            <a:r>
              <a:rPr lang="en-US" dirty="0">
                <a:latin typeface="Segoe UI Light" panose="020B0502040204020203" pitchFamily="34" charset="0"/>
                <a:cs typeface="Segoe UI Light" panose="020B0502040204020203" pitchFamily="34" charset="0"/>
              </a:rPr>
              <a:t>Integrated security </a:t>
            </a:r>
          </a:p>
        </p:txBody>
      </p:sp>
      <p:sp>
        <p:nvSpPr>
          <p:cNvPr id="59" name="Rectangle 39"/>
          <p:cNvSpPr/>
          <p:nvPr/>
        </p:nvSpPr>
        <p:spPr>
          <a:xfrm>
            <a:off x="249640" y="4377370"/>
            <a:ext cx="1279517" cy="341632"/>
          </a:xfrm>
          <a:prstGeom prst="rect">
            <a:avLst/>
          </a:prstGeom>
        </p:spPr>
        <p:txBody>
          <a:bodyPr wrap="none">
            <a:spAutoFit/>
          </a:bodyPr>
          <a:lstStyle/>
          <a:p>
            <a:pPr>
              <a:lnSpc>
                <a:spcPct val="90000"/>
              </a:lnSpc>
              <a:spcBef>
                <a:spcPct val="40000"/>
              </a:spcBef>
              <a:buClr>
                <a:srgbClr val="006699"/>
              </a:buClr>
              <a:buFontTx/>
              <a:buChar char="•"/>
            </a:pPr>
            <a:r>
              <a:rPr lang="en-US" dirty="0">
                <a:latin typeface="Segoe UI Light" panose="020B0502040204020203" pitchFamily="34" charset="0"/>
                <a:cs typeface="Segoe UI Light" panose="020B0502040204020203" pitchFamily="34" charset="0"/>
              </a:rPr>
              <a:t>Scalability </a:t>
            </a:r>
          </a:p>
        </p:txBody>
      </p:sp>
      <p:sp>
        <p:nvSpPr>
          <p:cNvPr id="60" name="Rectangle 40"/>
          <p:cNvSpPr/>
          <p:nvPr/>
        </p:nvSpPr>
        <p:spPr>
          <a:xfrm>
            <a:off x="244318" y="4759119"/>
            <a:ext cx="3554435" cy="341632"/>
          </a:xfrm>
          <a:prstGeom prst="rect">
            <a:avLst/>
          </a:prstGeom>
        </p:spPr>
        <p:txBody>
          <a:bodyPr wrap="none">
            <a:spAutoFit/>
          </a:bodyPr>
          <a:lstStyle/>
          <a:p>
            <a:pPr>
              <a:lnSpc>
                <a:spcPct val="90000"/>
              </a:lnSpc>
              <a:spcBef>
                <a:spcPct val="40000"/>
              </a:spcBef>
              <a:buClr>
                <a:srgbClr val="006699"/>
              </a:buClr>
              <a:buFontTx/>
              <a:buChar char="•"/>
            </a:pPr>
            <a:r>
              <a:rPr lang="en-US" dirty="0">
                <a:latin typeface="Segoe UI Light" panose="020B0502040204020203" pitchFamily="34" charset="0"/>
                <a:cs typeface="Segoe UI Light" panose="020B0502040204020203" pitchFamily="34" charset="0"/>
              </a:rPr>
              <a:t>Common management interface  </a:t>
            </a:r>
          </a:p>
        </p:txBody>
      </p:sp>
    </p:spTree>
    <p:extLst>
      <p:ext uri="{BB962C8B-B14F-4D97-AF65-F5344CB8AC3E}">
        <p14:creationId xmlns:p14="http://schemas.microsoft.com/office/powerpoint/2010/main" val="3834199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212647" cy="559323"/>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sp>
        <p:nvSpPr>
          <p:cNvPr id="3" name="Content Placeholder 2"/>
          <p:cNvSpPr>
            <a:spLocks noGrp="1"/>
          </p:cNvSpPr>
          <p:nvPr>
            <p:ph idx="1"/>
          </p:nvPr>
        </p:nvSpPr>
        <p:spPr>
          <a:xfrm>
            <a:off x="287586" y="767533"/>
            <a:ext cx="11394558" cy="3917032"/>
          </a:xfrm>
        </p:spPr>
        <p:txBody>
          <a:bodyPr>
            <a:noAutofit/>
          </a:bodyPr>
          <a:lstStyle/>
          <a:p>
            <a:pPr algn="just">
              <a:buFont typeface="Courier New" panose="02070309020205020404" pitchFamily="49" charset="0"/>
              <a:buChar char="o"/>
            </a:pPr>
            <a:r>
              <a:rPr lang="en-US" sz="2400" dirty="0"/>
              <a:t>Scalable, secure, and manageable infrastructure for user and resource management</a:t>
            </a:r>
          </a:p>
          <a:p>
            <a:pPr marL="890587" lvl="2" indent="-342900" algn="just">
              <a:buBlip>
                <a:blip r:embed="rId3">
                  <a:extLst>
                    <a:ext uri="{96DAC541-7B7A-43D3-8B79-37D633B846F1}">
                      <asvg:svgBlip xmlns:asvg="http://schemas.microsoft.com/office/drawing/2016/SVG/main" r:embed="rId4"/>
                    </a:ext>
                  </a:extLst>
                </a:blip>
              </a:buBlip>
            </a:pPr>
            <a:r>
              <a:rPr lang="en-US" sz="2400" dirty="0"/>
              <a:t>stores and manages information about network resources</a:t>
            </a:r>
          </a:p>
          <a:p>
            <a:pPr marL="890587" lvl="2" indent="-342900" algn="just">
              <a:buBlip>
                <a:blip r:embed="rId3">
                  <a:extLst>
                    <a:ext uri="{96DAC541-7B7A-43D3-8B79-37D633B846F1}">
                      <asvg:svgBlip xmlns:asvg="http://schemas.microsoft.com/office/drawing/2016/SVG/main" r:embed="rId4"/>
                    </a:ext>
                  </a:extLst>
                </a:blip>
              </a:buBlip>
            </a:pPr>
            <a:r>
              <a:rPr lang="en-US" sz="2400" dirty="0"/>
              <a:t>provides support for directory-enabled applications such as Microsoft® Exchange Server</a:t>
            </a:r>
          </a:p>
          <a:p>
            <a:pPr marL="890587" lvl="2" indent="-342900" algn="just">
              <a:buBlip>
                <a:blip r:embed="rId3">
                  <a:extLst>
                    <a:ext uri="{96DAC541-7B7A-43D3-8B79-37D633B846F1}">
                      <asvg:svgBlip xmlns:asvg="http://schemas.microsoft.com/office/drawing/2016/SVG/main" r:embed="rId4"/>
                    </a:ext>
                  </a:extLst>
                </a:blip>
              </a:buBlip>
            </a:pPr>
            <a:r>
              <a:rPr lang="en-US" sz="2400" dirty="0"/>
              <a:t>allows for centralized management</a:t>
            </a:r>
          </a:p>
          <a:p>
            <a:pPr algn="just">
              <a:buFont typeface="Courier New" panose="02070309020205020404" pitchFamily="49" charset="0"/>
              <a:buChar char="o"/>
            </a:pPr>
            <a:r>
              <a:rPr lang="en-US" sz="2400" dirty="0"/>
              <a:t>LDAP is used to access the directory services data (like Active Directory, </a:t>
            </a:r>
            <a:r>
              <a:rPr lang="en-US" sz="2400" dirty="0" err="1"/>
              <a:t>OpenLDAP</a:t>
            </a:r>
            <a:r>
              <a:rPr lang="en-US" sz="2400" dirty="0"/>
              <a:t> </a:t>
            </a:r>
            <a:r>
              <a:rPr lang="en-US" sz="2400" dirty="0" err="1"/>
              <a:t>etc</a:t>
            </a:r>
            <a:r>
              <a:rPr lang="en-US" sz="2400" dirty="0"/>
              <a:t>)</a:t>
            </a:r>
          </a:p>
          <a:p>
            <a:pPr algn="just">
              <a:buFont typeface="Courier New" panose="02070309020205020404" pitchFamily="49" charset="0"/>
              <a:buChar char="o"/>
            </a:pPr>
            <a:r>
              <a:rPr lang="en-US" sz="2400" dirty="0"/>
              <a:t>Kerberos securely authenticates and proves the identity between users and servers on the network</a:t>
            </a:r>
          </a:p>
          <a:p>
            <a:pPr algn="just">
              <a:buFont typeface="Courier New" panose="02070309020205020404" pitchFamily="49" charset="0"/>
              <a:buChar char="o"/>
            </a:pPr>
            <a:r>
              <a:rPr lang="en-US" sz="2400" dirty="0"/>
              <a:t>DNS translates the Domain names into IP Addresses.</a:t>
            </a:r>
            <a:endParaRPr lang="en-GB" sz="2400" dirty="0"/>
          </a:p>
          <a:p>
            <a:pPr lvl="1" algn="just">
              <a:buFont typeface="Wingdings" panose="05000000000000000000" pitchFamily="2" charset="2"/>
              <a:buChar char="ü"/>
            </a:pPr>
            <a:endParaRPr lang="en-GB" dirty="0"/>
          </a:p>
        </p:txBody>
      </p:sp>
    </p:spTree>
    <p:extLst>
      <p:ext uri="{BB962C8B-B14F-4D97-AF65-F5344CB8AC3E}">
        <p14:creationId xmlns:p14="http://schemas.microsoft.com/office/powerpoint/2010/main" val="37138148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346"/>
            <a:ext cx="8592378" cy="602739"/>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sp>
        <p:nvSpPr>
          <p:cNvPr id="5" name="Oval 2"/>
          <p:cNvSpPr>
            <a:spLocks noChangeArrowheads="1"/>
          </p:cNvSpPr>
          <p:nvPr/>
        </p:nvSpPr>
        <p:spPr bwMode="auto">
          <a:xfrm>
            <a:off x="1853916" y="992219"/>
            <a:ext cx="8220075" cy="4184650"/>
          </a:xfrm>
          <a:prstGeom prst="ellipse">
            <a:avLst/>
          </a:prstGeom>
          <a:gradFill rotWithShape="1">
            <a:gsLst>
              <a:gs pos="0">
                <a:srgbClr val="FFFFFF"/>
              </a:gs>
              <a:gs pos="100000">
                <a:srgbClr val="EEEFD7"/>
              </a:gs>
            </a:gsLst>
            <a:path path="shape">
              <a:fillToRect l="50000" t="50000" r="50000" b="50000"/>
            </a:path>
          </a:gradFill>
          <a:ln w="9525">
            <a:noFill/>
            <a:round/>
            <a:headEnd/>
            <a:tailEnd/>
          </a:ln>
          <a:effectLst>
            <a:outerShdw dist="35921" dir="2700000" algn="ctr" rotWithShape="0">
              <a:srgbClr val="ADADAD"/>
            </a:outerShdw>
          </a:effectLst>
        </p:spPr>
        <p:txBody>
          <a:bodyPr wrap="none" anchor="ctr"/>
          <a:lstStyle/>
          <a:p>
            <a:pPr>
              <a:defRPr/>
            </a:pPr>
            <a:endParaRPr lang="en-US">
              <a:latin typeface="Segoe UI Light" panose="020B0502040204020203" pitchFamily="34" charset="0"/>
              <a:cs typeface="Segoe UI Light" panose="020B0502040204020203" pitchFamily="34" charset="0"/>
            </a:endParaRPr>
          </a:p>
        </p:txBody>
      </p:sp>
      <p:sp>
        <p:nvSpPr>
          <p:cNvPr id="6" name="AutoShape 6"/>
          <p:cNvSpPr>
            <a:spLocks noChangeArrowheads="1"/>
          </p:cNvSpPr>
          <p:nvPr/>
        </p:nvSpPr>
        <p:spPr bwMode="auto">
          <a:xfrm>
            <a:off x="2406365" y="3194081"/>
            <a:ext cx="3524250" cy="2122488"/>
          </a:xfrm>
          <a:prstGeom prst="rect">
            <a:avLst/>
          </a:prstGeom>
          <a:gradFill rotWithShape="1">
            <a:gsLst>
              <a:gs pos="0">
                <a:srgbClr val="97DFC1"/>
              </a:gs>
              <a:gs pos="100000">
                <a:srgbClr val="DAF4E9"/>
              </a:gs>
            </a:gsLst>
            <a:lin ang="2700000" scaled="1"/>
          </a:gradFill>
          <a:ln w="9525" algn="ctr">
            <a:solidFill>
              <a:srgbClr val="333333"/>
            </a:solidFill>
            <a:round/>
            <a:headEnd/>
            <a:tailEnd/>
          </a:ln>
          <a:effectLst>
            <a:outerShdw dist="35921" dir="2700000" algn="ctr" rotWithShape="0">
              <a:schemeClr val="bg2"/>
            </a:outerShdw>
          </a:effectLst>
        </p:spPr>
        <p:txBody>
          <a:bodyPr/>
          <a:lstStyle/>
          <a:p>
            <a:pPr marL="166688" indent="-166688">
              <a:lnSpc>
                <a:spcPct val="90000"/>
              </a:lnSpc>
              <a:spcBef>
                <a:spcPct val="40000"/>
              </a:spcBef>
              <a:buSzPct val="80000"/>
              <a:buBlip>
                <a:blip r:embed="rId2"/>
              </a:buBlip>
              <a:defRPr/>
            </a:pPr>
            <a:r>
              <a:rPr lang="en-US" dirty="0">
                <a:latin typeface="Segoe UI Light" panose="020B0502040204020203" pitchFamily="34" charset="0"/>
                <a:cs typeface="Segoe UI Light" panose="020B0502040204020203" pitchFamily="34" charset="0"/>
              </a:rPr>
              <a:t>AD DS domain controller records must be registered in DNS to enable other domain controllers and client computers to locate the domain controllers</a:t>
            </a:r>
          </a:p>
        </p:txBody>
      </p:sp>
      <p:grpSp>
        <p:nvGrpSpPr>
          <p:cNvPr id="7" name="Group 22"/>
          <p:cNvGrpSpPr>
            <a:grpSpLocks/>
          </p:cNvGrpSpPr>
          <p:nvPr/>
        </p:nvGrpSpPr>
        <p:grpSpPr bwMode="auto">
          <a:xfrm>
            <a:off x="6057616" y="998570"/>
            <a:ext cx="3630613" cy="2039937"/>
            <a:chOff x="4594225" y="1366838"/>
            <a:chExt cx="3630613" cy="2039937"/>
          </a:xfrm>
        </p:grpSpPr>
        <p:sp>
          <p:nvSpPr>
            <p:cNvPr id="8" name="AutoShape 5"/>
            <p:cNvSpPr>
              <a:spLocks noChangeArrowheads="1"/>
            </p:cNvSpPr>
            <p:nvPr/>
          </p:nvSpPr>
          <p:spPr bwMode="auto">
            <a:xfrm>
              <a:off x="4594225" y="1366838"/>
              <a:ext cx="3630613" cy="2039937"/>
            </a:xfrm>
            <a:prstGeom prst="rect">
              <a:avLst/>
            </a:prstGeom>
            <a:gradFill rotWithShape="1">
              <a:gsLst>
                <a:gs pos="0">
                  <a:srgbClr val="8DACD0"/>
                </a:gs>
                <a:gs pos="100000">
                  <a:srgbClr val="DEE7F1"/>
                </a:gs>
              </a:gsLst>
              <a:lin ang="2700000" scaled="1"/>
            </a:gradFill>
            <a:ln w="9525">
              <a:solidFill>
                <a:srgbClr val="333333"/>
              </a:solidFill>
              <a:round/>
              <a:headEnd/>
              <a:tailEnd/>
            </a:ln>
            <a:effectLst>
              <a:outerShdw dist="35921" dir="2700000" algn="ctr" rotWithShape="0">
                <a:srgbClr val="AFAFAF"/>
              </a:outerShdw>
            </a:effectLst>
          </p:spPr>
          <p:txBody>
            <a:bodyPr/>
            <a:lstStyle/>
            <a:p>
              <a:pPr marL="166688" indent="-166688">
                <a:lnSpc>
                  <a:spcPct val="90000"/>
                </a:lnSpc>
                <a:spcBef>
                  <a:spcPct val="40000"/>
                </a:spcBef>
                <a:buSzPct val="80000"/>
                <a:buBlip>
                  <a:blip r:embed="rId2"/>
                </a:buBlip>
                <a:defRPr/>
              </a:pPr>
              <a:r>
                <a:rPr lang="en-US" dirty="0">
                  <a:latin typeface="Segoe UI Light" panose="020B0502040204020203" pitchFamily="34" charset="0"/>
                  <a:cs typeface="Segoe UI Light" panose="020B0502040204020203" pitchFamily="34" charset="0"/>
                </a:rPr>
                <a:t>AD DS domain names must be DNS domain names</a:t>
              </a:r>
            </a:p>
          </p:txBody>
        </p:sp>
        <p:pic>
          <p:nvPicPr>
            <p:cNvPr id="9" name="Picture 33"/>
            <p:cNvPicPr>
              <a:picLocks noChangeAspect="1" noChangeArrowheads="1"/>
            </p:cNvPicPr>
            <p:nvPr/>
          </p:nvPicPr>
          <p:blipFill>
            <a:blip r:embed="rId3"/>
            <a:srcRect/>
            <a:stretch>
              <a:fillRect/>
            </a:stretch>
          </p:blipFill>
          <p:spPr bwMode="auto">
            <a:xfrm>
              <a:off x="6518275" y="1974850"/>
              <a:ext cx="1452563" cy="1284288"/>
            </a:xfrm>
            <a:prstGeom prst="rect">
              <a:avLst/>
            </a:prstGeom>
            <a:noFill/>
            <a:ln w="9525" algn="ctr">
              <a:noFill/>
              <a:miter lim="800000"/>
              <a:headEnd/>
              <a:tailEnd/>
            </a:ln>
            <a:effectLst>
              <a:outerShdw dist="35921" dir="2700000" algn="ctr" rotWithShape="0">
                <a:srgbClr val="AFAFAF"/>
              </a:outerShdw>
            </a:effectLst>
          </p:spPr>
        </p:pic>
        <p:sp>
          <p:nvSpPr>
            <p:cNvPr id="10" name="Text Box 34"/>
            <p:cNvSpPr txBox="1">
              <a:spLocks noChangeArrowheads="1"/>
            </p:cNvSpPr>
            <p:nvPr/>
          </p:nvSpPr>
          <p:spPr bwMode="auto">
            <a:xfrm>
              <a:off x="6572250" y="2386013"/>
              <a:ext cx="1325563" cy="449262"/>
            </a:xfrm>
            <a:prstGeom prst="rect">
              <a:avLst/>
            </a:prstGeom>
            <a:solidFill>
              <a:schemeClr val="bg1"/>
            </a:solidFill>
            <a:ln w="9525" algn="ctr">
              <a:solidFill>
                <a:srgbClr val="333333"/>
              </a:solidFill>
              <a:miter lim="800000"/>
              <a:headEnd/>
              <a:tailEnd/>
            </a:ln>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r>
                <a:rPr lang="en-GB" sz="1200" b="0" dirty="0">
                  <a:latin typeface="Segoe UI Light" panose="020B0502040204020203" pitchFamily="34" charset="0"/>
                  <a:cs typeface="Segoe UI Light" panose="020B0502040204020203" pitchFamily="34" charset="0"/>
                </a:rPr>
                <a:t>DNS Domain Name</a:t>
              </a:r>
              <a:endParaRPr lang="en-US" sz="1200" b="0" dirty="0">
                <a:latin typeface="Segoe UI Light" panose="020B0502040204020203" pitchFamily="34" charset="0"/>
                <a:cs typeface="Segoe UI Light" panose="020B0502040204020203" pitchFamily="34" charset="0"/>
              </a:endParaRPr>
            </a:p>
          </p:txBody>
        </p:sp>
        <p:pic>
          <p:nvPicPr>
            <p:cNvPr id="11" name="Picture 31"/>
            <p:cNvPicPr>
              <a:picLocks noChangeAspect="1" noChangeArrowheads="1"/>
            </p:cNvPicPr>
            <p:nvPr/>
          </p:nvPicPr>
          <p:blipFill>
            <a:blip r:embed="rId4"/>
            <a:srcRect/>
            <a:stretch>
              <a:fillRect/>
            </a:stretch>
          </p:blipFill>
          <p:spPr bwMode="auto">
            <a:xfrm>
              <a:off x="7366000" y="2949575"/>
              <a:ext cx="527050" cy="344488"/>
            </a:xfrm>
            <a:prstGeom prst="rect">
              <a:avLst/>
            </a:prstGeom>
            <a:noFill/>
            <a:ln w="9525" algn="ctr">
              <a:noFill/>
              <a:miter lim="800000"/>
              <a:headEnd/>
              <a:tailEnd/>
            </a:ln>
            <a:effectLst>
              <a:outerShdw dist="35921" dir="2700000" algn="ctr" rotWithShape="0">
                <a:srgbClr val="AFAFAF"/>
              </a:outerShdw>
            </a:effectLst>
          </p:spPr>
        </p:pic>
      </p:grpSp>
      <p:grpSp>
        <p:nvGrpSpPr>
          <p:cNvPr id="12" name="Group 21"/>
          <p:cNvGrpSpPr>
            <a:grpSpLocks/>
          </p:cNvGrpSpPr>
          <p:nvPr/>
        </p:nvGrpSpPr>
        <p:grpSpPr bwMode="auto">
          <a:xfrm>
            <a:off x="2423828" y="998570"/>
            <a:ext cx="3506787" cy="2039937"/>
            <a:chOff x="960438" y="1366838"/>
            <a:chExt cx="3506787" cy="2039937"/>
          </a:xfrm>
        </p:grpSpPr>
        <p:sp>
          <p:nvSpPr>
            <p:cNvPr id="13" name="AutoShape 4"/>
            <p:cNvSpPr>
              <a:spLocks noChangeArrowheads="1"/>
            </p:cNvSpPr>
            <p:nvPr/>
          </p:nvSpPr>
          <p:spPr bwMode="auto">
            <a:xfrm>
              <a:off x="960438" y="1366838"/>
              <a:ext cx="3506787" cy="2039937"/>
            </a:xfrm>
            <a:prstGeom prst="rect">
              <a:avLst/>
            </a:prstGeom>
            <a:gradFill rotWithShape="1">
              <a:gsLst>
                <a:gs pos="0">
                  <a:srgbClr val="B395D8"/>
                </a:gs>
                <a:gs pos="100000">
                  <a:srgbClr val="DFD2EE"/>
                </a:gs>
              </a:gsLst>
              <a:lin ang="2700000" scaled="1"/>
            </a:gradFill>
            <a:ln w="9525" algn="ctr">
              <a:solidFill>
                <a:srgbClr val="333333"/>
              </a:solidFill>
              <a:round/>
              <a:headEnd/>
              <a:tailEnd/>
            </a:ln>
            <a:effectLst>
              <a:outerShdw dist="35921" dir="2700000" algn="ctr" rotWithShape="0">
                <a:schemeClr val="bg2"/>
              </a:outerShdw>
            </a:effectLst>
          </p:spPr>
          <p:txBody>
            <a:bodyPr/>
            <a:lstStyle/>
            <a:p>
              <a:pPr marL="166688" indent="-166688">
                <a:lnSpc>
                  <a:spcPct val="90000"/>
                </a:lnSpc>
                <a:spcBef>
                  <a:spcPct val="40000"/>
                </a:spcBef>
                <a:buSzPct val="80000"/>
                <a:buBlip>
                  <a:blip r:embed="rId2"/>
                </a:buBlip>
                <a:defRPr/>
              </a:pPr>
              <a:r>
                <a:rPr lang="en-US" dirty="0">
                  <a:latin typeface="Segoe UI Light" panose="020B0502040204020203" pitchFamily="34" charset="0"/>
                  <a:cs typeface="Segoe UI Light" panose="020B0502040204020203" pitchFamily="34" charset="0"/>
                </a:rPr>
                <a:t>AD DS requires a DNS infrastructure</a:t>
              </a:r>
            </a:p>
            <a:p>
              <a:pPr marL="166688" indent="-166688">
                <a:lnSpc>
                  <a:spcPct val="90000"/>
                </a:lnSpc>
                <a:spcBef>
                  <a:spcPct val="40000"/>
                </a:spcBef>
                <a:buSzPct val="80000"/>
                <a:defRPr/>
              </a:pPr>
              <a:endParaRPr lang="en-US" sz="1600" dirty="0">
                <a:latin typeface="Segoe UI Light" panose="020B0502040204020203" pitchFamily="34" charset="0"/>
                <a:cs typeface="Segoe UI Light" panose="020B0502040204020203" pitchFamily="34" charset="0"/>
              </a:endParaRPr>
            </a:p>
          </p:txBody>
        </p:sp>
        <p:pic>
          <p:nvPicPr>
            <p:cNvPr id="14" name="Picture 43"/>
            <p:cNvPicPr>
              <a:picLocks noChangeAspect="1" noChangeArrowheads="1"/>
            </p:cNvPicPr>
            <p:nvPr/>
          </p:nvPicPr>
          <p:blipFill>
            <a:blip r:embed="rId5"/>
            <a:srcRect/>
            <a:stretch>
              <a:fillRect/>
            </a:stretch>
          </p:blipFill>
          <p:spPr bwMode="auto">
            <a:xfrm>
              <a:off x="2947988" y="2093913"/>
              <a:ext cx="1130300" cy="1268412"/>
            </a:xfrm>
            <a:prstGeom prst="rect">
              <a:avLst/>
            </a:prstGeom>
            <a:noFill/>
            <a:ln w="9525" algn="ctr">
              <a:noFill/>
              <a:miter lim="800000"/>
              <a:headEnd/>
              <a:tailEnd/>
            </a:ln>
            <a:effectLst>
              <a:outerShdw dist="35921" dir="2700000" algn="ctr" rotWithShape="0">
                <a:srgbClr val="AFAFAF"/>
              </a:outerShdw>
            </a:effectLst>
          </p:spPr>
        </p:pic>
        <p:sp>
          <p:nvSpPr>
            <p:cNvPr id="15" name="Text Box 39"/>
            <p:cNvSpPr txBox="1">
              <a:spLocks noChangeArrowheads="1"/>
            </p:cNvSpPr>
            <p:nvPr/>
          </p:nvSpPr>
          <p:spPr bwMode="auto">
            <a:xfrm>
              <a:off x="2832100" y="3013075"/>
              <a:ext cx="674688" cy="252413"/>
            </a:xfrm>
            <a:prstGeom prst="rect">
              <a:avLst/>
            </a:prstGeom>
            <a:solidFill>
              <a:schemeClr val="bg1"/>
            </a:solidFill>
            <a:ln w="9525" algn="ctr">
              <a:solidFill>
                <a:srgbClr val="333333"/>
              </a:solidFill>
              <a:miter lim="800000"/>
              <a:headEnd/>
              <a:tailEnd/>
            </a:ln>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r>
                <a:rPr lang="en-GB" sz="1400">
                  <a:latin typeface="Segoe UI Light" panose="020B0502040204020203" pitchFamily="34" charset="0"/>
                  <a:cs typeface="Segoe UI Light" panose="020B0502040204020203" pitchFamily="34" charset="0"/>
                </a:rPr>
                <a:t>DNS</a:t>
              </a:r>
              <a:endParaRPr lang="en-US" sz="1400">
                <a:latin typeface="Segoe UI Light" panose="020B0502040204020203" pitchFamily="34" charset="0"/>
                <a:cs typeface="Segoe UI Light" panose="020B0502040204020203" pitchFamily="34" charset="0"/>
              </a:endParaRPr>
            </a:p>
          </p:txBody>
        </p:sp>
        <p:grpSp>
          <p:nvGrpSpPr>
            <p:cNvPr id="16" name="Group 44"/>
            <p:cNvGrpSpPr>
              <a:grpSpLocks/>
            </p:cNvGrpSpPr>
            <p:nvPr/>
          </p:nvGrpSpPr>
          <p:grpSpPr bwMode="auto">
            <a:xfrm>
              <a:off x="3151188" y="1930400"/>
              <a:ext cx="755650" cy="666750"/>
              <a:chOff x="-1172" y="457"/>
              <a:chExt cx="476" cy="420"/>
            </a:xfrm>
          </p:grpSpPr>
          <p:pic>
            <p:nvPicPr>
              <p:cNvPr id="17" name="Picture 41"/>
              <p:cNvPicPr>
                <a:picLocks noChangeAspect="1" noChangeArrowheads="1"/>
              </p:cNvPicPr>
              <p:nvPr/>
            </p:nvPicPr>
            <p:blipFill>
              <a:blip r:embed="rId6"/>
              <a:srcRect/>
              <a:stretch>
                <a:fillRect/>
              </a:stretch>
            </p:blipFill>
            <p:spPr bwMode="auto">
              <a:xfrm>
                <a:off x="-1172" y="457"/>
                <a:ext cx="476" cy="420"/>
              </a:xfrm>
              <a:prstGeom prst="rect">
                <a:avLst/>
              </a:prstGeom>
              <a:noFill/>
              <a:ln w="9525" algn="ctr">
                <a:noFill/>
                <a:miter lim="800000"/>
                <a:headEnd/>
                <a:tailEnd/>
              </a:ln>
              <a:effectLst>
                <a:outerShdw dist="35921" dir="2700000" algn="ctr" rotWithShape="0">
                  <a:srgbClr val="AFAFAF"/>
                </a:outerShdw>
              </a:effectLst>
            </p:spPr>
          </p:pic>
          <p:pic>
            <p:nvPicPr>
              <p:cNvPr id="18" name="Picture 42" descr="ActiveDirectory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6" y="620"/>
                <a:ext cx="319"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9" name="Group 23"/>
          <p:cNvGrpSpPr>
            <a:grpSpLocks/>
          </p:cNvGrpSpPr>
          <p:nvPr/>
        </p:nvGrpSpPr>
        <p:grpSpPr bwMode="auto">
          <a:xfrm>
            <a:off x="6057616" y="3194081"/>
            <a:ext cx="3694113" cy="2254250"/>
            <a:chOff x="4594225" y="3562350"/>
            <a:chExt cx="3694113" cy="2254250"/>
          </a:xfrm>
        </p:grpSpPr>
        <p:sp>
          <p:nvSpPr>
            <p:cNvPr id="20" name="AutoShape 7"/>
            <p:cNvSpPr>
              <a:spLocks noChangeArrowheads="1"/>
            </p:cNvSpPr>
            <p:nvPr/>
          </p:nvSpPr>
          <p:spPr bwMode="auto">
            <a:xfrm>
              <a:off x="4594225" y="3562350"/>
              <a:ext cx="3630613" cy="2103438"/>
            </a:xfrm>
            <a:prstGeom prst="rect">
              <a:avLst/>
            </a:prstGeom>
            <a:gradFill rotWithShape="1">
              <a:gsLst>
                <a:gs pos="0">
                  <a:srgbClr val="D5D69C"/>
                </a:gs>
                <a:gs pos="100000">
                  <a:srgbClr val="EEEFD7"/>
                </a:gs>
              </a:gsLst>
              <a:lin ang="2700000" scaled="1"/>
            </a:gradFill>
            <a:ln w="9525">
              <a:solidFill>
                <a:srgbClr val="4D4D4D"/>
              </a:solidFill>
              <a:round/>
              <a:headEnd/>
              <a:tailEnd/>
            </a:ln>
            <a:effectLst>
              <a:outerShdw dist="35921" dir="2700000" algn="ctr" rotWithShape="0">
                <a:srgbClr val="AFAFAF"/>
              </a:outerShdw>
            </a:effectLst>
          </p:spPr>
          <p:txBody>
            <a:bodyPr/>
            <a:lstStyle/>
            <a:p>
              <a:pPr marL="166688" indent="-166688">
                <a:lnSpc>
                  <a:spcPct val="90000"/>
                </a:lnSpc>
                <a:spcBef>
                  <a:spcPct val="40000"/>
                </a:spcBef>
                <a:buSzPct val="80000"/>
                <a:buBlip>
                  <a:blip r:embed="rId2"/>
                </a:buBlip>
                <a:defRPr/>
              </a:pPr>
              <a:r>
                <a:rPr lang="en-US">
                  <a:latin typeface="Segoe UI Light" panose="020B0502040204020203" pitchFamily="34" charset="0"/>
                  <a:cs typeface="Segoe UI Light" panose="020B0502040204020203" pitchFamily="34" charset="0"/>
                </a:rPr>
                <a:t>DNS zones can be stored in AD DS as Active Directory integrated zones</a:t>
              </a:r>
            </a:p>
          </p:txBody>
        </p:sp>
        <p:grpSp>
          <p:nvGrpSpPr>
            <p:cNvPr id="21" name="Group 50"/>
            <p:cNvGrpSpPr>
              <a:grpSpLocks/>
            </p:cNvGrpSpPr>
            <p:nvPr/>
          </p:nvGrpSpPr>
          <p:grpSpPr bwMode="auto">
            <a:xfrm>
              <a:off x="6783388" y="4494213"/>
              <a:ext cx="1504950" cy="1322387"/>
              <a:chOff x="-1648" y="1123"/>
              <a:chExt cx="948" cy="833"/>
            </a:xfrm>
          </p:grpSpPr>
          <p:pic>
            <p:nvPicPr>
              <p:cNvPr id="22" name="Picture 47"/>
              <p:cNvPicPr>
                <a:picLocks noChangeAspect="1" noChangeArrowheads="1"/>
              </p:cNvPicPr>
              <p:nvPr/>
            </p:nvPicPr>
            <p:blipFill>
              <a:blip r:embed="rId8"/>
              <a:srcRect/>
              <a:stretch>
                <a:fillRect/>
              </a:stretch>
            </p:blipFill>
            <p:spPr bwMode="auto">
              <a:xfrm>
                <a:off x="-1648" y="1123"/>
                <a:ext cx="938" cy="827"/>
              </a:xfrm>
              <a:prstGeom prst="rect">
                <a:avLst/>
              </a:prstGeom>
              <a:noFill/>
              <a:ln w="9525" algn="ctr">
                <a:noFill/>
                <a:miter lim="800000"/>
                <a:headEnd/>
                <a:tailEnd/>
              </a:ln>
              <a:effectLst>
                <a:outerShdw dist="35921" dir="2700000" algn="ctr" rotWithShape="0">
                  <a:srgbClr val="AFAFAF"/>
                </a:outerShdw>
              </a:effectLst>
            </p:spPr>
          </p:pic>
          <p:pic>
            <p:nvPicPr>
              <p:cNvPr id="23" name="Picture 48" descr="ActiveDirectory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9" y="1747"/>
                <a:ext cx="319"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49"/>
              <p:cNvGrpSpPr>
                <a:grpSpLocks/>
              </p:cNvGrpSpPr>
              <p:nvPr/>
            </p:nvGrpSpPr>
            <p:grpSpPr bwMode="auto">
              <a:xfrm>
                <a:off x="-1429" y="1412"/>
                <a:ext cx="511" cy="373"/>
                <a:chOff x="-1159" y="2866"/>
                <a:chExt cx="511" cy="373"/>
              </a:xfrm>
            </p:grpSpPr>
            <p:pic>
              <p:nvPicPr>
                <p:cNvPr id="25" name="Picture 45"/>
                <p:cNvPicPr>
                  <a:picLocks noChangeAspect="1" noChangeArrowheads="1"/>
                </p:cNvPicPr>
                <p:nvPr/>
              </p:nvPicPr>
              <p:blipFill>
                <a:blip r:embed="rId9"/>
                <a:srcRect/>
                <a:stretch>
                  <a:fillRect/>
                </a:stretch>
              </p:blipFill>
              <p:spPr bwMode="auto">
                <a:xfrm>
                  <a:off x="-1159" y="2866"/>
                  <a:ext cx="485" cy="373"/>
                </a:xfrm>
                <a:prstGeom prst="rect">
                  <a:avLst/>
                </a:prstGeom>
                <a:noFill/>
                <a:ln w="9525" algn="ctr">
                  <a:noFill/>
                  <a:miter lim="800000"/>
                  <a:headEnd/>
                  <a:tailEnd/>
                </a:ln>
                <a:effectLst>
                  <a:outerShdw dist="35921" dir="2700000" algn="ctr" rotWithShape="0">
                    <a:srgbClr val="AFAFAF"/>
                  </a:outerShdw>
                </a:effectLst>
              </p:spPr>
            </p:pic>
            <p:sp>
              <p:nvSpPr>
                <p:cNvPr id="26" name="Text Box 37"/>
                <p:cNvSpPr txBox="1">
                  <a:spLocks noChangeArrowheads="1"/>
                </p:cNvSpPr>
                <p:nvPr/>
              </p:nvSpPr>
              <p:spPr bwMode="auto">
                <a:xfrm>
                  <a:off x="-1083" y="2907"/>
                  <a:ext cx="435"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r>
                    <a:rPr lang="en-GB" sz="1400" b="0" dirty="0">
                      <a:latin typeface="Segoe UI Light" panose="020B0502040204020203" pitchFamily="34" charset="0"/>
                      <a:cs typeface="Segoe UI Light" panose="020B0502040204020203" pitchFamily="34" charset="0"/>
                    </a:rPr>
                    <a:t>DNS Zone</a:t>
                  </a:r>
                  <a:endParaRPr lang="en-US" sz="1400" b="0" dirty="0">
                    <a:latin typeface="Segoe UI Light" panose="020B0502040204020203" pitchFamily="34" charset="0"/>
                    <a:cs typeface="Segoe UI Light" panose="020B0502040204020203" pitchFamily="34" charset="0"/>
                  </a:endParaRPr>
                </a:p>
              </p:txBody>
            </p:sp>
          </p:grpSp>
        </p:grpSp>
      </p:grpSp>
      <p:pic>
        <p:nvPicPr>
          <p:cNvPr id="27" name="Picture 2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73991" y="-8748"/>
            <a:ext cx="1847574" cy="739030"/>
          </a:xfrm>
          <a:prstGeom prst="rect">
            <a:avLst/>
          </a:prstGeom>
        </p:spPr>
      </p:pic>
    </p:spTree>
    <p:extLst>
      <p:ext uri="{BB962C8B-B14F-4D97-AF65-F5344CB8AC3E}">
        <p14:creationId xmlns:p14="http://schemas.microsoft.com/office/powerpoint/2010/main" val="2898962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559504" cy="418645"/>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sp>
        <p:nvSpPr>
          <p:cNvPr id="3" name="Content Placeholder 2"/>
          <p:cNvSpPr>
            <a:spLocks noGrp="1"/>
          </p:cNvSpPr>
          <p:nvPr>
            <p:ph idx="1"/>
          </p:nvPr>
        </p:nvSpPr>
        <p:spPr>
          <a:xfrm>
            <a:off x="498601" y="697194"/>
            <a:ext cx="11394558" cy="4211764"/>
          </a:xfrm>
        </p:spPr>
        <p:txBody>
          <a:bodyPr>
            <a:noAutofit/>
          </a:bodyPr>
          <a:lstStyle/>
          <a:p>
            <a:pPr>
              <a:lnSpc>
                <a:spcPct val="90000"/>
              </a:lnSpc>
              <a:spcBef>
                <a:spcPct val="40000"/>
              </a:spcBef>
              <a:buClr>
                <a:srgbClr val="006699"/>
              </a:buClr>
              <a:buFont typeface="Courier New" panose="02070309020205020404" pitchFamily="49" charset="0"/>
              <a:buChar char="o"/>
            </a:pPr>
            <a:r>
              <a:rPr lang="en-US" sz="2400" b="1" dirty="0">
                <a:cs typeface="Segoe UI Light" panose="020B0502040204020203" pitchFamily="34" charset="0"/>
              </a:rPr>
              <a:t>Physical Components</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Data store</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Domain controllers </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Global catalog server</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Read-Only Domain Controller (RODC)</a:t>
            </a:r>
          </a:p>
          <a:p>
            <a:pPr>
              <a:lnSpc>
                <a:spcPct val="90000"/>
              </a:lnSpc>
              <a:spcBef>
                <a:spcPct val="40000"/>
              </a:spcBef>
              <a:buClr>
                <a:srgbClr val="006699"/>
              </a:buClr>
              <a:buFont typeface="Courier New" panose="02070309020205020404" pitchFamily="49" charset="0"/>
              <a:buChar char="o"/>
            </a:pPr>
            <a:r>
              <a:rPr lang="en-US" sz="2400" b="1" dirty="0">
                <a:cs typeface="Segoe UI Light" panose="020B0502040204020203" pitchFamily="34" charset="0"/>
              </a:rPr>
              <a:t>Logical Components</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Partitions and Schema</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Domains and Domain trees</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Forests and Sites</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Organizational units (OUs)</a:t>
            </a:r>
          </a:p>
          <a:p>
            <a:pPr>
              <a:lnSpc>
                <a:spcPct val="90000"/>
              </a:lnSpc>
              <a:spcBef>
                <a:spcPct val="40000"/>
              </a:spcBef>
              <a:buClr>
                <a:srgbClr val="006699"/>
              </a:buClr>
              <a:buFont typeface="Courier New" panose="02070309020205020404" pitchFamily="49" charset="0"/>
              <a:buChar char="o"/>
            </a:pPr>
            <a:endParaRPr lang="en-US" sz="1800" dirty="0">
              <a:cs typeface="Segoe UI Light" panose="020B0502040204020203" pitchFamily="34" charset="0"/>
            </a:endParaRPr>
          </a:p>
        </p:txBody>
      </p:sp>
    </p:spTree>
    <p:extLst>
      <p:ext uri="{BB962C8B-B14F-4D97-AF65-F5344CB8AC3E}">
        <p14:creationId xmlns:p14="http://schemas.microsoft.com/office/powerpoint/2010/main" val="24388434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187337" cy="438742"/>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sp>
        <p:nvSpPr>
          <p:cNvPr id="3" name="Content Placeholder 2"/>
          <p:cNvSpPr>
            <a:spLocks noGrp="1"/>
          </p:cNvSpPr>
          <p:nvPr>
            <p:ph idx="1"/>
          </p:nvPr>
        </p:nvSpPr>
        <p:spPr>
          <a:xfrm>
            <a:off x="398721" y="807726"/>
            <a:ext cx="11394558" cy="3917032"/>
          </a:xfrm>
        </p:spPr>
        <p:txBody>
          <a:bodyPr>
            <a:noAutofit/>
          </a:bodyPr>
          <a:lstStyle/>
          <a:p>
            <a:pPr algn="just">
              <a:lnSpc>
                <a:spcPct val="90000"/>
              </a:lnSpc>
              <a:spcBef>
                <a:spcPct val="40000"/>
              </a:spcBef>
              <a:buClr>
                <a:srgbClr val="006699"/>
              </a:buClr>
              <a:buFont typeface="Courier New" panose="02070309020205020404" pitchFamily="49" charset="0"/>
              <a:buChar char="o"/>
            </a:pPr>
            <a:r>
              <a:rPr lang="en-US" sz="2400" b="1" dirty="0">
                <a:cs typeface="Segoe UI Light" panose="020B0502040204020203" pitchFamily="34" charset="0"/>
              </a:rPr>
              <a:t>Domain Controller </a:t>
            </a:r>
            <a:r>
              <a:rPr lang="en-US" sz="2400" i="1" dirty="0">
                <a:cs typeface="Segoe UI Light" panose="020B0502040204020203" pitchFamily="34" charset="0"/>
              </a:rPr>
              <a:t>A domain controller is a server with the AD DS server role installed that has specifically been promoted to a domain controller</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Host a copy of the AD DS directory store</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Provide authentication and authorization services</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Replicate updates to other domain controllers in the domain and forest</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Allow administrative access to manage user accounts and network resources</a:t>
            </a:r>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endParaRPr lang="en-US" sz="2400" dirty="0"/>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endParaRPr lang="en-US" sz="2400" dirty="0"/>
          </a:p>
          <a:p>
            <a:pPr marL="890587" lvl="2" indent="-342900" algn="just" fontAlgn="base">
              <a:spcAft>
                <a:spcPct val="0"/>
              </a:spcAft>
              <a:buClr>
                <a:schemeClr val="hlink"/>
              </a:buClr>
              <a:buSzPct val="90000"/>
              <a:buBlip>
                <a:blip r:embed="rId3">
                  <a:extLst>
                    <a:ext uri="{96DAC541-7B7A-43D3-8B79-37D633B846F1}">
                      <asvg:svgBlip xmlns:asvg="http://schemas.microsoft.com/office/drawing/2016/SVG/main" r:embed="rId4"/>
                    </a:ext>
                  </a:extLst>
                </a:blip>
              </a:buBlip>
            </a:pPr>
            <a:r>
              <a:rPr lang="en-US" sz="2400" dirty="0"/>
              <a:t>The AD DS data store contains the database files and processes that store and manage directory information for users, services, and applications</a:t>
            </a:r>
          </a:p>
          <a:p>
            <a:pPr lvl="1" algn="just">
              <a:lnSpc>
                <a:spcPct val="90000"/>
              </a:lnSpc>
              <a:spcBef>
                <a:spcPct val="40000"/>
              </a:spcBef>
              <a:buClr>
                <a:srgbClr val="006699"/>
              </a:buClr>
              <a:buFont typeface="Courier New" panose="02070309020205020404" pitchFamily="49" charset="0"/>
              <a:buChar char="o"/>
            </a:pPr>
            <a:endParaRPr lang="en-US" dirty="0">
              <a:cs typeface="Segoe UI Light" panose="020B0502040204020203" pitchFamily="34" charset="0"/>
            </a:endParaRPr>
          </a:p>
          <a:p>
            <a:pPr lvl="1" algn="just">
              <a:lnSpc>
                <a:spcPct val="90000"/>
              </a:lnSpc>
              <a:spcBef>
                <a:spcPct val="40000"/>
              </a:spcBef>
              <a:buClr>
                <a:srgbClr val="006699"/>
              </a:buClr>
              <a:buFont typeface="Courier New" panose="02070309020205020404" pitchFamily="49" charset="0"/>
              <a:buChar char="o"/>
            </a:pPr>
            <a:endParaRPr lang="en-US" dirty="0">
              <a:cs typeface="Segoe UI Light" panose="020B0502040204020203" pitchFamily="34" charset="0"/>
            </a:endParaRPr>
          </a:p>
          <a:p>
            <a:pPr algn="just">
              <a:lnSpc>
                <a:spcPct val="90000"/>
              </a:lnSpc>
              <a:spcBef>
                <a:spcPct val="40000"/>
              </a:spcBef>
              <a:buClr>
                <a:srgbClr val="006699"/>
              </a:buClr>
              <a:buFont typeface="Courier New" panose="02070309020205020404" pitchFamily="49" charset="0"/>
              <a:buChar char="o"/>
            </a:pPr>
            <a:endParaRPr lang="en-US" sz="2400" b="1" dirty="0">
              <a:cs typeface="Segoe UI Light" panose="020B0502040204020203" pitchFamily="34" charset="0"/>
            </a:endParaRPr>
          </a:p>
        </p:txBody>
      </p:sp>
    </p:spTree>
    <p:extLst>
      <p:ext uri="{BB962C8B-B14F-4D97-AF65-F5344CB8AC3E}">
        <p14:creationId xmlns:p14="http://schemas.microsoft.com/office/powerpoint/2010/main" val="33627725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319"/>
            <a:ext cx="8185907" cy="373905"/>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pic>
        <p:nvPicPr>
          <p:cNvPr id="27" name="Picture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4426" y="0"/>
            <a:ext cx="1847574" cy="739030"/>
          </a:xfrm>
          <a:prstGeom prst="rect">
            <a:avLst/>
          </a:prstGeom>
        </p:spPr>
      </p:pic>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1220309"/>
            <a:ext cx="4371395" cy="4257642"/>
          </a:xfrm>
          <a:prstGeom prst="rect">
            <a:avLst/>
          </a:prstGeom>
        </p:spPr>
      </p:pic>
      <p:sp>
        <p:nvSpPr>
          <p:cNvPr id="3" name="TextBox 2"/>
          <p:cNvSpPr txBox="1"/>
          <p:nvPr/>
        </p:nvSpPr>
        <p:spPr>
          <a:xfrm>
            <a:off x="457894" y="2213914"/>
            <a:ext cx="1028743" cy="369332"/>
          </a:xfrm>
          <a:prstGeom prst="rect">
            <a:avLst/>
          </a:prstGeom>
          <a:noFill/>
        </p:spPr>
        <p:txBody>
          <a:bodyPr wrap="none" rtlCol="0">
            <a:spAutoFit/>
          </a:bodyPr>
          <a:lstStyle/>
          <a:p>
            <a:r>
              <a:rPr lang="en-GB" dirty="0"/>
              <a:t>DOMAIN</a:t>
            </a:r>
          </a:p>
        </p:txBody>
      </p:sp>
      <p:sp>
        <p:nvSpPr>
          <p:cNvPr id="31" name="Content Placeholder 2"/>
          <p:cNvSpPr>
            <a:spLocks noGrp="1"/>
          </p:cNvSpPr>
          <p:nvPr>
            <p:ph idx="1"/>
          </p:nvPr>
        </p:nvSpPr>
        <p:spPr>
          <a:xfrm>
            <a:off x="4541003" y="1220309"/>
            <a:ext cx="7346197" cy="4257642"/>
          </a:xfrm>
        </p:spPr>
        <p:txBody>
          <a:bodyPr>
            <a:noAutofit/>
          </a:bodyPr>
          <a:lstStyle/>
          <a:p>
            <a:pPr algn="just">
              <a:buFont typeface="Courier New" panose="02070309020205020404" pitchFamily="49" charset="0"/>
              <a:buChar char="o"/>
            </a:pPr>
            <a:r>
              <a:rPr lang="en-US" sz="2400" dirty="0">
                <a:cs typeface="Segoe UI Light" panose="020B0502040204020203" pitchFamily="34" charset="0"/>
              </a:rPr>
              <a:t>Domains are used to group and manage objects in an organization</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pPr>
            <a:r>
              <a:rPr lang="en-US" sz="2400" dirty="0"/>
              <a:t>An administrative boundary for applying policies to groups of objects</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pPr>
            <a:r>
              <a:rPr lang="en-US" sz="2400" dirty="0"/>
              <a:t>A replication boundary for replicating data between domain controllers</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pPr>
            <a:r>
              <a:rPr lang="en-US" sz="2400" dirty="0"/>
              <a:t>An authentication and authorization boundary that provides a way to limit the scope of access to resources</a:t>
            </a:r>
          </a:p>
          <a:p>
            <a:pPr lvl="1" algn="just">
              <a:buFont typeface="Courier New" panose="02070309020205020404" pitchFamily="49" charset="0"/>
              <a:buChar char="o"/>
            </a:pPr>
            <a:endParaRPr lang="en-US" dirty="0">
              <a:cs typeface="Segoe UI Light" panose="020B0502040204020203" pitchFamily="34" charset="0"/>
            </a:endParaRPr>
          </a:p>
        </p:txBody>
      </p:sp>
    </p:spTree>
    <p:extLst>
      <p:ext uri="{BB962C8B-B14F-4D97-AF65-F5344CB8AC3E}">
        <p14:creationId xmlns:p14="http://schemas.microsoft.com/office/powerpoint/2010/main" val="35265311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770"/>
            <a:ext cx="7971865" cy="358356"/>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pic>
        <p:nvPicPr>
          <p:cNvPr id="27" name="Picture 2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872" y="-4389"/>
            <a:ext cx="1847574" cy="739030"/>
          </a:xfrm>
          <a:prstGeom prst="rect">
            <a:avLst/>
          </a:prstGeom>
        </p:spPr>
      </p:pic>
      <p:pic>
        <p:nvPicPr>
          <p:cNvPr id="29" name="Content Placeholder 3"/>
          <p:cNvPicPr>
            <a:picLocks noGrp="1" noChangeAspect="1"/>
          </p:cNvPicPr>
          <p:nvPr>
            <p:ph sz="quarter" idx="10"/>
          </p:nvPr>
        </p:nvPicPr>
        <p:blipFill>
          <a:blip r:embed="rId3">
            <a:extLst>
              <a:ext uri="{28A0092B-C50C-407E-A947-70E740481C1C}">
                <a14:useLocalDpi xmlns:a14="http://schemas.microsoft.com/office/drawing/2010/main" val="0"/>
              </a:ext>
            </a:extLst>
          </a:blip>
          <a:stretch>
            <a:fillRect/>
          </a:stretch>
        </p:blipFill>
        <p:spPr>
          <a:xfrm>
            <a:off x="361100" y="1308332"/>
            <a:ext cx="3859748" cy="4212848"/>
          </a:xfrm>
        </p:spPr>
      </p:pic>
      <p:sp>
        <p:nvSpPr>
          <p:cNvPr id="30" name="TextBox 29"/>
          <p:cNvSpPr txBox="1"/>
          <p:nvPr/>
        </p:nvSpPr>
        <p:spPr>
          <a:xfrm>
            <a:off x="1639834" y="3615617"/>
            <a:ext cx="651140" cy="369332"/>
          </a:xfrm>
          <a:prstGeom prst="rect">
            <a:avLst/>
          </a:prstGeom>
          <a:noFill/>
        </p:spPr>
        <p:txBody>
          <a:bodyPr wrap="none" rtlCol="0">
            <a:spAutoFit/>
          </a:bodyPr>
          <a:lstStyle/>
          <a:p>
            <a:r>
              <a:rPr lang="en-GB" dirty="0"/>
              <a:t>TREE</a:t>
            </a:r>
          </a:p>
        </p:txBody>
      </p:sp>
      <p:sp>
        <p:nvSpPr>
          <p:cNvPr id="8" name="Content Placeholder 2"/>
          <p:cNvSpPr>
            <a:spLocks noGrp="1"/>
          </p:cNvSpPr>
          <p:nvPr>
            <p:ph idx="1"/>
          </p:nvPr>
        </p:nvSpPr>
        <p:spPr>
          <a:xfrm>
            <a:off x="3569708" y="734641"/>
            <a:ext cx="8261192" cy="3917032"/>
          </a:xfrm>
        </p:spPr>
        <p:txBody>
          <a:bodyPr>
            <a:noAutofit/>
          </a:bodyPr>
          <a:lstStyle/>
          <a:p>
            <a:pPr algn="just">
              <a:lnSpc>
                <a:spcPct val="90000"/>
              </a:lnSpc>
              <a:spcBef>
                <a:spcPct val="40000"/>
              </a:spcBef>
              <a:buFont typeface="Courier New" panose="02070309020205020404" pitchFamily="49" charset="0"/>
              <a:buChar char="o"/>
              <a:defRPr/>
            </a:pPr>
            <a:r>
              <a:rPr lang="en-US" sz="2400" b="1" dirty="0">
                <a:cs typeface="Segoe UI Light" panose="020B0502040204020203" pitchFamily="34" charset="0"/>
              </a:rPr>
              <a:t>A domain tree is a hierarchy of domains in AD DS</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Share a contiguous namespace with the parent domain</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Can have additional child domains</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By default, create a two-way transitive trust with other domains</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endParaRPr lang="en-US" sz="2400" dirty="0"/>
          </a:p>
          <a:p>
            <a:pPr algn="just">
              <a:lnSpc>
                <a:spcPct val="90000"/>
              </a:lnSpc>
              <a:spcBef>
                <a:spcPct val="40000"/>
              </a:spcBef>
              <a:buFont typeface="Courier New" panose="02070309020205020404" pitchFamily="49" charset="0"/>
              <a:buChar char="o"/>
              <a:defRPr/>
            </a:pPr>
            <a:r>
              <a:rPr lang="en-US" sz="2400" b="1" dirty="0">
                <a:cs typeface="Segoe UI Light" panose="020B0502040204020203" pitchFamily="34" charset="0"/>
              </a:rPr>
              <a:t>A forest is a collection of one or more domain trees</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Share a common schema</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Share a common configuration partition</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Share a common global catalog to enable searching</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Enable trusts between all domains in the forest</a:t>
            </a:r>
          </a:p>
          <a:p>
            <a:pPr marL="890587" lvl="2" indent="-342900" algn="just" fontAlgn="base">
              <a:spcAft>
                <a:spcPct val="0"/>
              </a:spcAft>
              <a:buClr>
                <a:schemeClr val="hlink"/>
              </a:buClr>
              <a:buSzPct val="90000"/>
              <a:buBlip>
                <a:blip r:embed="rId4">
                  <a:extLst>
                    <a:ext uri="{96DAC541-7B7A-43D3-8B79-37D633B846F1}">
                      <asvg:svgBlip xmlns:asvg="http://schemas.microsoft.com/office/drawing/2016/SVG/main" r:embed="rId5"/>
                    </a:ext>
                  </a:extLst>
                </a:blip>
              </a:buBlip>
              <a:defRPr/>
            </a:pPr>
            <a:r>
              <a:rPr lang="en-US" sz="2400" dirty="0"/>
              <a:t>Share the Enterprise Admins and Schema Admins groups</a:t>
            </a:r>
          </a:p>
          <a:p>
            <a:pPr lvl="1" algn="just">
              <a:lnSpc>
                <a:spcPct val="90000"/>
              </a:lnSpc>
              <a:spcBef>
                <a:spcPct val="40000"/>
              </a:spcBef>
              <a:buFont typeface="Courier New" panose="02070309020205020404" pitchFamily="49" charset="0"/>
              <a:buChar char="o"/>
              <a:defRPr/>
            </a:pPr>
            <a:endParaRPr lang="en-US" dirty="0">
              <a:cs typeface="Segoe UI Light" panose="020B0502040204020203" pitchFamily="34" charset="0"/>
            </a:endParaRPr>
          </a:p>
          <a:p>
            <a:pPr algn="just">
              <a:lnSpc>
                <a:spcPct val="90000"/>
              </a:lnSpc>
              <a:spcBef>
                <a:spcPct val="40000"/>
              </a:spcBef>
              <a:buFont typeface="Courier New" panose="02070309020205020404" pitchFamily="49" charset="0"/>
              <a:buChar char="o"/>
              <a:defRPr/>
            </a:pPr>
            <a:endParaRPr lang="en-US" sz="2400" dirty="0">
              <a:cs typeface="Segoe UI Light" panose="020B0502040204020203" pitchFamily="34" charset="0"/>
            </a:endParaRPr>
          </a:p>
        </p:txBody>
      </p:sp>
    </p:spTree>
    <p:extLst>
      <p:ext uri="{BB962C8B-B14F-4D97-AF65-F5344CB8AC3E}">
        <p14:creationId xmlns:p14="http://schemas.microsoft.com/office/powerpoint/2010/main" val="354729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939307" cy="590244"/>
          </a:xfrm>
        </p:spPr>
        <p:txBody>
          <a:bodyPr>
            <a:noAutofit/>
          </a:bodyPr>
          <a:lstStyle/>
          <a:p>
            <a:r>
              <a:rPr lang="en-US" sz="3200" dirty="0">
                <a:solidFill>
                  <a:schemeClr val="accent1">
                    <a:lumMod val="50000"/>
                  </a:schemeClr>
                </a:solidFill>
              </a:rPr>
              <a:t>AD-DS: Lightweight Directory Services</a:t>
            </a:r>
          </a:p>
        </p:txBody>
      </p:sp>
      <p:sp>
        <p:nvSpPr>
          <p:cNvPr id="14" name="Rounded Rectangle 51"/>
          <p:cNvSpPr/>
          <p:nvPr/>
        </p:nvSpPr>
        <p:spPr>
          <a:xfrm>
            <a:off x="9507710" y="3701580"/>
            <a:ext cx="2177884" cy="1333742"/>
          </a:xfrm>
          <a:prstGeom prst="rect">
            <a:avLst/>
          </a:prstGeom>
          <a:ln/>
        </p:spPr>
        <p:style>
          <a:lnRef idx="1">
            <a:schemeClr val="accent3"/>
          </a:lnRef>
          <a:fillRef idx="3">
            <a:schemeClr val="accent3"/>
          </a:fillRef>
          <a:effectRef idx="2">
            <a:schemeClr val="accent3"/>
          </a:effectRef>
          <a:fontRef idx="minor">
            <a:schemeClr val="lt1"/>
          </a:fontRef>
        </p:style>
        <p:txBody>
          <a:bodyPr rtlCol="0" anchor="ctr"/>
          <a:lstStyle/>
          <a:p>
            <a:r>
              <a:rPr lang="en-US" dirty="0">
                <a:latin typeface="Segoe UI" panose="020B0502040204020203" pitchFamily="34" charset="0"/>
                <a:cs typeface="Segoe UI" panose="020B0502040204020203" pitchFamily="34" charset="0"/>
              </a:rPr>
              <a:t>Email Servers</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Mailbox Information</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Address Book</a:t>
            </a:r>
          </a:p>
        </p:txBody>
      </p:sp>
      <p:sp>
        <p:nvSpPr>
          <p:cNvPr id="22" name="Rounded Rectangle 17"/>
          <p:cNvSpPr/>
          <p:nvPr/>
        </p:nvSpPr>
        <p:spPr>
          <a:xfrm>
            <a:off x="5311974" y="1112118"/>
            <a:ext cx="2668197" cy="1592132"/>
          </a:xfrm>
          <a:prstGeom prst="rect">
            <a:avLst/>
          </a:prstGeom>
          <a:ln/>
        </p:spPr>
        <p:style>
          <a:lnRef idx="3">
            <a:schemeClr val="lt1"/>
          </a:lnRef>
          <a:fillRef idx="1">
            <a:schemeClr val="accent4"/>
          </a:fillRef>
          <a:effectRef idx="1">
            <a:schemeClr val="accent4"/>
          </a:effectRef>
          <a:fontRef idx="minor">
            <a:schemeClr val="lt1"/>
          </a:fontRef>
        </p:style>
        <p:txBody>
          <a:bodyPr rtlCol="0" anchor="ctr"/>
          <a:lstStyle/>
          <a:p>
            <a:r>
              <a:rPr lang="en-US" dirty="0">
                <a:latin typeface="Segoe UI" panose="020B0502040204020203" pitchFamily="34" charset="0"/>
                <a:cs typeface="Segoe UI" panose="020B0502040204020203" pitchFamily="34" charset="0"/>
              </a:rPr>
              <a:t>Windows User</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Account Information</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Privileges</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Profiles</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Policies</a:t>
            </a:r>
          </a:p>
        </p:txBody>
      </p:sp>
      <p:sp>
        <p:nvSpPr>
          <p:cNvPr id="34" name="TextBox 33"/>
          <p:cNvSpPr txBox="1"/>
          <p:nvPr/>
        </p:nvSpPr>
        <p:spPr>
          <a:xfrm>
            <a:off x="229543" y="2096624"/>
            <a:ext cx="2478838" cy="1754326"/>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b="1" dirty="0">
                <a:latin typeface="Segoe UI" panose="020B0502040204020203" pitchFamily="34" charset="0"/>
                <a:cs typeface="Segoe UI" panose="020B0502040204020203" pitchFamily="34" charset="0"/>
              </a:rPr>
              <a:t>Active Directory LD Services</a:t>
            </a:r>
          </a:p>
          <a:p>
            <a:endParaRPr lang="en-US" b="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b="1" dirty="0">
                <a:latin typeface="Segoe UI" panose="020B0502040204020203" pitchFamily="34" charset="0"/>
                <a:cs typeface="Segoe UI" panose="020B0502040204020203" pitchFamily="34" charset="0"/>
              </a:rPr>
              <a:t>Manageability</a:t>
            </a:r>
          </a:p>
          <a:p>
            <a:pPr marL="285750" indent="-285750">
              <a:buFont typeface="Arial" panose="020B0604020202020204" pitchFamily="34" charset="0"/>
              <a:buChar char="•"/>
            </a:pPr>
            <a:r>
              <a:rPr lang="en-US" b="1" dirty="0">
                <a:latin typeface="Segoe UI" panose="020B0502040204020203" pitchFamily="34" charset="0"/>
                <a:cs typeface="Segoe UI" panose="020B0502040204020203" pitchFamily="34" charset="0"/>
              </a:rPr>
              <a:t>Security</a:t>
            </a:r>
          </a:p>
          <a:p>
            <a:pPr marL="285750" indent="-285750">
              <a:buFont typeface="Arial" panose="020B0604020202020204" pitchFamily="34" charset="0"/>
              <a:buChar char="•"/>
            </a:pPr>
            <a:r>
              <a:rPr lang="en-US" b="1" dirty="0">
                <a:latin typeface="Segoe UI" panose="020B0502040204020203" pitchFamily="34" charset="0"/>
                <a:cs typeface="Segoe UI" panose="020B0502040204020203" pitchFamily="34" charset="0"/>
              </a:rPr>
              <a:t>Interoperability</a:t>
            </a:r>
          </a:p>
        </p:txBody>
      </p:sp>
      <p:cxnSp>
        <p:nvCxnSpPr>
          <p:cNvPr id="36" name="Straight Connector 35"/>
          <p:cNvCxnSpPr/>
          <p:nvPr/>
        </p:nvCxnSpPr>
        <p:spPr>
          <a:xfrm>
            <a:off x="2957591" y="2947132"/>
            <a:ext cx="8728003" cy="10294"/>
          </a:xfrm>
          <a:prstGeom prst="line">
            <a:avLst/>
          </a:prstGeom>
        </p:spPr>
        <p:style>
          <a:lnRef idx="3">
            <a:schemeClr val="accent6"/>
          </a:lnRef>
          <a:fillRef idx="0">
            <a:schemeClr val="accent6"/>
          </a:fillRef>
          <a:effectRef idx="2">
            <a:schemeClr val="accent6"/>
          </a:effectRef>
          <a:fontRef idx="minor">
            <a:schemeClr val="tx1"/>
          </a:fontRef>
        </p:style>
      </p:cxnSp>
      <p:sp>
        <p:nvSpPr>
          <p:cNvPr id="33" name="Rounded Rectangle 17"/>
          <p:cNvSpPr/>
          <p:nvPr/>
        </p:nvSpPr>
        <p:spPr>
          <a:xfrm>
            <a:off x="8487135" y="590244"/>
            <a:ext cx="3322175" cy="1592132"/>
          </a:xfrm>
          <a:prstGeom prst="rect">
            <a:avLst/>
          </a:prstGeom>
          <a:ln/>
        </p:spPr>
        <p:style>
          <a:lnRef idx="3">
            <a:schemeClr val="lt1"/>
          </a:lnRef>
          <a:fillRef idx="1">
            <a:schemeClr val="accent4"/>
          </a:fillRef>
          <a:effectRef idx="1">
            <a:schemeClr val="accent4"/>
          </a:effectRef>
          <a:fontRef idx="minor">
            <a:schemeClr val="lt1"/>
          </a:fontRef>
        </p:style>
        <p:txBody>
          <a:bodyPr rtlCol="0" anchor="ctr"/>
          <a:lstStyle/>
          <a:p>
            <a:r>
              <a:rPr lang="en-US" dirty="0">
                <a:latin typeface="Segoe UI" panose="020B0502040204020203" pitchFamily="34" charset="0"/>
                <a:cs typeface="Segoe UI" panose="020B0502040204020203" pitchFamily="34" charset="0"/>
              </a:rPr>
              <a:t>Application</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Server </a:t>
            </a:r>
            <a:r>
              <a:rPr lang="en-US" dirty="0" err="1">
                <a:latin typeface="Segoe UI" panose="020B0502040204020203" pitchFamily="34" charset="0"/>
                <a:cs typeface="Segoe UI" panose="020B0502040204020203" pitchFamily="34" charset="0"/>
              </a:rPr>
              <a:t>Config</a:t>
            </a:r>
            <a:endParaRPr lang="en-US"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SSO</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App-Specific Directory Info</a:t>
            </a:r>
          </a:p>
        </p:txBody>
      </p:sp>
      <p:sp>
        <p:nvSpPr>
          <p:cNvPr id="35" name="Rounded Rectangle 51"/>
          <p:cNvSpPr/>
          <p:nvPr/>
        </p:nvSpPr>
        <p:spPr>
          <a:xfrm>
            <a:off x="6751522" y="3130865"/>
            <a:ext cx="2177884" cy="1333742"/>
          </a:xfrm>
          <a:prstGeom prst="rect">
            <a:avLst/>
          </a:prstGeom>
          <a:ln/>
        </p:spPr>
        <p:style>
          <a:lnRef idx="1">
            <a:schemeClr val="accent3"/>
          </a:lnRef>
          <a:fillRef idx="3">
            <a:schemeClr val="accent3"/>
          </a:fillRef>
          <a:effectRef idx="2">
            <a:schemeClr val="accent3"/>
          </a:effectRef>
          <a:fontRef idx="minor">
            <a:schemeClr val="lt1"/>
          </a:fontRef>
        </p:style>
        <p:txBody>
          <a:bodyPr rtlCol="0" anchor="ctr"/>
          <a:lstStyle/>
          <a:p>
            <a:r>
              <a:rPr lang="en-US" dirty="0">
                <a:latin typeface="Segoe UI" panose="020B0502040204020203" pitchFamily="34" charset="0"/>
                <a:cs typeface="Segoe UI" panose="020B0502040204020203" pitchFamily="34" charset="0"/>
              </a:rPr>
              <a:t>Network Devices</a:t>
            </a:r>
          </a:p>
          <a:p>
            <a:pPr marL="285750" indent="-285750">
              <a:buFont typeface="Arial" panose="020B0604020202020204" pitchFamily="34" charset="0"/>
              <a:buChar char="•"/>
            </a:pPr>
            <a:r>
              <a:rPr lang="en-US" dirty="0" err="1">
                <a:latin typeface="Segoe UI" panose="020B0502040204020203" pitchFamily="34" charset="0"/>
                <a:cs typeface="Segoe UI" panose="020B0502040204020203" pitchFamily="34" charset="0"/>
              </a:rPr>
              <a:t>Config</a:t>
            </a:r>
            <a:endParaRPr lang="en-US"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dirty="0" err="1">
                <a:latin typeface="Segoe UI" panose="020B0502040204020203" pitchFamily="34" charset="0"/>
                <a:cs typeface="Segoe UI" panose="020B0502040204020203" pitchFamily="34" charset="0"/>
              </a:rPr>
              <a:t>QoS</a:t>
            </a:r>
            <a:r>
              <a:rPr lang="en-US" dirty="0">
                <a:latin typeface="Segoe UI" panose="020B0502040204020203" pitchFamily="34" charset="0"/>
                <a:cs typeface="Segoe UI" panose="020B0502040204020203" pitchFamily="34" charset="0"/>
              </a:rPr>
              <a:t> Policy</a:t>
            </a:r>
          </a:p>
          <a:p>
            <a:pPr marL="285750" indent="-285750">
              <a:buFont typeface="Arial" panose="020B0604020202020204" pitchFamily="34" charset="0"/>
              <a:buChar char="•"/>
            </a:pPr>
            <a:r>
              <a:rPr lang="en-US" dirty="0">
                <a:latin typeface="Segoe UI" panose="020B0502040204020203" pitchFamily="34" charset="0"/>
                <a:cs typeface="Segoe UI" panose="020B0502040204020203" pitchFamily="34" charset="0"/>
              </a:rPr>
              <a:t>Security Policy</a:t>
            </a:r>
          </a:p>
        </p:txBody>
      </p:sp>
      <p:sp>
        <p:nvSpPr>
          <p:cNvPr id="3" name="Rectangle 2"/>
          <p:cNvSpPr/>
          <p:nvPr/>
        </p:nvSpPr>
        <p:spPr>
          <a:xfrm>
            <a:off x="229543" y="4638046"/>
            <a:ext cx="8837511" cy="923330"/>
          </a:xfrm>
          <a:prstGeom prst="rect">
            <a:avLst/>
          </a:prstGeom>
        </p:spPr>
        <p:txBody>
          <a:bodyPr wrap="square">
            <a:spAutoFit/>
          </a:bodyPr>
          <a:lstStyle/>
          <a:p>
            <a:pPr marL="285750" indent="-285750" algn="just">
              <a:buFont typeface="Courier New" panose="02070309020205020404" pitchFamily="49" charset="0"/>
              <a:buChar char="o"/>
            </a:pPr>
            <a:r>
              <a:rPr lang="en-US" dirty="0"/>
              <a:t>AD LDS is a </a:t>
            </a:r>
            <a:r>
              <a:rPr lang="en-US" b="1" dirty="0"/>
              <a:t>hierarchical file-based directory store</a:t>
            </a:r>
          </a:p>
          <a:p>
            <a:pPr marL="285750" indent="-285750" algn="just">
              <a:buFont typeface="Courier New" panose="02070309020205020404" pitchFamily="49" charset="0"/>
              <a:buChar char="o"/>
            </a:pPr>
            <a:r>
              <a:rPr lang="en-US" dirty="0"/>
              <a:t>AD LDS is both the </a:t>
            </a:r>
            <a:r>
              <a:rPr lang="en-US" b="1" dirty="0"/>
              <a:t>directory information source and the service that makes the information available and usable</a:t>
            </a:r>
          </a:p>
        </p:txBody>
      </p:sp>
    </p:spTree>
    <p:extLst>
      <p:ext uri="{BB962C8B-B14F-4D97-AF65-F5344CB8AC3E}">
        <p14:creationId xmlns:p14="http://schemas.microsoft.com/office/powerpoint/2010/main" val="24953455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926080" cy="559322"/>
          </a:xfrm>
        </p:spPr>
        <p:txBody>
          <a:bodyPr>
            <a:noAutofit/>
          </a:bodyPr>
          <a:lstStyle/>
          <a:p>
            <a:r>
              <a:rPr lang="en-US" sz="3200" dirty="0">
                <a:solidFill>
                  <a:schemeClr val="accent1">
                    <a:lumMod val="50000"/>
                  </a:schemeClr>
                </a:solidFill>
              </a:rPr>
              <a:t>Active Directory: Authentication &amp; Authorization</a:t>
            </a:r>
            <a:endParaRPr lang="en-GB" sz="3200" dirty="0">
              <a:solidFill>
                <a:schemeClr val="accent1">
                  <a:lumMod val="50000"/>
                </a:schemeClr>
              </a:solidFill>
            </a:endParaRPr>
          </a:p>
        </p:txBody>
      </p:sp>
      <p:sp>
        <p:nvSpPr>
          <p:cNvPr id="3" name="Content Placeholder 2"/>
          <p:cNvSpPr>
            <a:spLocks noGrp="1"/>
          </p:cNvSpPr>
          <p:nvPr>
            <p:ph idx="1"/>
          </p:nvPr>
        </p:nvSpPr>
        <p:spPr>
          <a:xfrm>
            <a:off x="118730" y="808778"/>
            <a:ext cx="11954540" cy="3962437"/>
          </a:xfrm>
        </p:spPr>
        <p:txBody>
          <a:bodyPr>
            <a:noAutofit/>
          </a:bodyPr>
          <a:lstStyle/>
          <a:p>
            <a:pPr algn="just">
              <a:buFont typeface="Courier New" panose="02070309020205020404" pitchFamily="49" charset="0"/>
              <a:buChar char="o"/>
            </a:pPr>
            <a:r>
              <a:rPr lang="en-US" sz="2400" dirty="0"/>
              <a:t>Authentication: </a:t>
            </a:r>
            <a:r>
              <a:rPr lang="en-US" sz="2400" b="1" dirty="0"/>
              <a:t>Verification – Local vs Network</a:t>
            </a:r>
          </a:p>
          <a:p>
            <a:pPr algn="just">
              <a:buFont typeface="Courier New" panose="02070309020205020404" pitchFamily="49" charset="0"/>
              <a:buChar char="o"/>
            </a:pPr>
            <a:r>
              <a:rPr lang="en-US" sz="2400" dirty="0"/>
              <a:t>Authorization: The authenticated user’s permission to execute the required task.</a:t>
            </a:r>
          </a:p>
          <a:p>
            <a:pPr lvl="1" algn="just">
              <a:buFont typeface="Courier New" panose="02070309020205020404" pitchFamily="49" charset="0"/>
              <a:buChar char="o"/>
            </a:pPr>
            <a:r>
              <a:rPr lang="en-US" b="1" dirty="0"/>
              <a:t>SECURITY IDENTIFIER (SID) </a:t>
            </a:r>
          </a:p>
          <a:p>
            <a:pPr lvl="1" algn="just">
              <a:buFont typeface="Courier New" panose="02070309020205020404" pitchFamily="49" charset="0"/>
              <a:buChar char="o"/>
            </a:pPr>
            <a:endParaRPr lang="en-US" b="1" dirty="0"/>
          </a:p>
          <a:p>
            <a:pPr lvl="1" algn="just">
              <a:buFont typeface="Courier New" panose="02070309020205020404" pitchFamily="49" charset="0"/>
              <a:buChar char="o"/>
            </a:pPr>
            <a:r>
              <a:rPr lang="en-US" b="1" dirty="0"/>
              <a:t>ACCESS CONTROL LIST (ACL)</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 discretionary access control list (DACL) identifies the security principals that are allowed or denied access to an object.  </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When a person or process tries to access an object, the system checks the ACEs in the object's DACL to determine whether to grant access to it. </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If the object does not have a DACL, the system grants full access to everyone. </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If the object's DACL has no ACEs, the system denies all attempts to access the object because the DACL does not allow any access rights. </a:t>
            </a:r>
          </a:p>
        </p:txBody>
      </p:sp>
    </p:spTree>
    <p:extLst>
      <p:ext uri="{BB962C8B-B14F-4D97-AF65-F5344CB8AC3E}">
        <p14:creationId xmlns:p14="http://schemas.microsoft.com/office/powerpoint/2010/main" val="3779030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926080" cy="559322"/>
          </a:xfrm>
        </p:spPr>
        <p:txBody>
          <a:bodyPr>
            <a:noAutofit/>
          </a:bodyPr>
          <a:lstStyle/>
          <a:p>
            <a:r>
              <a:rPr lang="en-US" sz="3200" dirty="0">
                <a:solidFill>
                  <a:schemeClr val="accent1">
                    <a:lumMod val="50000"/>
                  </a:schemeClr>
                </a:solidFill>
              </a:rPr>
              <a:t>Active Directory: Authentication &amp; Authorization</a:t>
            </a:r>
            <a:endParaRPr lang="en-GB" sz="3200" dirty="0">
              <a:solidFill>
                <a:schemeClr val="accent1">
                  <a:lumMod val="50000"/>
                </a:schemeClr>
              </a:solidFill>
            </a:endParaRPr>
          </a:p>
        </p:txBody>
      </p:sp>
      <p:sp>
        <p:nvSpPr>
          <p:cNvPr id="3" name="Content Placeholder 2"/>
          <p:cNvSpPr>
            <a:spLocks noGrp="1"/>
          </p:cNvSpPr>
          <p:nvPr>
            <p:ph idx="1"/>
          </p:nvPr>
        </p:nvSpPr>
        <p:spPr>
          <a:xfrm>
            <a:off x="118730" y="808778"/>
            <a:ext cx="11954540" cy="3962437"/>
          </a:xfrm>
        </p:spPr>
        <p:txBody>
          <a:bodyPr>
            <a:noAutofit/>
          </a:bodyPr>
          <a:lstStyle/>
          <a:p>
            <a:pPr algn="just">
              <a:buFont typeface="Courier New" panose="02070309020205020404" pitchFamily="49" charset="0"/>
              <a:buChar char="o"/>
            </a:pPr>
            <a:r>
              <a:rPr lang="en-US" sz="2400" dirty="0"/>
              <a:t>Authentication: </a:t>
            </a:r>
            <a:r>
              <a:rPr lang="en-US" sz="2400" b="1" dirty="0"/>
              <a:t>Verification – Local vs Network</a:t>
            </a:r>
          </a:p>
          <a:p>
            <a:pPr algn="just">
              <a:buFont typeface="Courier New" panose="02070309020205020404" pitchFamily="49" charset="0"/>
              <a:buChar char="o"/>
            </a:pPr>
            <a:r>
              <a:rPr lang="en-US" sz="2400" dirty="0"/>
              <a:t>Authorization: The authenticated user’s permission to execute the required task.</a:t>
            </a:r>
          </a:p>
          <a:p>
            <a:pPr lvl="1" algn="just">
              <a:buFont typeface="Courier New" panose="02070309020205020404" pitchFamily="49" charset="0"/>
              <a:buChar char="o"/>
            </a:pPr>
            <a:r>
              <a:rPr lang="en-US" b="1" dirty="0"/>
              <a:t>SECURITY IDENTIFIER (SID) </a:t>
            </a:r>
          </a:p>
          <a:p>
            <a:pPr lvl="1" algn="just">
              <a:buFont typeface="Courier New" panose="02070309020205020404" pitchFamily="49" charset="0"/>
              <a:buChar char="o"/>
            </a:pPr>
            <a:endParaRPr lang="en-US" b="1" dirty="0"/>
          </a:p>
          <a:p>
            <a:pPr lvl="1" algn="just">
              <a:buFont typeface="Courier New" panose="02070309020205020404" pitchFamily="49" charset="0"/>
              <a:buChar char="o"/>
            </a:pPr>
            <a:r>
              <a:rPr lang="en-US" b="1" dirty="0"/>
              <a:t>ACCESS CONTROL LIST (ACL)</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 system access control list (SACL) enables administrators to log attempts to access a secured object.  </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Each ACE specifies the types of access attempts by a specified principal that cause the system to generate a record in the security event log. An ACE in a SACL can generate audit records when an access attempt fails, when it succeeds, or both.</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endParaRPr lang="en-US" sz="2400" dirty="0"/>
          </a:p>
          <a:p>
            <a:pPr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17089899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293034" cy="418646"/>
          </a:xfrm>
        </p:spPr>
        <p:txBody>
          <a:bodyPr>
            <a:noAutofit/>
          </a:bodyPr>
          <a:lstStyle/>
          <a:p>
            <a:r>
              <a:rPr lang="en-US" sz="3200" dirty="0">
                <a:solidFill>
                  <a:schemeClr val="accent1">
                    <a:lumMod val="50000"/>
                  </a:schemeClr>
                </a:solidFill>
              </a:rPr>
              <a:t>Active Directory: Domain Services</a:t>
            </a:r>
            <a:endParaRPr lang="en-GB" sz="3200" dirty="0">
              <a:solidFill>
                <a:schemeClr val="accent1">
                  <a:lumMod val="50000"/>
                </a:schemeClr>
              </a:solidFill>
            </a:endParaRPr>
          </a:p>
        </p:txBody>
      </p:sp>
      <p:sp>
        <p:nvSpPr>
          <p:cNvPr id="8" name="Content Placeholder 2"/>
          <p:cNvSpPr>
            <a:spLocks noGrp="1"/>
          </p:cNvSpPr>
          <p:nvPr>
            <p:ph idx="1"/>
          </p:nvPr>
        </p:nvSpPr>
        <p:spPr>
          <a:xfrm>
            <a:off x="216977" y="744399"/>
            <a:ext cx="11975024" cy="3917032"/>
          </a:xfrm>
        </p:spPr>
        <p:txBody>
          <a:bodyPr>
            <a:noAutofit/>
          </a:bodyPr>
          <a:lstStyle/>
          <a:p>
            <a:pPr algn="just">
              <a:lnSpc>
                <a:spcPct val="90000"/>
              </a:lnSpc>
              <a:spcBef>
                <a:spcPct val="40000"/>
              </a:spcBef>
              <a:buFont typeface="Courier New" panose="02070309020205020404" pitchFamily="49" charset="0"/>
              <a:buChar char="o"/>
              <a:defRPr/>
            </a:pPr>
            <a:r>
              <a:rPr lang="en-US" sz="2400" b="1" dirty="0">
                <a:cs typeface="Segoe UI Light" panose="020B0502040204020203" pitchFamily="34" charset="0"/>
              </a:rPr>
              <a:t>OUs are Active Directory containers that can contain users, groups, computers, and other OU’s</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Represent your organization hierarchically and logically</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Manage a collection of objects in a consistent way</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Delegate permissions to administer groups of objects</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Apply policies</a:t>
            </a:r>
          </a:p>
          <a:p>
            <a:pPr algn="just">
              <a:lnSpc>
                <a:spcPct val="90000"/>
              </a:lnSpc>
              <a:spcBef>
                <a:spcPct val="40000"/>
              </a:spcBef>
              <a:buFont typeface="Courier New" panose="02070309020205020404" pitchFamily="49" charset="0"/>
              <a:buChar char="o"/>
              <a:defRPr/>
            </a:pPr>
            <a:r>
              <a:rPr lang="en-US" sz="2400" b="1" dirty="0">
                <a:cs typeface="Segoe UI Light" panose="020B0502040204020203" pitchFamily="34" charset="0"/>
              </a:rPr>
              <a:t>Active Directory is managed by the Microsoft Management Console (mmc.exe)</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Active Directory Administrative Center (</a:t>
            </a:r>
            <a:r>
              <a:rPr lang="cy-GB" sz="2400" dirty="0"/>
              <a:t>dsac.exe)</a:t>
            </a:r>
            <a:endParaRPr lang="en-US" sz="2400" dirty="0"/>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Active Directory Users and Computers (</a:t>
            </a:r>
            <a:r>
              <a:rPr lang="en-US" sz="2400" dirty="0" err="1"/>
              <a:t>dsa.msc</a:t>
            </a:r>
            <a:r>
              <a:rPr lang="en-US" sz="2400" dirty="0"/>
              <a:t>)</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Active Directory Domains and Trusts (</a:t>
            </a:r>
            <a:r>
              <a:rPr lang="en-US" sz="2400" dirty="0" err="1"/>
              <a:t>domain.msc</a:t>
            </a:r>
            <a:r>
              <a:rPr lang="en-US" sz="2400" dirty="0"/>
              <a:t>)</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Active Directory Sites and Services (</a:t>
            </a:r>
            <a:r>
              <a:rPr lang="en-US" sz="2400" dirty="0" err="1"/>
              <a:t>dssite.msc</a:t>
            </a:r>
            <a:r>
              <a:rPr lang="en-US" sz="2400" dirty="0"/>
              <a:t>)</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2400" dirty="0"/>
              <a:t>Active Directory module for Windows </a:t>
            </a:r>
            <a:r>
              <a:rPr lang="en-US" sz="2400" dirty="0" err="1"/>
              <a:t>Powershell</a:t>
            </a:r>
            <a:endParaRPr lang="en-US" sz="2400" dirty="0"/>
          </a:p>
          <a:p>
            <a:pPr algn="just">
              <a:lnSpc>
                <a:spcPct val="90000"/>
              </a:lnSpc>
              <a:spcBef>
                <a:spcPct val="40000"/>
              </a:spcBef>
              <a:buFont typeface="Courier New" panose="02070309020205020404" pitchFamily="49" charset="0"/>
              <a:buChar char="o"/>
              <a:defRPr/>
            </a:pPr>
            <a:endParaRPr lang="en-US" sz="2400" dirty="0">
              <a:cs typeface="Segoe UI Light" panose="020B0502040204020203" pitchFamily="34" charset="0"/>
            </a:endParaRPr>
          </a:p>
        </p:txBody>
      </p:sp>
    </p:spTree>
    <p:extLst>
      <p:ext uri="{BB962C8B-B14F-4D97-AF65-F5344CB8AC3E}">
        <p14:creationId xmlns:p14="http://schemas.microsoft.com/office/powerpoint/2010/main" val="7807951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5" y="809"/>
            <a:ext cx="10166107" cy="527158"/>
          </a:xfrm>
        </p:spPr>
        <p:txBody>
          <a:bodyPr>
            <a:noAutofit/>
          </a:bodyPr>
          <a:lstStyle/>
          <a:p>
            <a:r>
              <a:rPr lang="en-US" sz="3200" dirty="0">
                <a:solidFill>
                  <a:schemeClr val="accent1">
                    <a:lumMod val="50000"/>
                  </a:schemeClr>
                </a:solidFill>
              </a:rPr>
              <a:t>Active Directory: Certificate Services</a:t>
            </a:r>
            <a:endParaRPr lang="en-GB" sz="3200" dirty="0">
              <a:solidFill>
                <a:schemeClr val="accent1">
                  <a:lumMod val="50000"/>
                </a:schemeClr>
              </a:solidFill>
            </a:endParaRPr>
          </a:p>
        </p:txBody>
      </p:sp>
      <p:sp>
        <p:nvSpPr>
          <p:cNvPr id="3" name="Content Placeholder 2"/>
          <p:cNvSpPr>
            <a:spLocks noGrp="1"/>
          </p:cNvSpPr>
          <p:nvPr>
            <p:ph idx="1"/>
          </p:nvPr>
        </p:nvSpPr>
        <p:spPr>
          <a:xfrm>
            <a:off x="237547" y="850655"/>
            <a:ext cx="6476922" cy="3917032"/>
          </a:xfrm>
        </p:spPr>
        <p:txBody>
          <a:bodyPr>
            <a:noAutofit/>
          </a:bodyPr>
          <a:lstStyle/>
          <a:p>
            <a:pPr algn="just">
              <a:buFont typeface="Courier New" panose="02070309020205020404" pitchFamily="49" charset="0"/>
              <a:buChar char="o"/>
            </a:pPr>
            <a:r>
              <a:rPr lang="en-US" sz="1800" dirty="0"/>
              <a:t>AD CS is the Microsoft implementation of Public Key Infrastructure (PKI)</a:t>
            </a:r>
          </a:p>
          <a:p>
            <a:pPr algn="just">
              <a:buFont typeface="Courier New" panose="02070309020205020404" pitchFamily="49" charset="0"/>
              <a:buChar char="o"/>
            </a:pPr>
            <a:r>
              <a:rPr lang="en-US" sz="1800" dirty="0"/>
              <a:t>PKI is a set of hardware, software, people, policies, and procedures needed to create, manage, distribute, use, store, and revoke digital certificates</a:t>
            </a:r>
          </a:p>
          <a:p>
            <a:pPr marL="371475" indent="-285750" algn="just">
              <a:buFont typeface="Courier New" panose="02070309020205020404" pitchFamily="49" charset="0"/>
              <a:buChar char="o"/>
            </a:pPr>
            <a:r>
              <a:rPr lang="en-US" sz="1800" b="1" dirty="0"/>
              <a:t>AD CS provides customizable services for issuing and managing digital certificates</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1800" dirty="0"/>
              <a:t>Certification authorities (CAs) CAs issue certificates to users, computers, and services, and manage certificate validity</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1800" dirty="0"/>
              <a:t>CA Web enrollment Web enrollment allows users to connect to a CA by means of a Web browser in order to request certificates and retrieve certificate revocation lists (CRLs)</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1800" dirty="0"/>
              <a:t>Online Responder The Online Responder service sends a signed response containing requested certificate status information to clients</a:t>
            </a:r>
          </a:p>
        </p:txBody>
      </p:sp>
      <p:grpSp>
        <p:nvGrpSpPr>
          <p:cNvPr id="4" name="Group 3"/>
          <p:cNvGrpSpPr/>
          <p:nvPr/>
        </p:nvGrpSpPr>
        <p:grpSpPr>
          <a:xfrm>
            <a:off x="6759808" y="1106808"/>
            <a:ext cx="5194645" cy="4208593"/>
            <a:chOff x="425459" y="1368431"/>
            <a:chExt cx="5194645" cy="4208593"/>
          </a:xfrm>
        </p:grpSpPr>
        <p:grpSp>
          <p:nvGrpSpPr>
            <p:cNvPr id="5" name="Group 4"/>
            <p:cNvGrpSpPr/>
            <p:nvPr/>
          </p:nvGrpSpPr>
          <p:grpSpPr>
            <a:xfrm>
              <a:off x="1059306" y="3565770"/>
              <a:ext cx="3753859" cy="2011254"/>
              <a:chOff x="7343148" y="3778421"/>
              <a:chExt cx="3753859" cy="2011254"/>
            </a:xfrm>
          </p:grpSpPr>
          <p:cxnSp>
            <p:nvCxnSpPr>
              <p:cNvPr id="31" name="Curved Connector 30"/>
              <p:cNvCxnSpPr>
                <a:stCxn id="10" idx="2"/>
                <a:endCxn id="12" idx="2"/>
              </p:cNvCxnSpPr>
              <p:nvPr/>
            </p:nvCxnSpPr>
            <p:spPr>
              <a:xfrm rot="5400000">
                <a:off x="8772325" y="2349245"/>
                <a:ext cx="895506" cy="3753859"/>
              </a:xfrm>
              <a:prstGeom prst="curvedConnector3">
                <a:avLst>
                  <a:gd name="adj1" fmla="val 125527"/>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8426786" y="5512676"/>
                <a:ext cx="1449436" cy="276999"/>
              </a:xfrm>
              <a:prstGeom prst="rect">
                <a:avLst/>
              </a:prstGeom>
              <a:noFill/>
            </p:spPr>
            <p:txBody>
              <a:bodyPr wrap="none" rtlCol="0">
                <a:spAutoFit/>
              </a:bodyPr>
              <a:lstStyle/>
              <a:p>
                <a:r>
                  <a:rPr lang="en-US" sz="1200" dirty="0">
                    <a:latin typeface="Segoe UI Light" panose="020B0502040204020203" pitchFamily="34" charset="0"/>
                    <a:cs typeface="Segoe UI Light" panose="020B0502040204020203" pitchFamily="34" charset="0"/>
                  </a:rPr>
                  <a:t>Revocation Request</a:t>
                </a:r>
              </a:p>
            </p:txBody>
          </p:sp>
          <p:grpSp>
            <p:nvGrpSpPr>
              <p:cNvPr id="33" name="Group 32"/>
              <p:cNvGrpSpPr/>
              <p:nvPr/>
            </p:nvGrpSpPr>
            <p:grpSpPr>
              <a:xfrm>
                <a:off x="8201549" y="3778421"/>
                <a:ext cx="2895458" cy="1625313"/>
                <a:chOff x="8201549" y="3778421"/>
                <a:chExt cx="2895458" cy="1625313"/>
              </a:xfrm>
            </p:grpSpPr>
            <p:sp>
              <p:nvSpPr>
                <p:cNvPr id="34" name="Flowchart: Document 33"/>
                <p:cNvSpPr/>
                <p:nvPr/>
              </p:nvSpPr>
              <p:spPr>
                <a:xfrm>
                  <a:off x="9090610" y="4372520"/>
                  <a:ext cx="990719" cy="936978"/>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Certificate Revocation List</a:t>
                  </a:r>
                </a:p>
              </p:txBody>
            </p:sp>
            <p:cxnSp>
              <p:nvCxnSpPr>
                <p:cNvPr id="35" name="Curved Connector 34"/>
                <p:cNvCxnSpPr>
                  <a:stCxn id="34" idx="3"/>
                  <a:endCxn id="10" idx="2"/>
                </p:cNvCxnSpPr>
                <p:nvPr/>
              </p:nvCxnSpPr>
              <p:spPr>
                <a:xfrm flipV="1">
                  <a:off x="10081329" y="3778421"/>
                  <a:ext cx="1015678" cy="1062588"/>
                </a:xfrm>
                <a:prstGeom prst="curved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Curved Connector 35"/>
                <p:cNvCxnSpPr>
                  <a:stCxn id="10" idx="2"/>
                  <a:endCxn id="34" idx="1"/>
                </p:cNvCxnSpPr>
                <p:nvPr/>
              </p:nvCxnSpPr>
              <p:spPr>
                <a:xfrm rot="5400000">
                  <a:off x="9562515" y="3306517"/>
                  <a:ext cx="1062588" cy="2006397"/>
                </a:xfrm>
                <a:prstGeom prst="curvedConnector4">
                  <a:avLst>
                    <a:gd name="adj1" fmla="val 26250"/>
                    <a:gd name="adj2" fmla="val 111394"/>
                  </a:avLst>
                </a:prstGeom>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8201549" y="4256888"/>
                  <a:ext cx="919587" cy="461665"/>
                </a:xfrm>
                <a:prstGeom prst="rect">
                  <a:avLst/>
                </a:prstGeom>
                <a:noFill/>
              </p:spPr>
              <p:txBody>
                <a:bodyPr wrap="square" rtlCol="0">
                  <a:spAutoFit/>
                </a:bodyPr>
                <a:lstStyle/>
                <a:p>
                  <a:r>
                    <a:rPr lang="en-US" sz="1200" dirty="0">
                      <a:latin typeface="Segoe UI Light" panose="020B0502040204020203" pitchFamily="34" charset="0"/>
                      <a:cs typeface="Segoe UI Light" panose="020B0502040204020203" pitchFamily="34" charset="0"/>
                    </a:rPr>
                    <a:t>CRL Retrieval</a:t>
                  </a:r>
                </a:p>
              </p:txBody>
            </p:sp>
            <p:sp>
              <p:nvSpPr>
                <p:cNvPr id="38" name="Oval 37"/>
                <p:cNvSpPr/>
                <p:nvPr/>
              </p:nvSpPr>
              <p:spPr>
                <a:xfrm>
                  <a:off x="9123858" y="5059601"/>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5</a:t>
                  </a:r>
                </a:p>
              </p:txBody>
            </p:sp>
          </p:grpSp>
        </p:grpSp>
        <p:grpSp>
          <p:nvGrpSpPr>
            <p:cNvPr id="6" name="Group 5"/>
            <p:cNvGrpSpPr/>
            <p:nvPr/>
          </p:nvGrpSpPr>
          <p:grpSpPr>
            <a:xfrm>
              <a:off x="1969108" y="2371928"/>
              <a:ext cx="2844057" cy="1286636"/>
              <a:chOff x="8252950" y="2584579"/>
              <a:chExt cx="2844057" cy="1286636"/>
            </a:xfrm>
          </p:grpSpPr>
          <p:sp>
            <p:nvSpPr>
              <p:cNvPr id="22" name="Rectangle 21"/>
              <p:cNvSpPr/>
              <p:nvPr/>
            </p:nvSpPr>
            <p:spPr>
              <a:xfrm>
                <a:off x="9065652" y="2907216"/>
                <a:ext cx="990719" cy="85795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owchart: Document 22"/>
              <p:cNvSpPr/>
              <p:nvPr/>
            </p:nvSpPr>
            <p:spPr>
              <a:xfrm>
                <a:off x="9175903" y="3036560"/>
                <a:ext cx="208170" cy="163672"/>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lowchart: Document 23"/>
              <p:cNvSpPr/>
              <p:nvPr/>
            </p:nvSpPr>
            <p:spPr>
              <a:xfrm>
                <a:off x="9456926" y="3268805"/>
                <a:ext cx="208170" cy="163672"/>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Document 24"/>
              <p:cNvSpPr/>
              <p:nvPr/>
            </p:nvSpPr>
            <p:spPr>
              <a:xfrm>
                <a:off x="9766541" y="3476711"/>
                <a:ext cx="208170" cy="163672"/>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Arrow Connector 25"/>
              <p:cNvCxnSpPr>
                <a:stCxn id="22" idx="3"/>
                <a:endCxn id="10" idx="1"/>
              </p:cNvCxnSpPr>
              <p:nvPr/>
            </p:nvCxnSpPr>
            <p:spPr>
              <a:xfrm>
                <a:off x="10056371" y="3336194"/>
                <a:ext cx="4307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751174" y="2584579"/>
                <a:ext cx="1619674" cy="276999"/>
              </a:xfrm>
              <a:prstGeom prst="rect">
                <a:avLst/>
              </a:prstGeom>
              <a:noFill/>
            </p:spPr>
            <p:txBody>
              <a:bodyPr wrap="none" rtlCol="0">
                <a:spAutoFit/>
              </a:bodyPr>
              <a:lstStyle/>
              <a:p>
                <a:r>
                  <a:rPr lang="en-US" sz="1200" dirty="0">
                    <a:latin typeface="Segoe UI Light" panose="020B0502040204020203" pitchFamily="34" charset="0"/>
                    <a:cs typeface="Segoe UI Light" panose="020B0502040204020203" pitchFamily="34" charset="0"/>
                  </a:rPr>
                  <a:t>x.509 Certificate Chain</a:t>
                </a:r>
              </a:p>
            </p:txBody>
          </p:sp>
          <p:cxnSp>
            <p:nvCxnSpPr>
              <p:cNvPr id="28" name="Curved Connector 27"/>
              <p:cNvCxnSpPr>
                <a:stCxn id="10" idx="2"/>
                <a:endCxn id="22" idx="1"/>
              </p:cNvCxnSpPr>
              <p:nvPr/>
            </p:nvCxnSpPr>
            <p:spPr>
              <a:xfrm rot="5400000" flipH="1">
                <a:off x="9860216" y="2541631"/>
                <a:ext cx="442227" cy="2031355"/>
              </a:xfrm>
              <a:prstGeom prst="curvedConnector4">
                <a:avLst>
                  <a:gd name="adj1" fmla="val -59888"/>
                  <a:gd name="adj2" fmla="val 111254"/>
                </a:avLst>
              </a:prstGeom>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8252950" y="3409550"/>
                <a:ext cx="888680" cy="461665"/>
              </a:xfrm>
              <a:prstGeom prst="rect">
                <a:avLst/>
              </a:prstGeom>
              <a:noFill/>
            </p:spPr>
            <p:txBody>
              <a:bodyPr wrap="square" rtlCol="0">
                <a:spAutoFit/>
              </a:bodyPr>
              <a:lstStyle/>
              <a:p>
                <a:r>
                  <a:rPr lang="en-US" sz="1200" dirty="0">
                    <a:latin typeface="Segoe UI Light" panose="020B0502040204020203" pitchFamily="34" charset="0"/>
                    <a:cs typeface="Segoe UI Light" panose="020B0502040204020203" pitchFamily="34" charset="0"/>
                  </a:rPr>
                  <a:t>Certificate Retrieval</a:t>
                </a:r>
              </a:p>
            </p:txBody>
          </p:sp>
          <p:sp>
            <p:nvSpPr>
              <p:cNvPr id="30" name="Oval 29"/>
              <p:cNvSpPr/>
              <p:nvPr/>
            </p:nvSpPr>
            <p:spPr>
              <a:xfrm>
                <a:off x="9122505" y="3503032"/>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4</a:t>
                </a:r>
              </a:p>
            </p:txBody>
          </p:sp>
        </p:grpSp>
        <p:grpSp>
          <p:nvGrpSpPr>
            <p:cNvPr id="7" name="Group 6"/>
            <p:cNvGrpSpPr/>
            <p:nvPr/>
          </p:nvGrpSpPr>
          <p:grpSpPr>
            <a:xfrm>
              <a:off x="1693155" y="1368431"/>
              <a:ext cx="3593151" cy="1276646"/>
              <a:chOff x="7976997" y="1581082"/>
              <a:chExt cx="3593151" cy="1276646"/>
            </a:xfrm>
          </p:grpSpPr>
          <p:cxnSp>
            <p:nvCxnSpPr>
              <p:cNvPr id="16" name="Straight Arrow Connector 15"/>
              <p:cNvCxnSpPr/>
              <p:nvPr/>
            </p:nvCxnSpPr>
            <p:spPr>
              <a:xfrm flipH="1">
                <a:off x="7976997" y="2204093"/>
                <a:ext cx="1113613" cy="38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9065653" y="1581082"/>
                <a:ext cx="2504495" cy="1276646"/>
                <a:chOff x="9065653" y="1581082"/>
                <a:chExt cx="2504495" cy="1276646"/>
              </a:xfrm>
            </p:grpSpPr>
            <p:sp>
              <p:nvSpPr>
                <p:cNvPr id="18" name="Flowchart: Document 17"/>
                <p:cNvSpPr/>
                <p:nvPr/>
              </p:nvSpPr>
              <p:spPr>
                <a:xfrm>
                  <a:off x="9065653" y="1581082"/>
                  <a:ext cx="990719" cy="936978"/>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Certificate Signing Request</a:t>
                  </a:r>
                </a:p>
              </p:txBody>
            </p:sp>
            <p:cxnSp>
              <p:nvCxnSpPr>
                <p:cNvPr id="19" name="Curved Connector 18"/>
                <p:cNvCxnSpPr>
                  <a:stCxn id="10" idx="0"/>
                  <a:endCxn id="18" idx="3"/>
                </p:cNvCxnSpPr>
                <p:nvPr/>
              </p:nvCxnSpPr>
              <p:spPr>
                <a:xfrm rot="16200000" flipV="1">
                  <a:off x="10270609" y="1835335"/>
                  <a:ext cx="808157" cy="1236630"/>
                </a:xfrm>
                <a:prstGeom prst="curved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0696063" y="1972923"/>
                  <a:ext cx="874085" cy="276999"/>
                </a:xfrm>
                <a:prstGeom prst="rect">
                  <a:avLst/>
                </a:prstGeom>
                <a:noFill/>
              </p:spPr>
              <p:txBody>
                <a:bodyPr wrap="none" rtlCol="0">
                  <a:spAutoFit/>
                </a:bodyPr>
                <a:lstStyle/>
                <a:p>
                  <a:r>
                    <a:rPr lang="en-US" sz="1200" dirty="0">
                      <a:latin typeface="Segoe UI Light" panose="020B0502040204020203" pitchFamily="34" charset="0"/>
                      <a:cs typeface="Segoe UI Light" panose="020B0502040204020203" pitchFamily="34" charset="0"/>
                    </a:rPr>
                    <a:t>Enrollment</a:t>
                  </a:r>
                </a:p>
              </p:txBody>
            </p:sp>
            <p:sp>
              <p:nvSpPr>
                <p:cNvPr id="21" name="Oval 20"/>
                <p:cNvSpPr/>
                <p:nvPr/>
              </p:nvSpPr>
              <p:spPr>
                <a:xfrm>
                  <a:off x="9834716" y="2201648"/>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3</a:t>
                  </a:r>
                </a:p>
              </p:txBody>
            </p:sp>
          </p:grpSp>
        </p:grpSp>
        <p:grpSp>
          <p:nvGrpSpPr>
            <p:cNvPr id="8" name="Group 7"/>
            <p:cNvGrpSpPr/>
            <p:nvPr/>
          </p:nvGrpSpPr>
          <p:grpSpPr>
            <a:xfrm>
              <a:off x="425459" y="1547422"/>
              <a:ext cx="1267694" cy="2913854"/>
              <a:chOff x="6709301" y="1760073"/>
              <a:chExt cx="1267694" cy="2913854"/>
            </a:xfrm>
          </p:grpSpPr>
          <p:sp>
            <p:nvSpPr>
              <p:cNvPr id="12" name="Rectangle 11"/>
              <p:cNvSpPr/>
              <p:nvPr/>
            </p:nvSpPr>
            <p:spPr>
              <a:xfrm>
                <a:off x="6709301" y="1998460"/>
                <a:ext cx="1267694" cy="267546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an 12"/>
              <p:cNvSpPr/>
              <p:nvPr/>
            </p:nvSpPr>
            <p:spPr>
              <a:xfrm>
                <a:off x="6845044" y="2209952"/>
                <a:ext cx="973252" cy="1043248"/>
              </a:xfrm>
              <a:prstGeom prst="can">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Certificate Repository</a:t>
                </a:r>
              </a:p>
            </p:txBody>
          </p:sp>
          <p:sp>
            <p:nvSpPr>
              <p:cNvPr id="14" name="Can 13"/>
              <p:cNvSpPr/>
              <p:nvPr/>
            </p:nvSpPr>
            <p:spPr>
              <a:xfrm>
                <a:off x="6845044" y="3428998"/>
                <a:ext cx="973252" cy="1043248"/>
              </a:xfrm>
              <a:prstGeom prst="can">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Certification Revocation Repository</a:t>
                </a:r>
              </a:p>
            </p:txBody>
          </p:sp>
          <p:sp>
            <p:nvSpPr>
              <p:cNvPr id="15" name="Oval 14"/>
              <p:cNvSpPr/>
              <p:nvPr/>
            </p:nvSpPr>
            <p:spPr>
              <a:xfrm>
                <a:off x="7187143" y="1760073"/>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2</a:t>
                </a:r>
              </a:p>
            </p:txBody>
          </p:sp>
        </p:grpSp>
        <p:grpSp>
          <p:nvGrpSpPr>
            <p:cNvPr id="9" name="Group 8"/>
            <p:cNvGrpSpPr/>
            <p:nvPr/>
          </p:nvGrpSpPr>
          <p:grpSpPr>
            <a:xfrm>
              <a:off x="4102418" y="2645077"/>
              <a:ext cx="1517686" cy="991149"/>
              <a:chOff x="10386260" y="2857728"/>
              <a:chExt cx="1517686" cy="991149"/>
            </a:xfrm>
          </p:grpSpPr>
          <p:sp>
            <p:nvSpPr>
              <p:cNvPr id="10" name="Flowchart: Multidocument 9"/>
              <p:cNvSpPr/>
              <p:nvPr/>
            </p:nvSpPr>
            <p:spPr>
              <a:xfrm>
                <a:off x="10487112" y="2857728"/>
                <a:ext cx="1416834" cy="956932"/>
              </a:xfrm>
              <a:prstGeom prst="flowChartMulti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End-Entities (users or computers)</a:t>
                </a:r>
              </a:p>
            </p:txBody>
          </p:sp>
          <p:sp>
            <p:nvSpPr>
              <p:cNvPr id="11" name="Oval 10"/>
              <p:cNvSpPr/>
              <p:nvPr/>
            </p:nvSpPr>
            <p:spPr>
              <a:xfrm>
                <a:off x="10386260" y="3504744"/>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1</a:t>
                </a:r>
              </a:p>
            </p:txBody>
          </p:sp>
        </p:grpSp>
      </p:grpSp>
    </p:spTree>
    <p:extLst>
      <p:ext uri="{BB962C8B-B14F-4D97-AF65-F5344CB8AC3E}">
        <p14:creationId xmlns:p14="http://schemas.microsoft.com/office/powerpoint/2010/main" val="32661735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5" y="809"/>
            <a:ext cx="10166107" cy="527158"/>
          </a:xfrm>
        </p:spPr>
        <p:txBody>
          <a:bodyPr>
            <a:noAutofit/>
          </a:bodyPr>
          <a:lstStyle/>
          <a:p>
            <a:r>
              <a:rPr lang="en-US" sz="3200" dirty="0">
                <a:solidFill>
                  <a:schemeClr val="accent1">
                    <a:lumMod val="50000"/>
                  </a:schemeClr>
                </a:solidFill>
              </a:rPr>
              <a:t>Active Directory: Certificate Services</a:t>
            </a:r>
            <a:endParaRPr lang="en-GB" sz="3200" dirty="0">
              <a:solidFill>
                <a:schemeClr val="accent1">
                  <a:lumMod val="50000"/>
                </a:schemeClr>
              </a:solidFill>
            </a:endParaRPr>
          </a:p>
        </p:txBody>
      </p:sp>
      <p:sp>
        <p:nvSpPr>
          <p:cNvPr id="3" name="Content Placeholder 2"/>
          <p:cNvSpPr>
            <a:spLocks noGrp="1"/>
          </p:cNvSpPr>
          <p:nvPr>
            <p:ph idx="1"/>
          </p:nvPr>
        </p:nvSpPr>
        <p:spPr>
          <a:xfrm>
            <a:off x="189016" y="749191"/>
            <a:ext cx="6578519" cy="3917032"/>
          </a:xfrm>
        </p:spPr>
        <p:txBody>
          <a:bodyPr>
            <a:noAutofit/>
          </a:bodyPr>
          <a:lstStyle/>
          <a:p>
            <a:pPr algn="just">
              <a:buFont typeface="Courier New" panose="02070309020205020404" pitchFamily="49" charset="0"/>
              <a:buChar char="o"/>
            </a:pPr>
            <a:r>
              <a:rPr lang="en-US" sz="1800" dirty="0"/>
              <a:t>AD CS is the Microsoft implementation of Public Key Infrastructure (PKI)</a:t>
            </a:r>
          </a:p>
          <a:p>
            <a:pPr algn="just">
              <a:buFont typeface="Courier New" panose="02070309020205020404" pitchFamily="49" charset="0"/>
              <a:buChar char="o"/>
            </a:pPr>
            <a:r>
              <a:rPr lang="en-US" sz="1800" dirty="0"/>
              <a:t>PKI is a set of hardware, software, people, policies, and procedures needed to create, manage, distribute, use, store, and revoke digital certificates</a:t>
            </a:r>
          </a:p>
          <a:p>
            <a:pPr marL="371475" indent="-285750" algn="just">
              <a:buFont typeface="Courier New" panose="02070309020205020404" pitchFamily="49" charset="0"/>
              <a:buChar char="o"/>
            </a:pPr>
            <a:r>
              <a:rPr lang="en-US" sz="1800" b="1" dirty="0"/>
              <a:t>AD CS provides customizable services for issuing and managing digital certificates</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1800" dirty="0"/>
              <a:t>Network Device Enrollment Service The Network Device Enrollment Service allows network devices to obtain certificates when they don’t have domain accounts</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1800" dirty="0"/>
              <a:t>Certificate Enrollment Web Service The Certificate Enrollment Web Service allows for certificate enrollment by users and computers using SSL to enables policy-based certificate enrollment for disconnected or non-domain-joined computers and users</a:t>
            </a:r>
          </a:p>
          <a:p>
            <a:pPr marL="890587" lvl="2" indent="-342900" algn="just" fontAlgn="base">
              <a:spcAft>
                <a:spcPct val="0"/>
              </a:spcAft>
              <a:buClr>
                <a:schemeClr val="hlink"/>
              </a:buClr>
              <a:buSzPct val="90000"/>
              <a:buBlip>
                <a:blip r:embed="rId2">
                  <a:extLst>
                    <a:ext uri="{96DAC541-7B7A-43D3-8B79-37D633B846F1}">
                      <asvg:svgBlip xmlns:asvg="http://schemas.microsoft.com/office/drawing/2016/SVG/main" r:embed="rId3"/>
                    </a:ext>
                  </a:extLst>
                </a:blip>
              </a:buBlip>
              <a:defRPr/>
            </a:pPr>
            <a:r>
              <a:rPr lang="en-US" sz="1800" dirty="0"/>
              <a:t>Certificate Enrollment Policy Web Service Delivers certificate enrollment policy information to computers and users to enable the Certificate Enrollment Web Service</a:t>
            </a:r>
            <a:endParaRPr lang="en-GB" sz="1800" dirty="0"/>
          </a:p>
          <a:p>
            <a:pPr algn="just">
              <a:buFont typeface="Wingdings" panose="05000000000000000000" pitchFamily="2" charset="2"/>
              <a:buChar char="§"/>
            </a:pPr>
            <a:endParaRPr lang="en-GB" sz="1800" dirty="0"/>
          </a:p>
        </p:txBody>
      </p:sp>
      <p:grpSp>
        <p:nvGrpSpPr>
          <p:cNvPr id="4" name="Group 3"/>
          <p:cNvGrpSpPr/>
          <p:nvPr/>
        </p:nvGrpSpPr>
        <p:grpSpPr>
          <a:xfrm>
            <a:off x="6808339" y="986228"/>
            <a:ext cx="5194645" cy="4208593"/>
            <a:chOff x="425459" y="1368431"/>
            <a:chExt cx="5194645" cy="4208593"/>
          </a:xfrm>
        </p:grpSpPr>
        <p:grpSp>
          <p:nvGrpSpPr>
            <p:cNvPr id="5" name="Group 4"/>
            <p:cNvGrpSpPr/>
            <p:nvPr/>
          </p:nvGrpSpPr>
          <p:grpSpPr>
            <a:xfrm>
              <a:off x="1059306" y="3565770"/>
              <a:ext cx="3753859" cy="2011254"/>
              <a:chOff x="7343148" y="3778421"/>
              <a:chExt cx="3753859" cy="2011254"/>
            </a:xfrm>
          </p:grpSpPr>
          <p:cxnSp>
            <p:nvCxnSpPr>
              <p:cNvPr id="31" name="Curved Connector 30"/>
              <p:cNvCxnSpPr>
                <a:stCxn id="10" idx="2"/>
                <a:endCxn id="12" idx="2"/>
              </p:cNvCxnSpPr>
              <p:nvPr/>
            </p:nvCxnSpPr>
            <p:spPr>
              <a:xfrm rot="5400000">
                <a:off x="8772325" y="2349245"/>
                <a:ext cx="895506" cy="3753859"/>
              </a:xfrm>
              <a:prstGeom prst="curvedConnector3">
                <a:avLst>
                  <a:gd name="adj1" fmla="val 125527"/>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8426786" y="5512676"/>
                <a:ext cx="1449436" cy="276999"/>
              </a:xfrm>
              <a:prstGeom prst="rect">
                <a:avLst/>
              </a:prstGeom>
              <a:noFill/>
            </p:spPr>
            <p:txBody>
              <a:bodyPr wrap="none" rtlCol="0">
                <a:spAutoFit/>
              </a:bodyPr>
              <a:lstStyle/>
              <a:p>
                <a:r>
                  <a:rPr lang="en-US" sz="1200" dirty="0">
                    <a:latin typeface="Segoe UI Light" panose="020B0502040204020203" pitchFamily="34" charset="0"/>
                    <a:cs typeface="Segoe UI Light" panose="020B0502040204020203" pitchFamily="34" charset="0"/>
                  </a:rPr>
                  <a:t>Revocation Request</a:t>
                </a:r>
              </a:p>
            </p:txBody>
          </p:sp>
          <p:grpSp>
            <p:nvGrpSpPr>
              <p:cNvPr id="33" name="Group 32"/>
              <p:cNvGrpSpPr/>
              <p:nvPr/>
            </p:nvGrpSpPr>
            <p:grpSpPr>
              <a:xfrm>
                <a:off x="8201549" y="3778421"/>
                <a:ext cx="2895458" cy="1625313"/>
                <a:chOff x="8201549" y="3778421"/>
                <a:chExt cx="2895458" cy="1625313"/>
              </a:xfrm>
            </p:grpSpPr>
            <p:sp>
              <p:nvSpPr>
                <p:cNvPr id="34" name="Flowchart: Document 33"/>
                <p:cNvSpPr/>
                <p:nvPr/>
              </p:nvSpPr>
              <p:spPr>
                <a:xfrm>
                  <a:off x="9090610" y="4372520"/>
                  <a:ext cx="990719" cy="936978"/>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Certificate Revocation List</a:t>
                  </a:r>
                </a:p>
              </p:txBody>
            </p:sp>
            <p:cxnSp>
              <p:nvCxnSpPr>
                <p:cNvPr id="35" name="Curved Connector 34"/>
                <p:cNvCxnSpPr>
                  <a:stCxn id="34" idx="3"/>
                  <a:endCxn id="10" idx="2"/>
                </p:cNvCxnSpPr>
                <p:nvPr/>
              </p:nvCxnSpPr>
              <p:spPr>
                <a:xfrm flipV="1">
                  <a:off x="10081329" y="3778421"/>
                  <a:ext cx="1015678" cy="1062588"/>
                </a:xfrm>
                <a:prstGeom prst="curved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Curved Connector 35"/>
                <p:cNvCxnSpPr>
                  <a:stCxn id="10" idx="2"/>
                  <a:endCxn id="34" idx="1"/>
                </p:cNvCxnSpPr>
                <p:nvPr/>
              </p:nvCxnSpPr>
              <p:spPr>
                <a:xfrm rot="5400000">
                  <a:off x="9562515" y="3306517"/>
                  <a:ext cx="1062588" cy="2006397"/>
                </a:xfrm>
                <a:prstGeom prst="curvedConnector4">
                  <a:avLst>
                    <a:gd name="adj1" fmla="val 26250"/>
                    <a:gd name="adj2" fmla="val 111394"/>
                  </a:avLst>
                </a:prstGeom>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8201549" y="4256888"/>
                  <a:ext cx="919587" cy="461665"/>
                </a:xfrm>
                <a:prstGeom prst="rect">
                  <a:avLst/>
                </a:prstGeom>
                <a:noFill/>
              </p:spPr>
              <p:txBody>
                <a:bodyPr wrap="square" rtlCol="0">
                  <a:spAutoFit/>
                </a:bodyPr>
                <a:lstStyle/>
                <a:p>
                  <a:r>
                    <a:rPr lang="en-US" sz="1200" dirty="0">
                      <a:latin typeface="Segoe UI Light" panose="020B0502040204020203" pitchFamily="34" charset="0"/>
                      <a:cs typeface="Segoe UI Light" panose="020B0502040204020203" pitchFamily="34" charset="0"/>
                    </a:rPr>
                    <a:t>CRL Retrieval</a:t>
                  </a:r>
                </a:p>
              </p:txBody>
            </p:sp>
            <p:sp>
              <p:nvSpPr>
                <p:cNvPr id="38" name="Oval 37"/>
                <p:cNvSpPr/>
                <p:nvPr/>
              </p:nvSpPr>
              <p:spPr>
                <a:xfrm>
                  <a:off x="9123858" y="5059601"/>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5</a:t>
                  </a:r>
                </a:p>
              </p:txBody>
            </p:sp>
          </p:grpSp>
        </p:grpSp>
        <p:grpSp>
          <p:nvGrpSpPr>
            <p:cNvPr id="6" name="Group 5"/>
            <p:cNvGrpSpPr/>
            <p:nvPr/>
          </p:nvGrpSpPr>
          <p:grpSpPr>
            <a:xfrm>
              <a:off x="1969108" y="2371928"/>
              <a:ext cx="2844057" cy="1286636"/>
              <a:chOff x="8252950" y="2584579"/>
              <a:chExt cx="2844057" cy="1286636"/>
            </a:xfrm>
          </p:grpSpPr>
          <p:sp>
            <p:nvSpPr>
              <p:cNvPr id="22" name="Rectangle 21"/>
              <p:cNvSpPr/>
              <p:nvPr/>
            </p:nvSpPr>
            <p:spPr>
              <a:xfrm>
                <a:off x="9065652" y="2907216"/>
                <a:ext cx="990719" cy="85795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owchart: Document 22"/>
              <p:cNvSpPr/>
              <p:nvPr/>
            </p:nvSpPr>
            <p:spPr>
              <a:xfrm>
                <a:off x="9175903" y="3036560"/>
                <a:ext cx="208170" cy="163672"/>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lowchart: Document 23"/>
              <p:cNvSpPr/>
              <p:nvPr/>
            </p:nvSpPr>
            <p:spPr>
              <a:xfrm>
                <a:off x="9456926" y="3268805"/>
                <a:ext cx="208170" cy="163672"/>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Document 24"/>
              <p:cNvSpPr/>
              <p:nvPr/>
            </p:nvSpPr>
            <p:spPr>
              <a:xfrm>
                <a:off x="9766541" y="3476711"/>
                <a:ext cx="208170" cy="163672"/>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Arrow Connector 25"/>
              <p:cNvCxnSpPr>
                <a:stCxn id="22" idx="3"/>
                <a:endCxn id="10" idx="1"/>
              </p:cNvCxnSpPr>
              <p:nvPr/>
            </p:nvCxnSpPr>
            <p:spPr>
              <a:xfrm>
                <a:off x="10056371" y="3336194"/>
                <a:ext cx="4307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751174" y="2584579"/>
                <a:ext cx="1619674" cy="276999"/>
              </a:xfrm>
              <a:prstGeom prst="rect">
                <a:avLst/>
              </a:prstGeom>
              <a:noFill/>
            </p:spPr>
            <p:txBody>
              <a:bodyPr wrap="none" rtlCol="0">
                <a:spAutoFit/>
              </a:bodyPr>
              <a:lstStyle/>
              <a:p>
                <a:r>
                  <a:rPr lang="en-US" sz="1200" dirty="0">
                    <a:latin typeface="Segoe UI Light" panose="020B0502040204020203" pitchFamily="34" charset="0"/>
                    <a:cs typeface="Segoe UI Light" panose="020B0502040204020203" pitchFamily="34" charset="0"/>
                  </a:rPr>
                  <a:t>x.509 Certificate Chain</a:t>
                </a:r>
              </a:p>
            </p:txBody>
          </p:sp>
          <p:cxnSp>
            <p:nvCxnSpPr>
              <p:cNvPr id="28" name="Curved Connector 27"/>
              <p:cNvCxnSpPr>
                <a:stCxn id="10" idx="2"/>
                <a:endCxn id="22" idx="1"/>
              </p:cNvCxnSpPr>
              <p:nvPr/>
            </p:nvCxnSpPr>
            <p:spPr>
              <a:xfrm rot="5400000" flipH="1">
                <a:off x="9860216" y="2541631"/>
                <a:ext cx="442227" cy="2031355"/>
              </a:xfrm>
              <a:prstGeom prst="curvedConnector4">
                <a:avLst>
                  <a:gd name="adj1" fmla="val -59888"/>
                  <a:gd name="adj2" fmla="val 111254"/>
                </a:avLst>
              </a:prstGeom>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8252950" y="3409550"/>
                <a:ext cx="888680" cy="461665"/>
              </a:xfrm>
              <a:prstGeom prst="rect">
                <a:avLst/>
              </a:prstGeom>
              <a:noFill/>
            </p:spPr>
            <p:txBody>
              <a:bodyPr wrap="square" rtlCol="0">
                <a:spAutoFit/>
              </a:bodyPr>
              <a:lstStyle/>
              <a:p>
                <a:r>
                  <a:rPr lang="en-US" sz="1200" dirty="0">
                    <a:latin typeface="Segoe UI Light" panose="020B0502040204020203" pitchFamily="34" charset="0"/>
                    <a:cs typeface="Segoe UI Light" panose="020B0502040204020203" pitchFamily="34" charset="0"/>
                  </a:rPr>
                  <a:t>Certificate Retrieval</a:t>
                </a:r>
              </a:p>
            </p:txBody>
          </p:sp>
          <p:sp>
            <p:nvSpPr>
              <p:cNvPr id="30" name="Oval 29"/>
              <p:cNvSpPr/>
              <p:nvPr/>
            </p:nvSpPr>
            <p:spPr>
              <a:xfrm>
                <a:off x="9122505" y="3503032"/>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4</a:t>
                </a:r>
              </a:p>
            </p:txBody>
          </p:sp>
        </p:grpSp>
        <p:grpSp>
          <p:nvGrpSpPr>
            <p:cNvPr id="7" name="Group 6"/>
            <p:cNvGrpSpPr/>
            <p:nvPr/>
          </p:nvGrpSpPr>
          <p:grpSpPr>
            <a:xfrm>
              <a:off x="1693155" y="1368431"/>
              <a:ext cx="3593151" cy="1276646"/>
              <a:chOff x="7976997" y="1581082"/>
              <a:chExt cx="3593151" cy="1276646"/>
            </a:xfrm>
          </p:grpSpPr>
          <p:cxnSp>
            <p:nvCxnSpPr>
              <p:cNvPr id="16" name="Straight Arrow Connector 15"/>
              <p:cNvCxnSpPr/>
              <p:nvPr/>
            </p:nvCxnSpPr>
            <p:spPr>
              <a:xfrm flipH="1">
                <a:off x="7976997" y="2204093"/>
                <a:ext cx="1113613" cy="38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9065653" y="1581082"/>
                <a:ext cx="2504495" cy="1276646"/>
                <a:chOff x="9065653" y="1581082"/>
                <a:chExt cx="2504495" cy="1276646"/>
              </a:xfrm>
            </p:grpSpPr>
            <p:sp>
              <p:nvSpPr>
                <p:cNvPr id="18" name="Flowchart: Document 17"/>
                <p:cNvSpPr/>
                <p:nvPr/>
              </p:nvSpPr>
              <p:spPr>
                <a:xfrm>
                  <a:off x="9065653" y="1581082"/>
                  <a:ext cx="990719" cy="936978"/>
                </a:xfrm>
                <a:prstGeom prst="flowChart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Certificate Signing Request</a:t>
                  </a:r>
                </a:p>
              </p:txBody>
            </p:sp>
            <p:cxnSp>
              <p:nvCxnSpPr>
                <p:cNvPr id="19" name="Curved Connector 18"/>
                <p:cNvCxnSpPr>
                  <a:stCxn id="10" idx="0"/>
                  <a:endCxn id="18" idx="3"/>
                </p:cNvCxnSpPr>
                <p:nvPr/>
              </p:nvCxnSpPr>
              <p:spPr>
                <a:xfrm rot="16200000" flipV="1">
                  <a:off x="10270609" y="1835335"/>
                  <a:ext cx="808157" cy="1236630"/>
                </a:xfrm>
                <a:prstGeom prst="curved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0696063" y="1972923"/>
                  <a:ext cx="874085" cy="276999"/>
                </a:xfrm>
                <a:prstGeom prst="rect">
                  <a:avLst/>
                </a:prstGeom>
                <a:noFill/>
              </p:spPr>
              <p:txBody>
                <a:bodyPr wrap="none" rtlCol="0">
                  <a:spAutoFit/>
                </a:bodyPr>
                <a:lstStyle/>
                <a:p>
                  <a:r>
                    <a:rPr lang="en-US" sz="1200" dirty="0">
                      <a:latin typeface="Segoe UI Light" panose="020B0502040204020203" pitchFamily="34" charset="0"/>
                      <a:cs typeface="Segoe UI Light" panose="020B0502040204020203" pitchFamily="34" charset="0"/>
                    </a:rPr>
                    <a:t>Enrollment</a:t>
                  </a:r>
                </a:p>
              </p:txBody>
            </p:sp>
            <p:sp>
              <p:nvSpPr>
                <p:cNvPr id="21" name="Oval 20"/>
                <p:cNvSpPr/>
                <p:nvPr/>
              </p:nvSpPr>
              <p:spPr>
                <a:xfrm>
                  <a:off x="9834716" y="2201648"/>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3</a:t>
                  </a:r>
                </a:p>
              </p:txBody>
            </p:sp>
          </p:grpSp>
        </p:grpSp>
        <p:grpSp>
          <p:nvGrpSpPr>
            <p:cNvPr id="8" name="Group 7"/>
            <p:cNvGrpSpPr/>
            <p:nvPr/>
          </p:nvGrpSpPr>
          <p:grpSpPr>
            <a:xfrm>
              <a:off x="425459" y="1547422"/>
              <a:ext cx="1267694" cy="2913854"/>
              <a:chOff x="6709301" y="1760073"/>
              <a:chExt cx="1267694" cy="2913854"/>
            </a:xfrm>
          </p:grpSpPr>
          <p:sp>
            <p:nvSpPr>
              <p:cNvPr id="12" name="Rectangle 11"/>
              <p:cNvSpPr/>
              <p:nvPr/>
            </p:nvSpPr>
            <p:spPr>
              <a:xfrm>
                <a:off x="6709301" y="1998460"/>
                <a:ext cx="1267694" cy="267546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an 12"/>
              <p:cNvSpPr/>
              <p:nvPr/>
            </p:nvSpPr>
            <p:spPr>
              <a:xfrm>
                <a:off x="6845044" y="2209952"/>
                <a:ext cx="973252" cy="1043248"/>
              </a:xfrm>
              <a:prstGeom prst="can">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Certificate Repository</a:t>
                </a:r>
              </a:p>
            </p:txBody>
          </p:sp>
          <p:sp>
            <p:nvSpPr>
              <p:cNvPr id="14" name="Can 13"/>
              <p:cNvSpPr/>
              <p:nvPr/>
            </p:nvSpPr>
            <p:spPr>
              <a:xfrm>
                <a:off x="6845044" y="3428998"/>
                <a:ext cx="973252" cy="1043248"/>
              </a:xfrm>
              <a:prstGeom prst="can">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Certification Revocation Repository</a:t>
                </a:r>
              </a:p>
            </p:txBody>
          </p:sp>
          <p:sp>
            <p:nvSpPr>
              <p:cNvPr id="15" name="Oval 14"/>
              <p:cNvSpPr/>
              <p:nvPr/>
            </p:nvSpPr>
            <p:spPr>
              <a:xfrm>
                <a:off x="7187143" y="1760073"/>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2</a:t>
                </a:r>
              </a:p>
            </p:txBody>
          </p:sp>
        </p:grpSp>
        <p:grpSp>
          <p:nvGrpSpPr>
            <p:cNvPr id="9" name="Group 8"/>
            <p:cNvGrpSpPr/>
            <p:nvPr/>
          </p:nvGrpSpPr>
          <p:grpSpPr>
            <a:xfrm>
              <a:off x="4102418" y="2645077"/>
              <a:ext cx="1517686" cy="991149"/>
              <a:chOff x="10386260" y="2857728"/>
              <a:chExt cx="1517686" cy="991149"/>
            </a:xfrm>
          </p:grpSpPr>
          <p:sp>
            <p:nvSpPr>
              <p:cNvPr id="10" name="Flowchart: Multidocument 9"/>
              <p:cNvSpPr/>
              <p:nvPr/>
            </p:nvSpPr>
            <p:spPr>
              <a:xfrm>
                <a:off x="10487112" y="2857728"/>
                <a:ext cx="1416834" cy="956932"/>
              </a:xfrm>
              <a:prstGeom prst="flowChartMultidocumen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Light" panose="020B0502040204020203" pitchFamily="34" charset="0"/>
                    <a:cs typeface="Segoe UI Light" panose="020B0502040204020203" pitchFamily="34" charset="0"/>
                  </a:rPr>
                  <a:t>End-Entities (users or computers)</a:t>
                </a:r>
              </a:p>
            </p:txBody>
          </p:sp>
          <p:sp>
            <p:nvSpPr>
              <p:cNvPr id="11" name="Oval 10"/>
              <p:cNvSpPr/>
              <p:nvPr/>
            </p:nvSpPr>
            <p:spPr>
              <a:xfrm>
                <a:off x="10386260" y="3504744"/>
                <a:ext cx="312010" cy="344133"/>
              </a:xfrm>
              <a:prstGeom prst="ellipse">
                <a:avLst/>
              </a:prstGeom>
              <a:solidFill>
                <a:schemeClr val="accent6">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Segoe UI" panose="020B0502040204020203" pitchFamily="34" charset="0"/>
                    <a:cs typeface="Segoe UI" panose="020B0502040204020203" pitchFamily="34" charset="0"/>
                  </a:rPr>
                  <a:t>1</a:t>
                </a:r>
              </a:p>
            </p:txBody>
          </p:sp>
        </p:grpSp>
      </p:grpSp>
    </p:spTree>
    <p:extLst>
      <p:ext uri="{BB962C8B-B14F-4D97-AF65-F5344CB8AC3E}">
        <p14:creationId xmlns:p14="http://schemas.microsoft.com/office/powerpoint/2010/main" val="212304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 y="-6327"/>
            <a:ext cx="9448411" cy="458232"/>
          </a:xfrm>
        </p:spPr>
        <p:txBody>
          <a:bodyPr>
            <a:noAutofit/>
          </a:bodyPr>
          <a:lstStyle/>
          <a:p>
            <a:r>
              <a:rPr lang="en-US" sz="3200" dirty="0">
                <a:solidFill>
                  <a:schemeClr val="accent1">
                    <a:lumMod val="50000"/>
                  </a:schemeClr>
                </a:solidFill>
              </a:rPr>
              <a:t>Active Directory: Federation Services</a:t>
            </a:r>
            <a:endParaRPr lang="en-GB" sz="3200" dirty="0">
              <a:solidFill>
                <a:schemeClr val="accent1">
                  <a:lumMod val="50000"/>
                </a:schemeClr>
              </a:solidFill>
            </a:endParaRPr>
          </a:p>
        </p:txBody>
      </p:sp>
      <p:sp>
        <p:nvSpPr>
          <p:cNvPr id="3" name="Content Placeholder 2"/>
          <p:cNvSpPr>
            <a:spLocks noGrp="1"/>
          </p:cNvSpPr>
          <p:nvPr>
            <p:ph idx="1"/>
          </p:nvPr>
        </p:nvSpPr>
        <p:spPr>
          <a:xfrm>
            <a:off x="248256" y="648356"/>
            <a:ext cx="11389663" cy="394665"/>
          </a:xfrm>
        </p:spPr>
        <p:txBody>
          <a:bodyPr>
            <a:noAutofit/>
          </a:bodyPr>
          <a:lstStyle/>
          <a:p>
            <a:pPr marL="0" indent="0" algn="ctr">
              <a:buNone/>
            </a:pPr>
            <a:r>
              <a:rPr lang="en-US" sz="1800" b="1" i="1" dirty="0">
                <a:solidFill>
                  <a:srgbClr val="FF0000"/>
                </a:solidFill>
                <a:effectLst>
                  <a:outerShdw blurRad="38100" dist="38100" dir="2700000" algn="tl">
                    <a:srgbClr val="000000">
                      <a:alpha val="43137"/>
                    </a:srgbClr>
                  </a:outerShdw>
                </a:effectLst>
              </a:rPr>
              <a:t>Software Component that facilitates the cross-organizational access of systems and applications</a:t>
            </a:r>
            <a:endParaRPr lang="en-GB" sz="1800" b="1" i="1" dirty="0">
              <a:solidFill>
                <a:srgbClr val="FF0000"/>
              </a:solidFill>
              <a:effectLst>
                <a:outerShdw blurRad="38100" dist="38100" dir="2700000" algn="tl">
                  <a:srgbClr val="000000">
                    <a:alpha val="43137"/>
                  </a:srgbClr>
                </a:outerShdw>
              </a:effectLst>
            </a:endParaRPr>
          </a:p>
        </p:txBody>
      </p:sp>
      <p:grpSp>
        <p:nvGrpSpPr>
          <p:cNvPr id="39" name="Group 38"/>
          <p:cNvGrpSpPr/>
          <p:nvPr/>
        </p:nvGrpSpPr>
        <p:grpSpPr>
          <a:xfrm>
            <a:off x="6527690" y="1735810"/>
            <a:ext cx="5556487" cy="3233274"/>
            <a:chOff x="442912" y="1467643"/>
            <a:chExt cx="8266591" cy="4539457"/>
          </a:xfrm>
        </p:grpSpPr>
        <p:pic>
          <p:nvPicPr>
            <p:cNvPr id="40" name="Picture 5" descr="Interne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3388" y="2784475"/>
              <a:ext cx="981075" cy="97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Oval 6"/>
            <p:cNvSpPr>
              <a:spLocks noChangeArrowheads="1"/>
            </p:cNvSpPr>
            <p:nvPr/>
          </p:nvSpPr>
          <p:spPr bwMode="auto">
            <a:xfrm>
              <a:off x="6076473" y="1490663"/>
              <a:ext cx="2633030" cy="3536950"/>
            </a:xfrm>
            <a:prstGeom prst="ellipse">
              <a:avLst/>
            </a:prstGeom>
            <a:gradFill rotWithShape="1">
              <a:gsLst>
                <a:gs pos="0">
                  <a:srgbClr val="BBCDE3">
                    <a:gamma/>
                    <a:tint val="63529"/>
                    <a:invGamma/>
                  </a:srgbClr>
                </a:gs>
                <a:gs pos="100000">
                  <a:srgbClr val="BBCDE3"/>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defRPr/>
              </a:pPr>
              <a:endParaRPr lang="en-US">
                <a:latin typeface="Segoe UI Light" panose="020B0502040204020203" pitchFamily="34" charset="0"/>
                <a:cs typeface="Segoe UI Light" panose="020B0502040204020203" pitchFamily="34" charset="0"/>
              </a:endParaRPr>
            </a:p>
          </p:txBody>
        </p:sp>
        <p:sp>
          <p:nvSpPr>
            <p:cNvPr id="42" name="AutoShape 8"/>
            <p:cNvSpPr>
              <a:spLocks noChangeArrowheads="1"/>
            </p:cNvSpPr>
            <p:nvPr/>
          </p:nvSpPr>
          <p:spPr bwMode="auto">
            <a:xfrm>
              <a:off x="7212099" y="2403687"/>
              <a:ext cx="1025525" cy="687134"/>
            </a:xfrm>
            <a:prstGeom prst="roundRect">
              <a:avLst>
                <a:gd name="adj" fmla="val 41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r>
                <a:rPr lang="en-US" sz="1400" b="0" dirty="0">
                  <a:latin typeface="Segoe UI Light" panose="020B0502040204020203" pitchFamily="34" charset="0"/>
                  <a:cs typeface="Segoe UI Light" panose="020B0502040204020203" pitchFamily="34" charset="0"/>
                </a:rPr>
                <a:t>Web Server</a:t>
              </a:r>
            </a:p>
          </p:txBody>
        </p:sp>
        <p:sp>
          <p:nvSpPr>
            <p:cNvPr id="43" name="Oval 9"/>
            <p:cNvSpPr>
              <a:spLocks noChangeArrowheads="1"/>
            </p:cNvSpPr>
            <p:nvPr/>
          </p:nvSpPr>
          <p:spPr bwMode="auto">
            <a:xfrm>
              <a:off x="442912" y="1467643"/>
              <a:ext cx="2775519" cy="3559969"/>
            </a:xfrm>
            <a:prstGeom prst="ellipse">
              <a:avLst/>
            </a:prstGeom>
            <a:gradFill rotWithShape="1">
              <a:gsLst>
                <a:gs pos="0">
                  <a:srgbClr val="BBCDE3">
                    <a:gamma/>
                    <a:tint val="63529"/>
                    <a:invGamma/>
                  </a:srgbClr>
                </a:gs>
                <a:gs pos="100000">
                  <a:srgbClr val="BBCDE3"/>
                </a:gs>
              </a:gsLst>
              <a:path path="shape">
                <a:fillToRect l="50000" t="50000" r="50000" b="50000"/>
              </a:path>
            </a:gradFill>
            <a:ln w="9525">
              <a:solidFill>
                <a:srgbClr val="808080"/>
              </a:solidFill>
              <a:round/>
              <a:headEnd/>
              <a:tailEnd/>
            </a:ln>
            <a:effectLst>
              <a:outerShdw dist="35921" dir="2700000" algn="ctr" rotWithShape="0">
                <a:srgbClr val="ADADAD"/>
              </a:outerShdw>
            </a:effectLst>
          </p:spPr>
          <p:txBody>
            <a:bodyPr wrap="none" anchor="ctr"/>
            <a:lstStyle/>
            <a:p>
              <a:pPr>
                <a:defRPr/>
              </a:pPr>
              <a:endParaRPr lang="en-US">
                <a:latin typeface="Segoe UI Light" panose="020B0502040204020203" pitchFamily="34" charset="0"/>
                <a:cs typeface="Segoe UI Light" panose="020B0502040204020203" pitchFamily="34" charset="0"/>
              </a:endParaRPr>
            </a:p>
          </p:txBody>
        </p:sp>
        <p:pic>
          <p:nvPicPr>
            <p:cNvPr id="44" name="Picture 10" descr="Firewall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22675" y="2438400"/>
              <a:ext cx="550863"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12" descr="Serv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51697" y="1654997"/>
              <a:ext cx="655638"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AutoShape 16"/>
            <p:cNvSpPr>
              <a:spLocks noChangeArrowheads="1"/>
            </p:cNvSpPr>
            <p:nvPr/>
          </p:nvSpPr>
          <p:spPr bwMode="auto">
            <a:xfrm>
              <a:off x="6622256" y="4036191"/>
              <a:ext cx="1525587" cy="769938"/>
            </a:xfrm>
            <a:prstGeom prst="roundRect">
              <a:avLst>
                <a:gd name="adj" fmla="val 41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r>
                <a:rPr lang="en-US" sz="1600" b="0" dirty="0">
                  <a:latin typeface="Segoe UI Light" panose="020B0502040204020203" pitchFamily="34" charset="0"/>
                  <a:cs typeface="Segoe UI Light" panose="020B0502040204020203" pitchFamily="34" charset="0"/>
                </a:rPr>
                <a:t>Resource </a:t>
              </a:r>
              <a:br>
                <a:rPr lang="en-US" sz="1600" b="0" dirty="0">
                  <a:latin typeface="Segoe UI Light" panose="020B0502040204020203" pitchFamily="34" charset="0"/>
                  <a:cs typeface="Segoe UI Light" panose="020B0502040204020203" pitchFamily="34" charset="0"/>
                </a:rPr>
              </a:br>
              <a:r>
                <a:rPr lang="en-US" sz="1600" b="0" dirty="0">
                  <a:latin typeface="Segoe UI Light" panose="020B0502040204020203" pitchFamily="34" charset="0"/>
                  <a:cs typeface="Segoe UI Light" panose="020B0502040204020203" pitchFamily="34" charset="0"/>
                </a:rPr>
                <a:t>Federation Server</a:t>
              </a:r>
            </a:p>
          </p:txBody>
        </p:sp>
        <p:sp>
          <p:nvSpPr>
            <p:cNvPr id="47" name="AutoShape 17"/>
            <p:cNvSpPr>
              <a:spLocks noChangeArrowheads="1"/>
            </p:cNvSpPr>
            <p:nvPr/>
          </p:nvSpPr>
          <p:spPr bwMode="auto">
            <a:xfrm>
              <a:off x="712788" y="5281613"/>
              <a:ext cx="2298700" cy="585787"/>
            </a:xfrm>
            <a:prstGeom prst="roundRect">
              <a:avLst>
                <a:gd name="adj" fmla="val 41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gn="ctr">
                <a:lnSpc>
                  <a:spcPct val="90000"/>
                </a:lnSpc>
                <a:spcBef>
                  <a:spcPct val="40000"/>
                </a:spcBef>
              </a:pPr>
              <a:r>
                <a:rPr lang="en-US" sz="1400" b="0" dirty="0">
                  <a:latin typeface="Segoe UI Light" panose="020B0502040204020203" pitchFamily="34" charset="0"/>
                  <a:cs typeface="Segoe UI Light" panose="020B0502040204020203" pitchFamily="34" charset="0"/>
                </a:rPr>
                <a:t>Account Partner Organization</a:t>
              </a:r>
            </a:p>
          </p:txBody>
        </p:sp>
        <p:sp>
          <p:nvSpPr>
            <p:cNvPr id="48" name="AutoShape 18"/>
            <p:cNvSpPr>
              <a:spLocks noChangeArrowheads="1"/>
            </p:cNvSpPr>
            <p:nvPr/>
          </p:nvSpPr>
          <p:spPr bwMode="auto">
            <a:xfrm>
              <a:off x="6335713" y="5141913"/>
              <a:ext cx="2114550" cy="865187"/>
            </a:xfrm>
            <a:prstGeom prst="roundRect">
              <a:avLst>
                <a:gd name="adj" fmla="val 41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gn="ctr">
                <a:lnSpc>
                  <a:spcPct val="90000"/>
                </a:lnSpc>
                <a:spcBef>
                  <a:spcPct val="40000"/>
                </a:spcBef>
              </a:pPr>
              <a:r>
                <a:rPr lang="en-US" sz="1600" b="0" dirty="0">
                  <a:latin typeface="Segoe UI Light" panose="020B0502040204020203" pitchFamily="34" charset="0"/>
                  <a:cs typeface="Segoe UI Light" panose="020B0502040204020203" pitchFamily="34" charset="0"/>
                </a:rPr>
                <a:t>Resource Partner Organization</a:t>
              </a:r>
            </a:p>
          </p:txBody>
        </p:sp>
        <p:pic>
          <p:nvPicPr>
            <p:cNvPr id="49" name="Picture 20" descr="Serv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95155" y="3157538"/>
              <a:ext cx="776287"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21" descr="Serv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29139" y="3127376"/>
              <a:ext cx="776288"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AutoShape 22"/>
            <p:cNvSpPr>
              <a:spLocks noChangeArrowheads="1"/>
            </p:cNvSpPr>
            <p:nvPr/>
          </p:nvSpPr>
          <p:spPr bwMode="auto">
            <a:xfrm>
              <a:off x="1469006" y="3916604"/>
              <a:ext cx="1530350" cy="964631"/>
            </a:xfrm>
            <a:prstGeom prst="roundRect">
              <a:avLst>
                <a:gd name="adj" fmla="val 41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nchor="ctr">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r>
                <a:rPr lang="en-US" sz="1400" b="0" dirty="0">
                  <a:latin typeface="Segoe UI Light" panose="020B0502040204020203" pitchFamily="34" charset="0"/>
                  <a:cs typeface="Segoe UI Light" panose="020B0502040204020203" pitchFamily="34" charset="0"/>
                </a:rPr>
                <a:t>Account </a:t>
              </a:r>
              <a:br>
                <a:rPr lang="en-US" sz="1400" b="0" dirty="0">
                  <a:latin typeface="Segoe UI Light" panose="020B0502040204020203" pitchFamily="34" charset="0"/>
                  <a:cs typeface="Segoe UI Light" panose="020B0502040204020203" pitchFamily="34" charset="0"/>
                </a:rPr>
              </a:br>
              <a:r>
                <a:rPr lang="en-US" sz="1400" b="0" dirty="0">
                  <a:latin typeface="Segoe UI Light" panose="020B0502040204020203" pitchFamily="34" charset="0"/>
                  <a:cs typeface="Segoe UI Light" panose="020B0502040204020203" pitchFamily="34" charset="0"/>
                </a:rPr>
                <a:t>Federation Server</a:t>
              </a:r>
            </a:p>
          </p:txBody>
        </p:sp>
        <p:pic>
          <p:nvPicPr>
            <p:cNvPr id="52" name="Picture 26"/>
            <p:cNvPicPr>
              <a:picLocks noChangeAspect="1" noChangeArrowheads="1"/>
            </p:cNvPicPr>
            <p:nvPr/>
          </p:nvPicPr>
          <p:blipFill>
            <a:blip r:embed="rId6"/>
            <a:srcRect/>
            <a:stretch>
              <a:fillRect/>
            </a:stretch>
          </p:blipFill>
          <p:spPr bwMode="auto">
            <a:xfrm>
              <a:off x="1009365" y="1893579"/>
              <a:ext cx="781050" cy="688975"/>
            </a:xfrm>
            <a:prstGeom prst="rect">
              <a:avLst/>
            </a:prstGeom>
            <a:noFill/>
            <a:ln w="9525" algn="ctr">
              <a:noFill/>
              <a:miter lim="800000"/>
              <a:headEnd/>
              <a:tailEnd/>
            </a:ln>
            <a:effectLst>
              <a:outerShdw dist="35921" dir="2700000" algn="ctr" rotWithShape="0">
                <a:srgbClr val="AFAFAF"/>
              </a:outerShdw>
            </a:effectLst>
          </p:spPr>
        </p:pic>
        <p:pic>
          <p:nvPicPr>
            <p:cNvPr id="53" name="Picture 27"/>
            <p:cNvPicPr>
              <a:picLocks noChangeAspect="1" noChangeArrowheads="1"/>
            </p:cNvPicPr>
            <p:nvPr/>
          </p:nvPicPr>
          <p:blipFill>
            <a:blip r:embed="rId7"/>
            <a:srcRect/>
            <a:stretch>
              <a:fillRect/>
            </a:stretch>
          </p:blipFill>
          <p:spPr bwMode="auto">
            <a:xfrm>
              <a:off x="1413648" y="2480865"/>
              <a:ext cx="587375" cy="384175"/>
            </a:xfrm>
            <a:prstGeom prst="rect">
              <a:avLst/>
            </a:prstGeom>
            <a:noFill/>
            <a:ln w="9525" algn="ctr">
              <a:noFill/>
              <a:miter lim="800000"/>
              <a:headEnd/>
              <a:tailEnd/>
            </a:ln>
            <a:effectLst>
              <a:outerShdw dist="35921" dir="2700000" algn="ctr" rotWithShape="0">
                <a:srgbClr val="AFAFAF"/>
              </a:outerShdw>
            </a:effectLst>
          </p:spPr>
        </p:pic>
        <p:sp>
          <p:nvSpPr>
            <p:cNvPr id="54" name="AutoShape 28"/>
            <p:cNvSpPr>
              <a:spLocks noChangeArrowheads="1"/>
            </p:cNvSpPr>
            <p:nvPr/>
          </p:nvSpPr>
          <p:spPr bwMode="auto">
            <a:xfrm>
              <a:off x="1539874" y="1804569"/>
              <a:ext cx="1009650" cy="320004"/>
            </a:xfrm>
            <a:prstGeom prst="roundRect">
              <a:avLst>
                <a:gd name="adj" fmla="val 41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nchor="ctr">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gn="l">
                <a:lnSpc>
                  <a:spcPct val="90000"/>
                </a:lnSpc>
                <a:spcBef>
                  <a:spcPct val="40000"/>
                </a:spcBef>
              </a:pPr>
              <a:r>
                <a:rPr lang="en-US" sz="1600" b="0" dirty="0">
                  <a:latin typeface="Segoe UI Light" panose="020B0502040204020203" pitchFamily="34" charset="0"/>
                  <a:cs typeface="Segoe UI Light" panose="020B0502040204020203" pitchFamily="34" charset="0"/>
                </a:rPr>
                <a:t>AD DS</a:t>
              </a:r>
            </a:p>
          </p:txBody>
        </p:sp>
        <p:pic>
          <p:nvPicPr>
            <p:cNvPr id="55" name="Picture 29" descr="Firewall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65738" y="2432050"/>
              <a:ext cx="550862"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Line 30"/>
            <p:cNvSpPr>
              <a:spLocks noChangeShapeType="1"/>
            </p:cNvSpPr>
            <p:nvPr/>
          </p:nvSpPr>
          <p:spPr bwMode="auto">
            <a:xfrm flipH="1">
              <a:off x="2989263" y="3305175"/>
              <a:ext cx="3341687" cy="17463"/>
            </a:xfrm>
            <a:prstGeom prst="line">
              <a:avLst/>
            </a:prstGeom>
            <a:noFill/>
            <a:ln w="282575">
              <a:solidFill>
                <a:srgbClr val="339966"/>
              </a:solidFill>
              <a:round/>
              <a:headEnd/>
              <a:tailEnd type="triangle" w="sm" len="sm"/>
            </a:ln>
            <a:effectLst>
              <a:outerShdw dist="35921" dir="2700000" algn="ctr" rotWithShape="0">
                <a:srgbClr val="AFAFAF"/>
              </a:outerShdw>
            </a:effectLst>
          </p:spPr>
          <p:txBody>
            <a:bodyPr lIns="182880" rIns="182880" anchor="ctr"/>
            <a:lstStyle/>
            <a:p>
              <a:pPr>
                <a:defRPr/>
              </a:pPr>
              <a:endParaRPr lang="en-US">
                <a:latin typeface="Segoe UI Light" panose="020B0502040204020203" pitchFamily="34" charset="0"/>
                <a:cs typeface="Segoe UI Light" panose="020B0502040204020203" pitchFamily="34" charset="0"/>
              </a:endParaRPr>
            </a:p>
          </p:txBody>
        </p:sp>
        <p:sp>
          <p:nvSpPr>
            <p:cNvPr id="57" name="AutoShape 31"/>
            <p:cNvSpPr>
              <a:spLocks noChangeArrowheads="1"/>
            </p:cNvSpPr>
            <p:nvPr/>
          </p:nvSpPr>
          <p:spPr bwMode="auto">
            <a:xfrm>
              <a:off x="3498850" y="3156286"/>
              <a:ext cx="2605088" cy="320004"/>
            </a:xfrm>
            <a:prstGeom prst="roundRect">
              <a:avLst>
                <a:gd name="adj" fmla="val 41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r>
                <a:rPr lang="en-US" sz="1600" b="0" dirty="0">
                  <a:solidFill>
                    <a:schemeClr val="bg1"/>
                  </a:solidFill>
                  <a:latin typeface="Segoe UI Light" panose="020B0502040204020203" pitchFamily="34" charset="0"/>
                  <a:cs typeface="Segoe UI Light" panose="020B0502040204020203" pitchFamily="34" charset="0"/>
                </a:rPr>
                <a:t>Federation Trust</a:t>
              </a:r>
            </a:p>
          </p:txBody>
        </p:sp>
      </p:grpSp>
      <p:sp>
        <p:nvSpPr>
          <p:cNvPr id="24" name="TextBox 23">
            <a:extLst>
              <a:ext uri="{FF2B5EF4-FFF2-40B4-BE49-F238E27FC236}">
                <a16:creationId xmlns:a16="http://schemas.microsoft.com/office/drawing/2014/main" id="{51253F9C-3950-4413-BFB2-376D7B3579FC}"/>
              </a:ext>
            </a:extLst>
          </p:cNvPr>
          <p:cNvSpPr txBox="1"/>
          <p:nvPr/>
        </p:nvSpPr>
        <p:spPr>
          <a:xfrm>
            <a:off x="107823" y="1249604"/>
            <a:ext cx="6081422" cy="3719480"/>
          </a:xfrm>
          <a:prstGeom prst="rect">
            <a:avLst/>
          </a:prstGeom>
          <a:noFill/>
        </p:spPr>
        <p:txBody>
          <a:bodyPr wrap="square">
            <a:spAutoFit/>
          </a:bodyPr>
          <a:lstStyle/>
          <a:p>
            <a:pPr marL="285750" indent="-285750" algn="just">
              <a:buFont typeface="Courier New" panose="02070309020205020404" pitchFamily="49" charset="0"/>
              <a:buChar char="o"/>
            </a:pPr>
            <a:r>
              <a:rPr lang="en-US" sz="2400" dirty="0"/>
              <a:t>The AD FS server role provides simplified, secured identity federation and Web single sign-on (SSO) capabilities. </a:t>
            </a:r>
          </a:p>
          <a:p>
            <a:pPr marL="890587" lvl="2" indent="-342900" algn="just" fontAlgn="base">
              <a:lnSpc>
                <a:spcPct val="90000"/>
              </a:lnSpc>
              <a:spcBef>
                <a:spcPts val="500"/>
              </a:spcBef>
              <a:spcAft>
                <a:spcPct val="0"/>
              </a:spcAft>
              <a:buClr>
                <a:schemeClr val="hlink"/>
              </a:buClr>
              <a:buSzPct val="90000"/>
              <a:buBlip>
                <a:blip r:embed="rId8">
                  <a:extLst>
                    <a:ext uri="{96DAC541-7B7A-43D3-8B79-37D633B846F1}">
                      <asvg:svgBlip xmlns:asvg="http://schemas.microsoft.com/office/drawing/2016/SVG/main" r:embed="rId9"/>
                    </a:ext>
                  </a:extLst>
                </a:blip>
              </a:buBlip>
              <a:defRPr/>
            </a:pPr>
            <a:r>
              <a:rPr lang="en-US" sz="2400" dirty="0"/>
              <a:t>enables the creation of trust relationships between two organizations</a:t>
            </a:r>
          </a:p>
          <a:p>
            <a:pPr marL="890587" lvl="2" indent="-342900" algn="just" fontAlgn="base">
              <a:lnSpc>
                <a:spcPct val="90000"/>
              </a:lnSpc>
              <a:spcBef>
                <a:spcPts val="500"/>
              </a:spcBef>
              <a:spcAft>
                <a:spcPct val="0"/>
              </a:spcAft>
              <a:buClr>
                <a:schemeClr val="hlink"/>
              </a:buClr>
              <a:buSzPct val="90000"/>
              <a:buBlip>
                <a:blip r:embed="rId8">
                  <a:extLst>
                    <a:ext uri="{96DAC541-7B7A-43D3-8B79-37D633B846F1}">
                      <asvg:svgBlip xmlns:asvg="http://schemas.microsoft.com/office/drawing/2016/SVG/main" r:embed="rId9"/>
                    </a:ext>
                  </a:extLst>
                </a:blip>
              </a:buBlip>
              <a:defRPr/>
            </a:pPr>
            <a:r>
              <a:rPr lang="en-US" sz="2400" dirty="0"/>
              <a:t>provides access to applications between organizations</a:t>
            </a:r>
          </a:p>
          <a:p>
            <a:pPr marL="890587" lvl="2" indent="-342900" algn="just" fontAlgn="base">
              <a:lnSpc>
                <a:spcPct val="90000"/>
              </a:lnSpc>
              <a:spcBef>
                <a:spcPts val="500"/>
              </a:spcBef>
              <a:spcAft>
                <a:spcPct val="0"/>
              </a:spcAft>
              <a:buClr>
                <a:schemeClr val="hlink"/>
              </a:buClr>
              <a:buSzPct val="90000"/>
              <a:buBlip>
                <a:blip r:embed="rId8">
                  <a:extLst>
                    <a:ext uri="{96DAC541-7B7A-43D3-8B79-37D633B846F1}">
                      <asvg:svgBlip xmlns:asvg="http://schemas.microsoft.com/office/drawing/2016/SVG/main" r:embed="rId9"/>
                    </a:ext>
                  </a:extLst>
                </a:blip>
              </a:buBlip>
              <a:defRPr/>
            </a:pPr>
            <a:r>
              <a:rPr lang="en-US" sz="2400" dirty="0"/>
              <a:t>provides Single Sign-on (SSO) between two different directories for Web-based applications</a:t>
            </a:r>
          </a:p>
        </p:txBody>
      </p:sp>
    </p:spTree>
    <p:extLst>
      <p:ext uri="{BB962C8B-B14F-4D97-AF65-F5344CB8AC3E}">
        <p14:creationId xmlns:p14="http://schemas.microsoft.com/office/powerpoint/2010/main" val="1149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5" y="1190"/>
            <a:ext cx="9763001" cy="540830"/>
          </a:xfrm>
        </p:spPr>
        <p:txBody>
          <a:bodyPr>
            <a:noAutofit/>
          </a:bodyPr>
          <a:lstStyle/>
          <a:p>
            <a:r>
              <a:rPr lang="en-US" sz="3200" dirty="0">
                <a:solidFill>
                  <a:schemeClr val="accent1">
                    <a:lumMod val="50000"/>
                  </a:schemeClr>
                </a:solidFill>
              </a:rPr>
              <a:t>Active Directory: Rights Mgt Services</a:t>
            </a:r>
            <a:endParaRPr lang="en-GB" sz="3200" dirty="0">
              <a:solidFill>
                <a:schemeClr val="accent1">
                  <a:lumMod val="50000"/>
                </a:schemeClr>
              </a:solidFill>
            </a:endParaRPr>
          </a:p>
        </p:txBody>
      </p:sp>
      <p:sp>
        <p:nvSpPr>
          <p:cNvPr id="3" name="Content Placeholder 2"/>
          <p:cNvSpPr>
            <a:spLocks noGrp="1"/>
          </p:cNvSpPr>
          <p:nvPr>
            <p:ph idx="1"/>
          </p:nvPr>
        </p:nvSpPr>
        <p:spPr>
          <a:xfrm>
            <a:off x="298131" y="711099"/>
            <a:ext cx="11324267" cy="566002"/>
          </a:xfrm>
        </p:spPr>
        <p:txBody>
          <a:bodyPr>
            <a:noAutofit/>
          </a:bodyPr>
          <a:lstStyle/>
          <a:p>
            <a:pPr marL="0" indent="0" algn="ctr">
              <a:buNone/>
            </a:pPr>
            <a:r>
              <a:rPr lang="en-US" sz="1800" b="1" i="1" dirty="0">
                <a:solidFill>
                  <a:srgbClr val="FF0000"/>
                </a:solidFill>
                <a:effectLst>
                  <a:outerShdw blurRad="38100" dist="38100" dir="2700000" algn="tl">
                    <a:srgbClr val="000000">
                      <a:alpha val="43137"/>
                    </a:srgbClr>
                  </a:outerShdw>
                </a:effectLst>
              </a:rPr>
              <a:t>Active Directory Rights Management Services (AD RMS) is an information protection technology that works with applications to safeguard digital information</a:t>
            </a:r>
          </a:p>
        </p:txBody>
      </p:sp>
      <p:grpSp>
        <p:nvGrpSpPr>
          <p:cNvPr id="23" name="Group 22"/>
          <p:cNvGrpSpPr/>
          <p:nvPr/>
        </p:nvGrpSpPr>
        <p:grpSpPr>
          <a:xfrm>
            <a:off x="6342558" y="1240555"/>
            <a:ext cx="5470029" cy="4430748"/>
            <a:chOff x="930275" y="1190625"/>
            <a:chExt cx="7259638" cy="4919663"/>
          </a:xfrm>
        </p:grpSpPr>
        <p:grpSp>
          <p:nvGrpSpPr>
            <p:cNvPr id="24" name="Group 7"/>
            <p:cNvGrpSpPr>
              <a:grpSpLocks/>
            </p:cNvGrpSpPr>
            <p:nvPr/>
          </p:nvGrpSpPr>
          <p:grpSpPr bwMode="auto">
            <a:xfrm rot="8159454">
              <a:off x="2155825" y="2768600"/>
              <a:ext cx="1874838" cy="495300"/>
              <a:chOff x="2016" y="705"/>
              <a:chExt cx="2009" cy="3430"/>
            </a:xfrm>
          </p:grpSpPr>
          <p:sp>
            <p:nvSpPr>
              <p:cNvPr id="79" name="Line 8"/>
              <p:cNvSpPr>
                <a:spLocks noChangeShapeType="1"/>
              </p:cNvSpPr>
              <p:nvPr/>
            </p:nvSpPr>
            <p:spPr bwMode="auto">
              <a:xfrm flipV="1">
                <a:off x="2016" y="1134"/>
                <a:ext cx="2009" cy="139"/>
              </a:xfrm>
              <a:prstGeom prst="line">
                <a:avLst/>
              </a:prstGeom>
              <a:noFill/>
              <a:ln w="38100">
                <a:solidFill>
                  <a:srgbClr val="CC0000"/>
                </a:solidFill>
                <a:round/>
                <a:headEnd/>
                <a:tailEnd type="triangle" w="lg" len="med"/>
              </a:ln>
              <a:extLst>
                <a:ext uri="{909E8E84-426E-40DD-AFC4-6F175D3DCCD1}">
                  <a14:hiddenFill xmlns:a14="http://schemas.microsoft.com/office/drawing/2010/main">
                    <a:noFill/>
                  </a14:hiddenFill>
                </a:ext>
              </a:extLst>
            </p:spPr>
            <p:txBody>
              <a:bodyPr anchor="ctr"/>
              <a:lstStyle/>
              <a:p>
                <a:endParaRPr lang="en-US">
                  <a:latin typeface="Segoe UI Light" panose="020B0502040204020203" pitchFamily="34" charset="0"/>
                  <a:cs typeface="Segoe UI Light" panose="020B0502040204020203" pitchFamily="34" charset="0"/>
                </a:endParaRPr>
              </a:p>
            </p:txBody>
          </p:sp>
          <p:sp>
            <p:nvSpPr>
              <p:cNvPr id="80" name="Text Box 9"/>
              <p:cNvSpPr txBox="1">
                <a:spLocks noChangeArrowheads="1"/>
              </p:cNvSpPr>
              <p:nvPr/>
            </p:nvSpPr>
            <p:spPr bwMode="auto">
              <a:xfrm rot="21375864">
                <a:off x="2867" y="705"/>
                <a:ext cx="435" cy="3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rot="10800000" vert="eaVert">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endParaRPr lang="en-US" sz="1600" b="0">
                  <a:latin typeface="Segoe UI Light" panose="020B0502040204020203" pitchFamily="34" charset="0"/>
                  <a:cs typeface="Segoe UI Light" panose="020B0502040204020203" pitchFamily="34" charset="0"/>
                </a:endParaRPr>
              </a:p>
            </p:txBody>
          </p:sp>
        </p:grpSp>
        <p:pic>
          <p:nvPicPr>
            <p:cNvPr id="25" name="Picture 10"/>
            <p:cNvPicPr>
              <a:picLocks noChangeAspect="1" noChangeArrowheads="1"/>
            </p:cNvPicPr>
            <p:nvPr/>
          </p:nvPicPr>
          <p:blipFill>
            <a:blip r:embed="rId2"/>
            <a:srcRect/>
            <a:stretch>
              <a:fillRect/>
            </a:stretch>
          </p:blipFill>
          <p:spPr bwMode="auto">
            <a:xfrm>
              <a:off x="4081463" y="1190625"/>
              <a:ext cx="976312" cy="1147763"/>
            </a:xfrm>
            <a:prstGeom prst="rect">
              <a:avLst/>
            </a:prstGeom>
            <a:noFill/>
            <a:ln w="9525" algn="ctr">
              <a:noFill/>
              <a:miter lim="800000"/>
              <a:headEnd/>
              <a:tailEnd/>
            </a:ln>
            <a:effectLst>
              <a:outerShdw dist="35921" dir="2700000" algn="ctr" rotWithShape="0">
                <a:srgbClr val="AFAFAF"/>
              </a:outerShdw>
            </a:effectLst>
          </p:spPr>
        </p:pic>
        <p:sp>
          <p:nvSpPr>
            <p:cNvPr id="26" name="Text Box 13"/>
            <p:cNvSpPr txBox="1">
              <a:spLocks noChangeArrowheads="1"/>
            </p:cNvSpPr>
            <p:nvPr/>
          </p:nvSpPr>
          <p:spPr bwMode="auto">
            <a:xfrm>
              <a:off x="4197876" y="2433322"/>
              <a:ext cx="1150410" cy="635000"/>
            </a:xfrm>
            <a:prstGeom prst="rect">
              <a:avLst/>
            </a:prstGeom>
            <a:solidFill>
              <a:schemeClr val="bg1">
                <a:alpha val="79999"/>
              </a:schemeClr>
            </a:solidFill>
            <a:ln w="9525" algn="ctr">
              <a:noFill/>
              <a:miter lim="800000"/>
              <a:headEnd/>
              <a:tailEnd/>
            </a:ln>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r>
                <a:rPr lang="en-GB" sz="1600" b="0" dirty="0">
                  <a:latin typeface="Segoe UI Semibold" panose="020B0702040204020203" pitchFamily="34" charset="0"/>
                  <a:cs typeface="Segoe UI Semibold" panose="020B0702040204020203" pitchFamily="34" charset="0"/>
                </a:rPr>
                <a:t>RMS Server</a:t>
              </a:r>
              <a:endParaRPr lang="en-US" sz="1600" b="0" dirty="0">
                <a:latin typeface="Segoe UI Semibold" panose="020B0702040204020203" pitchFamily="34" charset="0"/>
                <a:cs typeface="Segoe UI Semibold" panose="020B0702040204020203" pitchFamily="34" charset="0"/>
              </a:endParaRPr>
            </a:p>
          </p:txBody>
        </p:sp>
        <p:pic>
          <p:nvPicPr>
            <p:cNvPr id="27" name="Picture 40"/>
            <p:cNvPicPr>
              <a:picLocks noChangeAspect="1" noChangeArrowheads="1"/>
            </p:cNvPicPr>
            <p:nvPr/>
          </p:nvPicPr>
          <p:blipFill>
            <a:blip r:embed="rId3"/>
            <a:srcRect/>
            <a:stretch>
              <a:fillRect/>
            </a:stretch>
          </p:blipFill>
          <p:spPr bwMode="auto">
            <a:xfrm>
              <a:off x="1409700" y="4022725"/>
              <a:ext cx="1119188" cy="1365250"/>
            </a:xfrm>
            <a:prstGeom prst="rect">
              <a:avLst/>
            </a:prstGeom>
            <a:noFill/>
            <a:ln w="9525" algn="ctr">
              <a:noFill/>
              <a:miter lim="800000"/>
              <a:headEnd/>
              <a:tailEnd/>
            </a:ln>
            <a:effectLst>
              <a:outerShdw dist="35921" dir="2700000" algn="ctr" rotWithShape="0">
                <a:srgbClr val="AFAFAF"/>
              </a:outerShdw>
            </a:effectLst>
          </p:spPr>
        </p:pic>
        <p:pic>
          <p:nvPicPr>
            <p:cNvPr id="28" name="Picture 43"/>
            <p:cNvPicPr>
              <a:picLocks noChangeAspect="1" noChangeArrowheads="1"/>
            </p:cNvPicPr>
            <p:nvPr/>
          </p:nvPicPr>
          <p:blipFill>
            <a:blip r:embed="rId3"/>
            <a:srcRect/>
            <a:stretch>
              <a:fillRect/>
            </a:stretch>
          </p:blipFill>
          <p:spPr bwMode="auto">
            <a:xfrm>
              <a:off x="6784975" y="4051300"/>
              <a:ext cx="1119188" cy="1365250"/>
            </a:xfrm>
            <a:prstGeom prst="rect">
              <a:avLst/>
            </a:prstGeom>
            <a:noFill/>
            <a:ln w="9525" algn="ctr">
              <a:noFill/>
              <a:miter lim="800000"/>
              <a:headEnd/>
              <a:tailEnd/>
            </a:ln>
            <a:effectLst>
              <a:outerShdw dist="35921" dir="2700000" algn="ctr" rotWithShape="0">
                <a:srgbClr val="AFAFAF"/>
              </a:outerShdw>
            </a:effectLst>
          </p:spPr>
        </p:pic>
        <p:pic>
          <p:nvPicPr>
            <p:cNvPr id="29" name="Picture 41"/>
            <p:cNvPicPr>
              <a:picLocks noChangeAspect="1" noChangeArrowheads="1"/>
            </p:cNvPicPr>
            <p:nvPr/>
          </p:nvPicPr>
          <p:blipFill>
            <a:blip r:embed="rId4"/>
            <a:srcRect/>
            <a:stretch>
              <a:fillRect/>
            </a:stretch>
          </p:blipFill>
          <p:spPr bwMode="auto">
            <a:xfrm>
              <a:off x="6630988" y="4322763"/>
              <a:ext cx="784225" cy="1235075"/>
            </a:xfrm>
            <a:prstGeom prst="rect">
              <a:avLst/>
            </a:prstGeom>
            <a:noFill/>
            <a:ln w="9525" algn="ctr">
              <a:noFill/>
              <a:miter lim="800000"/>
              <a:headEnd/>
              <a:tailEnd/>
            </a:ln>
            <a:effectLst>
              <a:outerShdw dist="35921" dir="2700000" algn="ctr" rotWithShape="0">
                <a:srgbClr val="AFAFAF"/>
              </a:outerShdw>
            </a:effectLst>
          </p:spPr>
        </p:pic>
        <p:pic>
          <p:nvPicPr>
            <p:cNvPr id="30" name="Picture 42"/>
            <p:cNvPicPr>
              <a:picLocks noChangeAspect="1" noChangeArrowheads="1"/>
            </p:cNvPicPr>
            <p:nvPr/>
          </p:nvPicPr>
          <p:blipFill>
            <a:blip r:embed="rId5"/>
            <a:srcRect/>
            <a:stretch>
              <a:fillRect/>
            </a:stretch>
          </p:blipFill>
          <p:spPr bwMode="auto">
            <a:xfrm>
              <a:off x="1130300" y="4287838"/>
              <a:ext cx="822325" cy="1295400"/>
            </a:xfrm>
            <a:prstGeom prst="rect">
              <a:avLst/>
            </a:prstGeom>
            <a:noFill/>
            <a:ln w="9525" algn="ctr">
              <a:noFill/>
              <a:miter lim="800000"/>
              <a:headEnd/>
              <a:tailEnd/>
            </a:ln>
            <a:effectLst>
              <a:outerShdw dist="35921" dir="2700000" algn="ctr" rotWithShape="0">
                <a:srgbClr val="AFAFAF"/>
              </a:outerShdw>
            </a:effectLst>
          </p:spPr>
        </p:pic>
        <p:pic>
          <p:nvPicPr>
            <p:cNvPr id="31" name="Picture 44"/>
            <p:cNvPicPr>
              <a:picLocks noChangeAspect="1" noChangeArrowheads="1"/>
            </p:cNvPicPr>
            <p:nvPr/>
          </p:nvPicPr>
          <p:blipFill>
            <a:blip r:embed="rId6"/>
            <a:srcRect/>
            <a:stretch>
              <a:fillRect/>
            </a:stretch>
          </p:blipFill>
          <p:spPr bwMode="auto">
            <a:xfrm>
              <a:off x="2508250" y="2903538"/>
              <a:ext cx="704850" cy="676275"/>
            </a:xfrm>
            <a:prstGeom prst="rect">
              <a:avLst/>
            </a:prstGeom>
            <a:noFill/>
            <a:ln w="9525" algn="ctr">
              <a:noFill/>
              <a:miter lim="800000"/>
              <a:headEnd/>
              <a:tailEnd/>
            </a:ln>
            <a:effectLst>
              <a:outerShdw dist="35921" dir="2700000" algn="ctr" rotWithShape="0">
                <a:srgbClr val="AFAFAF"/>
              </a:outerShdw>
            </a:effectLst>
          </p:spPr>
        </p:pic>
        <p:grpSp>
          <p:nvGrpSpPr>
            <p:cNvPr id="32" name="Group 46"/>
            <p:cNvGrpSpPr>
              <a:grpSpLocks/>
            </p:cNvGrpSpPr>
            <p:nvPr/>
          </p:nvGrpSpPr>
          <p:grpSpPr bwMode="auto">
            <a:xfrm>
              <a:off x="2835275" y="4503738"/>
              <a:ext cx="3546475" cy="312737"/>
              <a:chOff x="2016" y="705"/>
              <a:chExt cx="2009" cy="2173"/>
            </a:xfrm>
          </p:grpSpPr>
          <p:sp>
            <p:nvSpPr>
              <p:cNvPr id="77" name="Line 47"/>
              <p:cNvSpPr>
                <a:spLocks noChangeShapeType="1"/>
              </p:cNvSpPr>
              <p:nvPr/>
            </p:nvSpPr>
            <p:spPr bwMode="auto">
              <a:xfrm flipV="1">
                <a:off x="2016" y="1134"/>
                <a:ext cx="2009" cy="139"/>
              </a:xfrm>
              <a:prstGeom prst="line">
                <a:avLst/>
              </a:prstGeom>
              <a:noFill/>
              <a:ln w="38100">
                <a:solidFill>
                  <a:srgbClr val="CC0000"/>
                </a:solidFill>
                <a:round/>
                <a:headEnd/>
                <a:tailEnd type="triangle" w="lg" len="med"/>
              </a:ln>
              <a:extLst>
                <a:ext uri="{909E8E84-426E-40DD-AFC4-6F175D3DCCD1}">
                  <a14:hiddenFill xmlns:a14="http://schemas.microsoft.com/office/drawing/2010/main">
                    <a:noFill/>
                  </a14:hiddenFill>
                </a:ext>
              </a:extLst>
            </p:spPr>
            <p:txBody>
              <a:bodyPr anchor="ctr"/>
              <a:lstStyle/>
              <a:p>
                <a:endParaRPr lang="en-US">
                  <a:latin typeface="Segoe UI Light" panose="020B0502040204020203" pitchFamily="34" charset="0"/>
                  <a:cs typeface="Segoe UI Light" panose="020B0502040204020203" pitchFamily="34" charset="0"/>
                </a:endParaRPr>
              </a:p>
            </p:txBody>
          </p:sp>
          <p:sp>
            <p:nvSpPr>
              <p:cNvPr id="78" name="Text Box 48"/>
              <p:cNvSpPr txBox="1">
                <a:spLocks noChangeArrowheads="1"/>
              </p:cNvSpPr>
              <p:nvPr/>
            </p:nvSpPr>
            <p:spPr bwMode="auto">
              <a:xfrm rot="-224136">
                <a:off x="2861" y="705"/>
                <a:ext cx="434"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endParaRPr lang="en-US" sz="1600" b="0">
                  <a:latin typeface="Segoe UI Light" panose="020B0502040204020203" pitchFamily="34" charset="0"/>
                  <a:cs typeface="Segoe UI Light" panose="020B0502040204020203" pitchFamily="34" charset="0"/>
                </a:endParaRPr>
              </a:p>
            </p:txBody>
          </p:sp>
        </p:grpSp>
        <p:sp>
          <p:nvSpPr>
            <p:cNvPr id="33" name="Text Box 51"/>
            <p:cNvSpPr txBox="1">
              <a:spLocks noChangeArrowheads="1"/>
            </p:cNvSpPr>
            <p:nvPr/>
          </p:nvSpPr>
          <p:spPr bwMode="auto">
            <a:xfrm>
              <a:off x="930275" y="5475288"/>
              <a:ext cx="1971070" cy="635000"/>
            </a:xfrm>
            <a:prstGeom prst="rect">
              <a:avLst/>
            </a:prstGeom>
            <a:solidFill>
              <a:schemeClr val="bg1">
                <a:alpha val="79999"/>
              </a:schemeClr>
            </a:solidFill>
            <a:ln w="9525" algn="ctr">
              <a:noFill/>
              <a:miter lim="800000"/>
              <a:headEnd/>
              <a:tailEnd/>
            </a:ln>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r>
                <a:rPr lang="en-GB" sz="1600" b="0" dirty="0">
                  <a:latin typeface="Segoe UI Semibold" panose="020B0702040204020203" pitchFamily="34" charset="0"/>
                  <a:cs typeface="Segoe UI Semibold" panose="020B0702040204020203" pitchFamily="34" charset="0"/>
                </a:rPr>
                <a:t>Information Author</a:t>
              </a:r>
              <a:endParaRPr lang="en-US" sz="1600" b="0" dirty="0">
                <a:latin typeface="Segoe UI Semibold" panose="020B0702040204020203" pitchFamily="34" charset="0"/>
                <a:cs typeface="Segoe UI Semibold" panose="020B0702040204020203" pitchFamily="34" charset="0"/>
              </a:endParaRPr>
            </a:p>
          </p:txBody>
        </p:sp>
        <p:sp>
          <p:nvSpPr>
            <p:cNvPr id="34" name="Text Box 52"/>
            <p:cNvSpPr txBox="1">
              <a:spLocks noChangeArrowheads="1"/>
            </p:cNvSpPr>
            <p:nvPr/>
          </p:nvSpPr>
          <p:spPr bwMode="auto">
            <a:xfrm>
              <a:off x="6630988" y="5545137"/>
              <a:ext cx="1426059" cy="441325"/>
            </a:xfrm>
            <a:prstGeom prst="rect">
              <a:avLst/>
            </a:prstGeom>
            <a:solidFill>
              <a:schemeClr val="bg1">
                <a:alpha val="79999"/>
              </a:schemeClr>
            </a:solidFill>
            <a:ln w="9525" algn="ctr">
              <a:noFill/>
              <a:miter lim="800000"/>
              <a:headEnd/>
              <a:tailEnd/>
            </a:ln>
          </p:spPr>
          <p:txBody>
            <a:bodyPr anchor="ct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r>
                <a:rPr lang="en-GB" sz="1600" b="0" dirty="0">
                  <a:latin typeface="Segoe UI Semibold" panose="020B0702040204020203" pitchFamily="34" charset="0"/>
                  <a:cs typeface="Segoe UI Semibold" panose="020B0702040204020203" pitchFamily="34" charset="0"/>
                </a:rPr>
                <a:t>Recipient</a:t>
              </a:r>
              <a:endParaRPr lang="en-US" sz="1600" b="0" dirty="0">
                <a:latin typeface="Segoe UI Semibold" panose="020B0702040204020203" pitchFamily="34" charset="0"/>
                <a:cs typeface="Segoe UI Semibold" panose="020B0702040204020203" pitchFamily="34" charset="0"/>
              </a:endParaRPr>
            </a:p>
          </p:txBody>
        </p:sp>
        <p:grpSp>
          <p:nvGrpSpPr>
            <p:cNvPr id="35" name="Group 53"/>
            <p:cNvGrpSpPr>
              <a:grpSpLocks/>
            </p:cNvGrpSpPr>
            <p:nvPr/>
          </p:nvGrpSpPr>
          <p:grpSpPr bwMode="auto">
            <a:xfrm rot="2648721">
              <a:off x="4926013" y="3117850"/>
              <a:ext cx="1874837" cy="312738"/>
              <a:chOff x="2016" y="672"/>
              <a:chExt cx="2009" cy="2166"/>
            </a:xfrm>
          </p:grpSpPr>
          <p:sp>
            <p:nvSpPr>
              <p:cNvPr id="75" name="Line 54"/>
              <p:cNvSpPr>
                <a:spLocks noChangeShapeType="1"/>
              </p:cNvSpPr>
              <p:nvPr/>
            </p:nvSpPr>
            <p:spPr bwMode="auto">
              <a:xfrm flipV="1">
                <a:off x="2016" y="1134"/>
                <a:ext cx="2009" cy="139"/>
              </a:xfrm>
              <a:prstGeom prst="line">
                <a:avLst/>
              </a:prstGeom>
              <a:noFill/>
              <a:ln w="38100">
                <a:solidFill>
                  <a:srgbClr val="CC0000"/>
                </a:solidFill>
                <a:round/>
                <a:headEnd/>
                <a:tailEnd type="triangle" w="lg" len="med"/>
              </a:ln>
              <a:extLst>
                <a:ext uri="{909E8E84-426E-40DD-AFC4-6F175D3DCCD1}">
                  <a14:hiddenFill xmlns:a14="http://schemas.microsoft.com/office/drawing/2010/main">
                    <a:noFill/>
                  </a14:hiddenFill>
                </a:ext>
              </a:extLst>
            </p:spPr>
            <p:txBody>
              <a:bodyPr anchor="ctr"/>
              <a:lstStyle/>
              <a:p>
                <a:endParaRPr lang="en-US">
                  <a:latin typeface="Segoe UI Light" panose="020B0502040204020203" pitchFamily="34" charset="0"/>
                  <a:cs typeface="Segoe UI Light" panose="020B0502040204020203" pitchFamily="34" charset="0"/>
                </a:endParaRPr>
              </a:p>
            </p:txBody>
          </p:sp>
          <p:sp>
            <p:nvSpPr>
              <p:cNvPr id="76" name="Text Box 55"/>
              <p:cNvSpPr txBox="1">
                <a:spLocks noChangeArrowheads="1"/>
              </p:cNvSpPr>
              <p:nvPr/>
            </p:nvSpPr>
            <p:spPr bwMode="auto">
              <a:xfrm rot="-224136">
                <a:off x="2861" y="672"/>
                <a:ext cx="434" cy="2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endParaRPr lang="en-US" sz="1600" b="0">
                  <a:latin typeface="Segoe UI Light" panose="020B0502040204020203" pitchFamily="34" charset="0"/>
                  <a:cs typeface="Segoe UI Light" panose="020B0502040204020203" pitchFamily="34" charset="0"/>
                </a:endParaRPr>
              </a:p>
            </p:txBody>
          </p:sp>
        </p:grpSp>
        <p:grpSp>
          <p:nvGrpSpPr>
            <p:cNvPr id="36" name="Group 56"/>
            <p:cNvGrpSpPr>
              <a:grpSpLocks/>
            </p:cNvGrpSpPr>
            <p:nvPr/>
          </p:nvGrpSpPr>
          <p:grpSpPr bwMode="auto">
            <a:xfrm rot="-8151633">
              <a:off x="5235575" y="2763838"/>
              <a:ext cx="1874838" cy="312737"/>
              <a:chOff x="2016" y="672"/>
              <a:chExt cx="2009" cy="2166"/>
            </a:xfrm>
          </p:grpSpPr>
          <p:sp>
            <p:nvSpPr>
              <p:cNvPr id="73" name="Line 57"/>
              <p:cNvSpPr>
                <a:spLocks noChangeShapeType="1"/>
              </p:cNvSpPr>
              <p:nvPr/>
            </p:nvSpPr>
            <p:spPr bwMode="auto">
              <a:xfrm flipV="1">
                <a:off x="2016" y="1134"/>
                <a:ext cx="2009" cy="139"/>
              </a:xfrm>
              <a:prstGeom prst="line">
                <a:avLst/>
              </a:prstGeom>
              <a:noFill/>
              <a:ln w="38100">
                <a:solidFill>
                  <a:srgbClr val="CC0000"/>
                </a:solidFill>
                <a:round/>
                <a:headEnd/>
                <a:tailEnd type="triangle" w="lg" len="med"/>
              </a:ln>
              <a:extLst>
                <a:ext uri="{909E8E84-426E-40DD-AFC4-6F175D3DCCD1}">
                  <a14:hiddenFill xmlns:a14="http://schemas.microsoft.com/office/drawing/2010/main">
                    <a:noFill/>
                  </a14:hiddenFill>
                </a:ext>
              </a:extLst>
            </p:spPr>
            <p:txBody>
              <a:bodyPr anchor="ctr"/>
              <a:lstStyle/>
              <a:p>
                <a:endParaRPr lang="en-US">
                  <a:latin typeface="Segoe UI Light" panose="020B0502040204020203" pitchFamily="34" charset="0"/>
                  <a:cs typeface="Segoe UI Light" panose="020B0502040204020203" pitchFamily="34" charset="0"/>
                </a:endParaRPr>
              </a:p>
            </p:txBody>
          </p:sp>
          <p:sp>
            <p:nvSpPr>
              <p:cNvPr id="74" name="Text Box 58"/>
              <p:cNvSpPr txBox="1">
                <a:spLocks noChangeArrowheads="1"/>
              </p:cNvSpPr>
              <p:nvPr/>
            </p:nvSpPr>
            <p:spPr bwMode="auto">
              <a:xfrm rot="-224136">
                <a:off x="2861" y="672"/>
                <a:ext cx="434" cy="2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rot="10800000">
                <a:spAutoFit/>
              </a:bodyPr>
              <a:lstStyle>
                <a:lvl1pPr>
                  <a:defRPr b="1">
                    <a:solidFill>
                      <a:schemeClr val="tx1"/>
                    </a:solidFill>
                    <a:latin typeface="Verdana" panose="020B0604030504040204" pitchFamily="34" charset="0"/>
                  </a:defRPr>
                </a:lvl1pPr>
                <a:lvl2pPr marL="742950" indent="-285750">
                  <a:defRPr b="1">
                    <a:solidFill>
                      <a:schemeClr val="tx1"/>
                    </a:solidFill>
                    <a:latin typeface="Verdana" panose="020B0604030504040204" pitchFamily="34" charset="0"/>
                  </a:defRPr>
                </a:lvl2pPr>
                <a:lvl3pPr marL="1143000" indent="-228600">
                  <a:defRPr b="1">
                    <a:solidFill>
                      <a:schemeClr val="tx1"/>
                    </a:solidFill>
                    <a:latin typeface="Verdana" panose="020B0604030504040204" pitchFamily="34" charset="0"/>
                  </a:defRPr>
                </a:lvl3pPr>
                <a:lvl4pPr marL="1600200" indent="-228600">
                  <a:defRPr b="1">
                    <a:solidFill>
                      <a:schemeClr val="tx1"/>
                    </a:solidFill>
                    <a:latin typeface="Verdana" panose="020B0604030504040204" pitchFamily="34" charset="0"/>
                  </a:defRPr>
                </a:lvl4pPr>
                <a:lvl5pPr marL="2057400" indent="-228600">
                  <a:defRPr b="1">
                    <a:solidFill>
                      <a:schemeClr val="tx1"/>
                    </a:solidFill>
                    <a:latin typeface="Verdana" panose="020B0604030504040204" pitchFamily="34" charset="0"/>
                  </a:defRPr>
                </a:lvl5pPr>
                <a:lvl6pPr marL="2514600" indent="-228600" algn="ctr" eaLnBrk="0" fontAlgn="base" hangingPunct="0">
                  <a:spcBef>
                    <a:spcPct val="0"/>
                  </a:spcBef>
                  <a:spcAft>
                    <a:spcPct val="0"/>
                  </a:spcAft>
                  <a:defRPr b="1">
                    <a:solidFill>
                      <a:schemeClr val="tx1"/>
                    </a:solidFill>
                    <a:latin typeface="Verdana" panose="020B0604030504040204" pitchFamily="34" charset="0"/>
                  </a:defRPr>
                </a:lvl6pPr>
                <a:lvl7pPr marL="2971800" indent="-228600" algn="ctr" eaLnBrk="0" fontAlgn="base" hangingPunct="0">
                  <a:spcBef>
                    <a:spcPct val="0"/>
                  </a:spcBef>
                  <a:spcAft>
                    <a:spcPct val="0"/>
                  </a:spcAft>
                  <a:defRPr b="1">
                    <a:solidFill>
                      <a:schemeClr val="tx1"/>
                    </a:solidFill>
                    <a:latin typeface="Verdana" panose="020B0604030504040204" pitchFamily="34" charset="0"/>
                  </a:defRPr>
                </a:lvl7pPr>
                <a:lvl8pPr marL="3429000" indent="-228600" algn="ctr" eaLnBrk="0" fontAlgn="base" hangingPunct="0">
                  <a:spcBef>
                    <a:spcPct val="0"/>
                  </a:spcBef>
                  <a:spcAft>
                    <a:spcPct val="0"/>
                  </a:spcAft>
                  <a:defRPr b="1">
                    <a:solidFill>
                      <a:schemeClr val="tx1"/>
                    </a:solidFill>
                    <a:latin typeface="Verdana" panose="020B0604030504040204" pitchFamily="34" charset="0"/>
                  </a:defRPr>
                </a:lvl8pPr>
                <a:lvl9pPr marL="3886200" indent="-228600" algn="ctr" eaLnBrk="0" fontAlgn="base" hangingPunct="0">
                  <a:spcBef>
                    <a:spcPct val="0"/>
                  </a:spcBef>
                  <a:spcAft>
                    <a:spcPct val="0"/>
                  </a:spcAft>
                  <a:defRPr b="1">
                    <a:solidFill>
                      <a:schemeClr val="tx1"/>
                    </a:solidFill>
                    <a:latin typeface="Verdana" panose="020B0604030504040204" pitchFamily="34" charset="0"/>
                  </a:defRPr>
                </a:lvl9pPr>
              </a:lstStyle>
              <a:p>
                <a:pPr>
                  <a:lnSpc>
                    <a:spcPct val="90000"/>
                  </a:lnSpc>
                  <a:spcBef>
                    <a:spcPct val="40000"/>
                  </a:spcBef>
                </a:pPr>
                <a:endParaRPr lang="en-US" sz="1600" b="0">
                  <a:latin typeface="Segoe UI Light" panose="020B0502040204020203" pitchFamily="34" charset="0"/>
                  <a:cs typeface="Segoe UI Light" panose="020B0502040204020203" pitchFamily="34" charset="0"/>
                </a:endParaRPr>
              </a:p>
            </p:txBody>
          </p:sp>
        </p:grpSp>
        <p:pic>
          <p:nvPicPr>
            <p:cNvPr id="37" name="Picture 71"/>
            <p:cNvPicPr>
              <a:picLocks noChangeAspect="1" noChangeArrowheads="1"/>
            </p:cNvPicPr>
            <p:nvPr/>
          </p:nvPicPr>
          <p:blipFill>
            <a:blip r:embed="rId7"/>
            <a:srcRect/>
            <a:stretch>
              <a:fillRect/>
            </a:stretch>
          </p:blipFill>
          <p:spPr bwMode="auto">
            <a:xfrm>
              <a:off x="5348288" y="1822450"/>
              <a:ext cx="596900" cy="573088"/>
            </a:xfrm>
            <a:prstGeom prst="rect">
              <a:avLst/>
            </a:prstGeom>
            <a:noFill/>
            <a:ln w="9525" algn="ctr">
              <a:noFill/>
              <a:miter lim="800000"/>
              <a:headEnd/>
              <a:tailEnd/>
            </a:ln>
            <a:effectLst>
              <a:outerShdw dist="35921" dir="2700000" algn="ctr" rotWithShape="0">
                <a:srgbClr val="AFAFAF"/>
              </a:outerShdw>
            </a:effectLst>
          </p:spPr>
        </p:pic>
        <p:pic>
          <p:nvPicPr>
            <p:cNvPr id="38" name="Picture 73"/>
            <p:cNvPicPr>
              <a:picLocks noChangeAspect="1" noChangeArrowheads="1"/>
            </p:cNvPicPr>
            <p:nvPr/>
          </p:nvPicPr>
          <p:blipFill>
            <a:blip r:embed="rId8"/>
            <a:srcRect/>
            <a:stretch>
              <a:fillRect/>
            </a:stretch>
          </p:blipFill>
          <p:spPr bwMode="auto">
            <a:xfrm>
              <a:off x="5778500" y="1714500"/>
              <a:ext cx="549275" cy="520700"/>
            </a:xfrm>
            <a:prstGeom prst="rect">
              <a:avLst/>
            </a:prstGeom>
            <a:noFill/>
            <a:ln w="9525" algn="ctr">
              <a:noFill/>
              <a:miter lim="800000"/>
              <a:headEnd/>
              <a:tailEnd/>
            </a:ln>
            <a:effectLst>
              <a:outerShdw dist="35921" dir="2700000" algn="ctr" rotWithShape="0">
                <a:srgbClr val="AFAFAF"/>
              </a:outerShdw>
            </a:effectLst>
          </p:spPr>
        </p:pic>
        <p:grpSp>
          <p:nvGrpSpPr>
            <p:cNvPr id="58" name="Group 95"/>
            <p:cNvGrpSpPr>
              <a:grpSpLocks/>
            </p:cNvGrpSpPr>
            <p:nvPr/>
          </p:nvGrpSpPr>
          <p:grpSpPr bwMode="auto">
            <a:xfrm>
              <a:off x="1884363" y="3822700"/>
              <a:ext cx="561975" cy="857250"/>
              <a:chOff x="1143" y="2627"/>
              <a:chExt cx="354" cy="540"/>
            </a:xfrm>
          </p:grpSpPr>
          <p:pic>
            <p:nvPicPr>
              <p:cNvPr id="70" name="Picture 94"/>
              <p:cNvPicPr>
                <a:picLocks noChangeAspect="1" noChangeArrowheads="1"/>
              </p:cNvPicPr>
              <p:nvPr/>
            </p:nvPicPr>
            <p:blipFill>
              <a:blip r:embed="rId9"/>
              <a:srcRect/>
              <a:stretch>
                <a:fillRect/>
              </a:stretch>
            </p:blipFill>
            <p:spPr bwMode="auto">
              <a:xfrm>
                <a:off x="1143" y="2627"/>
                <a:ext cx="354" cy="540"/>
              </a:xfrm>
              <a:prstGeom prst="rect">
                <a:avLst/>
              </a:prstGeom>
              <a:noFill/>
              <a:ln w="9525" algn="ctr">
                <a:noFill/>
                <a:miter lim="800000"/>
                <a:headEnd/>
                <a:tailEnd/>
              </a:ln>
              <a:effectLst>
                <a:outerShdw dist="35921" dir="2700000" algn="ctr" rotWithShape="0">
                  <a:srgbClr val="AFAFAF"/>
                </a:outerShdw>
              </a:effectLst>
            </p:spPr>
          </p:pic>
          <p:graphicFrame>
            <p:nvGraphicFramePr>
              <p:cNvPr id="71" name="Object 87"/>
              <p:cNvGraphicFramePr>
                <a:graphicFrameLocks noChangeAspect="1"/>
              </p:cNvGraphicFramePr>
              <p:nvPr/>
            </p:nvGraphicFramePr>
            <p:xfrm>
              <a:off x="1164" y="2927"/>
              <a:ext cx="173" cy="173"/>
            </p:xfrm>
            <a:graphic>
              <a:graphicData uri="http://schemas.openxmlformats.org/presentationml/2006/ole">
                <mc:AlternateContent xmlns:mc="http://schemas.openxmlformats.org/markup-compatibility/2006">
                  <mc:Choice xmlns:v="urn:schemas-microsoft-com:vml" Requires="v">
                    <p:oleObj name="Visio" r:id="rId10" imgW="1400251" imgH="1400251" progId="Visio.Drawing.11">
                      <p:embed/>
                    </p:oleObj>
                  </mc:Choice>
                  <mc:Fallback>
                    <p:oleObj name="Visio" r:id="rId10" imgW="1400251" imgH="1400251" progId="Visio.Drawing.11">
                      <p:embed/>
                      <p:pic>
                        <p:nvPicPr>
                          <p:cNvPr id="71" name="Object 8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64" y="2927"/>
                            <a:ext cx="173" cy="173"/>
                          </a:xfrm>
                          <a:prstGeom prst="rect">
                            <a:avLst/>
                          </a:prstGeom>
                          <a:noFill/>
                          <a:ln>
                            <a:noFill/>
                          </a:ln>
                          <a:effectLst/>
                          <a:extLst>
                            <a:ext uri="{909E8E84-426E-40DD-AFC4-6F175D3DCCD1}">
                              <a14:hiddenFill xmlns:a14="http://schemas.microsoft.com/office/drawing/2010/main">
                                <a:gradFill rotWithShape="1">
                                  <a:gsLst>
                                    <a:gs pos="0">
                                      <a:srgbClr val="E4CD9A"/>
                                    </a:gs>
                                    <a:gs pos="100000">
                                      <a:srgbClr val="EEEFD7"/>
                                    </a:gs>
                                  </a:gsLst>
                                  <a:lin ang="2700000" scaled="1"/>
                                </a:gradFill>
                              </a14:hiddenFill>
                            </a:ext>
                            <a:ext uri="{91240B29-F687-4F45-9708-019B960494DF}">
                              <a14:hiddenLine xmlns:a14="http://schemas.microsoft.com/office/drawing/2010/main" w="9525" algn="ctr">
                                <a:solidFill>
                                  <a:srgbClr val="4D4D4D"/>
                                </a:solidFill>
                                <a:miter lim="800000"/>
                                <a:headEnd/>
                                <a:tailEnd/>
                              </a14:hiddenLine>
                            </a:ext>
                            <a:ext uri="{AF507438-7753-43E0-B8FC-AC1667EBCBE1}">
                              <a14:hiddenEffects xmlns:a14="http://schemas.microsoft.com/office/drawing/2010/main">
                                <a:effectLst>
                                  <a:outerShdw dist="35921" dir="2700000" algn="ctr" rotWithShape="0">
                                    <a:srgbClr val="AFAFAF"/>
                                  </a:outerShdw>
                                </a:effectLst>
                              </a14:hiddenEffects>
                            </a:ext>
                          </a:extLst>
                        </p:spPr>
                      </p:pic>
                    </p:oleObj>
                  </mc:Fallback>
                </mc:AlternateContent>
              </a:graphicData>
            </a:graphic>
          </p:graphicFrame>
          <p:pic>
            <p:nvPicPr>
              <p:cNvPr id="72" name="Picture 91"/>
              <p:cNvPicPr>
                <a:picLocks noChangeAspect="1" noChangeArrowheads="1"/>
              </p:cNvPicPr>
              <p:nvPr/>
            </p:nvPicPr>
            <p:blipFill>
              <a:blip r:embed="rId12"/>
              <a:srcRect/>
              <a:stretch>
                <a:fillRect/>
              </a:stretch>
            </p:blipFill>
            <p:spPr bwMode="auto">
              <a:xfrm>
                <a:off x="1169" y="2720"/>
                <a:ext cx="167" cy="167"/>
              </a:xfrm>
              <a:prstGeom prst="rect">
                <a:avLst/>
              </a:prstGeom>
              <a:noFill/>
              <a:ln w="9525" algn="ctr">
                <a:noFill/>
                <a:miter lim="800000"/>
                <a:headEnd/>
                <a:tailEnd/>
              </a:ln>
              <a:effectLst>
                <a:outerShdw dist="35921" dir="2700000" algn="ctr" rotWithShape="0">
                  <a:srgbClr val="AFAFAF"/>
                </a:outerShdw>
              </a:effectLst>
            </p:spPr>
          </p:pic>
        </p:grpSp>
        <p:grpSp>
          <p:nvGrpSpPr>
            <p:cNvPr id="59" name="Group 96"/>
            <p:cNvGrpSpPr>
              <a:grpSpLocks/>
            </p:cNvGrpSpPr>
            <p:nvPr/>
          </p:nvGrpSpPr>
          <p:grpSpPr bwMode="auto">
            <a:xfrm>
              <a:off x="4286250" y="4660900"/>
              <a:ext cx="561975" cy="857250"/>
              <a:chOff x="1143" y="2627"/>
              <a:chExt cx="354" cy="540"/>
            </a:xfrm>
          </p:grpSpPr>
          <p:pic>
            <p:nvPicPr>
              <p:cNvPr id="67" name="Picture 97"/>
              <p:cNvPicPr>
                <a:picLocks noChangeAspect="1" noChangeArrowheads="1"/>
              </p:cNvPicPr>
              <p:nvPr/>
            </p:nvPicPr>
            <p:blipFill>
              <a:blip r:embed="rId9"/>
              <a:srcRect/>
              <a:stretch>
                <a:fillRect/>
              </a:stretch>
            </p:blipFill>
            <p:spPr bwMode="auto">
              <a:xfrm>
                <a:off x="1143" y="2627"/>
                <a:ext cx="354" cy="540"/>
              </a:xfrm>
              <a:prstGeom prst="rect">
                <a:avLst/>
              </a:prstGeom>
              <a:noFill/>
              <a:ln w="9525" algn="ctr">
                <a:noFill/>
                <a:miter lim="800000"/>
                <a:headEnd/>
                <a:tailEnd/>
              </a:ln>
              <a:effectLst>
                <a:outerShdw dist="35921" dir="2700000" algn="ctr" rotWithShape="0">
                  <a:srgbClr val="AFAFAF"/>
                </a:outerShdw>
              </a:effectLst>
            </p:spPr>
          </p:pic>
          <p:graphicFrame>
            <p:nvGraphicFramePr>
              <p:cNvPr id="68" name="Object 98"/>
              <p:cNvGraphicFramePr>
                <a:graphicFrameLocks noChangeAspect="1"/>
              </p:cNvGraphicFramePr>
              <p:nvPr/>
            </p:nvGraphicFramePr>
            <p:xfrm>
              <a:off x="1164" y="2927"/>
              <a:ext cx="173" cy="173"/>
            </p:xfrm>
            <a:graphic>
              <a:graphicData uri="http://schemas.openxmlformats.org/presentationml/2006/ole">
                <mc:AlternateContent xmlns:mc="http://schemas.openxmlformats.org/markup-compatibility/2006">
                  <mc:Choice xmlns:v="urn:schemas-microsoft-com:vml" Requires="v">
                    <p:oleObj name="Visio" r:id="rId13" imgW="1400251" imgH="1400251" progId="Visio.Drawing.11">
                      <p:embed/>
                    </p:oleObj>
                  </mc:Choice>
                  <mc:Fallback>
                    <p:oleObj name="Visio" r:id="rId13" imgW="1400251" imgH="1400251" progId="Visio.Drawing.11">
                      <p:embed/>
                      <p:pic>
                        <p:nvPicPr>
                          <p:cNvPr id="68" name="Object 9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64" y="2927"/>
                            <a:ext cx="173" cy="173"/>
                          </a:xfrm>
                          <a:prstGeom prst="rect">
                            <a:avLst/>
                          </a:prstGeom>
                          <a:noFill/>
                          <a:ln>
                            <a:noFill/>
                          </a:ln>
                          <a:effectLst/>
                          <a:extLst>
                            <a:ext uri="{909E8E84-426E-40DD-AFC4-6F175D3DCCD1}">
                              <a14:hiddenFill xmlns:a14="http://schemas.microsoft.com/office/drawing/2010/main">
                                <a:gradFill rotWithShape="1">
                                  <a:gsLst>
                                    <a:gs pos="0">
                                      <a:srgbClr val="E4CD9A"/>
                                    </a:gs>
                                    <a:gs pos="100000">
                                      <a:srgbClr val="EEEFD7"/>
                                    </a:gs>
                                  </a:gsLst>
                                  <a:lin ang="2700000" scaled="1"/>
                                </a:gradFill>
                              </a14:hiddenFill>
                            </a:ext>
                            <a:ext uri="{91240B29-F687-4F45-9708-019B960494DF}">
                              <a14:hiddenLine xmlns:a14="http://schemas.microsoft.com/office/drawing/2010/main" w="9525" algn="ctr">
                                <a:solidFill>
                                  <a:srgbClr val="4D4D4D"/>
                                </a:solidFill>
                                <a:miter lim="800000"/>
                                <a:headEnd/>
                                <a:tailEnd/>
                              </a14:hiddenLine>
                            </a:ext>
                            <a:ext uri="{AF507438-7753-43E0-B8FC-AC1667EBCBE1}">
                              <a14:hiddenEffects xmlns:a14="http://schemas.microsoft.com/office/drawing/2010/main">
                                <a:effectLst>
                                  <a:outerShdw dist="35921" dir="2700000" algn="ctr" rotWithShape="0">
                                    <a:srgbClr val="AFAFAF"/>
                                  </a:outerShdw>
                                </a:effectLst>
                              </a14:hiddenEffects>
                            </a:ext>
                          </a:extLst>
                        </p:spPr>
                      </p:pic>
                    </p:oleObj>
                  </mc:Fallback>
                </mc:AlternateContent>
              </a:graphicData>
            </a:graphic>
          </p:graphicFrame>
          <p:pic>
            <p:nvPicPr>
              <p:cNvPr id="69" name="Picture 99"/>
              <p:cNvPicPr>
                <a:picLocks noChangeAspect="1" noChangeArrowheads="1"/>
              </p:cNvPicPr>
              <p:nvPr/>
            </p:nvPicPr>
            <p:blipFill>
              <a:blip r:embed="rId12"/>
              <a:srcRect/>
              <a:stretch>
                <a:fillRect/>
              </a:stretch>
            </p:blipFill>
            <p:spPr bwMode="auto">
              <a:xfrm>
                <a:off x="1169" y="2720"/>
                <a:ext cx="167" cy="167"/>
              </a:xfrm>
              <a:prstGeom prst="rect">
                <a:avLst/>
              </a:prstGeom>
              <a:noFill/>
              <a:ln w="9525" algn="ctr">
                <a:noFill/>
                <a:miter lim="800000"/>
                <a:headEnd/>
                <a:tailEnd/>
              </a:ln>
              <a:effectLst>
                <a:outerShdw dist="35921" dir="2700000" algn="ctr" rotWithShape="0">
                  <a:srgbClr val="AFAFAF"/>
                </a:outerShdw>
              </a:effectLst>
            </p:spPr>
          </p:pic>
        </p:grpSp>
        <p:pic>
          <p:nvPicPr>
            <p:cNvPr id="60" name="Picture 17"/>
            <p:cNvPicPr>
              <a:picLocks noChangeAspect="1" noChangeArrowheads="1"/>
            </p:cNvPicPr>
            <p:nvPr/>
          </p:nvPicPr>
          <p:blipFill>
            <a:blip r:embed="rId14"/>
            <a:srcRect/>
            <a:stretch>
              <a:fillRect/>
            </a:stretch>
          </p:blipFill>
          <p:spPr bwMode="auto">
            <a:xfrm>
              <a:off x="4670425" y="5033963"/>
              <a:ext cx="393700" cy="631825"/>
            </a:xfrm>
            <a:prstGeom prst="rect">
              <a:avLst/>
            </a:prstGeom>
            <a:noFill/>
            <a:ln w="9525" algn="ctr">
              <a:noFill/>
              <a:miter lim="800000"/>
              <a:headEnd/>
              <a:tailEnd/>
            </a:ln>
            <a:effectLst>
              <a:outerShdw dist="35921" dir="2700000" algn="ctr" rotWithShape="0">
                <a:srgbClr val="AFAFAF"/>
              </a:outerShdw>
            </a:effectLst>
          </p:spPr>
        </p:pic>
        <p:grpSp>
          <p:nvGrpSpPr>
            <p:cNvPr id="61" name="Group 100"/>
            <p:cNvGrpSpPr>
              <a:grpSpLocks/>
            </p:cNvGrpSpPr>
            <p:nvPr/>
          </p:nvGrpSpPr>
          <p:grpSpPr bwMode="auto">
            <a:xfrm>
              <a:off x="7375525" y="3792538"/>
              <a:ext cx="561975" cy="857250"/>
              <a:chOff x="1143" y="2627"/>
              <a:chExt cx="354" cy="540"/>
            </a:xfrm>
          </p:grpSpPr>
          <p:pic>
            <p:nvPicPr>
              <p:cNvPr id="64" name="Picture 101"/>
              <p:cNvPicPr>
                <a:picLocks noChangeAspect="1" noChangeArrowheads="1"/>
              </p:cNvPicPr>
              <p:nvPr/>
            </p:nvPicPr>
            <p:blipFill>
              <a:blip r:embed="rId9"/>
              <a:srcRect/>
              <a:stretch>
                <a:fillRect/>
              </a:stretch>
            </p:blipFill>
            <p:spPr bwMode="auto">
              <a:xfrm>
                <a:off x="1143" y="2627"/>
                <a:ext cx="354" cy="540"/>
              </a:xfrm>
              <a:prstGeom prst="rect">
                <a:avLst/>
              </a:prstGeom>
              <a:noFill/>
              <a:ln w="9525" algn="ctr">
                <a:noFill/>
                <a:miter lim="800000"/>
                <a:headEnd/>
                <a:tailEnd/>
              </a:ln>
              <a:effectLst>
                <a:outerShdw dist="35921" dir="2700000" algn="ctr" rotWithShape="0">
                  <a:srgbClr val="AFAFAF"/>
                </a:outerShdw>
              </a:effectLst>
            </p:spPr>
          </p:pic>
          <p:graphicFrame>
            <p:nvGraphicFramePr>
              <p:cNvPr id="65" name="Object 102"/>
              <p:cNvGraphicFramePr>
                <a:graphicFrameLocks noChangeAspect="1"/>
              </p:cNvGraphicFramePr>
              <p:nvPr/>
            </p:nvGraphicFramePr>
            <p:xfrm>
              <a:off x="1164" y="2927"/>
              <a:ext cx="173" cy="173"/>
            </p:xfrm>
            <a:graphic>
              <a:graphicData uri="http://schemas.openxmlformats.org/presentationml/2006/ole">
                <mc:AlternateContent xmlns:mc="http://schemas.openxmlformats.org/markup-compatibility/2006">
                  <mc:Choice xmlns:v="urn:schemas-microsoft-com:vml" Requires="v">
                    <p:oleObj name="Visio" r:id="rId15" imgW="1400251" imgH="1400251" progId="Visio.Drawing.11">
                      <p:embed/>
                    </p:oleObj>
                  </mc:Choice>
                  <mc:Fallback>
                    <p:oleObj name="Visio" r:id="rId15" imgW="1400251" imgH="1400251" progId="Visio.Drawing.11">
                      <p:embed/>
                      <p:pic>
                        <p:nvPicPr>
                          <p:cNvPr id="65" name="Object 10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64" y="2927"/>
                            <a:ext cx="173" cy="173"/>
                          </a:xfrm>
                          <a:prstGeom prst="rect">
                            <a:avLst/>
                          </a:prstGeom>
                          <a:noFill/>
                          <a:ln>
                            <a:noFill/>
                          </a:ln>
                          <a:effectLst/>
                          <a:extLst>
                            <a:ext uri="{909E8E84-426E-40DD-AFC4-6F175D3DCCD1}">
                              <a14:hiddenFill xmlns:a14="http://schemas.microsoft.com/office/drawing/2010/main">
                                <a:gradFill rotWithShape="1">
                                  <a:gsLst>
                                    <a:gs pos="0">
                                      <a:srgbClr val="E4CD9A"/>
                                    </a:gs>
                                    <a:gs pos="100000">
                                      <a:srgbClr val="EEEFD7"/>
                                    </a:gs>
                                  </a:gsLst>
                                  <a:lin ang="2700000" scaled="1"/>
                                </a:gradFill>
                              </a14:hiddenFill>
                            </a:ext>
                            <a:ext uri="{91240B29-F687-4F45-9708-019B960494DF}">
                              <a14:hiddenLine xmlns:a14="http://schemas.microsoft.com/office/drawing/2010/main" w="9525" algn="ctr">
                                <a:solidFill>
                                  <a:srgbClr val="4D4D4D"/>
                                </a:solidFill>
                                <a:miter lim="800000"/>
                                <a:headEnd/>
                                <a:tailEnd/>
                              </a14:hiddenLine>
                            </a:ext>
                            <a:ext uri="{AF507438-7753-43E0-B8FC-AC1667EBCBE1}">
                              <a14:hiddenEffects xmlns:a14="http://schemas.microsoft.com/office/drawing/2010/main">
                                <a:effectLst>
                                  <a:outerShdw dist="35921" dir="2700000" algn="ctr" rotWithShape="0">
                                    <a:srgbClr val="AFAFAF"/>
                                  </a:outerShdw>
                                </a:effectLst>
                              </a14:hiddenEffects>
                            </a:ext>
                          </a:extLst>
                        </p:spPr>
                      </p:pic>
                    </p:oleObj>
                  </mc:Fallback>
                </mc:AlternateContent>
              </a:graphicData>
            </a:graphic>
          </p:graphicFrame>
          <p:pic>
            <p:nvPicPr>
              <p:cNvPr id="66" name="Picture 103"/>
              <p:cNvPicPr>
                <a:picLocks noChangeAspect="1" noChangeArrowheads="1"/>
              </p:cNvPicPr>
              <p:nvPr/>
            </p:nvPicPr>
            <p:blipFill>
              <a:blip r:embed="rId12"/>
              <a:srcRect/>
              <a:stretch>
                <a:fillRect/>
              </a:stretch>
            </p:blipFill>
            <p:spPr bwMode="auto">
              <a:xfrm>
                <a:off x="1169" y="2720"/>
                <a:ext cx="167" cy="167"/>
              </a:xfrm>
              <a:prstGeom prst="rect">
                <a:avLst/>
              </a:prstGeom>
              <a:noFill/>
              <a:ln w="9525" algn="ctr">
                <a:noFill/>
                <a:miter lim="800000"/>
                <a:headEnd/>
                <a:tailEnd/>
              </a:ln>
              <a:effectLst>
                <a:outerShdw dist="35921" dir="2700000" algn="ctr" rotWithShape="0">
                  <a:srgbClr val="AFAFAF"/>
                </a:outerShdw>
              </a:effectLst>
            </p:spPr>
          </p:pic>
        </p:grpSp>
        <p:pic>
          <p:nvPicPr>
            <p:cNvPr id="62" name="Picture 50"/>
            <p:cNvPicPr>
              <a:picLocks noChangeAspect="1" noChangeArrowheads="1"/>
            </p:cNvPicPr>
            <p:nvPr/>
          </p:nvPicPr>
          <p:blipFill>
            <a:blip r:embed="rId16"/>
            <a:srcRect/>
            <a:stretch>
              <a:fillRect/>
            </a:stretch>
          </p:blipFill>
          <p:spPr bwMode="auto">
            <a:xfrm>
              <a:off x="7762875" y="4006850"/>
              <a:ext cx="427038" cy="647700"/>
            </a:xfrm>
            <a:prstGeom prst="rect">
              <a:avLst/>
            </a:prstGeom>
            <a:noFill/>
            <a:ln w="9525" algn="ctr">
              <a:noFill/>
              <a:miter lim="800000"/>
              <a:headEnd/>
              <a:tailEnd/>
            </a:ln>
            <a:effectLst>
              <a:outerShdw dist="35921" dir="2700000" algn="ctr" rotWithShape="0">
                <a:srgbClr val="AFAFAF"/>
              </a:outerShdw>
            </a:effectLst>
          </p:spPr>
        </p:pic>
        <p:pic>
          <p:nvPicPr>
            <p:cNvPr id="63" name="Picture 105"/>
            <p:cNvPicPr>
              <a:picLocks noChangeAspect="1" noChangeArrowheads="1"/>
            </p:cNvPicPr>
            <p:nvPr/>
          </p:nvPicPr>
          <p:blipFill>
            <a:blip r:embed="rId17"/>
            <a:srcRect/>
            <a:stretch>
              <a:fillRect/>
            </a:stretch>
          </p:blipFill>
          <p:spPr bwMode="auto">
            <a:xfrm>
              <a:off x="5872163" y="3209925"/>
              <a:ext cx="423862" cy="690563"/>
            </a:xfrm>
            <a:prstGeom prst="rect">
              <a:avLst/>
            </a:prstGeom>
            <a:noFill/>
            <a:ln w="9525" algn="ctr">
              <a:noFill/>
              <a:miter lim="800000"/>
              <a:headEnd/>
              <a:tailEnd/>
            </a:ln>
            <a:effectLst>
              <a:outerShdw dist="35921" dir="2700000" algn="ctr" rotWithShape="0">
                <a:srgbClr val="AFAFAF"/>
              </a:outerShdw>
            </a:effectLst>
          </p:spPr>
        </p:pic>
      </p:grpSp>
      <p:sp>
        <p:nvSpPr>
          <p:cNvPr id="44" name="TextBox 43">
            <a:extLst>
              <a:ext uri="{FF2B5EF4-FFF2-40B4-BE49-F238E27FC236}">
                <a16:creationId xmlns:a16="http://schemas.microsoft.com/office/drawing/2014/main" id="{95A4C776-36E6-4327-916A-4A57FC2573E0}"/>
              </a:ext>
            </a:extLst>
          </p:cNvPr>
          <p:cNvSpPr txBox="1"/>
          <p:nvPr/>
        </p:nvSpPr>
        <p:spPr>
          <a:xfrm>
            <a:off x="92882" y="1866356"/>
            <a:ext cx="5715774" cy="3322961"/>
          </a:xfrm>
          <a:prstGeom prst="rect">
            <a:avLst/>
          </a:prstGeom>
          <a:noFill/>
        </p:spPr>
        <p:txBody>
          <a:bodyPr wrap="square">
            <a:spAutoFit/>
          </a:bodyPr>
          <a:lstStyle/>
          <a:p>
            <a:pPr marL="285750" indent="-285750" algn="just">
              <a:buFont typeface="Courier New" panose="02070309020205020404" pitchFamily="49" charset="0"/>
              <a:buChar char="o"/>
            </a:pPr>
            <a:r>
              <a:rPr lang="en-US" sz="2400" dirty="0"/>
              <a:t>Allows individuals and administrators to specify access permissions to documents, workbooks, and presentations</a:t>
            </a:r>
          </a:p>
          <a:p>
            <a:pPr marL="890587" lvl="2" indent="-342900" algn="just" fontAlgn="base">
              <a:lnSpc>
                <a:spcPct val="90000"/>
              </a:lnSpc>
              <a:spcBef>
                <a:spcPts val="500"/>
              </a:spcBef>
              <a:spcAft>
                <a:spcPct val="0"/>
              </a:spcAft>
              <a:buClr>
                <a:schemeClr val="hlink"/>
              </a:buClr>
              <a:buSzPct val="90000"/>
              <a:buBlip>
                <a:blip r:embed="rId18">
                  <a:extLst>
                    <a:ext uri="{96DAC541-7B7A-43D3-8B79-37D633B846F1}">
                      <asvg:svgBlip xmlns:asvg="http://schemas.microsoft.com/office/drawing/2016/SVG/main" r:embed="rId19"/>
                    </a:ext>
                  </a:extLst>
                </a:blip>
              </a:buBlip>
              <a:defRPr/>
            </a:pPr>
            <a:r>
              <a:rPr lang="en-US" sz="2400" dirty="0"/>
              <a:t>prevent sensitive information from being printed, forwarded, or copied by unauthorized people</a:t>
            </a:r>
          </a:p>
          <a:p>
            <a:pPr marL="890587" lvl="2" indent="-342900" algn="just" fontAlgn="base">
              <a:lnSpc>
                <a:spcPct val="90000"/>
              </a:lnSpc>
              <a:spcBef>
                <a:spcPts val="500"/>
              </a:spcBef>
              <a:spcAft>
                <a:spcPct val="0"/>
              </a:spcAft>
              <a:buClr>
                <a:schemeClr val="hlink"/>
              </a:buClr>
              <a:buSzPct val="90000"/>
              <a:buBlip>
                <a:blip r:embed="rId18">
                  <a:extLst>
                    <a:ext uri="{96DAC541-7B7A-43D3-8B79-37D633B846F1}">
                      <asvg:svgBlip xmlns:asvg="http://schemas.microsoft.com/office/drawing/2016/SVG/main" r:embed="rId19"/>
                    </a:ext>
                  </a:extLst>
                </a:blip>
              </a:buBlip>
              <a:defRPr/>
            </a:pPr>
            <a:r>
              <a:rPr lang="en-US" sz="2400" dirty="0"/>
              <a:t>access and usage restrictions are enforced no matter where the information is located</a:t>
            </a:r>
            <a:endParaRPr lang="en-GB" sz="2400" dirty="0"/>
          </a:p>
        </p:txBody>
      </p:sp>
    </p:spTree>
    <p:extLst>
      <p:ext uri="{BB962C8B-B14F-4D97-AF65-F5344CB8AC3E}">
        <p14:creationId xmlns:p14="http://schemas.microsoft.com/office/powerpoint/2010/main" val="6392447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639891" cy="448791"/>
          </a:xfrm>
        </p:spPr>
        <p:txBody>
          <a:bodyPr>
            <a:noAutofit/>
          </a:bodyPr>
          <a:lstStyle/>
          <a:p>
            <a:r>
              <a:rPr lang="en-US" sz="3200" dirty="0">
                <a:solidFill>
                  <a:schemeClr val="accent1">
                    <a:lumMod val="50000"/>
                  </a:schemeClr>
                </a:solidFill>
              </a:rPr>
              <a:t>Summary</a:t>
            </a:r>
            <a:r>
              <a:rPr lang="en-US" sz="3200" dirty="0">
                <a:solidFill>
                  <a:srgbClr val="002060"/>
                </a:solidFill>
              </a:rPr>
              <a:t> </a:t>
            </a:r>
            <a:endParaRPr lang="en-GB" sz="3200" dirty="0">
              <a:solidFill>
                <a:schemeClr val="accent1">
                  <a:lumMod val="50000"/>
                </a:schemeClr>
              </a:solidFill>
            </a:endParaRPr>
          </a:p>
        </p:txBody>
      </p:sp>
      <p:sp>
        <p:nvSpPr>
          <p:cNvPr id="3" name="Content Placeholder 2"/>
          <p:cNvSpPr>
            <a:spLocks noGrp="1"/>
          </p:cNvSpPr>
          <p:nvPr>
            <p:ph idx="1"/>
          </p:nvPr>
        </p:nvSpPr>
        <p:spPr>
          <a:xfrm>
            <a:off x="311966" y="808766"/>
            <a:ext cx="11262070" cy="3900749"/>
          </a:xfrm>
        </p:spPr>
        <p:txBody>
          <a:bodyPr>
            <a:noAutofit/>
          </a:bodyPr>
          <a:lstStyle/>
          <a:p>
            <a:pPr algn="just">
              <a:buFont typeface="Wingdings" panose="05000000000000000000" pitchFamily="2" charset="2"/>
              <a:buChar char="Ø"/>
            </a:pPr>
            <a:r>
              <a:rPr lang="en-GB" sz="1800" dirty="0"/>
              <a:t>Active Directory</a:t>
            </a:r>
          </a:p>
          <a:p>
            <a:pPr lvl="1" algn="just">
              <a:buFont typeface="Wingdings" panose="05000000000000000000" pitchFamily="2" charset="2"/>
              <a:buChar char="Ø"/>
            </a:pPr>
            <a:r>
              <a:rPr lang="en-GB" sz="1800" b="1" dirty="0"/>
              <a:t>Rights Management Services, Certificate Services, Federation Services</a:t>
            </a:r>
          </a:p>
          <a:p>
            <a:pPr lvl="1" algn="just">
              <a:buFont typeface="Wingdings" panose="05000000000000000000" pitchFamily="2" charset="2"/>
              <a:buChar char="Ø"/>
            </a:pPr>
            <a:r>
              <a:rPr lang="en-GB" sz="1800" b="1" dirty="0"/>
              <a:t>Lightweight Directory Services, Authentication &amp; Authorization, DNS</a:t>
            </a:r>
          </a:p>
          <a:p>
            <a:pPr lvl="1" algn="just">
              <a:buFont typeface="Wingdings" panose="05000000000000000000" pitchFamily="2" charset="2"/>
              <a:buChar char="Ø"/>
            </a:pPr>
            <a:r>
              <a:rPr lang="en-GB" sz="1800" b="1" dirty="0"/>
              <a:t>Domain Services</a:t>
            </a:r>
          </a:p>
          <a:p>
            <a:pPr lvl="2" algn="just">
              <a:buFont typeface="Wingdings" panose="05000000000000000000" pitchFamily="2" charset="2"/>
              <a:buChar char="Ø"/>
            </a:pPr>
            <a:r>
              <a:rPr lang="en-GB" sz="1800" dirty="0"/>
              <a:t>Manageability</a:t>
            </a:r>
          </a:p>
          <a:p>
            <a:pPr lvl="2" algn="just">
              <a:buFont typeface="Wingdings" panose="05000000000000000000" pitchFamily="2" charset="2"/>
              <a:buChar char="Ø"/>
            </a:pPr>
            <a:r>
              <a:rPr lang="en-GB" sz="1800" dirty="0"/>
              <a:t>Security</a:t>
            </a:r>
          </a:p>
          <a:p>
            <a:pPr lvl="2" algn="just">
              <a:buFont typeface="Wingdings" panose="05000000000000000000" pitchFamily="2" charset="2"/>
              <a:buChar char="Ø"/>
            </a:pPr>
            <a:r>
              <a:rPr lang="en-GB" sz="1800" dirty="0"/>
              <a:t>Interoperability</a:t>
            </a:r>
          </a:p>
          <a:p>
            <a:pPr lvl="2" algn="just">
              <a:buFont typeface="Wingdings" panose="05000000000000000000" pitchFamily="2" charset="2"/>
              <a:buChar char="Ø"/>
            </a:pPr>
            <a:r>
              <a:rPr lang="en-GB" sz="1800" dirty="0"/>
              <a:t>Physical and Logical Components</a:t>
            </a:r>
          </a:p>
          <a:p>
            <a:pPr lvl="2" algn="just">
              <a:buFont typeface="Wingdings" panose="05000000000000000000" pitchFamily="2" charset="2"/>
              <a:buChar char="Ø"/>
            </a:pPr>
            <a:r>
              <a:rPr lang="en-GB" sz="1800" b="1" dirty="0"/>
              <a:t>Domain Controller </a:t>
            </a:r>
          </a:p>
          <a:p>
            <a:pPr lvl="3" algn="just">
              <a:buFont typeface="Wingdings" panose="05000000000000000000" pitchFamily="2" charset="2"/>
              <a:buChar char="Ø"/>
            </a:pPr>
            <a:r>
              <a:rPr lang="en-GB" dirty="0"/>
              <a:t>DOMAINS</a:t>
            </a:r>
          </a:p>
          <a:p>
            <a:pPr lvl="3" algn="just">
              <a:buFont typeface="Wingdings" panose="05000000000000000000" pitchFamily="2" charset="2"/>
              <a:buChar char="Ø"/>
            </a:pPr>
            <a:r>
              <a:rPr lang="en-GB" dirty="0"/>
              <a:t>TREE</a:t>
            </a:r>
          </a:p>
          <a:p>
            <a:pPr lvl="3" algn="just">
              <a:buFont typeface="Wingdings" panose="05000000000000000000" pitchFamily="2" charset="2"/>
              <a:buChar char="Ø"/>
            </a:pPr>
            <a:r>
              <a:rPr lang="en-GB" dirty="0"/>
              <a:t>FOREST</a:t>
            </a:r>
          </a:p>
          <a:p>
            <a:pPr lvl="3" algn="just">
              <a:buFont typeface="Wingdings" panose="05000000000000000000" pitchFamily="2" charset="2"/>
              <a:buChar char="Ø"/>
            </a:pPr>
            <a:r>
              <a:rPr lang="en-GB" dirty="0"/>
              <a:t>OUs are Active Directory containers that can contain users, groups, computers, and other </a:t>
            </a:r>
            <a:r>
              <a:rPr lang="en-GB" dirty="0" err="1"/>
              <a:t>Ous</a:t>
            </a:r>
            <a:endParaRPr lang="en-GB" dirty="0"/>
          </a:p>
        </p:txBody>
      </p:sp>
    </p:spTree>
    <p:extLst>
      <p:ext uri="{BB962C8B-B14F-4D97-AF65-F5344CB8AC3E}">
        <p14:creationId xmlns:p14="http://schemas.microsoft.com/office/powerpoint/2010/main" val="40653741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Any Questions?</a:t>
            </a:r>
          </a:p>
          <a:p>
            <a:endParaRPr lang="en-GB" sz="4000" b="1" dirty="0">
              <a:effectLst>
                <a:outerShdw blurRad="38100" dist="38100" dir="2700000" algn="tl">
                  <a:srgbClr val="000000">
                    <a:alpha val="43137"/>
                  </a:srgbClr>
                </a:outerShdw>
              </a:effectLst>
            </a:endParaRPr>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a:xfrm>
            <a:off x="6654151" y="309966"/>
            <a:ext cx="4535079" cy="3864989"/>
          </a:xfrm>
        </p:spPr>
        <p:txBody>
          <a:bodyPr/>
          <a:lstStyle/>
          <a:p>
            <a:pPr algn="l"/>
            <a:r>
              <a:rPr lang="en-US" b="1" i="0" dirty="0">
                <a:solidFill>
                  <a:srgbClr val="F9F9F9"/>
                </a:solidFill>
                <a:effectLst/>
                <a:latin typeface="Söhne"/>
              </a:rPr>
              <a:t>References:</a:t>
            </a:r>
            <a:endParaRPr lang="en-US" b="0" i="0" dirty="0">
              <a:solidFill>
                <a:srgbClr val="F9F9F9"/>
              </a:solidFill>
              <a:effectLst/>
              <a:latin typeface="Söhne"/>
            </a:endParaRP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b="1" i="1" dirty="0"/>
              <a:t>NOSS </a:t>
            </a:r>
            <a:r>
              <a:rPr lang="en-GB" i="1" dirty="0"/>
              <a:t>(ACCA5023)</a:t>
            </a:r>
            <a:br>
              <a:rPr lang="en-GB" i="1" dirty="0"/>
            </a:br>
            <a:r>
              <a:rPr lang="en-GB" dirty="0"/>
              <a:t>Applied Computing - WISA</a:t>
            </a:r>
          </a:p>
        </p:txBody>
      </p:sp>
      <p:sp>
        <p:nvSpPr>
          <p:cNvPr id="5" name="TextBox 4">
            <a:extLst>
              <a:ext uri="{FF2B5EF4-FFF2-40B4-BE49-F238E27FC236}">
                <a16:creationId xmlns:a16="http://schemas.microsoft.com/office/drawing/2014/main" id="{6215FD48-B80A-DD69-56BB-906EEB09D19D}"/>
              </a:ext>
            </a:extLst>
          </p:cNvPr>
          <p:cNvSpPr txBox="1"/>
          <p:nvPr/>
        </p:nvSpPr>
        <p:spPr>
          <a:xfrm>
            <a:off x="4695988" y="912367"/>
            <a:ext cx="7353030" cy="2585323"/>
          </a:xfrm>
          <a:prstGeom prst="rect">
            <a:avLst/>
          </a:prstGeom>
          <a:noFill/>
        </p:spPr>
        <p:txBody>
          <a:bodyPr wrap="square">
            <a:spAutoFit/>
          </a:bodyPr>
          <a:lstStyle/>
          <a:p>
            <a:pPr marL="285750" indent="-285750" algn="just">
              <a:buFont typeface="Wingdings" panose="05000000000000000000" pitchFamily="2" charset="2"/>
              <a:buChar char="§"/>
            </a:pPr>
            <a:r>
              <a:rPr lang="en-US" sz="1800" b="0" i="0" dirty="0">
                <a:solidFill>
                  <a:srgbClr val="F9F9F9"/>
                </a:solidFill>
                <a:effectLst/>
                <a:latin typeface="Söhne"/>
              </a:rPr>
              <a:t>Yang, J., Li, C., Yang, Y., &amp; Li, J. (2012). Research and Implementation of a Novel Network Operating System Based on Embedded Linux. International Journal of Computer Theory and Engineering, 4(6), 1026-1030.</a:t>
            </a:r>
          </a:p>
          <a:p>
            <a:pPr marL="285750" indent="-285750" algn="just">
              <a:buFont typeface="Wingdings" panose="05000000000000000000" pitchFamily="2" charset="2"/>
              <a:buChar char="§"/>
            </a:pPr>
            <a:r>
              <a:rPr lang="en-US" sz="1800" b="0" i="0" dirty="0">
                <a:solidFill>
                  <a:srgbClr val="F9F9F9"/>
                </a:solidFill>
                <a:effectLst/>
                <a:latin typeface="Söhne"/>
              </a:rPr>
              <a:t>Raghavendra, V., Shridhar, S. &amp; Sunitha, K.V. (2013). A study of server operating systems: a comparative analysis. International Journal of Computer Science Issues, 10(5), 63-67.</a:t>
            </a:r>
          </a:p>
          <a:p>
            <a:pPr marL="285750" indent="-285750" algn="just">
              <a:buFont typeface="Wingdings" panose="05000000000000000000" pitchFamily="2" charset="2"/>
              <a:buChar char="§"/>
            </a:pPr>
            <a:r>
              <a:rPr lang="en-US" sz="1800" b="0" i="0" dirty="0">
                <a:solidFill>
                  <a:srgbClr val="F9F9F9"/>
                </a:solidFill>
                <a:effectLst/>
                <a:latin typeface="Söhne"/>
              </a:rPr>
              <a:t>Jin, D., Liu, Y., &amp; Liu, C. (2013). A survey of hypervisor-based network virtualization. Tsinghua Science and Technology, 18(3), 235-249.</a:t>
            </a:r>
          </a:p>
        </p:txBody>
      </p:sp>
    </p:spTree>
    <p:extLst>
      <p:ext uri="{BB962C8B-B14F-4D97-AF65-F5344CB8AC3E}">
        <p14:creationId xmlns:p14="http://schemas.microsoft.com/office/powerpoint/2010/main" val="840170834"/>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2833</Words>
  <Application>Microsoft Office PowerPoint</Application>
  <PresentationFormat>Widescreen</PresentationFormat>
  <Paragraphs>421</Paragraphs>
  <Slides>34</Slides>
  <Notes>18</Notes>
  <HiddenSlides>0</HiddenSlides>
  <MMClips>0</MMClips>
  <ScaleCrop>false</ScaleCrop>
  <HeadingPairs>
    <vt:vector size="8" baseType="variant">
      <vt:variant>
        <vt:lpstr>Fonts Used</vt:lpstr>
      </vt:variant>
      <vt:variant>
        <vt:i4>9</vt:i4>
      </vt:variant>
      <vt:variant>
        <vt:lpstr>Theme</vt:lpstr>
      </vt:variant>
      <vt:variant>
        <vt:i4>6</vt:i4>
      </vt:variant>
      <vt:variant>
        <vt:lpstr>Embedded OLE Servers</vt:lpstr>
      </vt:variant>
      <vt:variant>
        <vt:i4>1</vt:i4>
      </vt:variant>
      <vt:variant>
        <vt:lpstr>Slide Titles</vt:lpstr>
      </vt:variant>
      <vt:variant>
        <vt:i4>34</vt:i4>
      </vt:variant>
    </vt:vector>
  </HeadingPairs>
  <TitlesOfParts>
    <vt:vector size="50" baseType="lpstr">
      <vt:lpstr>Söhne</vt:lpstr>
      <vt:lpstr>Arial</vt:lpstr>
      <vt:lpstr>Calibri</vt:lpstr>
      <vt:lpstr>Calibri Light</vt:lpstr>
      <vt:lpstr>Courier New</vt:lpstr>
      <vt:lpstr>Segoe UI</vt:lpstr>
      <vt:lpstr>Segoe UI Light</vt:lpstr>
      <vt:lpstr>Segoe UI Semibold</vt:lpstr>
      <vt:lpstr>Wingdings</vt:lpstr>
      <vt:lpstr>UWTSD 200_Title Page</vt:lpstr>
      <vt:lpstr>UWTSD 200_Text 1</vt:lpstr>
      <vt:lpstr>UWTSD 200_Title Page 2</vt:lpstr>
      <vt:lpstr>UWTSD 200_Subtitle 4</vt:lpstr>
      <vt:lpstr>UWTSD Holding Page</vt:lpstr>
      <vt:lpstr>Office Theme</vt:lpstr>
      <vt:lpstr>Visio</vt:lpstr>
      <vt:lpstr>PowerPoint Presentation</vt:lpstr>
      <vt:lpstr>Today’s Discussion</vt:lpstr>
      <vt:lpstr>PowerPoint Presentation</vt:lpstr>
      <vt:lpstr>Milestone</vt:lpstr>
      <vt:lpstr>PowerPoint Presentation</vt:lpstr>
      <vt:lpstr>Objectives</vt:lpstr>
      <vt:lpstr>Introduction</vt:lpstr>
      <vt:lpstr>Introduction</vt:lpstr>
      <vt:lpstr>Introduction</vt:lpstr>
      <vt:lpstr>Introduction</vt:lpstr>
      <vt:lpstr>Introduction</vt:lpstr>
      <vt:lpstr>Introduction</vt:lpstr>
      <vt:lpstr>Introduction</vt:lpstr>
      <vt:lpstr>Active Directory: Introduction</vt:lpstr>
      <vt:lpstr>Active Directory: Introduction</vt:lpstr>
      <vt:lpstr>Active Directory: Introduction</vt:lpstr>
      <vt:lpstr>Active Directory: Domain Services</vt:lpstr>
      <vt:lpstr>Active Directory: Domain Services</vt:lpstr>
      <vt:lpstr>Active Directory: Domain Services</vt:lpstr>
      <vt:lpstr>Active Directory: Domain Services</vt:lpstr>
      <vt:lpstr>Active Directory: Domain Services</vt:lpstr>
      <vt:lpstr>Active Directory: Domain Services</vt:lpstr>
      <vt:lpstr>Active Directory: Domain Services</vt:lpstr>
      <vt:lpstr>Active Directory: Domain Services</vt:lpstr>
      <vt:lpstr>AD-DS: Lightweight Directory Services</vt:lpstr>
      <vt:lpstr>Active Directory: Authentication &amp; Authorization</vt:lpstr>
      <vt:lpstr>Active Directory: Authentication &amp; Authorization</vt:lpstr>
      <vt:lpstr>Active Directory: Domain Services</vt:lpstr>
      <vt:lpstr>Active Directory: Certificate Services</vt:lpstr>
      <vt:lpstr>Active Directory: Certificate Services</vt:lpstr>
      <vt:lpstr>Active Directory: Federation Services</vt:lpstr>
      <vt:lpstr>Active Directory: Rights Mgt Services</vt:lpstr>
      <vt:lpstr>Summary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58</cp:revision>
  <dcterms:created xsi:type="dcterms:W3CDTF">2021-03-05T06:07:01Z</dcterms:created>
  <dcterms:modified xsi:type="dcterms:W3CDTF">2024-02-14T19:15:27Z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