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theme/theme3.xml" ContentType="application/vnd.openxmlformats-officedocument.theme+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Default Extension="gif" ContentType="image/gif"/>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handoutMasters/handoutMaster1.xml" ContentType="application/vnd.openxmlformats-officedocument.presentationml.handoutMaster+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Default Extension="png" ContentType="image/png"/>
  <Override PartName="/ppt/notesSlides/notesSlide3.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Default Extension="jpeg" ContentType="image/jpeg"/>
  <Override PartName="/ppt/slideLayouts/slideLayout3.xml" ContentType="application/vnd.openxmlformats-officedocument.presentationml.slideLayout+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0"/>
  </p:notesMasterIdLst>
  <p:handoutMasterIdLst>
    <p:handoutMasterId r:id="rId31"/>
  </p:handoutMasterIdLst>
  <p:sldIdLst>
    <p:sldId id="256" r:id="rId2"/>
    <p:sldId id="257" r:id="rId3"/>
    <p:sldId id="258" r:id="rId4"/>
    <p:sldId id="259" r:id="rId5"/>
    <p:sldId id="262" r:id="rId6"/>
    <p:sldId id="264" r:id="rId7"/>
    <p:sldId id="265" r:id="rId8"/>
    <p:sldId id="266" r:id="rId9"/>
    <p:sldId id="276" r:id="rId10"/>
    <p:sldId id="269" r:id="rId11"/>
    <p:sldId id="278" r:id="rId12"/>
    <p:sldId id="286" r:id="rId13"/>
    <p:sldId id="275" r:id="rId14"/>
    <p:sldId id="267" r:id="rId15"/>
    <p:sldId id="285" r:id="rId16"/>
    <p:sldId id="268" r:id="rId17"/>
    <p:sldId id="263" r:id="rId18"/>
    <p:sldId id="272" r:id="rId19"/>
    <p:sldId id="260" r:id="rId20"/>
    <p:sldId id="273" r:id="rId21"/>
    <p:sldId id="277" r:id="rId22"/>
    <p:sldId id="280" r:id="rId23"/>
    <p:sldId id="279" r:id="rId24"/>
    <p:sldId id="281" r:id="rId25"/>
    <p:sldId id="282" r:id="rId26"/>
    <p:sldId id="283" r:id="rId27"/>
    <p:sldId id="270" r:id="rId28"/>
    <p:sldId id="284" r:id="rId2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6232" autoAdjust="0"/>
  </p:normalViewPr>
  <p:slideViewPr>
    <p:cSldViewPr>
      <p:cViewPr>
        <p:scale>
          <a:sx n="77" d="100"/>
          <a:sy n="77" d="100"/>
        </p:scale>
        <p:origin x="-1362" y="-120"/>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35"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1401F414-202E-45D9-9280-948C8D2D83E4}" type="datetimeFigureOut">
              <a:rPr lang="en-GB" smtClean="0"/>
              <a:pPr/>
              <a:t>19/02/2013</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958E06AD-C239-4D0C-9259-04D14484DC36}" type="slidenum">
              <a:rPr lang="en-GB" smtClean="0"/>
              <a:pPr/>
              <a:t>‹#›</a:t>
            </a:fld>
            <a:endParaRPr lang="en-GB"/>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92A1D5EC-3437-44EF-BBC6-A02F4DE672AF}" type="datetimeFigureOut">
              <a:rPr lang="en-GB" smtClean="0"/>
              <a:pPr/>
              <a:t>19/02/2013</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88A7BC9-53F6-4555-84D4-C4B4CFC98632}"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err="1" smtClean="0"/>
              <a:t>Giddens</a:t>
            </a:r>
            <a:r>
              <a:rPr lang="en-GB" dirty="0" smtClean="0"/>
              <a:t> however maintained that modern</a:t>
            </a:r>
            <a:r>
              <a:rPr lang="en-GB" baseline="0" dirty="0" smtClean="0"/>
              <a:t> life rather than alienating us from community, affords us greater freedoms.</a:t>
            </a:r>
            <a:endParaRPr lang="en-GB" dirty="0"/>
          </a:p>
        </p:txBody>
      </p:sp>
      <p:sp>
        <p:nvSpPr>
          <p:cNvPr id="4" name="Slide Number Placeholder 3"/>
          <p:cNvSpPr>
            <a:spLocks noGrp="1"/>
          </p:cNvSpPr>
          <p:nvPr>
            <p:ph type="sldNum" sz="quarter" idx="10"/>
          </p:nvPr>
        </p:nvSpPr>
        <p:spPr/>
        <p:txBody>
          <a:bodyPr/>
          <a:lstStyle/>
          <a:p>
            <a:fld id="{688A7BC9-53F6-4555-84D4-C4B4CFC98632}" type="slidenum">
              <a:rPr lang="en-GB" smtClean="0"/>
              <a:pPr/>
              <a:t>7</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So, we negotiate change</a:t>
            </a:r>
            <a:r>
              <a:rPr lang="en-GB" baseline="0" dirty="0" smtClean="0"/>
              <a:t> constantly and some of us are better at it than others, but there are certain times of our lives when these moments need particular attention so that they can be successfully negotiated. But what does ‘successful negotiation’ means in social terms?</a:t>
            </a:r>
            <a:endParaRPr lang="en-GB" dirty="0"/>
          </a:p>
        </p:txBody>
      </p:sp>
      <p:sp>
        <p:nvSpPr>
          <p:cNvPr id="4" name="Slide Number Placeholder 3"/>
          <p:cNvSpPr>
            <a:spLocks noGrp="1"/>
          </p:cNvSpPr>
          <p:nvPr>
            <p:ph type="sldNum" sz="quarter" idx="10"/>
          </p:nvPr>
        </p:nvSpPr>
        <p:spPr/>
        <p:txBody>
          <a:bodyPr/>
          <a:lstStyle/>
          <a:p>
            <a:fld id="{688A7BC9-53F6-4555-84D4-C4B4CFC98632}" type="slidenum">
              <a:rPr lang="en-GB" smtClean="0"/>
              <a:pPr/>
              <a:t>8</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sz="1200" dirty="0"/>
          </a:p>
        </p:txBody>
      </p:sp>
      <p:sp>
        <p:nvSpPr>
          <p:cNvPr id="4" name="Slide Number Placeholder 3"/>
          <p:cNvSpPr>
            <a:spLocks noGrp="1"/>
          </p:cNvSpPr>
          <p:nvPr>
            <p:ph type="sldNum" sz="quarter" idx="10"/>
          </p:nvPr>
        </p:nvSpPr>
        <p:spPr/>
        <p:txBody>
          <a:bodyPr/>
          <a:lstStyle/>
          <a:p>
            <a:fld id="{688A7BC9-53F6-4555-84D4-C4B4CFC98632}" type="slidenum">
              <a:rPr lang="en-GB" smtClean="0"/>
              <a:pPr/>
              <a:t>14</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688A7BC9-53F6-4555-84D4-C4B4CFC98632}" type="slidenum">
              <a:rPr lang="en-GB" smtClean="0"/>
              <a:pPr/>
              <a:t>19</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9" name="Rectangle 8"/>
          <p:cNvSpPr/>
          <p:nvPr/>
        </p:nvSpPr>
        <p:spPr bwMode="ltGray">
          <a:xfrm>
            <a:off x="0" y="0"/>
            <a:ext cx="9143999" cy="513543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2" name="Title 1"/>
          <p:cNvSpPr>
            <a:spLocks noGrp="1"/>
          </p:cNvSpPr>
          <p:nvPr>
            <p:ph type="ctrTitle"/>
          </p:nvPr>
        </p:nvSpPr>
        <p:spPr>
          <a:xfrm>
            <a:off x="685800" y="3355848"/>
            <a:ext cx="8077200" cy="1673352"/>
          </a:xfrm>
        </p:spPr>
        <p:txBody>
          <a:bodyPr vert="horz" lIns="91440" tIns="0" rIns="45720" bIns="0" rtlCol="0" anchor="t">
            <a:normAutofit/>
            <a:scene3d>
              <a:camera prst="orthographicFront"/>
              <a:lightRig rig="threePt" dir="t">
                <a:rot lat="0" lon="0" rev="4800000"/>
              </a:lightRig>
            </a:scene3d>
            <a:sp3d prstMaterial="matte">
              <a:bevelT w="50800" h="10160"/>
            </a:sp3d>
          </a:bodyPr>
          <a:lstStyle>
            <a:lvl1pPr algn="l">
              <a:defRPr sz="4700" b="1"/>
            </a:lvl1pPr>
            <a:extLst/>
          </a:lstStyle>
          <a:p>
            <a:r>
              <a:rPr kumimoji="0" lang="en-US" smtClean="0"/>
              <a:t>Click to edit Master title style</a:t>
            </a:r>
            <a:endParaRPr kumimoji="0" lang="en-US"/>
          </a:p>
        </p:txBody>
      </p:sp>
      <p:sp>
        <p:nvSpPr>
          <p:cNvPr id="3" name="Subtitle 2"/>
          <p:cNvSpPr>
            <a:spLocks noGrp="1"/>
          </p:cNvSpPr>
          <p:nvPr>
            <p:ph type="subTitle" idx="1"/>
          </p:nvPr>
        </p:nvSpPr>
        <p:spPr>
          <a:xfrm>
            <a:off x="685800" y="1828800"/>
            <a:ext cx="8077200" cy="1499616"/>
          </a:xfrm>
        </p:spPr>
        <p:txBody>
          <a:bodyPr lIns="118872" tIns="0" rIns="45720" bIns="0" anchor="b"/>
          <a:lstStyle>
            <a:lvl1pPr marL="0" indent="0" algn="l">
              <a:buNone/>
              <a:defRPr sz="20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extLst/>
          </a:lstStyle>
          <a:p>
            <a:r>
              <a:rPr kumimoji="0" lang="en-US" smtClean="0"/>
              <a:t>Click to edit Master subtitle style</a:t>
            </a:r>
            <a:endParaRPr kumimoji="0" lang="en-US"/>
          </a:p>
        </p:txBody>
      </p:sp>
      <p:sp>
        <p:nvSpPr>
          <p:cNvPr id="4" name="Date Placeholder 3"/>
          <p:cNvSpPr>
            <a:spLocks noGrp="1"/>
          </p:cNvSpPr>
          <p:nvPr>
            <p:ph type="dt" sz="half" idx="10"/>
          </p:nvPr>
        </p:nvSpPr>
        <p:spPr/>
        <p:txBody>
          <a:bodyPr/>
          <a:lstStyle/>
          <a:p>
            <a:fld id="{B9C11516-6652-4C83-9CBC-2F758F704CC5}" type="datetimeFigureOut">
              <a:rPr lang="en-GB" smtClean="0"/>
              <a:pPr/>
              <a:t>19/02/2013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716C088-0C26-4F81-A758-316AA4C62012}" type="slidenum">
              <a:rPr lang="en-GB" smtClean="0"/>
              <a:pPr/>
              <a:t>‹#›</a:t>
            </a:fld>
            <a:endParaRPr lang="en-GB"/>
          </a:p>
        </p:txBody>
      </p:sp>
      <p:sp>
        <p:nvSpPr>
          <p:cNvPr id="10" name="Rectangle 9"/>
          <p:cNvSpPr/>
          <p:nvPr/>
        </p:nvSpPr>
        <p:spPr bwMode="invGray">
          <a:xfrm>
            <a:off x="0" y="5128334"/>
            <a:ext cx="9144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155448"/>
            <a:ext cx="8229600" cy="1252728"/>
          </a:xfrm>
        </p:spPr>
        <p:txBody>
          <a:bodyPr/>
          <a:lstStyle>
            <a:extLst/>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B9C11516-6652-4C83-9CBC-2F758F704CC5}" type="datetimeFigureOut">
              <a:rPr lang="en-GB" smtClean="0"/>
              <a:pPr/>
              <a:t>19/02/2013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716C088-0C26-4F81-A758-316AA4C62012}"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9" name="Rectangle 8"/>
          <p:cNvSpPr/>
          <p:nvPr/>
        </p:nvSpPr>
        <p:spPr bwMode="ltGray">
          <a:xfrm>
            <a:off x="0" y="1"/>
            <a:ext cx="9144000" cy="260252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12" name="Rectangle 11"/>
          <p:cNvSpPr/>
          <p:nvPr/>
        </p:nvSpPr>
        <p:spPr bwMode="invGray">
          <a:xfrm>
            <a:off x="0" y="2602520"/>
            <a:ext cx="9144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2" name="Title 1"/>
          <p:cNvSpPr>
            <a:spLocks noGrp="1"/>
          </p:cNvSpPr>
          <p:nvPr>
            <p:ph type="title"/>
          </p:nvPr>
        </p:nvSpPr>
        <p:spPr>
          <a:xfrm>
            <a:off x="749808" y="118872"/>
            <a:ext cx="8013192" cy="1636776"/>
          </a:xfrm>
        </p:spPr>
        <p:txBody>
          <a:bodyPr vert="horz" lIns="91440" tIns="0" rIns="91440" bIns="0" rtlCol="0" anchor="b">
            <a:normAutofit/>
            <a:scene3d>
              <a:camera prst="orthographicFront"/>
              <a:lightRig rig="threePt" dir="t">
                <a:rot lat="0" lon="0" rev="4800000"/>
              </a:lightRig>
            </a:scene3d>
            <a:sp3d prstMaterial="matte">
              <a:bevelT w="50800" h="10160"/>
            </a:sp3d>
          </a:bodyPr>
          <a:lstStyle>
            <a:lvl1pPr algn="l">
              <a:defRPr sz="4700" b="1" cap="none" baseline="0"/>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740664" y="1828800"/>
            <a:ext cx="8022336" cy="685800"/>
          </a:xfrm>
        </p:spPr>
        <p:txBody>
          <a:bodyPr lIns="146304" tIns="0" rIns="45720" bIns="0" anchor="t"/>
          <a:lstStyle>
            <a:lvl1pPr marL="0" indent="0">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B9C11516-6652-4C83-9CBC-2F758F704CC5}" type="datetimeFigureOut">
              <a:rPr lang="en-GB" smtClean="0"/>
              <a:pPr/>
              <a:t>19/02/2013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716C088-0C26-4F81-A758-316AA4C62012}"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773936"/>
            <a:ext cx="4038600" cy="4623816"/>
          </a:xfrm>
        </p:spPr>
        <p:txBody>
          <a:bodyPr lIns="91440"/>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773936"/>
            <a:ext cx="4038600" cy="4623816"/>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B9C11516-6652-4C83-9CBC-2F758F704CC5}" type="datetimeFigureOut">
              <a:rPr lang="en-GB" smtClean="0"/>
              <a:pPr/>
              <a:t>19/02/2013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716C088-0C26-4F81-A758-316AA4C62012}"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698987"/>
            <a:ext cx="4040188" cy="715355"/>
          </a:xfrm>
        </p:spPr>
        <p:txBody>
          <a:bodyPr lIns="146304" anchor="ctr"/>
          <a:lstStyle>
            <a:lvl1pPr marL="0" indent="0">
              <a:buNone/>
              <a:defRPr sz="23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extLst/>
          </a:lstStyle>
          <a:p>
            <a:pPr lvl="0" eaLnBrk="1" latinLnBrk="0" hangingPunct="1"/>
            <a:r>
              <a:rPr kumimoji="0" lang="en-US" smtClean="0"/>
              <a:t>Click to edit Master text styles</a:t>
            </a:r>
          </a:p>
        </p:txBody>
      </p:sp>
      <p:sp>
        <p:nvSpPr>
          <p:cNvPr id="4" name="Content Placeholder 3"/>
          <p:cNvSpPr>
            <a:spLocks noGrp="1"/>
          </p:cNvSpPr>
          <p:nvPr>
            <p:ph sz="half" idx="2"/>
          </p:nvPr>
        </p:nvSpPr>
        <p:spPr>
          <a:xfrm>
            <a:off x="457200" y="2449512"/>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Text Placeholder 4"/>
          <p:cNvSpPr>
            <a:spLocks noGrp="1"/>
          </p:cNvSpPr>
          <p:nvPr>
            <p:ph type="body" sz="quarter" idx="3"/>
          </p:nvPr>
        </p:nvSpPr>
        <p:spPr>
          <a:xfrm>
            <a:off x="4645025" y="1698987"/>
            <a:ext cx="4041775" cy="715355"/>
          </a:xfrm>
        </p:spPr>
        <p:txBody>
          <a:bodyPr lIns="146304" anchor="ctr"/>
          <a:lstStyle>
            <a:lvl1pPr marL="0" indent="0">
              <a:buNone/>
              <a:defRPr sz="23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extLst/>
          </a:lstStyle>
          <a:p>
            <a:pPr lvl="0" eaLnBrk="1" latinLnBrk="0" hangingPunct="1"/>
            <a:r>
              <a:rPr kumimoji="0" lang="en-US" smtClean="0"/>
              <a:t>Click to edit Master text styles</a:t>
            </a:r>
          </a:p>
        </p:txBody>
      </p:sp>
      <p:sp>
        <p:nvSpPr>
          <p:cNvPr id="6" name="Content Placeholder 5"/>
          <p:cNvSpPr>
            <a:spLocks noGrp="1"/>
          </p:cNvSpPr>
          <p:nvPr>
            <p:ph sz="quarter" idx="4"/>
          </p:nvPr>
        </p:nvSpPr>
        <p:spPr>
          <a:xfrm>
            <a:off x="4645025" y="2449512"/>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B9C11516-6652-4C83-9CBC-2F758F704CC5}" type="datetimeFigureOut">
              <a:rPr lang="en-GB" smtClean="0"/>
              <a:pPr/>
              <a:t>19/02/2013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716C088-0C26-4F81-A758-316AA4C62012}"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B9C11516-6652-4C83-9CBC-2F758F704CC5}" type="datetimeFigureOut">
              <a:rPr lang="en-GB" smtClean="0"/>
              <a:pPr/>
              <a:t>19/02/2013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716C088-0C26-4F81-A758-316AA4C62012}"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9C11516-6652-4C83-9CBC-2F758F704CC5}" type="datetimeFigureOut">
              <a:rPr lang="en-GB" smtClean="0"/>
              <a:pPr/>
              <a:t>19/02/2013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716C088-0C26-4F81-A758-316AA4C62012}"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67838" y="152400"/>
            <a:ext cx="2523744" cy="978408"/>
          </a:xfrm>
        </p:spPr>
        <p:txBody>
          <a:bodyPr vert="horz" lIns="73152" rIns="45720" bIns="0" rtlCol="0" anchor="b">
            <a:normAutofit/>
            <a:sp3d prstMaterial="matte"/>
          </a:bodyPr>
          <a:lstStyle>
            <a:lvl1pPr algn="l">
              <a:defRPr sz="2000" b="0"/>
            </a:lvl1pPr>
            <a:extLst/>
          </a:lstStyle>
          <a:p>
            <a:r>
              <a:rPr kumimoji="0" lang="en-US" smtClean="0"/>
              <a:t>Click to edit Master title style</a:t>
            </a:r>
            <a:endParaRPr kumimoji="0" lang="en-US"/>
          </a:p>
        </p:txBody>
      </p:sp>
      <p:sp>
        <p:nvSpPr>
          <p:cNvPr id="3" name="Content Placeholder 2"/>
          <p:cNvSpPr>
            <a:spLocks noGrp="1"/>
          </p:cNvSpPr>
          <p:nvPr>
            <p:ph idx="1"/>
          </p:nvPr>
        </p:nvSpPr>
        <p:spPr>
          <a:xfrm>
            <a:off x="3019377" y="1743133"/>
            <a:ext cx="5920641" cy="455888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Text Placeholder 3"/>
          <p:cNvSpPr>
            <a:spLocks noGrp="1"/>
          </p:cNvSpPr>
          <p:nvPr>
            <p:ph type="body" sz="half" idx="2"/>
          </p:nvPr>
        </p:nvSpPr>
        <p:spPr>
          <a:xfrm>
            <a:off x="167838" y="1730018"/>
            <a:ext cx="2468880" cy="45720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extLst/>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B9C11516-6652-4C83-9CBC-2F758F704CC5}" type="datetimeFigureOut">
              <a:rPr lang="en-GB" smtClean="0"/>
              <a:pPr/>
              <a:t>19/02/2013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716C088-0C26-4F81-A758-316AA4C62012}" type="slidenum">
              <a:rPr lang="en-GB" smtClean="0"/>
              <a:pPr/>
              <a:t>‹#›</a:t>
            </a:fld>
            <a:endParaRPr lang="en-GB"/>
          </a:p>
        </p:txBody>
      </p:sp>
      <p:sp>
        <p:nvSpPr>
          <p:cNvPr id="12" name="Rectangle 11"/>
          <p:cNvSpPr/>
          <p:nvPr/>
        </p:nvSpPr>
        <p:spPr bwMode="invGray">
          <a:xfrm>
            <a:off x="2855737" y="0"/>
            <a:ext cx="45720" cy="1453896"/>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9" name="Rectangle 8"/>
          <p:cNvSpPr/>
          <p:nvPr/>
        </p:nvSpPr>
        <p:spPr bwMode="invGray">
          <a:xfrm>
            <a:off x="2855737" y="0"/>
            <a:ext cx="45720" cy="1453896"/>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64592" y="155448"/>
            <a:ext cx="2525150" cy="978408"/>
          </a:xfrm>
        </p:spPr>
        <p:txBody>
          <a:bodyPr lIns="73152" bIns="0" anchor="b">
            <a:sp3d prstMaterial="matte"/>
          </a:bodyPr>
          <a:lstStyle>
            <a:lvl1pPr algn="l">
              <a:defRPr sz="2000" b="0"/>
            </a:lvl1pPr>
            <a:extLst/>
          </a:lstStyle>
          <a:p>
            <a:r>
              <a:rPr kumimoji="0" lang="en-US" smtClean="0"/>
              <a:t>Click to edit Master title style</a:t>
            </a:r>
            <a:endParaRPr kumimoji="0" lang="en-US"/>
          </a:p>
        </p:txBody>
      </p:sp>
      <p:sp>
        <p:nvSpPr>
          <p:cNvPr id="3" name="Picture Placeholder 2"/>
          <p:cNvSpPr>
            <a:spLocks noGrp="1"/>
          </p:cNvSpPr>
          <p:nvPr>
            <p:ph type="pic" idx="1"/>
          </p:nvPr>
        </p:nvSpPr>
        <p:spPr>
          <a:xfrm>
            <a:off x="2903805" y="1484808"/>
            <a:ext cx="6247397" cy="5373192"/>
          </a:xfrm>
          <a:solidFill>
            <a:schemeClr val="bg2">
              <a:shade val="75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extLst/>
          </a:lstStyle>
          <a:p>
            <a:r>
              <a:rPr kumimoji="0" lang="en-US" smtClean="0"/>
              <a:t>Click icon to add picture</a:t>
            </a:r>
            <a:endParaRPr kumimoji="0" lang="en-US" dirty="0"/>
          </a:p>
        </p:txBody>
      </p:sp>
      <p:sp>
        <p:nvSpPr>
          <p:cNvPr id="4" name="Text Placeholder 3"/>
          <p:cNvSpPr>
            <a:spLocks noGrp="1"/>
          </p:cNvSpPr>
          <p:nvPr>
            <p:ph type="body" sz="half" idx="2"/>
          </p:nvPr>
        </p:nvSpPr>
        <p:spPr>
          <a:xfrm>
            <a:off x="164592" y="1728216"/>
            <a:ext cx="2468880" cy="45720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extLst/>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a:xfrm>
            <a:off x="164592" y="1170432"/>
            <a:ext cx="2523744" cy="201168"/>
          </a:xfrm>
        </p:spPr>
        <p:txBody>
          <a:bodyPr/>
          <a:lstStyle/>
          <a:p>
            <a:fld id="{B9C11516-6652-4C83-9CBC-2F758F704CC5}" type="datetimeFigureOut">
              <a:rPr lang="en-GB" smtClean="0"/>
              <a:pPr/>
              <a:t>19/02/2013</a:t>
            </a:fld>
            <a:endParaRPr lang="en-GB"/>
          </a:p>
        </p:txBody>
      </p:sp>
      <p:sp>
        <p:nvSpPr>
          <p:cNvPr id="11" name="Rectangle 10"/>
          <p:cNvSpPr/>
          <p:nvPr/>
        </p:nvSpPr>
        <p:spPr>
          <a:xfrm>
            <a:off x="2855737" y="0"/>
            <a:ext cx="45720" cy="6858000"/>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9" name="Rectangle 8"/>
          <p:cNvSpPr/>
          <p:nvPr/>
        </p:nvSpPr>
        <p:spPr bwMode="invGray">
          <a:xfrm>
            <a:off x="2855737" y="0"/>
            <a:ext cx="45720" cy="6858000"/>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6" name="Footer Placeholder 5"/>
          <p:cNvSpPr>
            <a:spLocks noGrp="1"/>
          </p:cNvSpPr>
          <p:nvPr>
            <p:ph type="ftr" sz="quarter" idx="11"/>
          </p:nvPr>
        </p:nvSpPr>
        <p:spPr>
          <a:xfrm>
            <a:off x="3035808" y="1170432"/>
            <a:ext cx="5193792" cy="201168"/>
          </a:xfrm>
        </p:spPr>
        <p:txBody>
          <a:bodyPr/>
          <a:lstStyle>
            <a:lvl1pPr>
              <a:defRPr>
                <a:solidFill>
                  <a:schemeClr val="bg1">
                    <a:shade val="50000"/>
                  </a:schemeClr>
                </a:solidFill>
              </a:defRPr>
            </a:lvl1pPr>
          </a:lstStyle>
          <a:p>
            <a:endParaRPr lang="en-GB"/>
          </a:p>
        </p:txBody>
      </p:sp>
      <p:sp>
        <p:nvSpPr>
          <p:cNvPr id="7" name="Slide Number Placeholder 6"/>
          <p:cNvSpPr>
            <a:spLocks noGrp="1"/>
          </p:cNvSpPr>
          <p:nvPr>
            <p:ph type="sldNum" sz="quarter" idx="12"/>
          </p:nvPr>
        </p:nvSpPr>
        <p:spPr>
          <a:xfrm>
            <a:off x="8339328" y="1170432"/>
            <a:ext cx="733864" cy="201168"/>
          </a:xfrm>
        </p:spPr>
        <p:txBody>
          <a:bodyPr/>
          <a:lstStyle/>
          <a:p>
            <a:fld id="{3716C088-0C26-4F81-A758-316AA4C62012}"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B9C11516-6652-4C83-9CBC-2F758F704CC5}" type="datetimeFigureOut">
              <a:rPr lang="en-GB" smtClean="0"/>
              <a:pPr/>
              <a:t>19/02/2013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716C088-0C26-4F81-A758-316AA4C62012}"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9" name="Rectangle 8"/>
          <p:cNvSpPr/>
          <p:nvPr/>
        </p:nvSpPr>
        <p:spPr bwMode="invGray">
          <a:xfrm>
            <a:off x="6598920" y="0"/>
            <a:ext cx="45720" cy="6858000"/>
          </a:xfrm>
          <a:prstGeom prst="rect">
            <a:avLst/>
          </a:prstGeom>
          <a:solidFill>
            <a:srgbClr val="FFFFFF"/>
          </a:solidFill>
          <a:ln w="48000" cap="flat" cmpd="thickThin" algn="ctr">
            <a:noFill/>
            <a:prstDash val="solid"/>
          </a:ln>
          <a:effectLst>
            <a:outerShdw blurRad="31750" dist="10160" dir="108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8" name="Rectangle 7"/>
          <p:cNvSpPr/>
          <p:nvPr/>
        </p:nvSpPr>
        <p:spPr bwMode="ltGray">
          <a:xfrm>
            <a:off x="6647687" y="0"/>
            <a:ext cx="2514601" cy="685800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2" name="Vertical Title 1"/>
          <p:cNvSpPr>
            <a:spLocks noGrp="1"/>
          </p:cNvSpPr>
          <p:nvPr>
            <p:ph type="title" orient="vert"/>
          </p:nvPr>
        </p:nvSpPr>
        <p:spPr>
          <a:xfrm>
            <a:off x="6781800" y="274640"/>
            <a:ext cx="1905000" cy="5851525"/>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304800"/>
            <a:ext cx="6019800" cy="5851525"/>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B9C11516-6652-4C83-9CBC-2F758F704CC5}" type="datetimeFigureOut">
              <a:rPr lang="en-GB" smtClean="0"/>
              <a:pPr/>
              <a:t>19/02/2013</a:t>
            </a:fld>
            <a:endParaRPr lang="en-GB"/>
          </a:p>
        </p:txBody>
      </p:sp>
      <p:sp>
        <p:nvSpPr>
          <p:cNvPr id="5" name="Footer Placeholder 4"/>
          <p:cNvSpPr>
            <a:spLocks noGrp="1"/>
          </p:cNvSpPr>
          <p:nvPr>
            <p:ph type="ftr" sz="quarter" idx="11"/>
          </p:nvPr>
        </p:nvSpPr>
        <p:spPr>
          <a:xfrm>
            <a:off x="2640597" y="6377459"/>
            <a:ext cx="3836404" cy="365125"/>
          </a:xfrm>
        </p:spPr>
        <p:txBody>
          <a:bodyPr/>
          <a:lstStyle/>
          <a:p>
            <a:endParaRPr lang="en-GB"/>
          </a:p>
        </p:txBody>
      </p:sp>
      <p:sp>
        <p:nvSpPr>
          <p:cNvPr id="6" name="Slide Number Placeholder 5"/>
          <p:cNvSpPr>
            <a:spLocks noGrp="1"/>
          </p:cNvSpPr>
          <p:nvPr>
            <p:ph type="sldNum" sz="quarter" idx="12"/>
          </p:nvPr>
        </p:nvSpPr>
        <p:spPr/>
        <p:txBody>
          <a:bodyPr/>
          <a:lstStyle/>
          <a:p>
            <a:fld id="{3716C088-0C26-4F81-A758-316AA4C62012}"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p:nvSpPr>
        <p:spPr bwMode="invGray">
          <a:xfrm>
            <a:off x="0" y="1435895"/>
            <a:ext cx="9144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7" name="Rectangle 6"/>
          <p:cNvSpPr/>
          <p:nvPr/>
        </p:nvSpPr>
        <p:spPr bwMode="ltGray">
          <a:xfrm>
            <a:off x="0" y="0"/>
            <a:ext cx="9143999" cy="1433733"/>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2" name="Title Placeholder 1"/>
          <p:cNvSpPr>
            <a:spLocks noGrp="1"/>
          </p:cNvSpPr>
          <p:nvPr>
            <p:ph type="title"/>
          </p:nvPr>
        </p:nvSpPr>
        <p:spPr>
          <a:xfrm>
            <a:off x="457200" y="152400"/>
            <a:ext cx="8229600" cy="1251062"/>
          </a:xfrm>
          <a:prstGeom prst="rect">
            <a:avLst/>
          </a:prstGeom>
        </p:spPr>
        <p:txBody>
          <a:bodyPr vert="horz" lIns="91440" rIns="45720" rtlCol="0" anchor="ctr">
            <a:normAutofit/>
            <a:scene3d>
              <a:camera prst="orthographicFront"/>
              <a:lightRig rig="threePt" dir="t">
                <a:rot lat="0" lon="0" rev="4800000"/>
              </a:lightRig>
            </a:scene3d>
            <a:sp3d prstMaterial="matte">
              <a:bevelT w="50800" h="10160"/>
            </a:sp3d>
          </a:bodyPr>
          <a:lstStyle>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775191"/>
            <a:ext cx="8229600" cy="4625609"/>
          </a:xfrm>
          <a:prstGeom prst="rect">
            <a:avLst/>
          </a:prstGeom>
        </p:spPr>
        <p:txBody>
          <a:bodyPr vert="horz" lIns="54864" tIns="91440" rtlCol="0">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4" name="Date Placeholder 3"/>
          <p:cNvSpPr>
            <a:spLocks noGrp="1"/>
          </p:cNvSpPr>
          <p:nvPr>
            <p:ph type="dt" sz="half" idx="2"/>
          </p:nvPr>
        </p:nvSpPr>
        <p:spPr>
          <a:xfrm>
            <a:off x="457200" y="6476999"/>
            <a:ext cx="2133600" cy="274320"/>
          </a:xfrm>
          <a:prstGeom prst="rect">
            <a:avLst/>
          </a:prstGeom>
        </p:spPr>
        <p:txBody>
          <a:bodyPr vert="horz" lIns="109728" rIns="45720" bIns="0" rtlCol="0" anchor="b"/>
          <a:lstStyle>
            <a:lvl1pPr algn="l" eaLnBrk="1" latinLnBrk="0" hangingPunct="1">
              <a:defRPr kumimoji="0" sz="1200">
                <a:solidFill>
                  <a:schemeClr val="tx1">
                    <a:tint val="95000"/>
                  </a:schemeClr>
                </a:solidFill>
              </a:defRPr>
            </a:lvl1pPr>
            <a:extLst/>
          </a:lstStyle>
          <a:p>
            <a:fld id="{B9C11516-6652-4C83-9CBC-2F758F704CC5}" type="datetimeFigureOut">
              <a:rPr lang="en-GB" smtClean="0"/>
              <a:pPr/>
              <a:t>19/02/2013</a:t>
            </a:fld>
            <a:endParaRPr lang="en-GB"/>
          </a:p>
        </p:txBody>
      </p:sp>
      <p:sp>
        <p:nvSpPr>
          <p:cNvPr id="5" name="Footer Placeholder 4"/>
          <p:cNvSpPr>
            <a:spLocks noGrp="1"/>
          </p:cNvSpPr>
          <p:nvPr>
            <p:ph type="ftr" sz="quarter" idx="3"/>
          </p:nvPr>
        </p:nvSpPr>
        <p:spPr>
          <a:xfrm>
            <a:off x="2640596" y="6476999"/>
            <a:ext cx="5507719" cy="274320"/>
          </a:xfrm>
          <a:prstGeom prst="rect">
            <a:avLst/>
          </a:prstGeom>
        </p:spPr>
        <p:txBody>
          <a:bodyPr vert="horz" lIns="45720" rIns="45720" bIns="0" rtlCol="0" anchor="b"/>
          <a:lstStyle>
            <a:lvl1pPr algn="l" eaLnBrk="1" latinLnBrk="0" hangingPunct="1">
              <a:defRPr kumimoji="0" sz="1200">
                <a:solidFill>
                  <a:schemeClr val="tx1">
                    <a:tint val="95000"/>
                  </a:schemeClr>
                </a:solidFill>
              </a:defRPr>
            </a:lvl1pPr>
            <a:extLst/>
          </a:lstStyle>
          <a:p>
            <a:endParaRPr lang="en-GB"/>
          </a:p>
        </p:txBody>
      </p:sp>
      <p:sp>
        <p:nvSpPr>
          <p:cNvPr id="6" name="Slide Number Placeholder 5"/>
          <p:cNvSpPr>
            <a:spLocks noGrp="1"/>
          </p:cNvSpPr>
          <p:nvPr>
            <p:ph type="sldNum" sz="quarter" idx="4"/>
          </p:nvPr>
        </p:nvSpPr>
        <p:spPr>
          <a:xfrm>
            <a:off x="8204396" y="6476999"/>
            <a:ext cx="733864" cy="274320"/>
          </a:xfrm>
          <a:prstGeom prst="rect">
            <a:avLst/>
          </a:prstGeom>
        </p:spPr>
        <p:txBody>
          <a:bodyPr vert="horz" bIns="0" rtlCol="0" anchor="b"/>
          <a:lstStyle>
            <a:lvl1pPr algn="r" eaLnBrk="1" latinLnBrk="0" hangingPunct="1">
              <a:defRPr kumimoji="0" sz="1200">
                <a:solidFill>
                  <a:schemeClr val="tx1">
                    <a:tint val="95000"/>
                  </a:schemeClr>
                </a:solidFill>
              </a:defRPr>
            </a:lvl1pPr>
            <a:extLst/>
          </a:lstStyle>
          <a:p>
            <a:fld id="{3716C088-0C26-4F81-A758-316AA4C62012}"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500" b="1" kern="1200">
          <a:solidFill>
            <a:schemeClr val="accent1">
              <a:satMod val="150000"/>
            </a:schemeClr>
          </a:solidFill>
          <a:effectLst/>
          <a:latin typeface="+mj-lt"/>
          <a:ea typeface="+mj-ea"/>
          <a:cs typeface="+mj-cs"/>
        </a:defRPr>
      </a:lvl1pPr>
      <a:extLst/>
    </p:titleStyle>
    <p:bodyStyle>
      <a:lvl1pPr marL="438912" indent="-320040" algn="l" rtl="0" eaLnBrk="1" latinLnBrk="0" hangingPunct="1">
        <a:spcBef>
          <a:spcPts val="0"/>
        </a:spcBef>
        <a:buClr>
          <a:schemeClr val="accent1"/>
        </a:buClr>
        <a:buSzPct val="80000"/>
        <a:buFont typeface="Wingdings 2"/>
        <a:buChar char=""/>
        <a:defRPr kumimoji="0" sz="3200" kern="1200">
          <a:solidFill>
            <a:schemeClr val="tx1"/>
          </a:solidFill>
          <a:latin typeface="+mn-lt"/>
          <a:ea typeface="+mn-ea"/>
          <a:cs typeface="+mn-cs"/>
        </a:defRPr>
      </a:lvl1pPr>
      <a:lvl2pPr marL="731520" indent="-274320" algn="l" rtl="0" eaLnBrk="1" latinLnBrk="0" hangingPunct="1">
        <a:spcBef>
          <a:spcPct val="20000"/>
        </a:spcBef>
        <a:buClr>
          <a:schemeClr val="accent2"/>
        </a:buClr>
        <a:buSzPct val="90000"/>
        <a:buFont typeface="Wingdings"/>
        <a:buChar char=""/>
        <a:defRPr kumimoji="0" sz="2800" kern="1200">
          <a:solidFill>
            <a:schemeClr val="tx1"/>
          </a:solidFill>
          <a:latin typeface="+mn-lt"/>
          <a:ea typeface="+mn-ea"/>
          <a:cs typeface="+mn-cs"/>
        </a:defRPr>
      </a:lvl2pPr>
      <a:lvl3pPr marL="996696" indent="-228600" algn="l" rtl="0" eaLnBrk="1" latinLnBrk="0" hangingPunct="1">
        <a:spcBef>
          <a:spcPct val="20000"/>
        </a:spcBef>
        <a:buClr>
          <a:schemeClr val="accent3"/>
        </a:buClr>
        <a:buFont typeface="Arial"/>
        <a:buChar char="▪"/>
        <a:defRPr kumimoji="0" sz="2400" kern="1200">
          <a:solidFill>
            <a:schemeClr val="tx1"/>
          </a:solidFill>
          <a:latin typeface="+mn-lt"/>
          <a:ea typeface="+mn-ea"/>
          <a:cs typeface="+mn-cs"/>
        </a:defRPr>
      </a:lvl3pPr>
      <a:lvl4pPr marL="1216152" indent="-182880" algn="l" rtl="0" eaLnBrk="1" latinLnBrk="0" hangingPunct="1">
        <a:spcBef>
          <a:spcPct val="20000"/>
        </a:spcBef>
        <a:buClr>
          <a:schemeClr val="accent4"/>
        </a:buClr>
        <a:buFont typeface="Arial"/>
        <a:buChar char="▪"/>
        <a:defRPr kumimoji="0" sz="2000" kern="1200">
          <a:solidFill>
            <a:schemeClr val="tx1"/>
          </a:solidFill>
          <a:latin typeface="+mn-lt"/>
          <a:ea typeface="+mn-ea"/>
          <a:cs typeface="+mn-cs"/>
        </a:defRPr>
      </a:lvl4pPr>
      <a:lvl5pPr marL="1426464" indent="-182880" algn="l" rtl="0" eaLnBrk="1" latinLnBrk="0" hangingPunct="1">
        <a:spcBef>
          <a:spcPct val="20000"/>
        </a:spcBef>
        <a:buClr>
          <a:schemeClr val="accent5"/>
        </a:buClr>
        <a:buFont typeface="Wingdings 3"/>
        <a:buChar char=""/>
        <a:defRPr kumimoji="0" lang="en-US" sz="2000" kern="1200" smtClean="0">
          <a:solidFill>
            <a:schemeClr val="tx1"/>
          </a:solidFill>
          <a:latin typeface="+mn-lt"/>
          <a:ea typeface="+mn-ea"/>
          <a:cs typeface="+mn-cs"/>
        </a:defRPr>
      </a:lvl5pPr>
      <a:lvl6pPr marL="1627632" indent="-182880" algn="l" rtl="0" eaLnBrk="1" latinLnBrk="0" hangingPunct="1">
        <a:spcBef>
          <a:spcPct val="20000"/>
        </a:spcBef>
        <a:buClr>
          <a:schemeClr val="accent6"/>
        </a:buClr>
        <a:buSzPct val="100000"/>
        <a:buFont typeface="Wingdings 2"/>
        <a:buChar char=""/>
        <a:defRPr kumimoji="0" sz="2000" kern="1200">
          <a:solidFill>
            <a:schemeClr val="tx1"/>
          </a:solidFill>
          <a:latin typeface="+mn-lt"/>
          <a:ea typeface="+mn-ea"/>
          <a:cs typeface="+mn-cs"/>
        </a:defRPr>
      </a:lvl6pPr>
      <a:lvl7pPr marL="1828800" indent="-182880" algn="l" rtl="0" eaLnBrk="1" latinLnBrk="0" hangingPunct="1">
        <a:spcBef>
          <a:spcPct val="20000"/>
        </a:spcBef>
        <a:buClr>
          <a:schemeClr val="accent1"/>
        </a:buClr>
        <a:buSzPct val="100000"/>
        <a:buFont typeface="Wingdings 2"/>
        <a:buChar char=""/>
        <a:defRPr kumimoji="0" sz="1800" kern="1200">
          <a:solidFill>
            <a:schemeClr val="tx1"/>
          </a:solidFill>
          <a:latin typeface="+mn-lt"/>
          <a:ea typeface="+mn-ea"/>
          <a:cs typeface="+mn-cs"/>
        </a:defRPr>
      </a:lvl7pPr>
      <a:lvl8pPr marL="2029968" indent="-182880" algn="l" rtl="0" eaLnBrk="1" latinLnBrk="0" hangingPunct="1">
        <a:spcBef>
          <a:spcPct val="20000"/>
        </a:spcBef>
        <a:buClr>
          <a:schemeClr val="accent2"/>
        </a:buClr>
        <a:buFont typeface="Wingdings 2" pitchFamily="18" charset="2"/>
        <a:buChar char=""/>
        <a:defRPr kumimoji="0" sz="1800" kern="1200">
          <a:solidFill>
            <a:schemeClr val="tx1"/>
          </a:solidFill>
          <a:latin typeface="+mn-lt"/>
          <a:ea typeface="+mn-ea"/>
          <a:cs typeface="+mn-cs"/>
        </a:defRPr>
      </a:lvl8pPr>
      <a:lvl9pPr marL="2231136" indent="-182880" algn="l" rtl="0" eaLnBrk="1" latinLnBrk="0" hangingPunct="1">
        <a:spcBef>
          <a:spcPct val="20000"/>
        </a:spcBef>
        <a:buClr>
          <a:schemeClr val="accent3"/>
        </a:buClr>
        <a:buFont typeface="Wingdings 2" pitchFamily="18" charset="2"/>
        <a:buChar char=""/>
        <a:defRPr kumimoji="0" sz="18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hyperlink" Target="http://www.sirc.org/publik/belonging.pdf"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8.wmf"/><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hyperlink" Target="http://www.demotix.com/photo/1134163/hindu-devotees-practice-manjal-neerattu-ritual" TargetMode="Externa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4.gif"/><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hyperlink" Target="http://ideasbazaar.typepad.com/.a/6a00df35210fa2883401156fc2c930970c-pi"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hyperlink" Target="http://is.wikibooks.org/wiki/Mynd:Maasai_tribe.jpg" TargetMode="External"/><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23.gif"/><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Negotiating change</a:t>
            </a:r>
            <a:endParaRPr lang="en-GB" dirty="0"/>
          </a:p>
        </p:txBody>
      </p:sp>
      <p:sp>
        <p:nvSpPr>
          <p:cNvPr id="3" name="Subtitle 2"/>
          <p:cNvSpPr>
            <a:spLocks noGrp="1"/>
          </p:cNvSpPr>
          <p:nvPr>
            <p:ph type="subTitle" idx="1"/>
          </p:nvPr>
        </p:nvSpPr>
        <p:spPr/>
        <p:txBody>
          <a:bodyPr/>
          <a:lstStyle/>
          <a:p>
            <a:r>
              <a:rPr lang="en-GB" dirty="0" smtClean="0"/>
              <a:t>How, why and when do we do it?</a:t>
            </a:r>
            <a:endParaRPr lang="en-GB" dirty="0"/>
          </a:p>
        </p:txBody>
      </p:sp>
      <p:pic>
        <p:nvPicPr>
          <p:cNvPr id="4" name="Picture 2" descr="C:\Documents and Settings\sa025\Local Settings\Temporary Internet Files\Content.IE5\VGZVPYJO\MP900448276[1].jpg"/>
          <p:cNvPicPr>
            <a:picLocks noChangeAspect="1" noChangeArrowheads="1"/>
          </p:cNvPicPr>
          <p:nvPr/>
        </p:nvPicPr>
        <p:blipFill>
          <a:blip r:embed="rId2" cstate="screen"/>
          <a:srcRect/>
          <a:stretch>
            <a:fillRect/>
          </a:stretch>
        </p:blipFill>
        <p:spPr bwMode="auto">
          <a:xfrm>
            <a:off x="5508104" y="4293096"/>
            <a:ext cx="2816294" cy="1872000"/>
          </a:xfrm>
          <a:prstGeom prst="rect">
            <a:avLst/>
          </a:prstGeom>
          <a:noFill/>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Today’s class</a:t>
            </a:r>
            <a:endParaRPr lang="en-GB" dirty="0"/>
          </a:p>
        </p:txBody>
      </p:sp>
      <p:sp>
        <p:nvSpPr>
          <p:cNvPr id="3" name="Content Placeholder 2"/>
          <p:cNvSpPr>
            <a:spLocks noGrp="1"/>
          </p:cNvSpPr>
          <p:nvPr>
            <p:ph idx="1"/>
          </p:nvPr>
        </p:nvSpPr>
        <p:spPr/>
        <p:txBody>
          <a:bodyPr>
            <a:normAutofit/>
          </a:bodyPr>
          <a:lstStyle/>
          <a:p>
            <a:r>
              <a:rPr lang="en-GB" dirty="0" smtClean="0"/>
              <a:t>What does ‘change’ mean?</a:t>
            </a:r>
          </a:p>
          <a:p>
            <a:r>
              <a:rPr lang="en-GB" dirty="0" smtClean="0"/>
              <a:t>How have you negotiated the change into being a student?</a:t>
            </a:r>
          </a:p>
          <a:p>
            <a:r>
              <a:rPr lang="en-GB" dirty="0" smtClean="0"/>
              <a:t>Is it difficult for humans to negotiate changes?</a:t>
            </a:r>
          </a:p>
          <a:p>
            <a:r>
              <a:rPr lang="en-GB" dirty="0" smtClean="0"/>
              <a:t>Theories of change</a:t>
            </a:r>
          </a:p>
          <a:p>
            <a:r>
              <a:rPr lang="en-GB" dirty="0" smtClean="0"/>
              <a:t>Life changes – what are they, when are they?</a:t>
            </a:r>
          </a:p>
          <a:p>
            <a:r>
              <a:rPr lang="en-GB" dirty="0" smtClean="0"/>
              <a:t>Why rituals?</a:t>
            </a:r>
          </a:p>
          <a:p>
            <a:r>
              <a:rPr lang="en-GB" dirty="0" smtClean="0"/>
              <a:t>Rituals and structure</a:t>
            </a:r>
          </a:p>
          <a:p>
            <a:endParaRPr lang="en-GB" dirty="0"/>
          </a:p>
        </p:txBody>
      </p:sp>
      <p:pic>
        <p:nvPicPr>
          <p:cNvPr id="1026" name="Picture 2" descr="C:\Documents and Settings\sa025\Local Settings\Temporary Internet Files\Content.IE5\VGZVPYJO\MP900448276[1].jpg"/>
          <p:cNvPicPr>
            <a:picLocks noChangeAspect="1" noChangeArrowheads="1"/>
          </p:cNvPicPr>
          <p:nvPr/>
        </p:nvPicPr>
        <p:blipFill>
          <a:blip r:embed="rId2" cstate="screen"/>
          <a:srcRect/>
          <a:stretch>
            <a:fillRect/>
          </a:stretch>
        </p:blipFill>
        <p:spPr bwMode="auto">
          <a:xfrm>
            <a:off x="5724128" y="332656"/>
            <a:ext cx="2816294" cy="1872000"/>
          </a:xfrm>
          <a:prstGeom prst="rect">
            <a:avLst/>
          </a:prstGeom>
          <a:noFill/>
        </p:spPr>
      </p:pic>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change?</a:t>
            </a:r>
            <a:endParaRPr lang="en-GB" dirty="0"/>
          </a:p>
        </p:txBody>
      </p:sp>
      <p:sp>
        <p:nvSpPr>
          <p:cNvPr id="3" name="Content Placeholder 2"/>
          <p:cNvSpPr>
            <a:spLocks noGrp="1"/>
          </p:cNvSpPr>
          <p:nvPr>
            <p:ph idx="1"/>
          </p:nvPr>
        </p:nvSpPr>
        <p:spPr/>
        <p:txBody>
          <a:bodyPr/>
          <a:lstStyle/>
          <a:p>
            <a:r>
              <a:rPr lang="en-GB" dirty="0" smtClean="0"/>
              <a:t>Substitute, exchange or replace something</a:t>
            </a:r>
          </a:p>
          <a:p>
            <a:r>
              <a:rPr lang="en-GB" dirty="0" smtClean="0"/>
              <a:t>The process of becoming different</a:t>
            </a:r>
          </a:p>
          <a:p>
            <a:r>
              <a:rPr lang="en-GB" dirty="0" smtClean="0"/>
              <a:t>Alteration</a:t>
            </a:r>
          </a:p>
          <a:p>
            <a:pPr>
              <a:buNone/>
            </a:pPr>
            <a:r>
              <a:rPr lang="en-GB" dirty="0" smtClean="0"/>
              <a:t> </a:t>
            </a:r>
          </a:p>
        </p:txBody>
      </p:sp>
      <p:pic>
        <p:nvPicPr>
          <p:cNvPr id="2059" name="Picture 11" descr="C:\Documents and Settings\sa025\Local Settings\Temporary Internet Files\Content.IE5\FKY84KH5\MP900402208[1].jpg"/>
          <p:cNvPicPr>
            <a:picLocks noChangeAspect="1" noChangeArrowheads="1"/>
          </p:cNvPicPr>
          <p:nvPr/>
        </p:nvPicPr>
        <p:blipFill>
          <a:blip r:embed="rId2" cstate="screen"/>
          <a:srcRect/>
          <a:stretch>
            <a:fillRect/>
          </a:stretch>
        </p:blipFill>
        <p:spPr bwMode="auto">
          <a:xfrm>
            <a:off x="4185432" y="2961328"/>
            <a:ext cx="4275000" cy="3420000"/>
          </a:xfrm>
          <a:prstGeom prst="rect">
            <a:avLst/>
          </a:prstGeom>
          <a:noFill/>
        </p:spPr>
      </p:pic>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do you deal with change?</a:t>
            </a:r>
            <a:endParaRPr lang="en-GB" dirty="0"/>
          </a:p>
        </p:txBody>
      </p:sp>
      <p:pic>
        <p:nvPicPr>
          <p:cNvPr id="4" name="Picture 5" descr="C:\Documents and Settings\sa025\Local Settings\Temporary Internet Files\Content.IE5\XBXFRBM4\MP900442976[1].jpg"/>
          <p:cNvPicPr>
            <a:picLocks noChangeAspect="1" noChangeArrowheads="1"/>
          </p:cNvPicPr>
          <p:nvPr/>
        </p:nvPicPr>
        <p:blipFill>
          <a:blip r:embed="rId2" cstate="screen"/>
          <a:srcRect/>
          <a:stretch>
            <a:fillRect/>
          </a:stretch>
        </p:blipFill>
        <p:spPr bwMode="auto">
          <a:xfrm>
            <a:off x="2699792" y="1484784"/>
            <a:ext cx="3207251" cy="5148000"/>
          </a:xfrm>
          <a:prstGeom prst="rect">
            <a:avLst/>
          </a:prstGeom>
          <a:noFill/>
        </p:spPr>
      </p:pic>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Is it easy to change?</a:t>
            </a:r>
            <a:endParaRPr lang="en-GB" dirty="0"/>
          </a:p>
        </p:txBody>
      </p:sp>
      <p:sp>
        <p:nvSpPr>
          <p:cNvPr id="3" name="Content Placeholder 2"/>
          <p:cNvSpPr>
            <a:spLocks noGrp="1"/>
          </p:cNvSpPr>
          <p:nvPr>
            <p:ph idx="1"/>
          </p:nvPr>
        </p:nvSpPr>
        <p:spPr/>
        <p:txBody>
          <a:bodyPr/>
          <a:lstStyle/>
          <a:p>
            <a:r>
              <a:rPr lang="en-GB" dirty="0" smtClean="0"/>
              <a:t>Moving from known to unknown triggers survival chemistry</a:t>
            </a:r>
          </a:p>
          <a:p>
            <a:r>
              <a:rPr lang="en-GB" dirty="0" smtClean="0"/>
              <a:t>Challenges sense of identity which impacts on sense of belonging</a:t>
            </a:r>
            <a:endParaRPr lang="en-GB" dirty="0"/>
          </a:p>
        </p:txBody>
      </p:sp>
      <p:pic>
        <p:nvPicPr>
          <p:cNvPr id="4" name="Picture 6" descr="C:\Documents and Settings\sa025\Local Settings\Temporary Internet Files\Content.IE5\VGZVPYJO\MP900386036[1].jpg"/>
          <p:cNvPicPr>
            <a:picLocks noChangeAspect="1" noChangeArrowheads="1"/>
          </p:cNvPicPr>
          <p:nvPr/>
        </p:nvPicPr>
        <p:blipFill>
          <a:blip r:embed="rId2" cstate="screen"/>
          <a:srcRect/>
          <a:stretch>
            <a:fillRect/>
          </a:stretch>
        </p:blipFill>
        <p:spPr bwMode="auto">
          <a:xfrm>
            <a:off x="5242072" y="4041352"/>
            <a:ext cx="3578400" cy="2556000"/>
          </a:xfrm>
          <a:prstGeom prst="rect">
            <a:avLst/>
          </a:prstGeom>
          <a:noFill/>
        </p:spPr>
      </p:pic>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Belonging  </a:t>
            </a:r>
            <a:endParaRPr lang="en-GB" dirty="0"/>
          </a:p>
        </p:txBody>
      </p:sp>
      <p:sp>
        <p:nvSpPr>
          <p:cNvPr id="3" name="Content Placeholder 2"/>
          <p:cNvSpPr>
            <a:spLocks noGrp="1"/>
          </p:cNvSpPr>
          <p:nvPr>
            <p:ph idx="1"/>
          </p:nvPr>
        </p:nvSpPr>
        <p:spPr/>
        <p:txBody>
          <a:bodyPr>
            <a:normAutofit/>
          </a:bodyPr>
          <a:lstStyle/>
          <a:p>
            <a:r>
              <a:rPr lang="en-GB" sz="2400" dirty="0" smtClean="0"/>
              <a:t>‘being human is not about being an individual at all — it is about belonging to a particular group of individuals. At a</a:t>
            </a:r>
          </a:p>
          <a:p>
            <a:pPr>
              <a:buNone/>
            </a:pPr>
            <a:r>
              <a:rPr lang="en-GB" sz="2400" dirty="0" smtClean="0"/>
              <a:t>    	very basic level, who we are is defined by the social networks and communities to which we belong’ </a:t>
            </a:r>
            <a:r>
              <a:rPr lang="en-GB" sz="1200" dirty="0" smtClean="0"/>
              <a:t>(</a:t>
            </a:r>
            <a:r>
              <a:rPr lang="en-GB" sz="1200" i="1" dirty="0" err="1" smtClean="0">
                <a:hlinkClick r:id="rId2"/>
              </a:rPr>
              <a:t>www.sirc.org/publik/</a:t>
            </a:r>
            <a:r>
              <a:rPr lang="en-GB" sz="1200" b="1" i="1" dirty="0" err="1" smtClean="0">
                <a:hlinkClick r:id="rId2"/>
              </a:rPr>
              <a:t>belonging</a:t>
            </a:r>
            <a:r>
              <a:rPr lang="en-GB" sz="1200" i="1" dirty="0" err="1" smtClean="0">
                <a:hlinkClick r:id="rId2"/>
              </a:rPr>
              <a:t>.pdf</a:t>
            </a:r>
            <a:r>
              <a:rPr lang="en-GB" sz="1200" i="1" dirty="0" smtClean="0"/>
              <a:t>: 7)</a:t>
            </a:r>
            <a:r>
              <a:rPr lang="en-GB" sz="1200" dirty="0" smtClean="0"/>
              <a:t>.</a:t>
            </a:r>
            <a:endParaRPr lang="en-GB" sz="1200" dirty="0"/>
          </a:p>
        </p:txBody>
      </p:sp>
      <p:pic>
        <p:nvPicPr>
          <p:cNvPr id="6146" name="Picture 2" descr="http://www.generositypath.com/blog/wp-content/uploads/2008/12/belonging.jpg"/>
          <p:cNvPicPr>
            <a:picLocks noChangeAspect="1" noChangeArrowheads="1"/>
          </p:cNvPicPr>
          <p:nvPr/>
        </p:nvPicPr>
        <p:blipFill>
          <a:blip r:embed="rId3" cstate="screen"/>
          <a:srcRect/>
          <a:stretch>
            <a:fillRect/>
          </a:stretch>
        </p:blipFill>
        <p:spPr bwMode="auto">
          <a:xfrm>
            <a:off x="5511358" y="4005344"/>
            <a:ext cx="2949074" cy="2520000"/>
          </a:xfrm>
          <a:prstGeom prst="rect">
            <a:avLst/>
          </a:prstGeom>
          <a:noFill/>
        </p:spPr>
      </p:pic>
      <p:sp>
        <p:nvSpPr>
          <p:cNvPr id="5" name="Rectangle 4"/>
          <p:cNvSpPr/>
          <p:nvPr/>
        </p:nvSpPr>
        <p:spPr>
          <a:xfrm>
            <a:off x="4716016" y="6597352"/>
            <a:ext cx="4104456" cy="215444"/>
          </a:xfrm>
          <a:prstGeom prst="rect">
            <a:avLst/>
          </a:prstGeom>
        </p:spPr>
        <p:txBody>
          <a:bodyPr wrap="square">
            <a:spAutoFit/>
          </a:bodyPr>
          <a:lstStyle/>
          <a:p>
            <a:r>
              <a:rPr lang="en-GB" sz="800" dirty="0" smtClean="0"/>
              <a:t>http://www.generositypath.com/blog/wp-content/uploads/2008/12/belonging.jpg</a:t>
            </a:r>
            <a:endParaRPr lang="en-GB" sz="800" dirty="0"/>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i="1" dirty="0" smtClean="0"/>
              <a:t>Anomie</a:t>
            </a:r>
            <a:r>
              <a:rPr lang="en-GB" dirty="0" smtClean="0"/>
              <a:t> -</a:t>
            </a:r>
            <a:endParaRPr lang="en-GB" dirty="0"/>
          </a:p>
        </p:txBody>
      </p:sp>
      <p:sp>
        <p:nvSpPr>
          <p:cNvPr id="3" name="Content Placeholder 2"/>
          <p:cNvSpPr>
            <a:spLocks noGrp="1"/>
          </p:cNvSpPr>
          <p:nvPr>
            <p:ph sz="half" idx="1"/>
          </p:nvPr>
        </p:nvSpPr>
        <p:spPr/>
        <p:txBody>
          <a:bodyPr/>
          <a:lstStyle/>
          <a:p>
            <a:r>
              <a:rPr lang="en-GB" dirty="0" smtClean="0"/>
              <a:t>Term used by Emile Durkheim to describe the consequences of the disconnected loneliness of modern day life</a:t>
            </a:r>
          </a:p>
          <a:p>
            <a:r>
              <a:rPr lang="en-GB" i="1" dirty="0" smtClean="0"/>
              <a:t>Anomie</a:t>
            </a:r>
            <a:r>
              <a:rPr lang="en-GB" dirty="0" smtClean="0"/>
              <a:t> = ‘without law’; reminds us of our need for shared values and structures</a:t>
            </a:r>
            <a:endParaRPr lang="en-GB" dirty="0"/>
          </a:p>
        </p:txBody>
      </p:sp>
      <p:sp>
        <p:nvSpPr>
          <p:cNvPr id="5" name="Content Placeholder 4"/>
          <p:cNvSpPr>
            <a:spLocks noGrp="1"/>
          </p:cNvSpPr>
          <p:nvPr>
            <p:ph sz="half" idx="2"/>
          </p:nvPr>
        </p:nvSpPr>
        <p:spPr/>
        <p:txBody>
          <a:bodyPr/>
          <a:lstStyle/>
          <a:p>
            <a:endParaRPr lang="en-GB"/>
          </a:p>
        </p:txBody>
      </p:sp>
      <p:pic>
        <p:nvPicPr>
          <p:cNvPr id="22530" name="Picture 2" descr="C:\Documents and Settings\sa025\Local Settings\Temporary Internet Files\Content.IE5\80ZR14XO\MP900443614[1].jpg"/>
          <p:cNvPicPr>
            <a:picLocks noChangeAspect="1" noChangeArrowheads="1"/>
          </p:cNvPicPr>
          <p:nvPr/>
        </p:nvPicPr>
        <p:blipFill>
          <a:blip r:embed="rId3" cstate="screen"/>
          <a:srcRect/>
          <a:stretch>
            <a:fillRect/>
          </a:stretch>
        </p:blipFill>
        <p:spPr bwMode="auto">
          <a:xfrm>
            <a:off x="4932040" y="1628800"/>
            <a:ext cx="3524829" cy="4942794"/>
          </a:xfrm>
          <a:prstGeom prst="rect">
            <a:avLst/>
          </a:prstGeom>
          <a:noFill/>
        </p:spPr>
      </p:pic>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Theories of change</a:t>
            </a:r>
            <a:endParaRPr lang="en-GB" dirty="0"/>
          </a:p>
        </p:txBody>
      </p:sp>
      <p:sp>
        <p:nvSpPr>
          <p:cNvPr id="3" name="Content Placeholder 2"/>
          <p:cNvSpPr>
            <a:spLocks noGrp="1"/>
          </p:cNvSpPr>
          <p:nvPr>
            <p:ph idx="1"/>
          </p:nvPr>
        </p:nvSpPr>
        <p:spPr/>
        <p:txBody>
          <a:bodyPr>
            <a:normAutofit/>
          </a:bodyPr>
          <a:lstStyle/>
          <a:p>
            <a:r>
              <a:rPr lang="en-GB" dirty="0" smtClean="0"/>
              <a:t>All detail how social identity and behaviour alters</a:t>
            </a:r>
          </a:p>
          <a:p>
            <a:r>
              <a:rPr lang="en-GB" dirty="0" smtClean="0"/>
              <a:t>Some are linked to normative developmental stages</a:t>
            </a:r>
          </a:p>
          <a:p>
            <a:r>
              <a:rPr lang="en-GB" dirty="0" smtClean="0"/>
              <a:t>Some note how individuals’ structure transitions</a:t>
            </a:r>
          </a:p>
          <a:p>
            <a:r>
              <a:rPr lang="en-GB" dirty="0" smtClean="0"/>
              <a:t>Some acknowledge problems of transition</a:t>
            </a:r>
          </a:p>
          <a:p>
            <a:pPr lvl="1"/>
            <a:r>
              <a:rPr lang="en-GB" dirty="0" smtClean="0"/>
              <a:t>Various therapies: psycho, humanist etc</a:t>
            </a:r>
            <a:endParaRPr lang="en-GB" dirty="0"/>
          </a:p>
        </p:txBody>
      </p:sp>
      <p:pic>
        <p:nvPicPr>
          <p:cNvPr id="23554" name="Picture 2" descr="C:\Program Files\Microsoft Office\MEDIA\CAGCAT10\j0234131.wmf"/>
          <p:cNvPicPr>
            <a:picLocks noChangeAspect="1" noChangeArrowheads="1"/>
          </p:cNvPicPr>
          <p:nvPr/>
        </p:nvPicPr>
        <p:blipFill>
          <a:blip r:embed="rId3" cstate="screen"/>
          <a:srcRect/>
          <a:stretch>
            <a:fillRect/>
          </a:stretch>
        </p:blipFill>
        <p:spPr bwMode="auto">
          <a:xfrm>
            <a:off x="6941274" y="152824"/>
            <a:ext cx="1591166" cy="1692000"/>
          </a:xfrm>
          <a:prstGeom prst="rect">
            <a:avLst/>
          </a:prstGeom>
          <a:noFill/>
        </p:spPr>
      </p:pic>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Outsider psychology</a:t>
            </a:r>
            <a:endParaRPr lang="en-GB" dirty="0"/>
          </a:p>
        </p:txBody>
      </p:sp>
      <p:sp>
        <p:nvSpPr>
          <p:cNvPr id="3" name="Content Placeholder 2"/>
          <p:cNvSpPr>
            <a:spLocks noGrp="1"/>
          </p:cNvSpPr>
          <p:nvPr>
            <p:ph idx="1"/>
          </p:nvPr>
        </p:nvSpPr>
        <p:spPr>
          <a:xfrm>
            <a:off x="467544" y="2043751"/>
            <a:ext cx="8229600" cy="4625609"/>
          </a:xfrm>
        </p:spPr>
        <p:txBody>
          <a:bodyPr/>
          <a:lstStyle/>
          <a:p>
            <a:r>
              <a:rPr lang="en-GB" dirty="0" smtClean="0"/>
              <a:t>Notes that negotiating developmental stages demands transition from one identity to another</a:t>
            </a:r>
          </a:p>
          <a:p>
            <a:r>
              <a:rPr lang="en-GB" dirty="0" smtClean="0"/>
              <a:t>Social ideas determine boundaries of identity</a:t>
            </a:r>
          </a:p>
          <a:p>
            <a:r>
              <a:rPr lang="en-GB" dirty="0" smtClean="0"/>
              <a:t>Maintains individuals can get ‘stuck on the outside’ if they are unsure of the identity to adopt and don’t successfully negotiate the transition</a:t>
            </a:r>
            <a:endParaRPr lang="en-GB" dirty="0"/>
          </a:p>
        </p:txBody>
      </p:sp>
      <p:pic>
        <p:nvPicPr>
          <p:cNvPr id="2058" name="Picture 10" descr="C:\Users\luci\AppData\Local\Microsoft\Windows\Temporary Internet Files\Content.IE5\2O8T44R0\MP900438886[1].jpg"/>
          <p:cNvPicPr>
            <a:picLocks noChangeAspect="1" noChangeArrowheads="1"/>
          </p:cNvPicPr>
          <p:nvPr/>
        </p:nvPicPr>
        <p:blipFill>
          <a:blip r:embed="rId2" cstate="screen"/>
          <a:srcRect/>
          <a:stretch>
            <a:fillRect/>
          </a:stretch>
        </p:blipFill>
        <p:spPr bwMode="auto">
          <a:xfrm>
            <a:off x="6300192" y="332656"/>
            <a:ext cx="2350506" cy="1764000"/>
          </a:xfrm>
          <a:prstGeom prst="rect">
            <a:avLst/>
          </a:prstGeom>
          <a:noFill/>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Successful negotiation </a:t>
            </a:r>
            <a:endParaRPr lang="en-GB" dirty="0"/>
          </a:p>
        </p:txBody>
      </p:sp>
      <p:sp>
        <p:nvSpPr>
          <p:cNvPr id="3" name="Content Placeholder 2"/>
          <p:cNvSpPr>
            <a:spLocks noGrp="1"/>
          </p:cNvSpPr>
          <p:nvPr>
            <p:ph idx="1"/>
          </p:nvPr>
        </p:nvSpPr>
        <p:spPr/>
        <p:txBody>
          <a:bodyPr/>
          <a:lstStyle/>
          <a:p>
            <a:r>
              <a:rPr lang="en-GB" dirty="0" smtClean="0"/>
              <a:t>What does ‘successful negotiation’ mean in social terms?</a:t>
            </a:r>
          </a:p>
          <a:p>
            <a:pPr lvl="1"/>
            <a:r>
              <a:rPr lang="en-GB" dirty="0" smtClean="0"/>
              <a:t>Adopting an appropriate identity</a:t>
            </a:r>
          </a:p>
          <a:p>
            <a:pPr lvl="1"/>
            <a:r>
              <a:rPr lang="en-GB" dirty="0" smtClean="0"/>
              <a:t>Understanding the conditions of the identity</a:t>
            </a:r>
          </a:p>
          <a:p>
            <a:pPr lvl="1"/>
            <a:r>
              <a:rPr lang="en-GB" dirty="0" smtClean="0"/>
              <a:t>Acknowledging the expectations of the group</a:t>
            </a:r>
          </a:p>
          <a:p>
            <a:pPr lvl="1"/>
            <a:r>
              <a:rPr lang="en-GB" dirty="0" smtClean="0"/>
              <a:t>Perpetuating social ideas</a:t>
            </a:r>
          </a:p>
        </p:txBody>
      </p:sp>
      <p:pic>
        <p:nvPicPr>
          <p:cNvPr id="26629" name="Picture 5" descr="C:\Documents and Settings\sa025\Local Settings\Temporary Internet Files\Content.IE5\ZNYK5YCG\MC900439610[1].png"/>
          <p:cNvPicPr>
            <a:picLocks noChangeAspect="1" noChangeArrowheads="1"/>
          </p:cNvPicPr>
          <p:nvPr/>
        </p:nvPicPr>
        <p:blipFill>
          <a:blip r:embed="rId2" cstate="screen"/>
          <a:srcRect/>
          <a:stretch>
            <a:fillRect/>
          </a:stretch>
        </p:blipFill>
        <p:spPr bwMode="auto">
          <a:xfrm>
            <a:off x="7059117" y="224824"/>
            <a:ext cx="1473323" cy="1620000"/>
          </a:xfrm>
          <a:prstGeom prst="rect">
            <a:avLst/>
          </a:prstGeom>
          <a:noFill/>
        </p:spPr>
      </p:pic>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fontScale="90000"/>
          </a:bodyPr>
          <a:lstStyle/>
          <a:p>
            <a:r>
              <a:rPr lang="en-GB" dirty="0" smtClean="0"/>
              <a:t>Social solution? </a:t>
            </a:r>
            <a:br>
              <a:rPr lang="en-GB" dirty="0" smtClean="0"/>
            </a:br>
            <a:r>
              <a:rPr lang="en-GB" dirty="0" smtClean="0"/>
              <a:t>C</a:t>
            </a:r>
            <a:r>
              <a:rPr lang="en-GB" dirty="0" smtClean="0"/>
              <a:t>eremonies </a:t>
            </a:r>
            <a:r>
              <a:rPr lang="en-GB" dirty="0" smtClean="0"/>
              <a:t>- social markers </a:t>
            </a:r>
            <a:endParaRPr lang="en-GB" dirty="0"/>
          </a:p>
        </p:txBody>
      </p:sp>
      <p:sp>
        <p:nvSpPr>
          <p:cNvPr id="6" name="Content Placeholder 5"/>
          <p:cNvSpPr>
            <a:spLocks noGrp="1"/>
          </p:cNvSpPr>
          <p:nvPr>
            <p:ph sz="half" idx="1"/>
          </p:nvPr>
        </p:nvSpPr>
        <p:spPr/>
        <p:txBody>
          <a:bodyPr/>
          <a:lstStyle/>
          <a:p>
            <a:r>
              <a:rPr lang="en-GB" dirty="0" smtClean="0"/>
              <a:t>Important moments are </a:t>
            </a:r>
            <a:r>
              <a:rPr lang="en-GB" dirty="0" smtClean="0"/>
              <a:t>socially marked</a:t>
            </a:r>
            <a:endParaRPr lang="en-GB" dirty="0" smtClean="0"/>
          </a:p>
          <a:p>
            <a:r>
              <a:rPr lang="en-GB" dirty="0" smtClean="0"/>
              <a:t>Ceremonies </a:t>
            </a:r>
            <a:r>
              <a:rPr lang="en-GB" dirty="0" smtClean="0"/>
              <a:t>mark </a:t>
            </a:r>
            <a:r>
              <a:rPr lang="en-GB" dirty="0" smtClean="0"/>
              <a:t>time and punctuate lives</a:t>
            </a:r>
          </a:p>
          <a:p>
            <a:r>
              <a:rPr lang="en-GB" dirty="0" smtClean="0"/>
              <a:t>Ceremonies </a:t>
            </a:r>
            <a:r>
              <a:rPr lang="en-GB" dirty="0" smtClean="0"/>
              <a:t>have</a:t>
            </a:r>
          </a:p>
          <a:p>
            <a:pPr lvl="1"/>
            <a:r>
              <a:rPr lang="en-GB" dirty="0" smtClean="0"/>
              <a:t>agreed formats</a:t>
            </a:r>
          </a:p>
          <a:p>
            <a:pPr lvl="1"/>
            <a:r>
              <a:rPr lang="en-GB" dirty="0" smtClean="0"/>
              <a:t> timing</a:t>
            </a:r>
          </a:p>
          <a:p>
            <a:pPr lvl="1"/>
            <a:r>
              <a:rPr lang="en-GB" dirty="0" smtClean="0"/>
              <a:t>structure</a:t>
            </a:r>
            <a:endParaRPr lang="en-GB" dirty="0"/>
          </a:p>
        </p:txBody>
      </p:sp>
      <p:sp>
        <p:nvSpPr>
          <p:cNvPr id="7" name="Content Placeholder 6"/>
          <p:cNvSpPr>
            <a:spLocks noGrp="1"/>
          </p:cNvSpPr>
          <p:nvPr>
            <p:ph sz="half" idx="2"/>
          </p:nvPr>
        </p:nvSpPr>
        <p:spPr/>
        <p:txBody>
          <a:bodyPr/>
          <a:lstStyle/>
          <a:p>
            <a:endParaRPr lang="en-GB"/>
          </a:p>
        </p:txBody>
      </p:sp>
      <p:pic>
        <p:nvPicPr>
          <p:cNvPr id="19458" name="Picture 2" descr="http://sanjikaphotography.files.wordpress.com/2011/12/glossy-christmas-tree-widescreen-703825.jpeg"/>
          <p:cNvPicPr>
            <a:picLocks noChangeAspect="1" noChangeArrowheads="1"/>
          </p:cNvPicPr>
          <p:nvPr/>
        </p:nvPicPr>
        <p:blipFill>
          <a:blip r:embed="rId2" cstate="screen"/>
          <a:srcRect/>
          <a:stretch>
            <a:fillRect/>
          </a:stretch>
        </p:blipFill>
        <p:spPr bwMode="auto">
          <a:xfrm>
            <a:off x="4716016" y="1844824"/>
            <a:ext cx="3888432" cy="4457700"/>
          </a:xfrm>
          <a:prstGeom prst="rect">
            <a:avLst/>
          </a:prstGeom>
          <a:noFill/>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Ceremonies/rituals</a:t>
            </a:r>
            <a:endParaRPr lang="en-GB" dirty="0"/>
          </a:p>
        </p:txBody>
      </p:sp>
      <p:sp>
        <p:nvSpPr>
          <p:cNvPr id="3" name="Content Placeholder 2"/>
          <p:cNvSpPr>
            <a:spLocks noGrp="1"/>
          </p:cNvSpPr>
          <p:nvPr>
            <p:ph sz="half" idx="1"/>
          </p:nvPr>
        </p:nvSpPr>
        <p:spPr/>
        <p:txBody>
          <a:bodyPr/>
          <a:lstStyle/>
          <a:p>
            <a:r>
              <a:rPr lang="en-GB" dirty="0" smtClean="0"/>
              <a:t>‘Ritual’ = any repeated behaviour </a:t>
            </a:r>
          </a:p>
          <a:p>
            <a:r>
              <a:rPr lang="en-GB" dirty="0" smtClean="0"/>
              <a:t>B</a:t>
            </a:r>
            <a:r>
              <a:rPr lang="en-GB" dirty="0" smtClean="0"/>
              <a:t>ehaviour has embedded meanings</a:t>
            </a:r>
          </a:p>
          <a:p>
            <a:pPr lvl="1"/>
            <a:r>
              <a:rPr lang="en-GB" dirty="0" smtClean="0"/>
              <a:t>Ritual has </a:t>
            </a:r>
            <a:r>
              <a:rPr lang="en-GB" i="1" dirty="0" smtClean="0"/>
              <a:t>symbolic embedded meaning</a:t>
            </a:r>
          </a:p>
          <a:p>
            <a:r>
              <a:rPr lang="en-GB" dirty="0" smtClean="0"/>
              <a:t>Ritual behaviour can look nonsensical, but is meaning-filled</a:t>
            </a:r>
            <a:endParaRPr lang="en-GB" dirty="0"/>
          </a:p>
        </p:txBody>
      </p:sp>
      <p:pic>
        <p:nvPicPr>
          <p:cNvPr id="47106" name="Picture 2" descr="Hindu devotees practice Manjal Neerattu ritual">
            <a:hlinkClick r:id="rId2"/>
          </p:cNvPr>
          <p:cNvPicPr>
            <a:picLocks noChangeAspect="1" noChangeArrowheads="1"/>
          </p:cNvPicPr>
          <p:nvPr/>
        </p:nvPicPr>
        <p:blipFill>
          <a:blip r:embed="rId3" cstate="screen"/>
          <a:srcRect/>
          <a:stretch>
            <a:fillRect/>
          </a:stretch>
        </p:blipFill>
        <p:spPr bwMode="auto">
          <a:xfrm>
            <a:off x="4319464" y="2060848"/>
            <a:ext cx="4824536" cy="3888432"/>
          </a:xfrm>
          <a:prstGeom prst="rect">
            <a:avLst/>
          </a:prstGeom>
          <a:noFill/>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Performing </a:t>
            </a:r>
            <a:r>
              <a:rPr lang="en-GB" dirty="0" smtClean="0"/>
              <a:t>rituals</a:t>
            </a:r>
            <a:r>
              <a:rPr lang="en-GB" dirty="0" smtClean="0"/>
              <a:t> </a:t>
            </a:r>
            <a:r>
              <a:rPr lang="en-GB" dirty="0" smtClean="0"/>
              <a:t>– why?</a:t>
            </a:r>
            <a:endParaRPr lang="en-GB" dirty="0"/>
          </a:p>
        </p:txBody>
      </p:sp>
      <p:sp>
        <p:nvSpPr>
          <p:cNvPr id="3" name="Content Placeholder 2"/>
          <p:cNvSpPr>
            <a:spLocks noGrp="1"/>
          </p:cNvSpPr>
          <p:nvPr>
            <p:ph idx="1"/>
          </p:nvPr>
        </p:nvSpPr>
        <p:spPr>
          <a:xfrm>
            <a:off x="467544" y="1988840"/>
            <a:ext cx="8229600" cy="5398225"/>
          </a:xfrm>
        </p:spPr>
        <p:txBody>
          <a:bodyPr/>
          <a:lstStyle/>
          <a:p>
            <a:r>
              <a:rPr lang="en-GB" dirty="0" smtClean="0"/>
              <a:t>Potency -</a:t>
            </a:r>
          </a:p>
          <a:p>
            <a:pPr lvl="1"/>
            <a:r>
              <a:rPr lang="en-GB" dirty="0" smtClean="0"/>
              <a:t>Dramatic v</a:t>
            </a:r>
            <a:r>
              <a:rPr lang="en-GB" dirty="0" smtClean="0"/>
              <a:t>isual </a:t>
            </a:r>
            <a:r>
              <a:rPr lang="en-GB" dirty="0" smtClean="0"/>
              <a:t>display</a:t>
            </a:r>
          </a:p>
          <a:p>
            <a:pPr lvl="1"/>
            <a:r>
              <a:rPr lang="en-GB" dirty="0" smtClean="0"/>
              <a:t>Symbols – multi vocal </a:t>
            </a:r>
          </a:p>
          <a:p>
            <a:pPr lvl="1"/>
            <a:r>
              <a:rPr lang="en-GB" dirty="0" smtClean="0"/>
              <a:t>G</a:t>
            </a:r>
            <a:r>
              <a:rPr lang="en-GB" dirty="0" smtClean="0"/>
              <a:t>roup action (shared)</a:t>
            </a:r>
            <a:endParaRPr lang="en-GB" dirty="0" smtClean="0"/>
          </a:p>
          <a:p>
            <a:pPr lvl="1"/>
            <a:r>
              <a:rPr lang="en-GB" dirty="0" smtClean="0"/>
              <a:t>Altered time</a:t>
            </a:r>
          </a:p>
          <a:p>
            <a:pPr lvl="1"/>
            <a:r>
              <a:rPr lang="en-GB" dirty="0" smtClean="0"/>
              <a:t>Emotional </a:t>
            </a:r>
            <a:r>
              <a:rPr lang="en-GB" dirty="0" smtClean="0"/>
              <a:t>catharsis</a:t>
            </a:r>
          </a:p>
          <a:p>
            <a:pPr lvl="1"/>
            <a:r>
              <a:rPr lang="en-GB" dirty="0" smtClean="0"/>
              <a:t>Public </a:t>
            </a:r>
            <a:r>
              <a:rPr lang="en-GB" dirty="0" smtClean="0"/>
              <a:t>reintegration</a:t>
            </a:r>
          </a:p>
          <a:p>
            <a:pPr lvl="1"/>
            <a:r>
              <a:rPr lang="en-GB" dirty="0" smtClean="0"/>
              <a:t>Repetition/education/tradition</a:t>
            </a:r>
            <a:endParaRPr lang="en-GB" dirty="0" smtClean="0"/>
          </a:p>
          <a:p>
            <a:pPr algn="r"/>
            <a:endParaRPr lang="en-GB" dirty="0"/>
          </a:p>
        </p:txBody>
      </p:sp>
      <p:pic>
        <p:nvPicPr>
          <p:cNvPr id="5" name="Picture 2" descr="http://upload.wikimedia.org/wikipedia/commons/thumb/2/27/Ceremony.lifeguard.london.arp.jpg/250px-Ceremony.lifeguard.london.arp.jpg"/>
          <p:cNvPicPr>
            <a:picLocks noChangeAspect="1" noChangeArrowheads="1"/>
          </p:cNvPicPr>
          <p:nvPr/>
        </p:nvPicPr>
        <p:blipFill>
          <a:blip r:embed="rId2" cstate="screen"/>
          <a:srcRect/>
          <a:stretch>
            <a:fillRect/>
          </a:stretch>
        </p:blipFill>
        <p:spPr bwMode="auto">
          <a:xfrm>
            <a:off x="5364088" y="1556792"/>
            <a:ext cx="3456384" cy="4176464"/>
          </a:xfrm>
          <a:prstGeom prst="rect">
            <a:avLst/>
          </a:prstGeom>
          <a:noFill/>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Rituals and life-stages</a:t>
            </a:r>
            <a:endParaRPr lang="en-GB" dirty="0"/>
          </a:p>
        </p:txBody>
      </p:sp>
      <p:sp>
        <p:nvSpPr>
          <p:cNvPr id="3" name="Content Placeholder 2"/>
          <p:cNvSpPr>
            <a:spLocks noGrp="1"/>
          </p:cNvSpPr>
          <p:nvPr>
            <p:ph sz="half" idx="1"/>
          </p:nvPr>
        </p:nvSpPr>
        <p:spPr/>
        <p:txBody>
          <a:bodyPr>
            <a:normAutofit/>
          </a:bodyPr>
          <a:lstStyle/>
          <a:p>
            <a:r>
              <a:rPr lang="en-GB" dirty="0" smtClean="0"/>
              <a:t>Biographical moments that alter our social identity</a:t>
            </a:r>
          </a:p>
          <a:p>
            <a:pPr lvl="1"/>
            <a:r>
              <a:rPr lang="en-GB" dirty="0" smtClean="0"/>
              <a:t>Birth (days)</a:t>
            </a:r>
          </a:p>
          <a:p>
            <a:pPr lvl="1"/>
            <a:r>
              <a:rPr lang="en-GB" dirty="0" smtClean="0"/>
              <a:t>Teenager</a:t>
            </a:r>
          </a:p>
          <a:p>
            <a:pPr lvl="1"/>
            <a:r>
              <a:rPr lang="en-GB" dirty="0" smtClean="0"/>
              <a:t>Adult</a:t>
            </a:r>
          </a:p>
          <a:p>
            <a:pPr lvl="1"/>
            <a:r>
              <a:rPr lang="en-GB" dirty="0" smtClean="0"/>
              <a:t>Parent</a:t>
            </a:r>
          </a:p>
          <a:p>
            <a:pPr lvl="1"/>
            <a:r>
              <a:rPr lang="en-GB" dirty="0" smtClean="0"/>
              <a:t>Grand parent</a:t>
            </a:r>
          </a:p>
          <a:p>
            <a:pPr lvl="1"/>
            <a:r>
              <a:rPr lang="en-GB" dirty="0" smtClean="0"/>
              <a:t>Death  </a:t>
            </a:r>
          </a:p>
          <a:p>
            <a:pPr>
              <a:buNone/>
            </a:pPr>
            <a:endParaRPr lang="en-GB" sz="2400" dirty="0" smtClean="0"/>
          </a:p>
        </p:txBody>
      </p:sp>
      <p:sp>
        <p:nvSpPr>
          <p:cNvPr id="5" name="Content Placeholder 4"/>
          <p:cNvSpPr>
            <a:spLocks noGrp="1"/>
          </p:cNvSpPr>
          <p:nvPr>
            <p:ph sz="half" idx="2"/>
          </p:nvPr>
        </p:nvSpPr>
        <p:spPr/>
        <p:txBody>
          <a:bodyPr>
            <a:normAutofit/>
          </a:bodyPr>
          <a:lstStyle/>
          <a:p>
            <a:r>
              <a:rPr lang="en-GB" dirty="0" smtClean="0"/>
              <a:t>Some other changes that have a similar affect</a:t>
            </a:r>
          </a:p>
          <a:p>
            <a:pPr lvl="1"/>
            <a:r>
              <a:rPr lang="en-GB" dirty="0" smtClean="0"/>
              <a:t>First day at school</a:t>
            </a:r>
          </a:p>
          <a:p>
            <a:pPr lvl="1"/>
            <a:r>
              <a:rPr lang="en-GB" dirty="0" smtClean="0"/>
              <a:t>Sickness </a:t>
            </a:r>
          </a:p>
          <a:p>
            <a:pPr lvl="1"/>
            <a:r>
              <a:rPr lang="en-GB" dirty="0" smtClean="0"/>
              <a:t>Employment </a:t>
            </a:r>
          </a:p>
          <a:p>
            <a:pPr lvl="1"/>
            <a:r>
              <a:rPr lang="en-GB" dirty="0" smtClean="0"/>
              <a:t>Further/higher education</a:t>
            </a:r>
          </a:p>
          <a:p>
            <a:pPr lvl="1"/>
            <a:r>
              <a:rPr lang="en-GB" dirty="0" smtClean="0"/>
              <a:t>Moving house</a:t>
            </a:r>
          </a:p>
          <a:p>
            <a:pPr lvl="1"/>
            <a:r>
              <a:rPr lang="en-GB" dirty="0" smtClean="0"/>
              <a:t>Marriage </a:t>
            </a:r>
          </a:p>
          <a:p>
            <a:pPr lvl="1"/>
            <a:r>
              <a:rPr lang="en-GB" dirty="0" smtClean="0"/>
              <a:t>Divorce </a:t>
            </a:r>
            <a:endParaRPr lang="en-GB" dirty="0"/>
          </a:p>
        </p:txBody>
      </p:sp>
      <p:pic>
        <p:nvPicPr>
          <p:cNvPr id="24578" name="Picture 2" descr="C:\Documents and Settings\sa025\Local Settings\Temporary Internet Files\Content.IE5\O68YCB86\MM900046528[1].gif"/>
          <p:cNvPicPr>
            <a:picLocks noChangeAspect="1" noChangeArrowheads="1" noCrop="1"/>
          </p:cNvPicPr>
          <p:nvPr/>
        </p:nvPicPr>
        <p:blipFill>
          <a:blip r:embed="rId3" cstate="screen"/>
          <a:srcRect/>
          <a:stretch>
            <a:fillRect/>
          </a:stretch>
        </p:blipFill>
        <p:spPr bwMode="auto">
          <a:xfrm>
            <a:off x="7596336" y="5157192"/>
            <a:ext cx="1328151" cy="1368000"/>
          </a:xfrm>
          <a:prstGeom prst="rect">
            <a:avLst/>
          </a:prstGeom>
          <a:noFill/>
        </p:spPr>
      </p:pic>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err="1" smtClean="0"/>
              <a:t>Giddens</a:t>
            </a:r>
            <a:r>
              <a:rPr lang="en-GB" dirty="0" smtClean="0"/>
              <a:t> on the roots of rituals</a:t>
            </a:r>
            <a:endParaRPr lang="en-GB" dirty="0"/>
          </a:p>
        </p:txBody>
      </p:sp>
      <p:sp>
        <p:nvSpPr>
          <p:cNvPr id="3" name="Content Placeholder 2"/>
          <p:cNvSpPr>
            <a:spLocks noGrp="1"/>
          </p:cNvSpPr>
          <p:nvPr>
            <p:ph sz="half" idx="1"/>
          </p:nvPr>
        </p:nvSpPr>
        <p:spPr/>
        <p:txBody>
          <a:bodyPr>
            <a:normAutofit fontScale="77500" lnSpcReduction="20000"/>
          </a:bodyPr>
          <a:lstStyle/>
          <a:p>
            <a:r>
              <a:rPr lang="en-GB" i="1" dirty="0" smtClean="0"/>
              <a:t>Transitions in individuals’ lives have always demanded </a:t>
            </a:r>
            <a:r>
              <a:rPr lang="en-GB" i="1" dirty="0" smtClean="0">
                <a:solidFill>
                  <a:srgbClr val="FFC000"/>
                </a:solidFill>
              </a:rPr>
              <a:t>psychic reorganisation, </a:t>
            </a:r>
            <a:r>
              <a:rPr lang="en-GB" i="1" dirty="0" smtClean="0"/>
              <a:t>something which was often ritualised in traditional cultures in the shape of rites of passage. But in such cultures, where things stayed more or less the same from generation to generation on the level of </a:t>
            </a:r>
            <a:r>
              <a:rPr lang="en-GB" i="1" dirty="0" err="1" smtClean="0"/>
              <a:t>collectivity</a:t>
            </a:r>
            <a:r>
              <a:rPr lang="en-GB" i="1" dirty="0" smtClean="0"/>
              <a:t>, the changed identity was clearly staked out – as when an individual moved from adolescence into adulthood’</a:t>
            </a:r>
            <a:endParaRPr lang="en-GB" dirty="0" smtClean="0"/>
          </a:p>
          <a:p>
            <a:pPr>
              <a:buNone/>
            </a:pPr>
            <a:r>
              <a:rPr lang="en-GB" sz="3200" dirty="0" smtClean="0"/>
              <a:t>	</a:t>
            </a:r>
            <a:r>
              <a:rPr lang="en-GB" sz="1800" dirty="0" smtClean="0"/>
              <a:t>(</a:t>
            </a:r>
            <a:r>
              <a:rPr lang="en-GB" sz="1800" dirty="0" err="1" smtClean="0"/>
              <a:t>Giddens</a:t>
            </a:r>
            <a:r>
              <a:rPr lang="en-GB" sz="1800" dirty="0" smtClean="0"/>
              <a:t>, 1991:33).</a:t>
            </a:r>
            <a:endParaRPr lang="en-GB" dirty="0" smtClean="0"/>
          </a:p>
          <a:p>
            <a:endParaRPr lang="en-GB" dirty="0"/>
          </a:p>
        </p:txBody>
      </p:sp>
      <p:sp>
        <p:nvSpPr>
          <p:cNvPr id="4" name="Content Placeholder 3"/>
          <p:cNvSpPr>
            <a:spLocks noGrp="1"/>
          </p:cNvSpPr>
          <p:nvPr>
            <p:ph sz="half" idx="2"/>
          </p:nvPr>
        </p:nvSpPr>
        <p:spPr/>
        <p:txBody>
          <a:bodyPr>
            <a:normAutofit fontScale="77500" lnSpcReduction="20000"/>
          </a:bodyPr>
          <a:lstStyle/>
          <a:p>
            <a:endParaRPr lang="en-GB"/>
          </a:p>
        </p:txBody>
      </p:sp>
      <p:pic>
        <p:nvPicPr>
          <p:cNvPr id="46084" name="Picture 4" descr="http://www.umsl.edu/~keelr/3210/images/AnthonyGiddens.jpg"/>
          <p:cNvPicPr>
            <a:picLocks noChangeAspect="1" noChangeArrowheads="1"/>
          </p:cNvPicPr>
          <p:nvPr/>
        </p:nvPicPr>
        <p:blipFill>
          <a:blip r:embed="rId2" cstate="screen"/>
          <a:srcRect/>
          <a:stretch>
            <a:fillRect/>
          </a:stretch>
        </p:blipFill>
        <p:spPr bwMode="auto">
          <a:xfrm>
            <a:off x="5004048" y="1772816"/>
            <a:ext cx="3328020" cy="4752528"/>
          </a:xfrm>
          <a:prstGeom prst="rect">
            <a:avLst/>
          </a:prstGeom>
          <a:noFill/>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Rites of </a:t>
            </a:r>
            <a:r>
              <a:rPr lang="en-GB" dirty="0" smtClean="0"/>
              <a:t>passage </a:t>
            </a:r>
            <a:br>
              <a:rPr lang="en-GB" dirty="0" smtClean="0"/>
            </a:br>
            <a:r>
              <a:rPr lang="en-GB" dirty="0" smtClean="0"/>
              <a:t>doorway to new identity</a:t>
            </a:r>
            <a:endParaRPr lang="en-GB" dirty="0"/>
          </a:p>
        </p:txBody>
      </p:sp>
      <p:sp>
        <p:nvSpPr>
          <p:cNvPr id="3" name="Content Placeholder 2"/>
          <p:cNvSpPr>
            <a:spLocks noGrp="1"/>
          </p:cNvSpPr>
          <p:nvPr>
            <p:ph sz="half" idx="1"/>
          </p:nvPr>
        </p:nvSpPr>
        <p:spPr/>
        <p:txBody>
          <a:bodyPr/>
          <a:lstStyle/>
          <a:p>
            <a:r>
              <a:rPr lang="en-GB" dirty="0" smtClean="0"/>
              <a:t>A specific, symbolic and socially meaningful ritual that facilitates the transition from one social status to another</a:t>
            </a:r>
            <a:endParaRPr lang="en-GB" dirty="0"/>
          </a:p>
        </p:txBody>
      </p:sp>
      <p:pic>
        <p:nvPicPr>
          <p:cNvPr id="6" name="Picture 4" descr="C:\Documents and Settings\sa025\Local Settings\Temporary Internet Files\Content.IE5\80ZR14XO\MP900182551[1].jpg"/>
          <p:cNvPicPr>
            <a:picLocks noChangeAspect="1" noChangeArrowheads="1"/>
          </p:cNvPicPr>
          <p:nvPr/>
        </p:nvPicPr>
        <p:blipFill>
          <a:blip r:embed="rId2" cstate="screen"/>
          <a:srcRect/>
          <a:stretch>
            <a:fillRect/>
          </a:stretch>
        </p:blipFill>
        <p:spPr bwMode="auto">
          <a:xfrm>
            <a:off x="5328869" y="1916832"/>
            <a:ext cx="2983771" cy="4464496"/>
          </a:xfrm>
          <a:prstGeom prst="rect">
            <a:avLst/>
          </a:prstGeom>
          <a:noFill/>
        </p:spPr>
      </p:pic>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Rites of passage structure</a:t>
            </a:r>
            <a:endParaRPr lang="en-GB" dirty="0"/>
          </a:p>
        </p:txBody>
      </p:sp>
      <p:sp>
        <p:nvSpPr>
          <p:cNvPr id="3" name="Content Placeholder 2"/>
          <p:cNvSpPr>
            <a:spLocks noGrp="1"/>
          </p:cNvSpPr>
          <p:nvPr>
            <p:ph sz="half" idx="1"/>
          </p:nvPr>
        </p:nvSpPr>
        <p:spPr/>
        <p:txBody>
          <a:bodyPr>
            <a:normAutofit lnSpcReduction="10000"/>
          </a:bodyPr>
          <a:lstStyle/>
          <a:p>
            <a:r>
              <a:rPr lang="en-GB" dirty="0" smtClean="0"/>
              <a:t>Van </a:t>
            </a:r>
            <a:r>
              <a:rPr lang="en-GB" dirty="0" err="1" smtClean="0"/>
              <a:t>Gennep</a:t>
            </a:r>
            <a:r>
              <a:rPr lang="en-GB" dirty="0" smtClean="0"/>
              <a:t> 1909</a:t>
            </a:r>
          </a:p>
          <a:p>
            <a:pPr lvl="1"/>
            <a:r>
              <a:rPr lang="en-GB" dirty="0" smtClean="0"/>
              <a:t>3 stages</a:t>
            </a:r>
          </a:p>
          <a:p>
            <a:pPr lvl="2"/>
            <a:r>
              <a:rPr lang="en-GB" dirty="0" smtClean="0"/>
              <a:t>Separation; ritual identity</a:t>
            </a:r>
          </a:p>
          <a:p>
            <a:pPr lvl="2"/>
            <a:r>
              <a:rPr lang="en-GB" dirty="0" err="1" smtClean="0"/>
              <a:t>Liminal</a:t>
            </a:r>
            <a:r>
              <a:rPr lang="en-GB" dirty="0" smtClean="0"/>
              <a:t>; threshold, neophyte </a:t>
            </a:r>
          </a:p>
          <a:p>
            <a:pPr lvl="1">
              <a:buNone/>
            </a:pPr>
            <a:r>
              <a:rPr lang="en-GB" dirty="0" smtClean="0"/>
              <a:t>	(newbie)</a:t>
            </a:r>
          </a:p>
          <a:p>
            <a:pPr lvl="2"/>
            <a:r>
              <a:rPr lang="en-GB" dirty="0" smtClean="0"/>
              <a:t>Reintegration ; new identity</a:t>
            </a:r>
          </a:p>
          <a:p>
            <a:pPr lvl="1"/>
            <a:endParaRPr lang="en-GB" dirty="0" smtClean="0"/>
          </a:p>
          <a:p>
            <a:pPr lvl="1"/>
            <a:endParaRPr lang="en-GB" dirty="0" smtClean="0"/>
          </a:p>
          <a:p>
            <a:pPr lvl="1">
              <a:buNone/>
            </a:pPr>
            <a:r>
              <a:rPr lang="en-GB" dirty="0" smtClean="0"/>
              <a:t>(To renew the old must die)</a:t>
            </a:r>
            <a:endParaRPr lang="en-GB" dirty="0"/>
          </a:p>
        </p:txBody>
      </p:sp>
      <p:pic>
        <p:nvPicPr>
          <p:cNvPr id="5134" name="Picture 14" descr="C:\Documents and Settings\sa025\Local Settings\Temporary Internet Files\Content.IE5\3U5MR7LA\MP900440967[1].jpg"/>
          <p:cNvPicPr>
            <a:picLocks noChangeAspect="1" noChangeArrowheads="1"/>
          </p:cNvPicPr>
          <p:nvPr/>
        </p:nvPicPr>
        <p:blipFill>
          <a:blip r:embed="rId2" cstate="screen"/>
          <a:srcRect/>
          <a:stretch>
            <a:fillRect/>
          </a:stretch>
        </p:blipFill>
        <p:spPr bwMode="auto">
          <a:xfrm>
            <a:off x="4788024" y="1692735"/>
            <a:ext cx="3749745" cy="4976625"/>
          </a:xfrm>
          <a:prstGeom prst="rect">
            <a:avLst/>
          </a:prstGeom>
          <a:noFill/>
        </p:spPr>
      </p:pic>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 marriage </a:t>
            </a:r>
            <a:endParaRPr lang="en-GB" dirty="0"/>
          </a:p>
        </p:txBody>
      </p:sp>
      <p:sp>
        <p:nvSpPr>
          <p:cNvPr id="3" name="Content Placeholder 2"/>
          <p:cNvSpPr>
            <a:spLocks noGrp="1"/>
          </p:cNvSpPr>
          <p:nvPr>
            <p:ph sz="half" idx="1"/>
          </p:nvPr>
        </p:nvSpPr>
        <p:spPr/>
        <p:txBody>
          <a:bodyPr/>
          <a:lstStyle/>
          <a:p>
            <a:r>
              <a:rPr lang="en-GB" dirty="0" smtClean="0"/>
              <a:t>Wedding ceremony is the ritual</a:t>
            </a:r>
          </a:p>
          <a:p>
            <a:pPr lvl="1"/>
            <a:r>
              <a:rPr lang="en-GB" dirty="0" smtClean="0"/>
              <a:t>Engaged couple moves from single status to married through the </a:t>
            </a:r>
            <a:r>
              <a:rPr lang="en-GB" dirty="0" err="1" smtClean="0"/>
              <a:t>liminal</a:t>
            </a:r>
            <a:r>
              <a:rPr lang="en-GB" dirty="0" smtClean="0"/>
              <a:t> </a:t>
            </a:r>
            <a:r>
              <a:rPr lang="en-GB" dirty="0" smtClean="0"/>
              <a:t>identities </a:t>
            </a:r>
            <a:r>
              <a:rPr lang="en-GB" dirty="0" smtClean="0"/>
              <a:t>of bride and groom</a:t>
            </a:r>
          </a:p>
        </p:txBody>
      </p:sp>
      <p:sp>
        <p:nvSpPr>
          <p:cNvPr id="5" name="Content Placeholder 4"/>
          <p:cNvSpPr>
            <a:spLocks noGrp="1"/>
          </p:cNvSpPr>
          <p:nvPr>
            <p:ph sz="half" idx="2"/>
          </p:nvPr>
        </p:nvSpPr>
        <p:spPr/>
        <p:txBody>
          <a:bodyPr/>
          <a:lstStyle/>
          <a:p>
            <a:endParaRPr lang="en-GB"/>
          </a:p>
        </p:txBody>
      </p:sp>
      <p:pic>
        <p:nvPicPr>
          <p:cNvPr id="6" name="Picture 5" descr="kiz.jpg"/>
          <p:cNvPicPr>
            <a:picLocks noChangeAspect="1"/>
          </p:cNvPicPr>
          <p:nvPr/>
        </p:nvPicPr>
        <p:blipFill>
          <a:blip r:embed="rId2" cstate="screen"/>
          <a:srcRect/>
          <a:stretch>
            <a:fillRect/>
          </a:stretch>
        </p:blipFill>
        <p:spPr>
          <a:xfrm>
            <a:off x="4572000" y="2420888"/>
            <a:ext cx="4392488" cy="3591018"/>
          </a:xfrm>
          <a:prstGeom prst="rect">
            <a:avLst/>
          </a:prstGeom>
        </p:spPr>
      </p:pic>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Why is structuring change important to societies?</a:t>
            </a:r>
            <a:endParaRPr lang="en-GB" dirty="0"/>
          </a:p>
        </p:txBody>
      </p:sp>
      <p:sp>
        <p:nvSpPr>
          <p:cNvPr id="3" name="Content Placeholder 2"/>
          <p:cNvSpPr>
            <a:spLocks noGrp="1"/>
          </p:cNvSpPr>
          <p:nvPr>
            <p:ph idx="1"/>
          </p:nvPr>
        </p:nvSpPr>
        <p:spPr/>
        <p:txBody>
          <a:bodyPr/>
          <a:lstStyle/>
          <a:p>
            <a:r>
              <a:rPr lang="en-GB" dirty="0" smtClean="0"/>
              <a:t>Establishes links to the past (tradition/ancestors)</a:t>
            </a:r>
          </a:p>
          <a:p>
            <a:r>
              <a:rPr lang="en-GB" dirty="0" smtClean="0"/>
              <a:t>Perpetuates social norms</a:t>
            </a:r>
          </a:p>
          <a:p>
            <a:r>
              <a:rPr lang="en-GB" dirty="0" smtClean="0"/>
              <a:t>Educates and re-educates individuals</a:t>
            </a:r>
          </a:p>
          <a:p>
            <a:r>
              <a:rPr lang="en-GB" dirty="0" smtClean="0"/>
              <a:t>Bonds the group through shared activities and understanding</a:t>
            </a:r>
          </a:p>
          <a:p>
            <a:r>
              <a:rPr lang="en-GB" dirty="0" smtClean="0"/>
              <a:t>Determines cultural membership/belonging</a:t>
            </a:r>
          </a:p>
          <a:p>
            <a:r>
              <a:rPr lang="en-GB" dirty="0" smtClean="0"/>
              <a:t>Verifies and controls behaviour – remember Malinowski and emotions?</a:t>
            </a:r>
            <a:endParaRPr lang="en-GB" dirty="0"/>
          </a:p>
        </p:txBody>
      </p:sp>
      <p:pic>
        <p:nvPicPr>
          <p:cNvPr id="4" name="Picture 4" descr="C:\Documents and Settings\sa025\Local Settings\Temporary Internet Files\Content.IE5\3U5MR7LA\MP900447881[1].jpg"/>
          <p:cNvPicPr>
            <a:picLocks noChangeAspect="1" noChangeArrowheads="1"/>
          </p:cNvPicPr>
          <p:nvPr/>
        </p:nvPicPr>
        <p:blipFill>
          <a:blip r:embed="rId3" cstate="screen"/>
          <a:srcRect/>
          <a:stretch>
            <a:fillRect/>
          </a:stretch>
        </p:blipFill>
        <p:spPr bwMode="auto">
          <a:xfrm>
            <a:off x="6444208" y="332656"/>
            <a:ext cx="2304256" cy="2160000"/>
          </a:xfrm>
          <a:prstGeom prst="rect">
            <a:avLst/>
          </a:prstGeom>
          <a:noFill/>
        </p:spPr>
      </p:pic>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0832" y="116632"/>
            <a:ext cx="8229600" cy="1252728"/>
          </a:xfrm>
        </p:spPr>
        <p:txBody>
          <a:bodyPr/>
          <a:lstStyle/>
          <a:p>
            <a:r>
              <a:rPr lang="en-GB" dirty="0" smtClean="0"/>
              <a:t>Victor (and Edith) Turner</a:t>
            </a:r>
            <a:endParaRPr lang="en-GB" dirty="0"/>
          </a:p>
        </p:txBody>
      </p:sp>
      <p:sp>
        <p:nvSpPr>
          <p:cNvPr id="3" name="Content Placeholder 2"/>
          <p:cNvSpPr>
            <a:spLocks noGrp="1"/>
          </p:cNvSpPr>
          <p:nvPr>
            <p:ph idx="1"/>
          </p:nvPr>
        </p:nvSpPr>
        <p:spPr/>
        <p:txBody>
          <a:bodyPr>
            <a:normAutofit/>
          </a:bodyPr>
          <a:lstStyle/>
          <a:p>
            <a:r>
              <a:rPr lang="en-GB" dirty="0" smtClean="0"/>
              <a:t>Worked in Africa with the </a:t>
            </a:r>
          </a:p>
          <a:p>
            <a:pPr>
              <a:buNone/>
            </a:pPr>
            <a:r>
              <a:rPr lang="en-GB" dirty="0" smtClean="0"/>
              <a:t>	</a:t>
            </a:r>
            <a:r>
              <a:rPr lang="en-GB" dirty="0" err="1" smtClean="0"/>
              <a:t>Ndembu</a:t>
            </a:r>
            <a:endParaRPr lang="en-GB" dirty="0" smtClean="0"/>
          </a:p>
          <a:p>
            <a:r>
              <a:rPr lang="en-GB" dirty="0" smtClean="0"/>
              <a:t>Focused on ritual practice</a:t>
            </a:r>
          </a:p>
          <a:p>
            <a:endParaRPr lang="en-GB" dirty="0" smtClean="0"/>
          </a:p>
          <a:p>
            <a:r>
              <a:rPr lang="en-GB" dirty="0" smtClean="0"/>
              <a:t>Adapted and expanded </a:t>
            </a:r>
            <a:r>
              <a:rPr lang="en-GB" dirty="0" err="1" smtClean="0"/>
              <a:t>Gennep’s</a:t>
            </a:r>
            <a:r>
              <a:rPr lang="en-GB" dirty="0" smtClean="0"/>
              <a:t> </a:t>
            </a:r>
            <a:r>
              <a:rPr lang="en-GB" dirty="0" err="1" smtClean="0"/>
              <a:t>liminal</a:t>
            </a:r>
            <a:r>
              <a:rPr lang="en-GB" dirty="0" smtClean="0"/>
              <a:t> stage of rites of passage into a state he called</a:t>
            </a:r>
          </a:p>
          <a:p>
            <a:pPr>
              <a:buNone/>
            </a:pPr>
            <a:r>
              <a:rPr lang="en-GB" dirty="0" smtClean="0"/>
              <a:t>	‘</a:t>
            </a:r>
            <a:r>
              <a:rPr lang="en-GB" dirty="0" err="1" smtClean="0"/>
              <a:t>Communitas</a:t>
            </a:r>
            <a:r>
              <a:rPr lang="en-GB" dirty="0" smtClean="0"/>
              <a:t>’  </a:t>
            </a:r>
          </a:p>
        </p:txBody>
      </p:sp>
      <p:pic>
        <p:nvPicPr>
          <p:cNvPr id="4" name="Picture 10" descr="Ndembu">
            <a:hlinkClick r:id="rId2"/>
          </p:cNvPr>
          <p:cNvPicPr>
            <a:picLocks noChangeAspect="1" noChangeArrowheads="1"/>
          </p:cNvPicPr>
          <p:nvPr/>
        </p:nvPicPr>
        <p:blipFill>
          <a:blip r:embed="rId3" cstate="screen"/>
          <a:srcRect/>
          <a:stretch>
            <a:fillRect/>
          </a:stretch>
        </p:blipFill>
        <p:spPr bwMode="auto">
          <a:xfrm>
            <a:off x="6084168" y="1196752"/>
            <a:ext cx="2457450" cy="2305050"/>
          </a:xfrm>
          <a:prstGeom prst="rect">
            <a:avLst/>
          </a:prstGeom>
          <a:noFill/>
        </p:spPr>
      </p:pic>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C:\Users\luci\AppData\Local\Microsoft\Windows\Temporary Internet Files\Content.IE5\ZYY64IN6\MC900444955[1].jpg"/>
          <p:cNvPicPr>
            <a:picLocks noChangeAspect="1" noChangeArrowheads="1"/>
          </p:cNvPicPr>
          <p:nvPr/>
        </p:nvPicPr>
        <p:blipFill>
          <a:blip r:embed="rId2" cstate="screen"/>
          <a:srcRect/>
          <a:stretch>
            <a:fillRect/>
          </a:stretch>
        </p:blipFill>
        <p:spPr bwMode="auto">
          <a:xfrm>
            <a:off x="6558096" y="-27384"/>
            <a:ext cx="2262376" cy="2959224"/>
          </a:xfrm>
          <a:prstGeom prst="rect">
            <a:avLst/>
          </a:prstGeom>
          <a:solidFill>
            <a:schemeClr val="bg1">
              <a:lumMod val="50000"/>
              <a:lumOff val="50000"/>
            </a:schemeClr>
          </a:solidFill>
        </p:spPr>
      </p:pic>
      <p:sp>
        <p:nvSpPr>
          <p:cNvPr id="2" name="Title 1"/>
          <p:cNvSpPr>
            <a:spLocks noGrp="1"/>
          </p:cNvSpPr>
          <p:nvPr>
            <p:ph type="title"/>
          </p:nvPr>
        </p:nvSpPr>
        <p:spPr/>
        <p:txBody>
          <a:bodyPr/>
          <a:lstStyle/>
          <a:p>
            <a:r>
              <a:rPr lang="en-GB" i="1" dirty="0" err="1" smtClean="0"/>
              <a:t>Communitas</a:t>
            </a:r>
            <a:r>
              <a:rPr lang="en-GB" dirty="0" smtClean="0"/>
              <a:t> =</a:t>
            </a:r>
            <a:endParaRPr lang="en-GB" dirty="0"/>
          </a:p>
        </p:txBody>
      </p:sp>
      <p:sp>
        <p:nvSpPr>
          <p:cNvPr id="3" name="Content Placeholder 2"/>
          <p:cNvSpPr>
            <a:spLocks noGrp="1"/>
          </p:cNvSpPr>
          <p:nvPr>
            <p:ph idx="1"/>
          </p:nvPr>
        </p:nvSpPr>
        <p:spPr/>
        <p:txBody>
          <a:bodyPr/>
          <a:lstStyle/>
          <a:p>
            <a:r>
              <a:rPr lang="en-GB" dirty="0" smtClean="0"/>
              <a:t>Latin for ‘unstructured group’</a:t>
            </a:r>
          </a:p>
          <a:p>
            <a:r>
              <a:rPr lang="en-GB" dirty="0" smtClean="0"/>
              <a:t>Anthropology uses it to describe alternative social groups where orthodox social status and behaviour does not apply</a:t>
            </a:r>
          </a:p>
          <a:p>
            <a:r>
              <a:rPr lang="en-GB" dirty="0" smtClean="0"/>
              <a:t>The term offers a sense of spirit, equality, counter culture.</a:t>
            </a:r>
          </a:p>
          <a:p>
            <a:r>
              <a:rPr lang="en-GB" dirty="0" smtClean="0"/>
              <a:t>Classic examples cited: hippies, St Francis of Assisi </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lstStyle/>
          <a:p>
            <a:r>
              <a:rPr lang="en-GB" dirty="0" err="1" smtClean="0"/>
              <a:t>Massai</a:t>
            </a:r>
            <a:r>
              <a:rPr lang="en-GB" dirty="0" smtClean="0"/>
              <a:t> Moran initiation to manhood</a:t>
            </a:r>
            <a:endParaRPr lang="en-GB" dirty="0"/>
          </a:p>
        </p:txBody>
      </p:sp>
      <p:sp>
        <p:nvSpPr>
          <p:cNvPr id="5" name="Subtitle 4"/>
          <p:cNvSpPr>
            <a:spLocks noGrp="1"/>
          </p:cNvSpPr>
          <p:nvPr>
            <p:ph type="subTitle" idx="1"/>
          </p:nvPr>
        </p:nvSpPr>
        <p:spPr/>
        <p:txBody>
          <a:bodyPr/>
          <a:lstStyle/>
          <a:p>
            <a:r>
              <a:rPr lang="en-GB" dirty="0" smtClean="0"/>
              <a:t>Film – Disappearing World series. 1975. ‘</a:t>
            </a:r>
            <a:r>
              <a:rPr lang="en-GB" dirty="0" err="1" smtClean="0"/>
              <a:t>Massai</a:t>
            </a:r>
            <a:r>
              <a:rPr lang="en-GB" dirty="0" smtClean="0"/>
              <a:t> Manhood’ Granada</a:t>
            </a:r>
            <a:endParaRPr lang="en-GB" dirty="0"/>
          </a:p>
        </p:txBody>
      </p:sp>
      <p:pic>
        <p:nvPicPr>
          <p:cNvPr id="41986" name="Picture 2" descr="http://upload.wikimedia.org/wikipedia/commons/thumb/9/99/Maasai_tribe.jpg/380px-Maasai_tribe.jpg">
            <a:hlinkClick r:id="rId2"/>
          </p:cNvPr>
          <p:cNvPicPr>
            <a:picLocks noChangeAspect="1" noChangeArrowheads="1"/>
          </p:cNvPicPr>
          <p:nvPr/>
        </p:nvPicPr>
        <p:blipFill>
          <a:blip r:embed="rId3" cstate="screen"/>
          <a:srcRect/>
          <a:stretch>
            <a:fillRect/>
          </a:stretch>
        </p:blipFill>
        <p:spPr bwMode="auto">
          <a:xfrm>
            <a:off x="5436096" y="4221088"/>
            <a:ext cx="2793803" cy="2088000"/>
          </a:xfrm>
          <a:prstGeom prst="rect">
            <a:avLst/>
          </a:prstGeom>
          <a:noFill/>
        </p:spPr>
      </p:pic>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Massai</a:t>
            </a:r>
            <a:r>
              <a:rPr lang="en-GB" dirty="0" smtClean="0"/>
              <a:t> location</a:t>
            </a:r>
            <a:endParaRPr lang="en-GB" dirty="0"/>
          </a:p>
        </p:txBody>
      </p:sp>
      <p:sp>
        <p:nvSpPr>
          <p:cNvPr id="3" name="Content Placeholder 2"/>
          <p:cNvSpPr>
            <a:spLocks noGrp="1"/>
          </p:cNvSpPr>
          <p:nvPr>
            <p:ph idx="1"/>
          </p:nvPr>
        </p:nvSpPr>
        <p:spPr/>
        <p:txBody>
          <a:bodyPr/>
          <a:lstStyle/>
          <a:p>
            <a:r>
              <a:rPr lang="en-GB" dirty="0" smtClean="0"/>
              <a:t>Straddles Kenya and Tanzania</a:t>
            </a:r>
          </a:p>
          <a:p>
            <a:r>
              <a:rPr lang="en-GB" dirty="0" smtClean="0"/>
              <a:t>13 sections</a:t>
            </a:r>
          </a:p>
          <a:p>
            <a:r>
              <a:rPr lang="en-GB" dirty="0" smtClean="0"/>
              <a:t>Economy</a:t>
            </a:r>
          </a:p>
          <a:p>
            <a:pPr>
              <a:buNone/>
            </a:pPr>
            <a:r>
              <a:rPr lang="en-GB" dirty="0" smtClean="0"/>
              <a:t> – cattle and</a:t>
            </a:r>
          </a:p>
          <a:p>
            <a:pPr>
              <a:buNone/>
            </a:pPr>
            <a:r>
              <a:rPr lang="en-GB" dirty="0" smtClean="0"/>
              <a:t>	 beads</a:t>
            </a:r>
            <a:endParaRPr lang="en-GB" dirty="0"/>
          </a:p>
        </p:txBody>
      </p:sp>
      <p:pic>
        <p:nvPicPr>
          <p:cNvPr id="4100" name="Picture 4" descr="http://www.pliafrica.org/img/maps/map_maasai.gif"/>
          <p:cNvPicPr>
            <a:picLocks noChangeAspect="1" noChangeArrowheads="1"/>
          </p:cNvPicPr>
          <p:nvPr/>
        </p:nvPicPr>
        <p:blipFill>
          <a:blip r:embed="rId2" cstate="screen"/>
          <a:srcRect/>
          <a:stretch>
            <a:fillRect/>
          </a:stretch>
        </p:blipFill>
        <p:spPr bwMode="auto">
          <a:xfrm>
            <a:off x="6372200" y="2857078"/>
            <a:ext cx="2343150" cy="3524250"/>
          </a:xfrm>
          <a:prstGeom prst="rect">
            <a:avLst/>
          </a:prstGeom>
          <a:noFill/>
        </p:spPr>
      </p:pic>
      <p:pic>
        <p:nvPicPr>
          <p:cNvPr id="4102" name="Picture 6" descr="http://www.munoz-group.net/pics/map_africa.jpg"/>
          <p:cNvPicPr>
            <a:picLocks noChangeAspect="1" noChangeArrowheads="1"/>
          </p:cNvPicPr>
          <p:nvPr/>
        </p:nvPicPr>
        <p:blipFill>
          <a:blip r:embed="rId3" cstate="screen"/>
          <a:srcRect/>
          <a:stretch>
            <a:fillRect/>
          </a:stretch>
        </p:blipFill>
        <p:spPr bwMode="auto">
          <a:xfrm>
            <a:off x="2785467" y="2857078"/>
            <a:ext cx="3514725" cy="3524250"/>
          </a:xfrm>
          <a:prstGeom prst="rect">
            <a:avLst/>
          </a:prstGeom>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p:spPr>
      </p:pic>
      <p:sp>
        <p:nvSpPr>
          <p:cNvPr id="7" name="Oval 6"/>
          <p:cNvSpPr/>
          <p:nvPr/>
        </p:nvSpPr>
        <p:spPr>
          <a:xfrm>
            <a:off x="5148064" y="4581128"/>
            <a:ext cx="360040" cy="360040"/>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Religious beliefs</a:t>
            </a:r>
            <a:endParaRPr lang="en-GB" dirty="0"/>
          </a:p>
        </p:txBody>
      </p:sp>
      <p:sp>
        <p:nvSpPr>
          <p:cNvPr id="3" name="Content Placeholder 2"/>
          <p:cNvSpPr>
            <a:spLocks noGrp="1"/>
          </p:cNvSpPr>
          <p:nvPr>
            <p:ph idx="1"/>
          </p:nvPr>
        </p:nvSpPr>
        <p:spPr/>
        <p:txBody>
          <a:bodyPr/>
          <a:lstStyle/>
          <a:p>
            <a:r>
              <a:rPr lang="en-GB" dirty="0" smtClean="0"/>
              <a:t>Female god – </a:t>
            </a:r>
            <a:r>
              <a:rPr lang="en-GB" i="1" dirty="0" smtClean="0"/>
              <a:t>Eng-</a:t>
            </a:r>
            <a:r>
              <a:rPr lang="en-GB" i="1" dirty="0" err="1" smtClean="0"/>
              <a:t>ai</a:t>
            </a:r>
            <a:endParaRPr lang="en-GB" i="1" dirty="0" smtClean="0"/>
          </a:p>
          <a:p>
            <a:r>
              <a:rPr lang="en-GB" dirty="0" smtClean="0"/>
              <a:t>Rain is god</a:t>
            </a:r>
          </a:p>
          <a:p>
            <a:r>
              <a:rPr lang="en-GB" i="1" dirty="0" err="1" smtClean="0"/>
              <a:t>Loibons</a:t>
            </a:r>
            <a:r>
              <a:rPr lang="en-GB" dirty="0" smtClean="0"/>
              <a:t> are spiritual leaders (male) who </a:t>
            </a:r>
            <a:r>
              <a:rPr lang="en-GB" dirty="0" err="1" smtClean="0"/>
              <a:t>divinate</a:t>
            </a:r>
            <a:r>
              <a:rPr lang="en-GB" dirty="0" smtClean="0"/>
              <a:t> and heal</a:t>
            </a:r>
          </a:p>
          <a:p>
            <a:r>
              <a:rPr lang="en-GB" dirty="0" smtClean="0"/>
              <a:t>Sacrifices are used to get results</a:t>
            </a:r>
            <a:endParaRPr lang="en-GB" dirty="0"/>
          </a:p>
        </p:txBody>
      </p:sp>
      <p:pic>
        <p:nvPicPr>
          <p:cNvPr id="43012" name="Picture 4" descr="http://www.pliafrica.org/img/people/tribe003.jpg"/>
          <p:cNvPicPr>
            <a:picLocks noChangeAspect="1" noChangeArrowheads="1"/>
          </p:cNvPicPr>
          <p:nvPr/>
        </p:nvPicPr>
        <p:blipFill>
          <a:blip r:embed="rId2" cstate="screen"/>
          <a:srcRect/>
          <a:stretch>
            <a:fillRect/>
          </a:stretch>
        </p:blipFill>
        <p:spPr bwMode="auto">
          <a:xfrm>
            <a:off x="6012160" y="4581128"/>
            <a:ext cx="2286000" cy="1771650"/>
          </a:xfrm>
          <a:prstGeom prst="rect">
            <a:avLst/>
          </a:prstGeom>
          <a:noFill/>
        </p:spPr>
      </p:pic>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Boy – man via </a:t>
            </a:r>
            <a:r>
              <a:rPr lang="en-GB" i="1" dirty="0" err="1" smtClean="0"/>
              <a:t>Moranhood</a:t>
            </a:r>
            <a:endParaRPr lang="en-GB" i="1" dirty="0"/>
          </a:p>
        </p:txBody>
      </p:sp>
      <p:sp>
        <p:nvSpPr>
          <p:cNvPr id="3" name="Content Placeholder 2"/>
          <p:cNvSpPr>
            <a:spLocks noGrp="1"/>
          </p:cNvSpPr>
          <p:nvPr>
            <p:ph idx="1"/>
          </p:nvPr>
        </p:nvSpPr>
        <p:spPr/>
        <p:txBody>
          <a:bodyPr/>
          <a:lstStyle/>
          <a:p>
            <a:r>
              <a:rPr lang="en-GB" dirty="0" smtClean="0"/>
              <a:t>After circumcision boys leave the community to live in the forest with other animals</a:t>
            </a:r>
          </a:p>
          <a:p>
            <a:r>
              <a:rPr lang="en-GB" dirty="0" smtClean="0"/>
              <a:t>This lasts for 7 years</a:t>
            </a:r>
          </a:p>
          <a:p>
            <a:r>
              <a:rPr lang="en-GB" dirty="0" smtClean="0"/>
              <a:t>Must stay together to learn</a:t>
            </a:r>
          </a:p>
          <a:p>
            <a:pPr lvl="1"/>
            <a:r>
              <a:rPr lang="en-GB" dirty="0" smtClean="0"/>
              <a:t>Hunting skills</a:t>
            </a:r>
          </a:p>
          <a:p>
            <a:pPr lvl="1"/>
            <a:r>
              <a:rPr lang="en-GB" dirty="0" smtClean="0"/>
              <a:t>Defence</a:t>
            </a:r>
          </a:p>
          <a:p>
            <a:pPr lvl="1"/>
            <a:r>
              <a:rPr lang="en-GB" dirty="0" smtClean="0"/>
              <a:t>Night travel</a:t>
            </a:r>
          </a:p>
        </p:txBody>
      </p:sp>
      <p:pic>
        <p:nvPicPr>
          <p:cNvPr id="4" name="Picture 2" descr="http://images.world66.com/ma/ss/ai/massai_dance_galleryfull"/>
          <p:cNvPicPr>
            <a:picLocks noChangeAspect="1" noChangeArrowheads="1"/>
          </p:cNvPicPr>
          <p:nvPr/>
        </p:nvPicPr>
        <p:blipFill>
          <a:blip r:embed="rId2" cstate="screen"/>
          <a:srcRect/>
          <a:stretch>
            <a:fillRect/>
          </a:stretch>
        </p:blipFill>
        <p:spPr bwMode="auto">
          <a:xfrm>
            <a:off x="6228184" y="2996952"/>
            <a:ext cx="2533650" cy="3524250"/>
          </a:xfrm>
          <a:prstGeom prst="rect">
            <a:avLst/>
          </a:prstGeom>
          <a:noFill/>
        </p:spPr>
      </p:pic>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i="1" dirty="0" err="1" smtClean="0"/>
              <a:t>Eunoto</a:t>
            </a:r>
            <a:r>
              <a:rPr lang="en-GB" dirty="0" smtClean="0"/>
              <a:t> ceremony</a:t>
            </a:r>
            <a:endParaRPr lang="en-GB" dirty="0"/>
          </a:p>
        </p:txBody>
      </p:sp>
      <p:sp>
        <p:nvSpPr>
          <p:cNvPr id="3" name="Content Placeholder 2"/>
          <p:cNvSpPr>
            <a:spLocks noGrp="1"/>
          </p:cNvSpPr>
          <p:nvPr>
            <p:ph idx="1"/>
          </p:nvPr>
        </p:nvSpPr>
        <p:spPr/>
        <p:txBody>
          <a:bodyPr/>
          <a:lstStyle/>
          <a:p>
            <a:endParaRPr lang="en-GB" dirty="0" smtClean="0"/>
          </a:p>
          <a:p>
            <a:endParaRPr lang="en-GB" dirty="0" smtClean="0"/>
          </a:p>
          <a:p>
            <a:r>
              <a:rPr lang="en-GB" dirty="0" smtClean="0"/>
              <a:t>Reintegration of </a:t>
            </a:r>
            <a:r>
              <a:rPr lang="en-GB" i="1" dirty="0" smtClean="0"/>
              <a:t>Moran</a:t>
            </a:r>
            <a:r>
              <a:rPr lang="en-GB" dirty="0" smtClean="0"/>
              <a:t> into society</a:t>
            </a:r>
          </a:p>
          <a:p>
            <a:r>
              <a:rPr lang="en-GB" dirty="0" smtClean="0"/>
              <a:t>Takes a number of days</a:t>
            </a:r>
          </a:p>
          <a:p>
            <a:pPr lvl="1"/>
            <a:r>
              <a:rPr lang="en-GB" dirty="0" smtClean="0"/>
              <a:t>2 days parading</a:t>
            </a:r>
          </a:p>
          <a:p>
            <a:pPr lvl="1"/>
            <a:r>
              <a:rPr lang="en-GB" dirty="0" smtClean="0"/>
              <a:t>1</a:t>
            </a:r>
            <a:r>
              <a:rPr lang="en-GB" baseline="30000" dirty="0" smtClean="0"/>
              <a:t>st</a:t>
            </a:r>
            <a:r>
              <a:rPr lang="en-GB" dirty="0" smtClean="0"/>
              <a:t> white day – first men are shaved (49 together)</a:t>
            </a:r>
          </a:p>
          <a:p>
            <a:pPr lvl="1"/>
            <a:r>
              <a:rPr lang="en-GB" dirty="0" smtClean="0"/>
              <a:t>Back to forest to slaughter a cow with elders</a:t>
            </a:r>
            <a:endParaRPr lang="en-GB" dirty="0"/>
          </a:p>
        </p:txBody>
      </p:sp>
      <p:pic>
        <p:nvPicPr>
          <p:cNvPr id="45058" name="Picture 2" descr="http://www.1arkamilmago.com/images/eunoto.jpg"/>
          <p:cNvPicPr>
            <a:picLocks noChangeAspect="1" noChangeArrowheads="1"/>
          </p:cNvPicPr>
          <p:nvPr/>
        </p:nvPicPr>
        <p:blipFill>
          <a:blip r:embed="rId2" cstate="screen"/>
          <a:srcRect/>
          <a:stretch>
            <a:fillRect/>
          </a:stretch>
        </p:blipFill>
        <p:spPr bwMode="auto">
          <a:xfrm>
            <a:off x="6948264" y="188640"/>
            <a:ext cx="1761830" cy="3024336"/>
          </a:xfrm>
          <a:prstGeom prst="rect">
            <a:avLst/>
          </a:prstGeom>
          <a:noFill/>
        </p:spPr>
      </p:pic>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Questions/points to consider</a:t>
            </a:r>
            <a:endParaRPr lang="en-GB" dirty="0"/>
          </a:p>
        </p:txBody>
      </p:sp>
      <p:sp>
        <p:nvSpPr>
          <p:cNvPr id="3" name="Content Placeholder 2"/>
          <p:cNvSpPr>
            <a:spLocks noGrp="1"/>
          </p:cNvSpPr>
          <p:nvPr>
            <p:ph idx="1"/>
          </p:nvPr>
        </p:nvSpPr>
        <p:spPr>
          <a:xfrm>
            <a:off x="457200" y="1775191"/>
            <a:ext cx="7787208" cy="4390113"/>
          </a:xfrm>
        </p:spPr>
        <p:txBody>
          <a:bodyPr>
            <a:normAutofit/>
          </a:bodyPr>
          <a:lstStyle/>
          <a:p>
            <a:r>
              <a:rPr lang="en-GB" dirty="0" smtClean="0"/>
              <a:t>Note how the </a:t>
            </a:r>
            <a:r>
              <a:rPr lang="en-GB" smtClean="0"/>
              <a:t>body is understood</a:t>
            </a:r>
            <a:endParaRPr lang="en-GB" dirty="0" smtClean="0"/>
          </a:p>
          <a:p>
            <a:r>
              <a:rPr lang="en-GB" dirty="0" smtClean="0"/>
              <a:t>Observe gender role play both in and out of ritual time</a:t>
            </a:r>
          </a:p>
          <a:p>
            <a:r>
              <a:rPr lang="en-GB" dirty="0" smtClean="0"/>
              <a:t>Attempt to locate ritual time</a:t>
            </a:r>
          </a:p>
          <a:p>
            <a:r>
              <a:rPr lang="en-GB" dirty="0" smtClean="0"/>
              <a:t>What stage is the </a:t>
            </a:r>
            <a:r>
              <a:rPr lang="en-GB" dirty="0" err="1" smtClean="0"/>
              <a:t>liminal</a:t>
            </a:r>
            <a:r>
              <a:rPr lang="en-GB" dirty="0" smtClean="0"/>
              <a:t>?</a:t>
            </a:r>
          </a:p>
          <a:p>
            <a:r>
              <a:rPr lang="en-GB" dirty="0" smtClean="0"/>
              <a:t>How can you tell?</a:t>
            </a:r>
          </a:p>
          <a:p>
            <a:r>
              <a:rPr lang="en-GB" dirty="0" smtClean="0"/>
              <a:t>How does this group deal with potentially destructive sexual feelings?</a:t>
            </a:r>
          </a:p>
          <a:p>
            <a:endParaRPr lang="en-GB" dirty="0"/>
          </a:p>
        </p:txBody>
      </p:sp>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7" descr="C:\Documents and Settings\sa025\Local Settings\Temporary Internet Files\Content.IE5\80ZR14XO\MP900400528[1].jpg"/>
          <p:cNvPicPr>
            <a:picLocks noChangeAspect="1" noChangeArrowheads="1"/>
          </p:cNvPicPr>
          <p:nvPr/>
        </p:nvPicPr>
        <p:blipFill>
          <a:blip r:embed="rId2" cstate="screen"/>
          <a:srcRect/>
          <a:stretch>
            <a:fillRect/>
          </a:stretch>
        </p:blipFill>
        <p:spPr bwMode="auto">
          <a:xfrm>
            <a:off x="6802563" y="116632"/>
            <a:ext cx="1945901" cy="2952000"/>
          </a:xfrm>
          <a:prstGeom prst="rect">
            <a:avLst/>
          </a:prstGeom>
          <a:noFill/>
        </p:spPr>
      </p:pic>
      <p:sp>
        <p:nvSpPr>
          <p:cNvPr id="2" name="Title 1"/>
          <p:cNvSpPr>
            <a:spLocks noGrp="1"/>
          </p:cNvSpPr>
          <p:nvPr>
            <p:ph type="title"/>
          </p:nvPr>
        </p:nvSpPr>
        <p:spPr/>
        <p:txBody>
          <a:bodyPr/>
          <a:lstStyle/>
          <a:p>
            <a:r>
              <a:rPr lang="en-GB" dirty="0" smtClean="0"/>
              <a:t>Summary </a:t>
            </a:r>
            <a:endParaRPr lang="en-GB" dirty="0"/>
          </a:p>
        </p:txBody>
      </p:sp>
      <p:sp>
        <p:nvSpPr>
          <p:cNvPr id="3" name="Content Placeholder 2"/>
          <p:cNvSpPr>
            <a:spLocks noGrp="1"/>
          </p:cNvSpPr>
          <p:nvPr>
            <p:ph idx="1"/>
          </p:nvPr>
        </p:nvSpPr>
        <p:spPr/>
        <p:txBody>
          <a:bodyPr/>
          <a:lstStyle/>
          <a:p>
            <a:r>
              <a:rPr lang="en-GB" dirty="0" smtClean="0"/>
              <a:t>Change was considered both </a:t>
            </a:r>
          </a:p>
          <a:p>
            <a:pPr>
              <a:buNone/>
            </a:pPr>
            <a:r>
              <a:rPr lang="en-GB" dirty="0" smtClean="0"/>
              <a:t>	individually and collectively</a:t>
            </a:r>
          </a:p>
          <a:p>
            <a:r>
              <a:rPr lang="en-GB" dirty="0" smtClean="0"/>
              <a:t>How societies deal with life stages changes was explored</a:t>
            </a:r>
          </a:p>
          <a:p>
            <a:r>
              <a:rPr lang="en-GB" dirty="0" smtClean="0"/>
              <a:t>Van </a:t>
            </a:r>
            <a:r>
              <a:rPr lang="en-GB" dirty="0" err="1" smtClean="0"/>
              <a:t>Gennep’s</a:t>
            </a:r>
            <a:r>
              <a:rPr lang="en-GB" dirty="0" smtClean="0"/>
              <a:t> theory of ritual was considered</a:t>
            </a:r>
          </a:p>
          <a:p>
            <a:r>
              <a:rPr lang="en-GB" dirty="0" smtClean="0"/>
              <a:t>Victor Turner’s theory of </a:t>
            </a:r>
            <a:r>
              <a:rPr lang="en-GB" i="1" dirty="0" err="1" smtClean="0"/>
              <a:t>communitas</a:t>
            </a:r>
            <a:r>
              <a:rPr lang="en-GB" dirty="0" smtClean="0"/>
              <a:t> was  investigated</a:t>
            </a:r>
          </a:p>
          <a:p>
            <a:r>
              <a:rPr lang="en-GB" smtClean="0"/>
              <a:t>Film: Massai</a:t>
            </a:r>
            <a:r>
              <a:rPr lang="en-GB" dirty="0" smtClean="0"/>
              <a:t> ritual into manhood</a:t>
            </a:r>
          </a:p>
          <a:p>
            <a:endParaRPr lang="en-GB" dirty="0"/>
          </a:p>
        </p:txBody>
      </p:sp>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odule">
  <a:themeElements>
    <a:clrScheme name="Custom 23">
      <a:dk1>
        <a:srgbClr val="FFFFFF"/>
      </a:dk1>
      <a:lt1>
        <a:srgbClr val="141415"/>
      </a:lt1>
      <a:dk2>
        <a:srgbClr val="340000"/>
      </a:dk2>
      <a:lt2>
        <a:srgbClr val="FFC000"/>
      </a:lt2>
      <a:accent1>
        <a:srgbClr val="F0AD00"/>
      </a:accent1>
      <a:accent2>
        <a:srgbClr val="60B5CC"/>
      </a:accent2>
      <a:accent3>
        <a:srgbClr val="E66C7D"/>
      </a:accent3>
      <a:accent4>
        <a:srgbClr val="6BB76D"/>
      </a:accent4>
      <a:accent5>
        <a:srgbClr val="E88651"/>
      </a:accent5>
      <a:accent6>
        <a:srgbClr val="C64847"/>
      </a:accent6>
      <a:hlink>
        <a:srgbClr val="168BBA"/>
      </a:hlink>
      <a:folHlink>
        <a:srgbClr val="680000"/>
      </a:folHlink>
    </a:clrScheme>
    <a:fontScheme name="Module">
      <a:maj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Modul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47500"/>
                <a:satMod val="137000"/>
              </a:schemeClr>
            </a:gs>
            <a:gs pos="55000">
              <a:schemeClr val="phClr">
                <a:shade val="69000"/>
                <a:satMod val="137000"/>
              </a:schemeClr>
            </a:gs>
            <a:gs pos="100000">
              <a:schemeClr val="phClr">
                <a:shade val="98000"/>
                <a:satMod val="137000"/>
              </a:schemeClr>
            </a:gs>
          </a:gsLst>
          <a:lin ang="16200000" scaled="0"/>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fov="0">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48000"/>
                <a:satMod val="300000"/>
              </a:schemeClr>
            </a:gs>
            <a:gs pos="12000">
              <a:schemeClr val="phClr">
                <a:tint val="48000"/>
                <a:satMod val="300000"/>
              </a:schemeClr>
            </a:gs>
            <a:gs pos="20000">
              <a:schemeClr val="phClr">
                <a:tint val="49000"/>
                <a:satMod val="300000"/>
              </a:schemeClr>
            </a:gs>
            <a:gs pos="100000">
              <a:schemeClr val="phClr">
                <a:shade val="30000"/>
              </a:schemeClr>
            </a:gs>
          </a:gsLst>
          <a:path path="circle">
            <a:fillToRect l="10000" t="-25000" r="10000" b="125000"/>
          </a:path>
        </a:gradFill>
        <a:blipFill>
          <a:blip xmlns:r="http://schemas.openxmlformats.org/officeDocument/2006/relationships" r:embed="rId1">
            <a:duotone>
              <a:schemeClr val="phClr">
                <a:shade val="75000"/>
                <a:satMod val="105000"/>
              </a:schemeClr>
              <a:schemeClr val="phClr">
                <a:tint val="95000"/>
                <a:satMod val="105000"/>
              </a:schemeClr>
            </a:duotone>
          </a:blip>
          <a:tile tx="0" ty="0" sx="38000" sy="38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Module</Template>
  <TotalTime>2647</TotalTime>
  <Words>893</Words>
  <Application>Microsoft Office PowerPoint</Application>
  <PresentationFormat>On-screen Show (4:3)</PresentationFormat>
  <Paragraphs>164</Paragraphs>
  <Slides>28</Slides>
  <Notes>4</Notes>
  <HiddenSlides>0</HiddenSlides>
  <MMClips>0</MMClips>
  <ScaleCrop>false</ScaleCrop>
  <HeadingPairs>
    <vt:vector size="4" baseType="variant">
      <vt:variant>
        <vt:lpstr>Theme</vt:lpstr>
      </vt:variant>
      <vt:variant>
        <vt:i4>1</vt:i4>
      </vt:variant>
      <vt:variant>
        <vt:lpstr>Slide Titles</vt:lpstr>
      </vt:variant>
      <vt:variant>
        <vt:i4>28</vt:i4>
      </vt:variant>
    </vt:vector>
  </HeadingPairs>
  <TitlesOfParts>
    <vt:vector size="29" baseType="lpstr">
      <vt:lpstr>Module</vt:lpstr>
      <vt:lpstr>Negotiating change</vt:lpstr>
      <vt:lpstr>Today’s class</vt:lpstr>
      <vt:lpstr>What is change?</vt:lpstr>
      <vt:lpstr>How do you deal with change?</vt:lpstr>
      <vt:lpstr>Is it easy to change?</vt:lpstr>
      <vt:lpstr>Belonging  </vt:lpstr>
      <vt:lpstr>Anomie -</vt:lpstr>
      <vt:lpstr>Theories of change</vt:lpstr>
      <vt:lpstr>Outsider psychology</vt:lpstr>
      <vt:lpstr>Successful negotiation </vt:lpstr>
      <vt:lpstr>Social solution?  Ceremonies - social markers </vt:lpstr>
      <vt:lpstr>Ceremonies/rituals</vt:lpstr>
      <vt:lpstr>Performing rituals – why?</vt:lpstr>
      <vt:lpstr>Rituals and life-stages</vt:lpstr>
      <vt:lpstr>Giddens on the roots of rituals</vt:lpstr>
      <vt:lpstr>Rites of passage  doorway to new identity</vt:lpstr>
      <vt:lpstr>Rites of passage structure</vt:lpstr>
      <vt:lpstr>Example: marriage </vt:lpstr>
      <vt:lpstr>Why is structuring change important to societies?</vt:lpstr>
      <vt:lpstr>Victor (and Edith) Turner</vt:lpstr>
      <vt:lpstr>Communitas =</vt:lpstr>
      <vt:lpstr>Massai Moran initiation to manhood</vt:lpstr>
      <vt:lpstr>Massai location</vt:lpstr>
      <vt:lpstr>Religious beliefs</vt:lpstr>
      <vt:lpstr>Boy – man via Moranhood</vt:lpstr>
      <vt:lpstr>Eunoto ceremony</vt:lpstr>
      <vt:lpstr>Questions/points to consider</vt:lpstr>
      <vt:lpstr>Summary </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Negotiating change</dc:title>
  <dc:creator>sa025</dc:creator>
  <cp:lastModifiedBy>sa025</cp:lastModifiedBy>
  <cp:revision>66</cp:revision>
  <dcterms:created xsi:type="dcterms:W3CDTF">2010-10-01T09:05:04Z</dcterms:created>
  <dcterms:modified xsi:type="dcterms:W3CDTF">2013-02-19T13:01:30Z</dcterms:modified>
</cp:coreProperties>
</file>