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20"/>
  </p:notesMasterIdLst>
  <p:sldIdLst>
    <p:sldId id="256" r:id="rId5"/>
    <p:sldId id="257" r:id="rId6"/>
    <p:sldId id="258" r:id="rId7"/>
    <p:sldId id="259" r:id="rId8"/>
    <p:sldId id="261" r:id="rId9"/>
    <p:sldId id="262" r:id="rId10"/>
    <p:sldId id="263" r:id="rId11"/>
    <p:sldId id="264" r:id="rId12"/>
    <p:sldId id="265" r:id="rId13"/>
    <p:sldId id="266" r:id="rId14"/>
    <p:sldId id="267" r:id="rId15"/>
    <p:sldId id="269" r:id="rId16"/>
    <p:sldId id="260" r:id="rId17"/>
    <p:sldId id="271" r:id="rId18"/>
    <p:sldId id="270" r:id="rId19"/>
  </p:sldIdLst>
  <p:sldSz cx="18288000" cy="10287000"/>
  <p:notesSz cx="6858000" cy="9144000"/>
  <p:embeddedFontLst>
    <p:embeddedFont>
      <p:font typeface="Baskerville Old Face" panose="02020602080505020303" pitchFamily="18" charset="0"/>
      <p:regular r:id="rId21"/>
    </p:embeddedFont>
    <p:embeddedFont>
      <p:font typeface="Calibri" panose="020F0502020204030204" pitchFamily="34" charset="0"/>
      <p:regular r:id="rId22"/>
      <p:bold r:id="rId23"/>
      <p:italic r:id="rId24"/>
      <p:boldItalic r:id="rId25"/>
    </p:embeddedFont>
    <p:embeddedFont>
      <p:font typeface="Clear Sans Regular" panose="020B0604020202020204" charset="0"/>
      <p:regular r:id="rId26"/>
    </p:embeddedFont>
    <p:embeddedFont>
      <p:font typeface="Clear Sans Regular Bold" panose="020B0604020202020204" charset="0"/>
      <p:regular r:id="rId27"/>
    </p:embeddedFont>
    <p:embeddedFont>
      <p:font typeface="Georgia" panose="02040502050405020303" pitchFamily="18" charset="0"/>
      <p:regular r:id="rId28"/>
      <p:bold r:id="rId29"/>
      <p:italic r:id="rId30"/>
      <p:boldItalic r:id="rId31"/>
    </p:embeddedFont>
    <p:embeddedFont>
      <p:font typeface="Hammersmith One" panose="020B0604020202020204" charset="0"/>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my Verona Esombe (2115629)" initials="MVE(" lastIdx="3" clrIdx="0">
    <p:extLst>
      <p:ext uri="{19B8F6BF-5375-455C-9EA6-DF929625EA0E}">
        <p15:presenceInfo xmlns:p15="http://schemas.microsoft.com/office/powerpoint/2012/main" userId="Mamy Verona Esombe (2115629)"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9E28F7-0BC0-4D3D-93FB-D0F20A194BD8}" v="48" dt="2021-11-09T07:36:56.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0" d="100"/>
          <a:sy n="50" d="100"/>
        </p:scale>
        <p:origin x="30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6.fntdata"/><Relationship Id="rId3" Type="http://schemas.openxmlformats.org/officeDocument/2006/relationships/customXml" Target="../customXml/item3.xml"/><Relationship Id="rId21" Type="http://schemas.openxmlformats.org/officeDocument/2006/relationships/font" Target="fonts/font1.fntdata"/><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5.fntdata"/><Relationship Id="rId33" Type="http://schemas.openxmlformats.org/officeDocument/2006/relationships/commentAuthors" Target="commentAuthor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4.fntdata"/><Relationship Id="rId32" Type="http://schemas.openxmlformats.org/officeDocument/2006/relationships/font" Target="fonts/font12.fntdata"/><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1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1-08T15:12:31.691" idx="2">
    <p:pos x="10" y="10"/>
    <p:text/>
    <p:extLst>
      <p:ext uri="{C676402C-5697-4E1C-873F-D02D1690AC5C}">
        <p15:threadingInfo xmlns:p15="http://schemas.microsoft.com/office/powerpoint/2012/main" timeZoneBias="0"/>
      </p:ext>
    </p:extLst>
  </p:cm>
  <p:cm authorId="1" dt="2021-11-08T16:04:13.625" idx="3">
    <p:pos x="106" y="106"/>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A54C84-15BC-4F74-A83C-52F2F1980795}"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FD01FCC9-1EDA-447D-8E73-45479C51E303}">
      <dgm:prSet/>
      <dgm:spPr/>
      <dgm:t>
        <a:bodyPr/>
        <a:lstStyle/>
        <a:p>
          <a:r>
            <a:rPr lang="en-GB" b="1" dirty="0"/>
            <a:t>Gmail (electronic mail platform),</a:t>
          </a:r>
          <a:endParaRPr lang="en-US" dirty="0"/>
        </a:p>
      </dgm:t>
    </dgm:pt>
    <dgm:pt modelId="{4A5EA133-17F6-408D-A88F-0505C55542BA}" type="parTrans" cxnId="{D56BEFAA-9CAD-4858-81E6-7671E465A5F0}">
      <dgm:prSet/>
      <dgm:spPr/>
      <dgm:t>
        <a:bodyPr/>
        <a:lstStyle/>
        <a:p>
          <a:endParaRPr lang="en-US"/>
        </a:p>
      </dgm:t>
    </dgm:pt>
    <dgm:pt modelId="{BA2B8289-CC0E-4B7B-A1F3-F6A10763F207}" type="sibTrans" cxnId="{D56BEFAA-9CAD-4858-81E6-7671E465A5F0}">
      <dgm:prSet/>
      <dgm:spPr/>
      <dgm:t>
        <a:bodyPr/>
        <a:lstStyle/>
        <a:p>
          <a:endParaRPr lang="en-US"/>
        </a:p>
      </dgm:t>
    </dgm:pt>
    <dgm:pt modelId="{A333C929-93A4-4685-9F8F-475502EF39FF}">
      <dgm:prSet/>
      <dgm:spPr/>
      <dgm:t>
        <a:bodyPr/>
        <a:lstStyle/>
        <a:p>
          <a:r>
            <a:rPr lang="en-GB" b="1"/>
            <a:t>Google Calendar for time-management and scheduling.</a:t>
          </a:r>
          <a:endParaRPr lang="en-US"/>
        </a:p>
      </dgm:t>
    </dgm:pt>
    <dgm:pt modelId="{1B38D57F-FDA1-4FC2-A20E-01605EE553EB}" type="parTrans" cxnId="{F7268A24-2C5C-4399-B0E6-C52803ACE455}">
      <dgm:prSet/>
      <dgm:spPr/>
      <dgm:t>
        <a:bodyPr/>
        <a:lstStyle/>
        <a:p>
          <a:endParaRPr lang="en-US"/>
        </a:p>
      </dgm:t>
    </dgm:pt>
    <dgm:pt modelId="{19E57B55-61BC-46AC-B937-47829F2B4339}" type="sibTrans" cxnId="{F7268A24-2C5C-4399-B0E6-C52803ACE455}">
      <dgm:prSet/>
      <dgm:spPr/>
      <dgm:t>
        <a:bodyPr/>
        <a:lstStyle/>
        <a:p>
          <a:endParaRPr lang="en-US"/>
        </a:p>
      </dgm:t>
    </dgm:pt>
    <dgm:pt modelId="{AD203DEB-B0B1-4DAC-9337-763815B50E25}">
      <dgm:prSet/>
      <dgm:spPr/>
      <dgm:t>
        <a:bodyPr/>
        <a:lstStyle/>
        <a:p>
          <a:r>
            <a:rPr lang="en-GB" b="1"/>
            <a:t>Google Drive for cloud storage of files </a:t>
          </a:r>
          <a:endParaRPr lang="en-US"/>
        </a:p>
      </dgm:t>
    </dgm:pt>
    <dgm:pt modelId="{2DA40D12-E464-437D-8ED3-C3A15CFFEC66}" type="parTrans" cxnId="{6A1E39EB-3606-4DCB-9C8D-21D3B3E4FB41}">
      <dgm:prSet/>
      <dgm:spPr/>
      <dgm:t>
        <a:bodyPr/>
        <a:lstStyle/>
        <a:p>
          <a:endParaRPr lang="en-US"/>
        </a:p>
      </dgm:t>
    </dgm:pt>
    <dgm:pt modelId="{530E9CBC-2512-49D4-B634-25D971085985}" type="sibTrans" cxnId="{6A1E39EB-3606-4DCB-9C8D-21D3B3E4FB41}">
      <dgm:prSet/>
      <dgm:spPr/>
      <dgm:t>
        <a:bodyPr/>
        <a:lstStyle/>
        <a:p>
          <a:endParaRPr lang="en-US"/>
        </a:p>
      </dgm:t>
    </dgm:pt>
    <dgm:pt modelId="{C7A37E69-25A8-4551-A2D5-AAF359B11658}">
      <dgm:prSet/>
      <dgm:spPr/>
      <dgm:t>
        <a:bodyPr/>
        <a:lstStyle/>
        <a:p>
          <a:r>
            <a:rPr lang="en-GB" b="1"/>
            <a:t>Google Docs, Sheets and Slides for productivity</a:t>
          </a:r>
          <a:endParaRPr lang="en-US"/>
        </a:p>
      </dgm:t>
    </dgm:pt>
    <dgm:pt modelId="{471ECACB-1C97-4252-98C5-810ED05E3D70}" type="parTrans" cxnId="{F04114F0-4770-46ED-A192-B6DB53CF06CF}">
      <dgm:prSet/>
      <dgm:spPr/>
      <dgm:t>
        <a:bodyPr/>
        <a:lstStyle/>
        <a:p>
          <a:endParaRPr lang="en-US"/>
        </a:p>
      </dgm:t>
    </dgm:pt>
    <dgm:pt modelId="{D2DE292F-5DF6-459E-A54F-34205DE9FF7E}" type="sibTrans" cxnId="{F04114F0-4770-46ED-A192-B6DB53CF06CF}">
      <dgm:prSet/>
      <dgm:spPr/>
      <dgm:t>
        <a:bodyPr/>
        <a:lstStyle/>
        <a:p>
          <a:endParaRPr lang="en-US"/>
        </a:p>
      </dgm:t>
    </dgm:pt>
    <dgm:pt modelId="{234B578C-C2E6-4C28-B264-ECC697F7F277}">
      <dgm:prSet/>
      <dgm:spPr/>
      <dgm:t>
        <a:bodyPr/>
        <a:lstStyle/>
        <a:p>
          <a:r>
            <a:rPr lang="en-GB" b="1"/>
            <a:t>Google photos for photo storage and sharing</a:t>
          </a:r>
          <a:endParaRPr lang="en-US"/>
        </a:p>
      </dgm:t>
    </dgm:pt>
    <dgm:pt modelId="{FE69626E-90EA-4B1E-8B61-5B86C7E05A51}" type="parTrans" cxnId="{C4F63E00-53E7-4C25-8285-537C30047A54}">
      <dgm:prSet/>
      <dgm:spPr/>
      <dgm:t>
        <a:bodyPr/>
        <a:lstStyle/>
        <a:p>
          <a:endParaRPr lang="en-US"/>
        </a:p>
      </dgm:t>
    </dgm:pt>
    <dgm:pt modelId="{BCA02344-FBBE-4BFB-A91F-17AB496E288A}" type="sibTrans" cxnId="{C4F63E00-53E7-4C25-8285-537C30047A54}">
      <dgm:prSet/>
      <dgm:spPr/>
      <dgm:t>
        <a:bodyPr/>
        <a:lstStyle/>
        <a:p>
          <a:endParaRPr lang="en-US"/>
        </a:p>
      </dgm:t>
    </dgm:pt>
    <dgm:pt modelId="{34A8918B-7FE4-44EB-A20B-05301ED76FAA}">
      <dgm:prSet/>
      <dgm:spPr/>
      <dgm:t>
        <a:bodyPr/>
        <a:lstStyle/>
        <a:p>
          <a:r>
            <a:rPr lang="en-GB" b="1"/>
            <a:t>Google Maps for mapping, navigation and satellite imagery</a:t>
          </a:r>
          <a:endParaRPr lang="en-US"/>
        </a:p>
      </dgm:t>
    </dgm:pt>
    <dgm:pt modelId="{D80F994A-EF35-4D00-B904-62923B1C9988}" type="parTrans" cxnId="{663B4B23-2933-4D10-8819-FC0AA57B54CD}">
      <dgm:prSet/>
      <dgm:spPr/>
      <dgm:t>
        <a:bodyPr/>
        <a:lstStyle/>
        <a:p>
          <a:endParaRPr lang="en-US"/>
        </a:p>
      </dgm:t>
    </dgm:pt>
    <dgm:pt modelId="{BE91F3A0-23CD-42DB-8B61-D6AE0BF3C275}" type="sibTrans" cxnId="{663B4B23-2933-4D10-8819-FC0AA57B54CD}">
      <dgm:prSet/>
      <dgm:spPr/>
      <dgm:t>
        <a:bodyPr/>
        <a:lstStyle/>
        <a:p>
          <a:endParaRPr lang="en-US"/>
        </a:p>
      </dgm:t>
    </dgm:pt>
    <dgm:pt modelId="{A443B553-6EEA-4D46-AC4E-489F877A01BD}">
      <dgm:prSet/>
      <dgm:spPr/>
      <dgm:t>
        <a:bodyPr/>
        <a:lstStyle/>
        <a:p>
          <a:r>
            <a:rPr lang="en-GB" b="1" dirty="0"/>
            <a:t>Google Earth allowed users to see high – definition satellite                  </a:t>
          </a:r>
          <a:endParaRPr lang="en-US" dirty="0"/>
        </a:p>
      </dgm:t>
    </dgm:pt>
    <dgm:pt modelId="{DC880189-7DFE-43C3-86D5-E28E3C155A9C}" type="parTrans" cxnId="{5517D8B9-CF00-41B4-B5E8-DE9DBDF4344F}">
      <dgm:prSet/>
      <dgm:spPr/>
      <dgm:t>
        <a:bodyPr/>
        <a:lstStyle/>
        <a:p>
          <a:endParaRPr lang="en-US"/>
        </a:p>
      </dgm:t>
    </dgm:pt>
    <dgm:pt modelId="{12ED5927-319E-4317-8AF8-FC9B33196A22}" type="sibTrans" cxnId="{5517D8B9-CF00-41B4-B5E8-DE9DBDF4344F}">
      <dgm:prSet/>
      <dgm:spPr/>
      <dgm:t>
        <a:bodyPr/>
        <a:lstStyle/>
        <a:p>
          <a:endParaRPr lang="en-US"/>
        </a:p>
      </dgm:t>
    </dgm:pt>
    <dgm:pt modelId="{FE06EABC-9887-4B8F-A12C-92EB7AF3B702}">
      <dgm:prSet/>
      <dgm:spPr/>
      <dgm:t>
        <a:bodyPr/>
        <a:lstStyle/>
        <a:p>
          <a:r>
            <a:rPr lang="en-GB" b="1"/>
            <a:t>YouTube For video viewing and sharing   </a:t>
          </a:r>
          <a:endParaRPr lang="en-US"/>
        </a:p>
      </dgm:t>
    </dgm:pt>
    <dgm:pt modelId="{DBD267F4-04E6-488A-837E-573B718C37D6}" type="parTrans" cxnId="{4D0B5F60-B3EB-4951-8C41-F5ED5FA9C764}">
      <dgm:prSet/>
      <dgm:spPr/>
      <dgm:t>
        <a:bodyPr/>
        <a:lstStyle/>
        <a:p>
          <a:endParaRPr lang="en-US"/>
        </a:p>
      </dgm:t>
    </dgm:pt>
    <dgm:pt modelId="{6C1055B3-DB61-4BBC-99DA-0623E8B7CED0}" type="sibTrans" cxnId="{4D0B5F60-B3EB-4951-8C41-F5ED5FA9C764}">
      <dgm:prSet/>
      <dgm:spPr/>
      <dgm:t>
        <a:bodyPr/>
        <a:lstStyle/>
        <a:p>
          <a:endParaRPr lang="en-US"/>
        </a:p>
      </dgm:t>
    </dgm:pt>
    <dgm:pt modelId="{F5588C92-0D3D-4256-B75A-F1F228E0AD05}">
      <dgm:prSet/>
      <dgm:spPr/>
      <dgm:t>
        <a:bodyPr/>
        <a:lstStyle/>
        <a:p>
          <a:r>
            <a:rPr lang="en-GB" b="1"/>
            <a:t>Duo :   video chat mobile app                       </a:t>
          </a:r>
          <a:endParaRPr lang="en-US"/>
        </a:p>
      </dgm:t>
    </dgm:pt>
    <dgm:pt modelId="{5C3140A6-0C23-43EA-9FA4-DBDF7BEB3985}" type="parTrans" cxnId="{52302C78-9A8C-43FA-A20C-CCDDC6270EE6}">
      <dgm:prSet/>
      <dgm:spPr/>
      <dgm:t>
        <a:bodyPr/>
        <a:lstStyle/>
        <a:p>
          <a:endParaRPr lang="en-US"/>
        </a:p>
      </dgm:t>
    </dgm:pt>
    <dgm:pt modelId="{63C2AA00-C411-49FD-9F3F-E428083E90F3}" type="sibTrans" cxnId="{52302C78-9A8C-43FA-A20C-CCDDC6270EE6}">
      <dgm:prSet/>
      <dgm:spPr/>
      <dgm:t>
        <a:bodyPr/>
        <a:lstStyle/>
        <a:p>
          <a:endParaRPr lang="en-US"/>
        </a:p>
      </dgm:t>
    </dgm:pt>
    <dgm:pt modelId="{F915992B-7562-4610-B644-CD9C41F74A0C}" type="pres">
      <dgm:prSet presAssocID="{EAA54C84-15BC-4F74-A83C-52F2F1980795}" presName="diagram" presStyleCnt="0">
        <dgm:presLayoutVars>
          <dgm:dir/>
          <dgm:resizeHandles val="exact"/>
        </dgm:presLayoutVars>
      </dgm:prSet>
      <dgm:spPr/>
    </dgm:pt>
    <dgm:pt modelId="{C7FC1412-965A-4030-8FF2-19BD60470A4E}" type="pres">
      <dgm:prSet presAssocID="{FD01FCC9-1EDA-447D-8E73-45479C51E303}" presName="node" presStyleLbl="node1" presStyleIdx="0" presStyleCnt="9">
        <dgm:presLayoutVars>
          <dgm:bulletEnabled val="1"/>
        </dgm:presLayoutVars>
      </dgm:prSet>
      <dgm:spPr/>
    </dgm:pt>
    <dgm:pt modelId="{19074471-C117-4F17-B855-B420BEEE8C7C}" type="pres">
      <dgm:prSet presAssocID="{BA2B8289-CC0E-4B7B-A1F3-F6A10763F207}" presName="sibTrans" presStyleCnt="0"/>
      <dgm:spPr/>
    </dgm:pt>
    <dgm:pt modelId="{15D9EEA6-41D7-4616-A365-27EF928D585D}" type="pres">
      <dgm:prSet presAssocID="{A333C929-93A4-4685-9F8F-475502EF39FF}" presName="node" presStyleLbl="node1" presStyleIdx="1" presStyleCnt="9">
        <dgm:presLayoutVars>
          <dgm:bulletEnabled val="1"/>
        </dgm:presLayoutVars>
      </dgm:prSet>
      <dgm:spPr/>
    </dgm:pt>
    <dgm:pt modelId="{E33FF297-D16A-4BF2-9246-51F4A9C95464}" type="pres">
      <dgm:prSet presAssocID="{19E57B55-61BC-46AC-B937-47829F2B4339}" presName="sibTrans" presStyleCnt="0"/>
      <dgm:spPr/>
    </dgm:pt>
    <dgm:pt modelId="{6C4E4DF5-C4D6-444E-80D4-3DDF28EF92FB}" type="pres">
      <dgm:prSet presAssocID="{AD203DEB-B0B1-4DAC-9337-763815B50E25}" presName="node" presStyleLbl="node1" presStyleIdx="2" presStyleCnt="9">
        <dgm:presLayoutVars>
          <dgm:bulletEnabled val="1"/>
        </dgm:presLayoutVars>
      </dgm:prSet>
      <dgm:spPr/>
    </dgm:pt>
    <dgm:pt modelId="{263ED663-B0A8-4D48-ACB8-91F6CD1D68F4}" type="pres">
      <dgm:prSet presAssocID="{530E9CBC-2512-49D4-B634-25D971085985}" presName="sibTrans" presStyleCnt="0"/>
      <dgm:spPr/>
    </dgm:pt>
    <dgm:pt modelId="{8E8AC83B-2D91-48A3-A25C-8813E229A85E}" type="pres">
      <dgm:prSet presAssocID="{C7A37E69-25A8-4551-A2D5-AAF359B11658}" presName="node" presStyleLbl="node1" presStyleIdx="3" presStyleCnt="9">
        <dgm:presLayoutVars>
          <dgm:bulletEnabled val="1"/>
        </dgm:presLayoutVars>
      </dgm:prSet>
      <dgm:spPr/>
    </dgm:pt>
    <dgm:pt modelId="{446E6734-5C24-47F8-8AC9-882F4521A38F}" type="pres">
      <dgm:prSet presAssocID="{D2DE292F-5DF6-459E-A54F-34205DE9FF7E}" presName="sibTrans" presStyleCnt="0"/>
      <dgm:spPr/>
    </dgm:pt>
    <dgm:pt modelId="{24FFBF53-9581-4FEF-8084-342E020EB26F}" type="pres">
      <dgm:prSet presAssocID="{234B578C-C2E6-4C28-B264-ECC697F7F277}" presName="node" presStyleLbl="node1" presStyleIdx="4" presStyleCnt="9">
        <dgm:presLayoutVars>
          <dgm:bulletEnabled val="1"/>
        </dgm:presLayoutVars>
      </dgm:prSet>
      <dgm:spPr/>
    </dgm:pt>
    <dgm:pt modelId="{A9A76200-915F-4293-A017-A40B7CD5E595}" type="pres">
      <dgm:prSet presAssocID="{BCA02344-FBBE-4BFB-A91F-17AB496E288A}" presName="sibTrans" presStyleCnt="0"/>
      <dgm:spPr/>
    </dgm:pt>
    <dgm:pt modelId="{7E92BE5D-A26A-49FB-8B10-3A5703F6D77D}" type="pres">
      <dgm:prSet presAssocID="{34A8918B-7FE4-44EB-A20B-05301ED76FAA}" presName="node" presStyleLbl="node1" presStyleIdx="5" presStyleCnt="9">
        <dgm:presLayoutVars>
          <dgm:bulletEnabled val="1"/>
        </dgm:presLayoutVars>
      </dgm:prSet>
      <dgm:spPr/>
    </dgm:pt>
    <dgm:pt modelId="{5B7558B4-1971-41BF-9C01-798F712CFA4B}" type="pres">
      <dgm:prSet presAssocID="{BE91F3A0-23CD-42DB-8B61-D6AE0BF3C275}" presName="sibTrans" presStyleCnt="0"/>
      <dgm:spPr/>
    </dgm:pt>
    <dgm:pt modelId="{AD45B1B2-5E45-471E-B22E-858092F7046A}" type="pres">
      <dgm:prSet presAssocID="{A443B553-6EEA-4D46-AC4E-489F877A01BD}" presName="node" presStyleLbl="node1" presStyleIdx="6" presStyleCnt="9">
        <dgm:presLayoutVars>
          <dgm:bulletEnabled val="1"/>
        </dgm:presLayoutVars>
      </dgm:prSet>
      <dgm:spPr/>
    </dgm:pt>
    <dgm:pt modelId="{4FECCC4C-0861-4C6C-8BE4-CA5A6FDC0750}" type="pres">
      <dgm:prSet presAssocID="{12ED5927-319E-4317-8AF8-FC9B33196A22}" presName="sibTrans" presStyleCnt="0"/>
      <dgm:spPr/>
    </dgm:pt>
    <dgm:pt modelId="{76469539-F249-4F9A-BEBB-11DB133292E9}" type="pres">
      <dgm:prSet presAssocID="{FE06EABC-9887-4B8F-A12C-92EB7AF3B702}" presName="node" presStyleLbl="node1" presStyleIdx="7" presStyleCnt="9">
        <dgm:presLayoutVars>
          <dgm:bulletEnabled val="1"/>
        </dgm:presLayoutVars>
      </dgm:prSet>
      <dgm:spPr/>
    </dgm:pt>
    <dgm:pt modelId="{A33447A6-609F-49E1-8052-FC8DA754A07F}" type="pres">
      <dgm:prSet presAssocID="{6C1055B3-DB61-4BBC-99DA-0623E8B7CED0}" presName="sibTrans" presStyleCnt="0"/>
      <dgm:spPr/>
    </dgm:pt>
    <dgm:pt modelId="{999F34B9-4553-4262-B5AD-7FDD51810AB9}" type="pres">
      <dgm:prSet presAssocID="{F5588C92-0D3D-4256-B75A-F1F228E0AD05}" presName="node" presStyleLbl="node1" presStyleIdx="8" presStyleCnt="9">
        <dgm:presLayoutVars>
          <dgm:bulletEnabled val="1"/>
        </dgm:presLayoutVars>
      </dgm:prSet>
      <dgm:spPr/>
    </dgm:pt>
  </dgm:ptLst>
  <dgm:cxnLst>
    <dgm:cxn modelId="{C4F63E00-53E7-4C25-8285-537C30047A54}" srcId="{EAA54C84-15BC-4F74-A83C-52F2F1980795}" destId="{234B578C-C2E6-4C28-B264-ECC697F7F277}" srcOrd="4" destOrd="0" parTransId="{FE69626E-90EA-4B1E-8B61-5B86C7E05A51}" sibTransId="{BCA02344-FBBE-4BFB-A91F-17AB496E288A}"/>
    <dgm:cxn modelId="{C919B405-B477-4C8E-850D-68B4A561F7A7}" type="presOf" srcId="{FE06EABC-9887-4B8F-A12C-92EB7AF3B702}" destId="{76469539-F249-4F9A-BEBB-11DB133292E9}" srcOrd="0" destOrd="0" presId="urn:microsoft.com/office/officeart/2005/8/layout/default"/>
    <dgm:cxn modelId="{663B4B23-2933-4D10-8819-FC0AA57B54CD}" srcId="{EAA54C84-15BC-4F74-A83C-52F2F1980795}" destId="{34A8918B-7FE4-44EB-A20B-05301ED76FAA}" srcOrd="5" destOrd="0" parTransId="{D80F994A-EF35-4D00-B904-62923B1C9988}" sibTransId="{BE91F3A0-23CD-42DB-8B61-D6AE0BF3C275}"/>
    <dgm:cxn modelId="{F7268A24-2C5C-4399-B0E6-C52803ACE455}" srcId="{EAA54C84-15BC-4F74-A83C-52F2F1980795}" destId="{A333C929-93A4-4685-9F8F-475502EF39FF}" srcOrd="1" destOrd="0" parTransId="{1B38D57F-FDA1-4FC2-A20E-01605EE553EB}" sibTransId="{19E57B55-61BC-46AC-B937-47829F2B4339}"/>
    <dgm:cxn modelId="{19DCFD24-23AD-470C-B899-359B0101CE37}" type="presOf" srcId="{AD203DEB-B0B1-4DAC-9337-763815B50E25}" destId="{6C4E4DF5-C4D6-444E-80D4-3DDF28EF92FB}" srcOrd="0" destOrd="0" presId="urn:microsoft.com/office/officeart/2005/8/layout/default"/>
    <dgm:cxn modelId="{45863338-A46B-4221-826E-9BCA7D2AD57A}" type="presOf" srcId="{A333C929-93A4-4685-9F8F-475502EF39FF}" destId="{15D9EEA6-41D7-4616-A365-27EF928D585D}" srcOrd="0" destOrd="0" presId="urn:microsoft.com/office/officeart/2005/8/layout/default"/>
    <dgm:cxn modelId="{4D0B5F60-B3EB-4951-8C41-F5ED5FA9C764}" srcId="{EAA54C84-15BC-4F74-A83C-52F2F1980795}" destId="{FE06EABC-9887-4B8F-A12C-92EB7AF3B702}" srcOrd="7" destOrd="0" parTransId="{DBD267F4-04E6-488A-837E-573B718C37D6}" sibTransId="{6C1055B3-DB61-4BBC-99DA-0623E8B7CED0}"/>
    <dgm:cxn modelId="{AB854648-57E7-42C4-8A9F-9F3B8E190366}" type="presOf" srcId="{34A8918B-7FE4-44EB-A20B-05301ED76FAA}" destId="{7E92BE5D-A26A-49FB-8B10-3A5703F6D77D}" srcOrd="0" destOrd="0" presId="urn:microsoft.com/office/officeart/2005/8/layout/default"/>
    <dgm:cxn modelId="{52302C78-9A8C-43FA-A20C-CCDDC6270EE6}" srcId="{EAA54C84-15BC-4F74-A83C-52F2F1980795}" destId="{F5588C92-0D3D-4256-B75A-F1F228E0AD05}" srcOrd="8" destOrd="0" parTransId="{5C3140A6-0C23-43EA-9FA4-DBDF7BEB3985}" sibTransId="{63C2AA00-C411-49FD-9F3F-E428083E90F3}"/>
    <dgm:cxn modelId="{9A130882-8458-4C79-B1F9-96D93B087BD1}" type="presOf" srcId="{FD01FCC9-1EDA-447D-8E73-45479C51E303}" destId="{C7FC1412-965A-4030-8FF2-19BD60470A4E}" srcOrd="0" destOrd="0" presId="urn:microsoft.com/office/officeart/2005/8/layout/default"/>
    <dgm:cxn modelId="{464A738A-B3D3-4D26-ADFB-1AFC36C00DB7}" type="presOf" srcId="{A443B553-6EEA-4D46-AC4E-489F877A01BD}" destId="{AD45B1B2-5E45-471E-B22E-858092F7046A}" srcOrd="0" destOrd="0" presId="urn:microsoft.com/office/officeart/2005/8/layout/default"/>
    <dgm:cxn modelId="{D56BEFAA-9CAD-4858-81E6-7671E465A5F0}" srcId="{EAA54C84-15BC-4F74-A83C-52F2F1980795}" destId="{FD01FCC9-1EDA-447D-8E73-45479C51E303}" srcOrd="0" destOrd="0" parTransId="{4A5EA133-17F6-408D-A88F-0505C55542BA}" sibTransId="{BA2B8289-CC0E-4B7B-A1F3-F6A10763F207}"/>
    <dgm:cxn modelId="{702165B0-2539-4647-A139-C895264B58FF}" type="presOf" srcId="{EAA54C84-15BC-4F74-A83C-52F2F1980795}" destId="{F915992B-7562-4610-B644-CD9C41F74A0C}" srcOrd="0" destOrd="0" presId="urn:microsoft.com/office/officeart/2005/8/layout/default"/>
    <dgm:cxn modelId="{9B2B28B6-A202-48C7-80EE-790F90DF6D25}" type="presOf" srcId="{F5588C92-0D3D-4256-B75A-F1F228E0AD05}" destId="{999F34B9-4553-4262-B5AD-7FDD51810AB9}" srcOrd="0" destOrd="0" presId="urn:microsoft.com/office/officeart/2005/8/layout/default"/>
    <dgm:cxn modelId="{5517D8B9-CF00-41B4-B5E8-DE9DBDF4344F}" srcId="{EAA54C84-15BC-4F74-A83C-52F2F1980795}" destId="{A443B553-6EEA-4D46-AC4E-489F877A01BD}" srcOrd="6" destOrd="0" parTransId="{DC880189-7DFE-43C3-86D5-E28E3C155A9C}" sibTransId="{12ED5927-319E-4317-8AF8-FC9B33196A22}"/>
    <dgm:cxn modelId="{69328DE0-C892-42EE-B1D9-B468B1287CDA}" type="presOf" srcId="{234B578C-C2E6-4C28-B264-ECC697F7F277}" destId="{24FFBF53-9581-4FEF-8084-342E020EB26F}" srcOrd="0" destOrd="0" presId="urn:microsoft.com/office/officeart/2005/8/layout/default"/>
    <dgm:cxn modelId="{6A1E39EB-3606-4DCB-9C8D-21D3B3E4FB41}" srcId="{EAA54C84-15BC-4F74-A83C-52F2F1980795}" destId="{AD203DEB-B0B1-4DAC-9337-763815B50E25}" srcOrd="2" destOrd="0" parTransId="{2DA40D12-E464-437D-8ED3-C3A15CFFEC66}" sibTransId="{530E9CBC-2512-49D4-B634-25D971085985}"/>
    <dgm:cxn modelId="{F04114F0-4770-46ED-A192-B6DB53CF06CF}" srcId="{EAA54C84-15BC-4F74-A83C-52F2F1980795}" destId="{C7A37E69-25A8-4551-A2D5-AAF359B11658}" srcOrd="3" destOrd="0" parTransId="{471ECACB-1C97-4252-98C5-810ED05E3D70}" sibTransId="{D2DE292F-5DF6-459E-A54F-34205DE9FF7E}"/>
    <dgm:cxn modelId="{426459F9-7AA1-47A2-BF39-B9A11D6227FA}" type="presOf" srcId="{C7A37E69-25A8-4551-A2D5-AAF359B11658}" destId="{8E8AC83B-2D91-48A3-A25C-8813E229A85E}" srcOrd="0" destOrd="0" presId="urn:microsoft.com/office/officeart/2005/8/layout/default"/>
    <dgm:cxn modelId="{00E50FA0-2695-4822-9337-07782B6596D2}" type="presParOf" srcId="{F915992B-7562-4610-B644-CD9C41F74A0C}" destId="{C7FC1412-965A-4030-8FF2-19BD60470A4E}" srcOrd="0" destOrd="0" presId="urn:microsoft.com/office/officeart/2005/8/layout/default"/>
    <dgm:cxn modelId="{F17038B5-00B5-46E1-8AD7-C09E54A622B7}" type="presParOf" srcId="{F915992B-7562-4610-B644-CD9C41F74A0C}" destId="{19074471-C117-4F17-B855-B420BEEE8C7C}" srcOrd="1" destOrd="0" presId="urn:microsoft.com/office/officeart/2005/8/layout/default"/>
    <dgm:cxn modelId="{E6394A42-A091-4287-A6D5-F2E1D76F8BD4}" type="presParOf" srcId="{F915992B-7562-4610-B644-CD9C41F74A0C}" destId="{15D9EEA6-41D7-4616-A365-27EF928D585D}" srcOrd="2" destOrd="0" presId="urn:microsoft.com/office/officeart/2005/8/layout/default"/>
    <dgm:cxn modelId="{5A6CEA2D-A525-4054-9405-756763AD1D32}" type="presParOf" srcId="{F915992B-7562-4610-B644-CD9C41F74A0C}" destId="{E33FF297-D16A-4BF2-9246-51F4A9C95464}" srcOrd="3" destOrd="0" presId="urn:microsoft.com/office/officeart/2005/8/layout/default"/>
    <dgm:cxn modelId="{432EB058-BD15-45AF-8DBE-9F03F2784AF7}" type="presParOf" srcId="{F915992B-7562-4610-B644-CD9C41F74A0C}" destId="{6C4E4DF5-C4D6-444E-80D4-3DDF28EF92FB}" srcOrd="4" destOrd="0" presId="urn:microsoft.com/office/officeart/2005/8/layout/default"/>
    <dgm:cxn modelId="{53123E5D-D53A-4634-91CD-D90769F9558D}" type="presParOf" srcId="{F915992B-7562-4610-B644-CD9C41F74A0C}" destId="{263ED663-B0A8-4D48-ACB8-91F6CD1D68F4}" srcOrd="5" destOrd="0" presId="urn:microsoft.com/office/officeart/2005/8/layout/default"/>
    <dgm:cxn modelId="{A6C6A745-3448-4DF8-88E6-3D7467F52551}" type="presParOf" srcId="{F915992B-7562-4610-B644-CD9C41F74A0C}" destId="{8E8AC83B-2D91-48A3-A25C-8813E229A85E}" srcOrd="6" destOrd="0" presId="urn:microsoft.com/office/officeart/2005/8/layout/default"/>
    <dgm:cxn modelId="{75AC649A-FF7F-4381-91DD-23461802242E}" type="presParOf" srcId="{F915992B-7562-4610-B644-CD9C41F74A0C}" destId="{446E6734-5C24-47F8-8AC9-882F4521A38F}" srcOrd="7" destOrd="0" presId="urn:microsoft.com/office/officeart/2005/8/layout/default"/>
    <dgm:cxn modelId="{1058DD8D-837C-4364-A0B8-6967E441DFCC}" type="presParOf" srcId="{F915992B-7562-4610-B644-CD9C41F74A0C}" destId="{24FFBF53-9581-4FEF-8084-342E020EB26F}" srcOrd="8" destOrd="0" presId="urn:microsoft.com/office/officeart/2005/8/layout/default"/>
    <dgm:cxn modelId="{4FBFF83F-9093-485C-B623-B412092F2AAF}" type="presParOf" srcId="{F915992B-7562-4610-B644-CD9C41F74A0C}" destId="{A9A76200-915F-4293-A017-A40B7CD5E595}" srcOrd="9" destOrd="0" presId="urn:microsoft.com/office/officeart/2005/8/layout/default"/>
    <dgm:cxn modelId="{10448906-0960-4BD7-B143-EC3B1F7456C1}" type="presParOf" srcId="{F915992B-7562-4610-B644-CD9C41F74A0C}" destId="{7E92BE5D-A26A-49FB-8B10-3A5703F6D77D}" srcOrd="10" destOrd="0" presId="urn:microsoft.com/office/officeart/2005/8/layout/default"/>
    <dgm:cxn modelId="{A5B03D20-466D-4F5B-B3BC-C839514F8E1A}" type="presParOf" srcId="{F915992B-7562-4610-B644-CD9C41F74A0C}" destId="{5B7558B4-1971-41BF-9C01-798F712CFA4B}" srcOrd="11" destOrd="0" presId="urn:microsoft.com/office/officeart/2005/8/layout/default"/>
    <dgm:cxn modelId="{10238C80-1D86-48A0-B8B0-8C30E6C30069}" type="presParOf" srcId="{F915992B-7562-4610-B644-CD9C41F74A0C}" destId="{AD45B1B2-5E45-471E-B22E-858092F7046A}" srcOrd="12" destOrd="0" presId="urn:microsoft.com/office/officeart/2005/8/layout/default"/>
    <dgm:cxn modelId="{79392247-F1A4-41FE-B3E8-54FB58218A05}" type="presParOf" srcId="{F915992B-7562-4610-B644-CD9C41F74A0C}" destId="{4FECCC4C-0861-4C6C-8BE4-CA5A6FDC0750}" srcOrd="13" destOrd="0" presId="urn:microsoft.com/office/officeart/2005/8/layout/default"/>
    <dgm:cxn modelId="{0E85704A-D912-4B4D-96E5-0AA36606BB61}" type="presParOf" srcId="{F915992B-7562-4610-B644-CD9C41F74A0C}" destId="{76469539-F249-4F9A-BEBB-11DB133292E9}" srcOrd="14" destOrd="0" presId="urn:microsoft.com/office/officeart/2005/8/layout/default"/>
    <dgm:cxn modelId="{22C511C2-EB2F-4027-9C4B-35389DECECF8}" type="presParOf" srcId="{F915992B-7562-4610-B644-CD9C41F74A0C}" destId="{A33447A6-609F-49E1-8052-FC8DA754A07F}" srcOrd="15" destOrd="0" presId="urn:microsoft.com/office/officeart/2005/8/layout/default"/>
    <dgm:cxn modelId="{D878F755-D417-4382-B221-05C5198F6237}" type="presParOf" srcId="{F915992B-7562-4610-B644-CD9C41F74A0C}" destId="{999F34B9-4553-4262-B5AD-7FDD51810AB9}"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FC1412-965A-4030-8FF2-19BD60470A4E}">
      <dsp:nvSpPr>
        <dsp:cNvPr id="0" name=""/>
        <dsp:cNvSpPr/>
      </dsp:nvSpPr>
      <dsp:spPr>
        <a:xfrm>
          <a:off x="1519768" y="293"/>
          <a:ext cx="2961363" cy="177681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Gmail (electronic mail platform),</a:t>
          </a:r>
          <a:endParaRPr lang="en-US" sz="2800" kern="1200" dirty="0"/>
        </a:p>
      </dsp:txBody>
      <dsp:txXfrm>
        <a:off x="1519768" y="293"/>
        <a:ext cx="2961363" cy="1776818"/>
      </dsp:txXfrm>
    </dsp:sp>
    <dsp:sp modelId="{15D9EEA6-41D7-4616-A365-27EF928D585D}">
      <dsp:nvSpPr>
        <dsp:cNvPr id="0" name=""/>
        <dsp:cNvSpPr/>
      </dsp:nvSpPr>
      <dsp:spPr>
        <a:xfrm>
          <a:off x="4777268" y="293"/>
          <a:ext cx="2961363" cy="1776818"/>
        </a:xfrm>
        <a:prstGeom prst="rect">
          <a:avLst/>
        </a:prstGeom>
        <a:solidFill>
          <a:schemeClr val="accent2">
            <a:hueOff val="585190"/>
            <a:satOff val="-730"/>
            <a:lumOff val="17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Google Calendar for time-management and scheduling.</a:t>
          </a:r>
          <a:endParaRPr lang="en-US" sz="2800" kern="1200"/>
        </a:p>
      </dsp:txBody>
      <dsp:txXfrm>
        <a:off x="4777268" y="293"/>
        <a:ext cx="2961363" cy="1776818"/>
      </dsp:txXfrm>
    </dsp:sp>
    <dsp:sp modelId="{6C4E4DF5-C4D6-444E-80D4-3DDF28EF92FB}">
      <dsp:nvSpPr>
        <dsp:cNvPr id="0" name=""/>
        <dsp:cNvSpPr/>
      </dsp:nvSpPr>
      <dsp:spPr>
        <a:xfrm>
          <a:off x="8034768" y="293"/>
          <a:ext cx="2961363" cy="1776818"/>
        </a:xfrm>
        <a:prstGeom prst="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Google Drive for cloud storage of files </a:t>
          </a:r>
          <a:endParaRPr lang="en-US" sz="2800" kern="1200"/>
        </a:p>
      </dsp:txBody>
      <dsp:txXfrm>
        <a:off x="8034768" y="293"/>
        <a:ext cx="2961363" cy="1776818"/>
      </dsp:txXfrm>
    </dsp:sp>
    <dsp:sp modelId="{8E8AC83B-2D91-48A3-A25C-8813E229A85E}">
      <dsp:nvSpPr>
        <dsp:cNvPr id="0" name=""/>
        <dsp:cNvSpPr/>
      </dsp:nvSpPr>
      <dsp:spPr>
        <a:xfrm>
          <a:off x="11292267" y="293"/>
          <a:ext cx="2961363" cy="1776818"/>
        </a:xfrm>
        <a:prstGeom prst="rect">
          <a:avLst/>
        </a:prstGeom>
        <a:solidFill>
          <a:schemeClr val="accent2">
            <a:hueOff val="1755570"/>
            <a:satOff val="-2190"/>
            <a:lumOff val="5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Google Docs, Sheets and Slides for productivity</a:t>
          </a:r>
          <a:endParaRPr lang="en-US" sz="2800" kern="1200"/>
        </a:p>
      </dsp:txBody>
      <dsp:txXfrm>
        <a:off x="11292267" y="293"/>
        <a:ext cx="2961363" cy="1776818"/>
      </dsp:txXfrm>
    </dsp:sp>
    <dsp:sp modelId="{24FFBF53-9581-4FEF-8084-342E020EB26F}">
      <dsp:nvSpPr>
        <dsp:cNvPr id="0" name=""/>
        <dsp:cNvSpPr/>
      </dsp:nvSpPr>
      <dsp:spPr>
        <a:xfrm>
          <a:off x="1519768" y="2073247"/>
          <a:ext cx="2961363" cy="1776818"/>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Google photos for photo storage and sharing</a:t>
          </a:r>
          <a:endParaRPr lang="en-US" sz="2800" kern="1200"/>
        </a:p>
      </dsp:txBody>
      <dsp:txXfrm>
        <a:off x="1519768" y="2073247"/>
        <a:ext cx="2961363" cy="1776818"/>
      </dsp:txXfrm>
    </dsp:sp>
    <dsp:sp modelId="{7E92BE5D-A26A-49FB-8B10-3A5703F6D77D}">
      <dsp:nvSpPr>
        <dsp:cNvPr id="0" name=""/>
        <dsp:cNvSpPr/>
      </dsp:nvSpPr>
      <dsp:spPr>
        <a:xfrm>
          <a:off x="4777268" y="2073247"/>
          <a:ext cx="2961363" cy="1776818"/>
        </a:xfrm>
        <a:prstGeom prst="rect">
          <a:avLst/>
        </a:prstGeom>
        <a:solidFill>
          <a:schemeClr val="accent2">
            <a:hueOff val="2925949"/>
            <a:satOff val="-3649"/>
            <a:lumOff val="8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Google Maps for mapping, navigation and satellite imagery</a:t>
          </a:r>
          <a:endParaRPr lang="en-US" sz="2800" kern="1200"/>
        </a:p>
      </dsp:txBody>
      <dsp:txXfrm>
        <a:off x="4777268" y="2073247"/>
        <a:ext cx="2961363" cy="1776818"/>
      </dsp:txXfrm>
    </dsp:sp>
    <dsp:sp modelId="{AD45B1B2-5E45-471E-B22E-858092F7046A}">
      <dsp:nvSpPr>
        <dsp:cNvPr id="0" name=""/>
        <dsp:cNvSpPr/>
      </dsp:nvSpPr>
      <dsp:spPr>
        <a:xfrm>
          <a:off x="8034768" y="2073247"/>
          <a:ext cx="2961363" cy="1776818"/>
        </a:xfrm>
        <a:prstGeom prst="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Google Earth allowed users to see high – definition satellite                  </a:t>
          </a:r>
          <a:endParaRPr lang="en-US" sz="2800" kern="1200" dirty="0"/>
        </a:p>
      </dsp:txBody>
      <dsp:txXfrm>
        <a:off x="8034768" y="2073247"/>
        <a:ext cx="2961363" cy="1776818"/>
      </dsp:txXfrm>
    </dsp:sp>
    <dsp:sp modelId="{76469539-F249-4F9A-BEBB-11DB133292E9}">
      <dsp:nvSpPr>
        <dsp:cNvPr id="0" name=""/>
        <dsp:cNvSpPr/>
      </dsp:nvSpPr>
      <dsp:spPr>
        <a:xfrm>
          <a:off x="11292267" y="2073247"/>
          <a:ext cx="2961363" cy="1776818"/>
        </a:xfrm>
        <a:prstGeom prst="rect">
          <a:avLst/>
        </a:prstGeom>
        <a:solidFill>
          <a:schemeClr val="accent2">
            <a:hueOff val="4096329"/>
            <a:satOff val="-5109"/>
            <a:lumOff val="120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YouTube For video viewing and sharing   </a:t>
          </a:r>
          <a:endParaRPr lang="en-US" sz="2800" kern="1200"/>
        </a:p>
      </dsp:txBody>
      <dsp:txXfrm>
        <a:off x="11292267" y="2073247"/>
        <a:ext cx="2961363" cy="1776818"/>
      </dsp:txXfrm>
    </dsp:sp>
    <dsp:sp modelId="{999F34B9-4553-4262-B5AD-7FDD51810AB9}">
      <dsp:nvSpPr>
        <dsp:cNvPr id="0" name=""/>
        <dsp:cNvSpPr/>
      </dsp:nvSpPr>
      <dsp:spPr>
        <a:xfrm>
          <a:off x="6406018" y="4146202"/>
          <a:ext cx="2961363" cy="1776818"/>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Duo :   video chat mobile app                       </a:t>
          </a:r>
          <a:endParaRPr lang="en-US" sz="2800" kern="1200"/>
        </a:p>
      </dsp:txBody>
      <dsp:txXfrm>
        <a:off x="6406018" y="4146202"/>
        <a:ext cx="2961363" cy="17768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CCDE92-04E0-4EA7-B7BD-5C9235E5E8A0}" type="datetimeFigureOut">
              <a:rPr lang="en-GB" smtClean="0"/>
              <a:t>09/11/2021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43FA40-61F5-4DE5-BA49-802DB365107E}" type="slidenum">
              <a:rPr lang="en-GB" smtClean="0"/>
              <a:t>‹#›</a:t>
            </a:fld>
            <a:endParaRPr lang="en-GB"/>
          </a:p>
        </p:txBody>
      </p:sp>
    </p:spTree>
    <p:extLst>
      <p:ext uri="{BB962C8B-B14F-4D97-AF65-F5344CB8AC3E}">
        <p14:creationId xmlns:p14="http://schemas.microsoft.com/office/powerpoint/2010/main" val="3429231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https://www.youtube.com/watch?v=XMdBNZ1ck-s </a:t>
            </a:r>
          </a:p>
        </p:txBody>
      </p:sp>
      <p:sp>
        <p:nvSpPr>
          <p:cNvPr id="4" name="Slide Number Placeholder 3"/>
          <p:cNvSpPr>
            <a:spLocks noGrp="1"/>
          </p:cNvSpPr>
          <p:nvPr>
            <p:ph type="sldNum" sz="quarter" idx="5"/>
          </p:nvPr>
        </p:nvSpPr>
        <p:spPr/>
        <p:txBody>
          <a:bodyPr/>
          <a:lstStyle/>
          <a:p>
            <a:fld id="{1043FA40-61F5-4DE5-BA49-802DB365107E}" type="slidenum">
              <a:rPr lang="en-GB" smtClean="0"/>
              <a:t>11</a:t>
            </a:fld>
            <a:endParaRPr lang="en-GB"/>
          </a:p>
        </p:txBody>
      </p:sp>
    </p:spTree>
    <p:extLst>
      <p:ext uri="{BB962C8B-B14F-4D97-AF65-F5344CB8AC3E}">
        <p14:creationId xmlns:p14="http://schemas.microsoft.com/office/powerpoint/2010/main" val="1956094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11/9/2021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comments" Target="../comments/comment1.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7.xml"/><Relationship Id="rId5" Type="http://schemas.openxmlformats.org/officeDocument/2006/relationships/image" Target="../media/image14.sv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proquest.com/trade-journals/google-co-founders-page-brin-step-down-alphabet/docview/2321220583/se-2?accountid=130472" TargetMode="External"/><Relationship Id="rId2" Type="http://schemas.openxmlformats.org/officeDocument/2006/relationships/hyperlink" Target="https://www.theguardian.com/news/2018/dec/20/googles-earth-how-the-tech-giant-is-helping-the-state-spy-on-u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028700" y="4762500"/>
            <a:ext cx="7772400" cy="4533642"/>
            <a:chOff x="0" y="161925"/>
            <a:chExt cx="14012045" cy="6044856"/>
          </a:xfrm>
        </p:grpSpPr>
        <p:pic>
          <p:nvPicPr>
            <p:cNvPr id="10" name="Picture 10"/>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60" t="21264" r="6608" b="71845"/>
            <a:stretch>
              <a:fillRect/>
            </a:stretch>
          </p:blipFill>
          <p:spPr>
            <a:xfrm>
              <a:off x="0" y="5575942"/>
              <a:ext cx="8535982" cy="630839"/>
            </a:xfrm>
            <a:prstGeom prst="rect">
              <a:avLst/>
            </a:prstGeom>
          </p:spPr>
        </p:pic>
        <p:sp>
          <p:nvSpPr>
            <p:cNvPr id="11" name="TextBox 11"/>
            <p:cNvSpPr txBox="1"/>
            <p:nvPr/>
          </p:nvSpPr>
          <p:spPr>
            <a:xfrm>
              <a:off x="0" y="161925"/>
              <a:ext cx="14012045" cy="2564805"/>
            </a:xfrm>
            <a:prstGeom prst="rect">
              <a:avLst/>
            </a:prstGeom>
          </p:spPr>
          <p:txBody>
            <a:bodyPr lIns="0" tIns="0" rIns="0" bIns="0" rtlCol="0" anchor="t">
              <a:spAutoFit/>
            </a:bodyPr>
            <a:lstStyle/>
            <a:p>
              <a:pPr marL="0" lvl="0" indent="0">
                <a:lnSpc>
                  <a:spcPts val="14580"/>
                </a:lnSpc>
                <a:spcBef>
                  <a:spcPct val="0"/>
                </a:spcBef>
              </a:pPr>
              <a:endParaRPr lang="en-US" sz="13500" spc="-135" dirty="0">
                <a:solidFill>
                  <a:srgbClr val="000000"/>
                </a:solidFill>
                <a:latin typeface="Hammersmith One Bold"/>
              </a:endParaRPr>
            </a:p>
          </p:txBody>
        </p:sp>
      </p:grpSp>
      <p:pic>
        <p:nvPicPr>
          <p:cNvPr id="1028" name="Picture 4" descr="The University of Wales Trinity Saint David (UWTSD) | 4theRegion">
            <a:extLst>
              <a:ext uri="{FF2B5EF4-FFF2-40B4-BE49-F238E27FC236}">
                <a16:creationId xmlns:a16="http://schemas.microsoft.com/office/drawing/2014/main" id="{05B7EA8C-D5F8-4C11-99AA-9C5E208744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77800" y="6819900"/>
            <a:ext cx="5217158" cy="2971799"/>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1">
            <a:extLst>
              <a:ext uri="{FF2B5EF4-FFF2-40B4-BE49-F238E27FC236}">
                <a16:creationId xmlns:a16="http://schemas.microsoft.com/office/drawing/2014/main" id="{EA5F5CB4-329F-4147-BFE2-32CAF788AE00}"/>
              </a:ext>
            </a:extLst>
          </p:cNvPr>
          <p:cNvSpPr>
            <a:spLocks noGrp="1"/>
          </p:cNvSpPr>
          <p:nvPr>
            <p:ph type="ctrTitle"/>
          </p:nvPr>
        </p:nvSpPr>
        <p:spPr>
          <a:xfrm>
            <a:off x="4545648" y="5255967"/>
            <a:ext cx="6858000" cy="1604788"/>
          </a:xfrm>
        </p:spPr>
        <p:txBody>
          <a:bodyPr>
            <a:noAutofit/>
          </a:bodyPr>
          <a:lstStyle/>
          <a:p>
            <a:br>
              <a:rPr lang="en-GB" sz="4800" b="1" dirty="0"/>
            </a:br>
            <a:br>
              <a:rPr lang="en-GB" sz="4800" b="1" dirty="0"/>
            </a:br>
            <a:br>
              <a:rPr lang="en-GB" sz="4800" b="1" dirty="0"/>
            </a:br>
            <a:br>
              <a:rPr lang="en-GB" sz="4800" b="1" dirty="0"/>
            </a:br>
            <a:br>
              <a:rPr lang="en-GB" sz="4800" b="1" dirty="0"/>
            </a:br>
            <a:r>
              <a:rPr lang="en-GB" sz="7200" b="1" dirty="0">
                <a:latin typeface="Baskerville Old Face" panose="02020602080505020303" pitchFamily="18" charset="0"/>
              </a:rPr>
              <a:t>Company Profile</a:t>
            </a:r>
            <a:br>
              <a:rPr lang="en-GB" sz="4800" dirty="0"/>
            </a:br>
            <a:br>
              <a:rPr lang="en-GB" sz="4800" dirty="0"/>
            </a:br>
            <a:br>
              <a:rPr lang="en-GB" sz="4800" dirty="0"/>
            </a:br>
            <a:br>
              <a:rPr lang="en-GB" sz="4800" dirty="0"/>
            </a:br>
            <a:endParaRPr lang="en-GB" sz="4800" dirty="0"/>
          </a:p>
        </p:txBody>
      </p:sp>
      <p:pic>
        <p:nvPicPr>
          <p:cNvPr id="1030" name="Picture 6" descr="No Googling, says Google — unless you really mean it">
            <a:extLst>
              <a:ext uri="{FF2B5EF4-FFF2-40B4-BE49-F238E27FC236}">
                <a16:creationId xmlns:a16="http://schemas.microsoft.com/office/drawing/2014/main" id="{3EBFC6BC-4EF6-49CA-B64F-9E62AE188A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45648" y="1750767"/>
            <a:ext cx="8919613" cy="3505200"/>
          </a:xfrm>
          <a:prstGeom prst="rect">
            <a:avLst/>
          </a:prstGeom>
          <a:solidFill>
            <a:srgbClr val="FF0000"/>
          </a:solidFill>
          <a:ln>
            <a:solidFill>
              <a:srgbClr val="FF0000"/>
            </a:solid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8609896" y="2142471"/>
            <a:ext cx="9181133" cy="6414802"/>
            <a:chOff x="-469" y="76200"/>
            <a:chExt cx="12241510" cy="8553066"/>
          </a:xfrm>
        </p:grpSpPr>
        <p:sp>
          <p:nvSpPr>
            <p:cNvPr id="4" name="TextBox 4"/>
            <p:cNvSpPr txBox="1"/>
            <p:nvPr/>
          </p:nvSpPr>
          <p:spPr>
            <a:xfrm>
              <a:off x="0" y="76200"/>
              <a:ext cx="5182069" cy="1642533"/>
            </a:xfrm>
            <a:prstGeom prst="rect">
              <a:avLst/>
            </a:prstGeom>
          </p:spPr>
          <p:txBody>
            <a:bodyPr wrap="square" lIns="0" tIns="0" rIns="0" bIns="0" rtlCol="0" anchor="t">
              <a:spAutoFit/>
            </a:bodyPr>
            <a:lstStyle/>
            <a:p>
              <a:pPr marL="0" lvl="0" indent="0">
                <a:lnSpc>
                  <a:spcPts val="9349"/>
                </a:lnSpc>
                <a:spcBef>
                  <a:spcPct val="0"/>
                </a:spcBef>
              </a:pPr>
              <a:r>
                <a:rPr lang="en-US" sz="8499" b="1" dirty="0">
                  <a:solidFill>
                    <a:srgbClr val="000000"/>
                  </a:solidFill>
                  <a:latin typeface="Baskerville Old Face" panose="02020602080505020303" pitchFamily="18" charset="0"/>
                </a:rPr>
                <a:t>Content</a:t>
              </a:r>
              <a:r>
                <a:rPr lang="en-US" sz="8499" dirty="0">
                  <a:solidFill>
                    <a:srgbClr val="000000"/>
                  </a:solidFill>
                  <a:latin typeface="Hammersmith One Bold"/>
                </a:rPr>
                <a:t> </a:t>
              </a:r>
            </a:p>
          </p:txBody>
        </p:sp>
        <p:sp>
          <p:nvSpPr>
            <p:cNvPr id="6" name="TextBox 6"/>
            <p:cNvSpPr txBox="1"/>
            <p:nvPr/>
          </p:nvSpPr>
          <p:spPr>
            <a:xfrm>
              <a:off x="-469" y="2858371"/>
              <a:ext cx="12241510" cy="5770895"/>
            </a:xfrm>
            <a:prstGeom prst="rect">
              <a:avLst/>
            </a:prstGeom>
          </p:spPr>
          <p:txBody>
            <a:bodyPr wrap="square" lIns="0" tIns="0" rIns="0" bIns="0" rtlCol="0" anchor="t">
              <a:spAutoFit/>
            </a:bodyPr>
            <a:lstStyle/>
            <a:p>
              <a:pPr marL="514350" indent="-514350">
                <a:lnSpc>
                  <a:spcPts val="4200"/>
                </a:lnSpc>
                <a:buAutoNum type="arabicPeriod"/>
              </a:pPr>
              <a:r>
                <a:rPr lang="en-US" sz="4400" dirty="0">
                  <a:solidFill>
                    <a:srgbClr val="000000"/>
                  </a:solidFill>
                  <a:latin typeface="+mj-lt"/>
                </a:rPr>
                <a:t>Background</a:t>
              </a:r>
            </a:p>
            <a:p>
              <a:pPr marL="514350" indent="-514350">
                <a:lnSpc>
                  <a:spcPts val="4200"/>
                </a:lnSpc>
                <a:buAutoNum type="arabicPeriod"/>
              </a:pPr>
              <a:r>
                <a:rPr lang="en-US" sz="4400" dirty="0">
                  <a:solidFill>
                    <a:srgbClr val="000000"/>
                  </a:solidFill>
                  <a:latin typeface="+mj-lt"/>
                </a:rPr>
                <a:t>Strategic &amp; Competitive Direction </a:t>
              </a:r>
            </a:p>
            <a:p>
              <a:pPr marL="514350" indent="-514350">
                <a:lnSpc>
                  <a:spcPts val="4200"/>
                </a:lnSpc>
                <a:buAutoNum type="arabicPeriod"/>
              </a:pPr>
              <a:r>
                <a:rPr lang="en-US" sz="4400" dirty="0">
                  <a:solidFill>
                    <a:srgbClr val="000000"/>
                  </a:solidFill>
                  <a:latin typeface="+mj-lt"/>
                </a:rPr>
                <a:t>Business Model</a:t>
              </a:r>
            </a:p>
            <a:p>
              <a:pPr marL="514350" indent="-514350">
                <a:lnSpc>
                  <a:spcPts val="4200"/>
                </a:lnSpc>
                <a:buAutoNum type="arabicPeriod"/>
              </a:pPr>
              <a:r>
                <a:rPr lang="en-US" sz="4400" dirty="0">
                  <a:solidFill>
                    <a:srgbClr val="000000"/>
                  </a:solidFill>
                  <a:latin typeface="+mj-lt"/>
                </a:rPr>
                <a:t>Google in 4IR</a:t>
              </a:r>
            </a:p>
            <a:p>
              <a:pPr marL="514350" indent="-514350">
                <a:lnSpc>
                  <a:spcPts val="4200"/>
                </a:lnSpc>
                <a:buAutoNum type="arabicPeriod"/>
              </a:pPr>
              <a:r>
                <a:rPr lang="en-US" sz="4400" dirty="0">
                  <a:solidFill>
                    <a:srgbClr val="000000"/>
                  </a:solidFill>
                  <a:latin typeface="+mj-lt"/>
                </a:rPr>
                <a:t>Google culture </a:t>
              </a:r>
            </a:p>
            <a:p>
              <a:pPr marL="514350" indent="-514350">
                <a:lnSpc>
                  <a:spcPts val="4200"/>
                </a:lnSpc>
                <a:buAutoNum type="arabicPeriod"/>
              </a:pPr>
              <a:r>
                <a:rPr lang="en-US" sz="4400" dirty="0">
                  <a:solidFill>
                    <a:srgbClr val="000000"/>
                  </a:solidFill>
                  <a:latin typeface="+mj-lt"/>
                </a:rPr>
                <a:t>Google approach to people(By Andy) </a:t>
              </a:r>
            </a:p>
            <a:p>
              <a:pPr marL="514350" indent="-514350">
                <a:lnSpc>
                  <a:spcPts val="4200"/>
                </a:lnSpc>
                <a:buAutoNum type="arabicPeriod"/>
              </a:pPr>
              <a:r>
                <a:rPr lang="en-US" sz="4400" dirty="0">
                  <a:solidFill>
                    <a:srgbClr val="000000"/>
                  </a:solidFill>
                  <a:latin typeface="+mj-lt"/>
                </a:rPr>
                <a:t>Critics</a:t>
              </a:r>
            </a:p>
            <a:p>
              <a:pPr marL="514350" indent="-514350">
                <a:lnSpc>
                  <a:spcPts val="4200"/>
                </a:lnSpc>
                <a:buAutoNum type="arabicPeriod"/>
              </a:pPr>
              <a:endParaRPr lang="en-US" sz="4400" dirty="0">
                <a:solidFill>
                  <a:srgbClr val="000000"/>
                </a:solidFill>
                <a:latin typeface="Baskerville Old Face" panose="02020602080505020303" pitchFamily="18" charset="0"/>
              </a:endParaRPr>
            </a:p>
          </p:txBody>
        </p:sp>
      </p:grpSp>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60" t="21264" r="6608" b="71845"/>
          <a:stretch>
            <a:fillRect/>
          </a:stretch>
        </p:blipFill>
        <p:spPr>
          <a:xfrm rot="5400000">
            <a:off x="12761773" y="4742132"/>
            <a:ext cx="10861953" cy="802736"/>
          </a:xfrm>
          <a:prstGeom prst="rect">
            <a:avLst/>
          </a:prstGeom>
        </p:spPr>
      </p:pic>
      <p:pic>
        <p:nvPicPr>
          <p:cNvPr id="9" name="Picture 8" descr="A picture containing text, grass, tree, outdoor&#10;&#10;Description automatically generated">
            <a:extLst>
              <a:ext uri="{FF2B5EF4-FFF2-40B4-BE49-F238E27FC236}">
                <a16:creationId xmlns:a16="http://schemas.microsoft.com/office/drawing/2014/main" id="{70829116-6C6E-49A3-848A-9B827E1BE185}"/>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7696200" cy="10287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utoShape 6"/>
          <p:cNvSpPr/>
          <p:nvPr/>
        </p:nvSpPr>
        <p:spPr>
          <a:xfrm>
            <a:off x="-282503" y="-262325"/>
            <a:ext cx="6335537" cy="10811649"/>
          </a:xfrm>
          <a:prstGeom prst="rect">
            <a:avLst/>
          </a:prstGeom>
          <a:solidFill>
            <a:srgbClr val="FFB923"/>
          </a:solidFill>
        </p:spPr>
      </p:sp>
      <p:sp>
        <p:nvSpPr>
          <p:cNvPr id="7" name="AutoShape 7"/>
          <p:cNvSpPr/>
          <p:nvPr/>
        </p:nvSpPr>
        <p:spPr>
          <a:xfrm>
            <a:off x="7543800" y="1514978"/>
            <a:ext cx="9953453" cy="0"/>
          </a:xfrm>
          <a:prstGeom prst="line">
            <a:avLst/>
          </a:prstGeom>
          <a:ln w="19050" cap="rnd">
            <a:solidFill>
              <a:srgbClr val="FFB923"/>
            </a:solidFill>
            <a:prstDash val="solid"/>
            <a:headEnd type="none" w="sm" len="sm"/>
            <a:tailEnd type="none" w="sm" len="sm"/>
          </a:ln>
        </p:spPr>
      </p:sp>
      <p:grpSp>
        <p:nvGrpSpPr>
          <p:cNvPr id="8" name="Group 8"/>
          <p:cNvGrpSpPr/>
          <p:nvPr/>
        </p:nvGrpSpPr>
        <p:grpSpPr>
          <a:xfrm>
            <a:off x="925621" y="1325920"/>
            <a:ext cx="4201793" cy="2951551"/>
            <a:chOff x="0" y="76200"/>
            <a:chExt cx="5602390" cy="3935401"/>
          </a:xfrm>
        </p:grpSpPr>
        <p:pic>
          <p:nvPicPr>
            <p:cNvPr id="9" name="Picture 9"/>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60" t="21264" r="6608" b="71845"/>
            <a:stretch>
              <a:fillRect/>
            </a:stretch>
          </p:blipFill>
          <p:spPr>
            <a:xfrm>
              <a:off x="0" y="3648638"/>
              <a:ext cx="4911312" cy="362963"/>
            </a:xfrm>
            <a:prstGeom prst="rect">
              <a:avLst/>
            </a:prstGeom>
          </p:spPr>
        </p:pic>
        <p:sp>
          <p:nvSpPr>
            <p:cNvPr id="10" name="TextBox 10"/>
            <p:cNvSpPr txBox="1"/>
            <p:nvPr/>
          </p:nvSpPr>
          <p:spPr>
            <a:xfrm>
              <a:off x="0" y="76200"/>
              <a:ext cx="5602390" cy="1628567"/>
            </a:xfrm>
            <a:prstGeom prst="rect">
              <a:avLst/>
            </a:prstGeom>
          </p:spPr>
          <p:txBody>
            <a:bodyPr lIns="0" tIns="0" rIns="0" bIns="0" rtlCol="0" anchor="t">
              <a:spAutoFit/>
            </a:bodyPr>
            <a:lstStyle/>
            <a:p>
              <a:pPr marL="0" lvl="0" indent="0" algn="l">
                <a:lnSpc>
                  <a:spcPts val="9349"/>
                </a:lnSpc>
                <a:spcBef>
                  <a:spcPct val="0"/>
                </a:spcBef>
              </a:pPr>
              <a:endParaRPr lang="en-US" sz="8499" dirty="0">
                <a:solidFill>
                  <a:srgbClr val="FFFFFF"/>
                </a:solidFill>
                <a:latin typeface="Hammersmith One Bold"/>
              </a:endParaRPr>
            </a:p>
          </p:txBody>
        </p:sp>
      </p:grpSp>
      <p:grpSp>
        <p:nvGrpSpPr>
          <p:cNvPr id="11" name="Group 11"/>
          <p:cNvGrpSpPr/>
          <p:nvPr/>
        </p:nvGrpSpPr>
        <p:grpSpPr>
          <a:xfrm>
            <a:off x="7126497" y="5594062"/>
            <a:ext cx="9953453" cy="3288404"/>
            <a:chOff x="0" y="0"/>
            <a:chExt cx="13271271" cy="4384539"/>
          </a:xfrm>
        </p:grpSpPr>
        <p:sp>
          <p:nvSpPr>
            <p:cNvPr id="12" name="TextBox 12"/>
            <p:cNvSpPr txBox="1"/>
            <p:nvPr/>
          </p:nvSpPr>
          <p:spPr>
            <a:xfrm>
              <a:off x="0" y="0"/>
              <a:ext cx="9395600" cy="1744067"/>
            </a:xfrm>
            <a:prstGeom prst="rect">
              <a:avLst/>
            </a:prstGeom>
          </p:spPr>
          <p:txBody>
            <a:bodyPr lIns="0" tIns="0" rIns="0" bIns="0" rtlCol="0" anchor="t">
              <a:spAutoFit/>
            </a:bodyPr>
            <a:lstStyle/>
            <a:p>
              <a:pPr>
                <a:lnSpc>
                  <a:spcPts val="10199"/>
                </a:lnSpc>
              </a:pPr>
              <a:endParaRPr lang="en-US" sz="8499" dirty="0">
                <a:solidFill>
                  <a:srgbClr val="000000"/>
                </a:solidFill>
                <a:latin typeface="Hammersmith One Bold"/>
              </a:endParaRPr>
            </a:p>
          </p:txBody>
        </p:sp>
        <p:sp>
          <p:nvSpPr>
            <p:cNvPr id="13" name="TextBox 13"/>
            <p:cNvSpPr txBox="1"/>
            <p:nvPr/>
          </p:nvSpPr>
          <p:spPr>
            <a:xfrm>
              <a:off x="0" y="2062988"/>
              <a:ext cx="13271271" cy="786540"/>
            </a:xfrm>
            <a:prstGeom prst="rect">
              <a:avLst/>
            </a:prstGeom>
          </p:spPr>
          <p:txBody>
            <a:bodyPr lIns="0" tIns="0" rIns="0" bIns="0" rtlCol="0" anchor="t">
              <a:spAutoFit/>
            </a:bodyPr>
            <a:lstStyle/>
            <a:p>
              <a:pPr marL="0" lvl="0" indent="0" algn="l">
                <a:lnSpc>
                  <a:spcPts val="4550"/>
                </a:lnSpc>
                <a:spcBef>
                  <a:spcPct val="0"/>
                </a:spcBef>
              </a:pPr>
              <a:endParaRPr lang="en-US" sz="3500" u="none" dirty="0">
                <a:solidFill>
                  <a:srgbClr val="000000"/>
                </a:solidFill>
                <a:latin typeface="Hammersmith One"/>
              </a:endParaRPr>
            </a:p>
          </p:txBody>
        </p:sp>
        <p:sp>
          <p:nvSpPr>
            <p:cNvPr id="14" name="TextBox 14"/>
            <p:cNvSpPr txBox="1"/>
            <p:nvPr/>
          </p:nvSpPr>
          <p:spPr>
            <a:xfrm>
              <a:off x="0" y="3895259"/>
              <a:ext cx="13271271" cy="489280"/>
            </a:xfrm>
            <a:prstGeom prst="rect">
              <a:avLst/>
            </a:prstGeom>
          </p:spPr>
          <p:txBody>
            <a:bodyPr lIns="0" tIns="0" rIns="0" bIns="0" rtlCol="0" anchor="t">
              <a:spAutoFit/>
            </a:bodyPr>
            <a:lstStyle/>
            <a:p>
              <a:pPr marL="0" lvl="0" indent="0" algn="l">
                <a:lnSpc>
                  <a:spcPts val="3079"/>
                </a:lnSpc>
                <a:spcBef>
                  <a:spcPct val="0"/>
                </a:spcBef>
              </a:pPr>
              <a:r>
                <a:rPr lang="en-US" sz="2199" u="none" dirty="0">
                  <a:solidFill>
                    <a:srgbClr val="000000"/>
                  </a:solidFill>
                  <a:latin typeface="Clear Sans Regular"/>
                </a:rPr>
                <a:t> </a:t>
              </a:r>
            </a:p>
          </p:txBody>
        </p:sp>
        <p:sp>
          <p:nvSpPr>
            <p:cNvPr id="28" name="TextBox 12">
              <a:extLst>
                <a:ext uri="{FF2B5EF4-FFF2-40B4-BE49-F238E27FC236}">
                  <a16:creationId xmlns:a16="http://schemas.microsoft.com/office/drawing/2014/main" id="{46174218-2EB9-4372-86F4-4FE0DB1A97BF}"/>
                </a:ext>
              </a:extLst>
            </p:cNvPr>
            <p:cNvSpPr txBox="1"/>
            <p:nvPr/>
          </p:nvSpPr>
          <p:spPr>
            <a:xfrm>
              <a:off x="0" y="33023"/>
              <a:ext cx="9395600" cy="1744067"/>
            </a:xfrm>
            <a:prstGeom prst="rect">
              <a:avLst/>
            </a:prstGeom>
          </p:spPr>
          <p:txBody>
            <a:bodyPr lIns="0" tIns="0" rIns="0" bIns="0" rtlCol="0" anchor="t">
              <a:spAutoFit/>
            </a:bodyPr>
            <a:lstStyle/>
            <a:p>
              <a:pPr>
                <a:lnSpc>
                  <a:spcPts val="10199"/>
                </a:lnSpc>
              </a:pPr>
              <a:endParaRPr lang="en-US" sz="8499" dirty="0">
                <a:solidFill>
                  <a:srgbClr val="000000"/>
                </a:solidFill>
                <a:latin typeface="Hammersmith One Bold"/>
              </a:endParaRPr>
            </a:p>
          </p:txBody>
        </p:sp>
      </p:grpSp>
      <p:sp>
        <p:nvSpPr>
          <p:cNvPr id="19" name="AutoShape 6">
            <a:extLst>
              <a:ext uri="{FF2B5EF4-FFF2-40B4-BE49-F238E27FC236}">
                <a16:creationId xmlns:a16="http://schemas.microsoft.com/office/drawing/2014/main" id="{34EE1A82-3AB4-420E-AC5B-4691B0DE2191}"/>
              </a:ext>
            </a:extLst>
          </p:cNvPr>
          <p:cNvSpPr/>
          <p:nvPr/>
        </p:nvSpPr>
        <p:spPr>
          <a:xfrm>
            <a:off x="-141252" y="73025"/>
            <a:ext cx="6335537" cy="10811649"/>
          </a:xfrm>
          <a:prstGeom prst="rect">
            <a:avLst/>
          </a:prstGeom>
          <a:solidFill>
            <a:srgbClr val="FFB923"/>
          </a:solidFill>
        </p:spPr>
        <p:txBody>
          <a:bodyPr/>
          <a:lstStyle/>
          <a:p>
            <a:pPr marR="0" lvl="0" algn="l" defTabSz="914400" rtl="0" eaLnBrk="1" fontAlgn="auto" latinLnBrk="0" hangingPunct="1">
              <a:lnSpc>
                <a:spcPts val="4200"/>
              </a:lnSpc>
              <a:spcBef>
                <a:spcPts val="0"/>
              </a:spcBef>
              <a:spcAft>
                <a:spcPts val="0"/>
              </a:spcAft>
              <a:buClrTx/>
              <a:buSzTx/>
              <a:tabLst/>
              <a:defRPr/>
            </a:pPr>
            <a:endParaRPr lang="en-US" sz="4400" dirty="0">
              <a:solidFill>
                <a:srgbClr val="000000"/>
              </a:solidFill>
              <a:latin typeface="Baskerville Old Face" panose="02020602080505020303" pitchFamily="18" charset="0"/>
            </a:endParaRPr>
          </a:p>
          <a:p>
            <a:pPr marR="0" lvl="0" algn="l" defTabSz="914400" rtl="0" eaLnBrk="1" fontAlgn="auto" latinLnBrk="0" hangingPunct="1">
              <a:lnSpc>
                <a:spcPts val="4200"/>
              </a:lnSpc>
              <a:spcBef>
                <a:spcPts val="0"/>
              </a:spcBef>
              <a:spcAft>
                <a:spcPts val="0"/>
              </a:spcAft>
              <a:buClrTx/>
              <a:buSzTx/>
              <a:tabLst/>
              <a:defRPr/>
            </a:pPr>
            <a:endParaRPr kumimoji="0" lang="en-US" sz="4400" b="0" i="0" u="none" strike="noStrike" kern="1200" cap="none" spc="0" normalizeH="0" baseline="0" noProof="0" dirty="0">
              <a:ln>
                <a:noFill/>
              </a:ln>
              <a:solidFill>
                <a:srgbClr val="000000"/>
              </a:solidFill>
              <a:effectLst/>
              <a:uLnTx/>
              <a:uFillTx/>
              <a:latin typeface="Baskerville Old Face" panose="02020602080505020303" pitchFamily="18" charset="0"/>
              <a:ea typeface="+mn-ea"/>
              <a:cs typeface="+mn-cs"/>
            </a:endParaRPr>
          </a:p>
          <a:p>
            <a:pPr marR="0" lvl="0" algn="l" defTabSz="914400" rtl="0" eaLnBrk="1" fontAlgn="auto" latinLnBrk="0" hangingPunct="1">
              <a:lnSpc>
                <a:spcPts val="4200"/>
              </a:lnSpc>
              <a:spcBef>
                <a:spcPts val="0"/>
              </a:spcBef>
              <a:spcAft>
                <a:spcPts val="0"/>
              </a:spcAft>
              <a:buClrTx/>
              <a:buSzTx/>
              <a:tabLst/>
              <a:defRPr/>
            </a:pPr>
            <a:endParaRPr lang="en-US" sz="4400" dirty="0">
              <a:solidFill>
                <a:srgbClr val="000000"/>
              </a:solidFill>
              <a:latin typeface="Baskerville Old Face" panose="02020602080505020303" pitchFamily="18" charset="0"/>
            </a:endParaRPr>
          </a:p>
          <a:p>
            <a:pPr marR="0" lvl="0" algn="l" defTabSz="914400" rtl="0" eaLnBrk="1" fontAlgn="auto" latinLnBrk="0" hangingPunct="1">
              <a:lnSpc>
                <a:spcPts val="4200"/>
              </a:lnSpc>
              <a:spcBef>
                <a:spcPts val="0"/>
              </a:spcBef>
              <a:spcAft>
                <a:spcPts val="0"/>
              </a:spcAft>
              <a:buClrTx/>
              <a:buSzTx/>
              <a:tabLst/>
              <a:defRPr/>
            </a:pPr>
            <a:endParaRPr kumimoji="0" lang="en-US" sz="4400" b="0" i="0" u="none" strike="noStrike" kern="1200" cap="none" spc="0" normalizeH="0" baseline="0" noProof="0" dirty="0">
              <a:ln>
                <a:noFill/>
              </a:ln>
              <a:solidFill>
                <a:srgbClr val="000000"/>
              </a:solidFill>
              <a:effectLst/>
              <a:uLnTx/>
              <a:uFillTx/>
              <a:latin typeface="Baskerville Old Face" panose="02020602080505020303" pitchFamily="18" charset="0"/>
              <a:ea typeface="+mn-ea"/>
              <a:cs typeface="+mn-cs"/>
            </a:endParaRPr>
          </a:p>
          <a:p>
            <a:pPr marR="0" lvl="0" algn="l" defTabSz="914400" rtl="0" eaLnBrk="1" fontAlgn="auto" latinLnBrk="0" hangingPunct="1">
              <a:lnSpc>
                <a:spcPts val="4200"/>
              </a:lnSpc>
              <a:spcBef>
                <a:spcPts val="0"/>
              </a:spcBef>
              <a:spcAft>
                <a:spcPts val="0"/>
              </a:spcAft>
              <a:buClrTx/>
              <a:buSzTx/>
              <a:tabLst/>
              <a:defRPr/>
            </a:pPr>
            <a:endParaRPr lang="en-US" sz="4400" dirty="0">
              <a:solidFill>
                <a:srgbClr val="000000"/>
              </a:solidFill>
              <a:latin typeface="Baskerville Old Face" panose="02020602080505020303" pitchFamily="18" charset="0"/>
            </a:endParaRPr>
          </a:p>
          <a:p>
            <a:pPr marR="0" lvl="0" algn="l" defTabSz="914400" rtl="0" eaLnBrk="1" fontAlgn="auto" latinLnBrk="0" hangingPunct="1">
              <a:lnSpc>
                <a:spcPts val="4200"/>
              </a:lnSpc>
              <a:spcBef>
                <a:spcPts val="0"/>
              </a:spcBef>
              <a:spcAft>
                <a:spcPts val="0"/>
              </a:spcAft>
              <a:buClrTx/>
              <a:buSzTx/>
              <a:tabLst/>
              <a:defRPr/>
            </a:pPr>
            <a:r>
              <a:rPr kumimoji="0" lang="en-US" sz="8000" b="0" i="0" u="none" strike="noStrike" kern="1200" cap="none" spc="0" normalizeH="0" baseline="0" noProof="0" dirty="0">
                <a:ln>
                  <a:noFill/>
                </a:ln>
                <a:solidFill>
                  <a:srgbClr val="000000"/>
                </a:solidFill>
                <a:effectLst/>
                <a:uLnTx/>
                <a:uFillTx/>
                <a:latin typeface="Baskerville Old Face" panose="02020602080505020303" pitchFamily="18" charset="0"/>
                <a:ea typeface="+mn-ea"/>
                <a:cs typeface="+mn-cs"/>
              </a:rPr>
              <a:t>Background</a:t>
            </a:r>
          </a:p>
        </p:txBody>
      </p:sp>
      <p:sp>
        <p:nvSpPr>
          <p:cNvPr id="29" name="Title 28">
            <a:extLst>
              <a:ext uri="{FF2B5EF4-FFF2-40B4-BE49-F238E27FC236}">
                <a16:creationId xmlns:a16="http://schemas.microsoft.com/office/drawing/2014/main" id="{69D72D5B-CABE-43D5-AC2B-41456A6514F2}"/>
              </a:ext>
            </a:extLst>
          </p:cNvPr>
          <p:cNvSpPr>
            <a:spLocks noGrp="1"/>
          </p:cNvSpPr>
          <p:nvPr>
            <p:ph type="ctrTitle"/>
          </p:nvPr>
        </p:nvSpPr>
        <p:spPr>
          <a:xfrm>
            <a:off x="6350123" y="2571329"/>
            <a:ext cx="11506200" cy="769418"/>
          </a:xfrm>
        </p:spPr>
        <p:txBody>
          <a:bodyPr>
            <a:noAutofit/>
          </a:bodyPr>
          <a:lstStyle/>
          <a:p>
            <a:pPr algn="l"/>
            <a:r>
              <a:rPr lang="en-GB" sz="3000" dirty="0"/>
              <a:t>1. American multinational technology company  specializes in internet related services and products :</a:t>
            </a:r>
            <a:br>
              <a:rPr lang="en-GB" sz="3600" dirty="0"/>
            </a:br>
            <a:br>
              <a:rPr lang="en-GB" sz="3600" dirty="0"/>
            </a:br>
            <a:br>
              <a:rPr lang="en-GB" sz="3600" dirty="0"/>
            </a:br>
            <a:endParaRPr lang="en-GB" sz="3600" dirty="0"/>
          </a:p>
        </p:txBody>
      </p:sp>
      <p:sp>
        <p:nvSpPr>
          <p:cNvPr id="30" name="Subtitle 29">
            <a:extLst>
              <a:ext uri="{FF2B5EF4-FFF2-40B4-BE49-F238E27FC236}">
                <a16:creationId xmlns:a16="http://schemas.microsoft.com/office/drawing/2014/main" id="{40DF982F-46E0-49F1-BD50-1C7C521AEE65}"/>
              </a:ext>
            </a:extLst>
          </p:cNvPr>
          <p:cNvSpPr>
            <a:spLocks noGrp="1"/>
          </p:cNvSpPr>
          <p:nvPr>
            <p:ph type="subTitle" idx="1"/>
          </p:nvPr>
        </p:nvSpPr>
        <p:spPr>
          <a:xfrm>
            <a:off x="6477001" y="2719960"/>
            <a:ext cx="5886450" cy="1752600"/>
          </a:xfrm>
        </p:spPr>
        <p:txBody>
          <a:bodyPr>
            <a:noAutofit/>
          </a:bodyPr>
          <a:lstStyle/>
          <a:p>
            <a:pPr marL="457200" indent="-457200" algn="l">
              <a:buFont typeface="Wingdings" panose="05000000000000000000" pitchFamily="2" charset="2"/>
              <a:buChar char="§"/>
            </a:pPr>
            <a:r>
              <a:rPr lang="en-GB" sz="2500" dirty="0">
                <a:solidFill>
                  <a:schemeClr val="tx1"/>
                </a:solidFill>
              </a:rPr>
              <a:t>online advertising technologies</a:t>
            </a:r>
          </a:p>
          <a:p>
            <a:pPr marL="457200" indent="-457200" algn="l">
              <a:buFont typeface="Wingdings" panose="05000000000000000000" pitchFamily="2" charset="2"/>
              <a:buChar char="§"/>
            </a:pPr>
            <a:r>
              <a:rPr lang="en-GB" sz="2500" dirty="0">
                <a:solidFill>
                  <a:schemeClr val="tx1"/>
                </a:solidFill>
              </a:rPr>
              <a:t>Search engine </a:t>
            </a:r>
          </a:p>
          <a:p>
            <a:pPr marL="457200" indent="-457200" algn="l">
              <a:buFont typeface="Wingdings" panose="05000000000000000000" pitchFamily="2" charset="2"/>
              <a:buChar char="§"/>
            </a:pPr>
            <a:r>
              <a:rPr lang="en-GB" sz="2500" dirty="0">
                <a:solidFill>
                  <a:schemeClr val="tx1"/>
                </a:solidFill>
              </a:rPr>
              <a:t>Cloud computing </a:t>
            </a:r>
          </a:p>
          <a:p>
            <a:pPr marL="457200" indent="-457200" algn="l">
              <a:buFont typeface="Wingdings" panose="05000000000000000000" pitchFamily="2" charset="2"/>
              <a:buChar char="§"/>
            </a:pPr>
            <a:r>
              <a:rPr lang="en-GB" sz="2500" dirty="0">
                <a:solidFill>
                  <a:schemeClr val="tx1"/>
                </a:solidFill>
              </a:rPr>
              <a:t>Software, and hardware</a:t>
            </a:r>
          </a:p>
          <a:p>
            <a:endParaRPr lang="en-GB" dirty="0">
              <a:solidFill>
                <a:schemeClr val="tx1"/>
              </a:solidFill>
            </a:endParaRPr>
          </a:p>
        </p:txBody>
      </p:sp>
      <p:sp>
        <p:nvSpPr>
          <p:cNvPr id="32" name="TextBox 31">
            <a:extLst>
              <a:ext uri="{FF2B5EF4-FFF2-40B4-BE49-F238E27FC236}">
                <a16:creationId xmlns:a16="http://schemas.microsoft.com/office/drawing/2014/main" id="{97CE209C-21B1-4F65-8B94-C8B213FF0649}"/>
              </a:ext>
            </a:extLst>
          </p:cNvPr>
          <p:cNvSpPr txBox="1"/>
          <p:nvPr/>
        </p:nvSpPr>
        <p:spPr>
          <a:xfrm>
            <a:off x="6477001" y="4995912"/>
            <a:ext cx="9784080" cy="1938992"/>
          </a:xfrm>
          <a:prstGeom prst="rect">
            <a:avLst/>
          </a:prstGeom>
          <a:noFill/>
        </p:spPr>
        <p:txBody>
          <a:bodyPr wrap="square">
            <a:spAutoFit/>
          </a:bodyPr>
          <a:lstStyle/>
          <a:p>
            <a:r>
              <a:rPr lang="en-GB" sz="3000" dirty="0">
                <a:latin typeface="+mj-lt"/>
              </a:rPr>
              <a:t>2.Founded in 1998 by Larry Page and Sergey Brin While they were Ph.D. students at Stanford University in California. (Walter 2019)</a:t>
            </a:r>
          </a:p>
          <a:p>
            <a:endParaRPr lang="en-GB" sz="3000" dirty="0"/>
          </a:p>
        </p:txBody>
      </p:sp>
      <p:pic>
        <p:nvPicPr>
          <p:cNvPr id="33" name="Picture 32">
            <a:extLst>
              <a:ext uri="{FF2B5EF4-FFF2-40B4-BE49-F238E27FC236}">
                <a16:creationId xmlns:a16="http://schemas.microsoft.com/office/drawing/2014/main" id="{D7FB91A2-9AEB-424D-9B9D-D1F77470D898}"/>
              </a:ext>
            </a:extLst>
          </p:cNvPr>
          <p:cNvPicPr>
            <a:picLocks noChangeAspect="1"/>
          </p:cNvPicPr>
          <p:nvPr/>
        </p:nvPicPr>
        <p:blipFill>
          <a:blip r:embed="rId4"/>
          <a:stretch>
            <a:fillRect/>
          </a:stretch>
        </p:blipFill>
        <p:spPr>
          <a:xfrm>
            <a:off x="9713591" y="6600992"/>
            <a:ext cx="2806935" cy="2448908"/>
          </a:xfrm>
          <a:prstGeom prst="rect">
            <a:avLst/>
          </a:prstGeom>
        </p:spPr>
      </p:pic>
      <p:pic>
        <p:nvPicPr>
          <p:cNvPr id="34" name="Picture 33">
            <a:extLst>
              <a:ext uri="{FF2B5EF4-FFF2-40B4-BE49-F238E27FC236}">
                <a16:creationId xmlns:a16="http://schemas.microsoft.com/office/drawing/2014/main" id="{BA03DFA9-98AB-4397-8714-67FE9195773B}"/>
              </a:ext>
            </a:extLst>
          </p:cNvPr>
          <p:cNvPicPr>
            <a:picLocks noChangeAspect="1"/>
          </p:cNvPicPr>
          <p:nvPr/>
        </p:nvPicPr>
        <p:blipFill>
          <a:blip r:embed="rId5"/>
          <a:stretch>
            <a:fillRect/>
          </a:stretch>
        </p:blipFill>
        <p:spPr>
          <a:xfrm>
            <a:off x="13878164" y="6666983"/>
            <a:ext cx="2382917" cy="2382917"/>
          </a:xfrm>
          <a:prstGeom prst="rect">
            <a:avLst/>
          </a:prstGeom>
        </p:spPr>
      </p:pic>
      <p:sp>
        <p:nvSpPr>
          <p:cNvPr id="38" name="TextBox 37">
            <a:extLst>
              <a:ext uri="{FF2B5EF4-FFF2-40B4-BE49-F238E27FC236}">
                <a16:creationId xmlns:a16="http://schemas.microsoft.com/office/drawing/2014/main" id="{F7E395EE-BAFE-4C68-8801-8BE0C9AF5A4B}"/>
              </a:ext>
            </a:extLst>
          </p:cNvPr>
          <p:cNvSpPr txBox="1"/>
          <p:nvPr/>
        </p:nvSpPr>
        <p:spPr>
          <a:xfrm>
            <a:off x="6477001" y="342512"/>
            <a:ext cx="11506199" cy="1015663"/>
          </a:xfrm>
          <a:prstGeom prst="rect">
            <a:avLst/>
          </a:prstGeom>
          <a:noFill/>
        </p:spPr>
        <p:txBody>
          <a:bodyPr wrap="square">
            <a:spAutoFit/>
          </a:bodyPr>
          <a:lstStyle/>
          <a:p>
            <a:r>
              <a:rPr lang="en-GB" sz="3000" b="1" i="0" dirty="0">
                <a:solidFill>
                  <a:srgbClr val="333333"/>
                </a:solidFill>
                <a:effectLst/>
                <a:latin typeface="+mj-lt"/>
              </a:rPr>
              <a:t>Google is a famous global company, and has a huge engineering staff and many talented leaders</a:t>
            </a:r>
            <a:endParaRPr lang="en-GB" sz="3000" b="1" dirty="0">
              <a:latin typeface="+mj-lt"/>
            </a:endParaRPr>
          </a:p>
        </p:txBody>
      </p:sp>
      <p:sp>
        <p:nvSpPr>
          <p:cNvPr id="39" name="TextBox 38">
            <a:extLst>
              <a:ext uri="{FF2B5EF4-FFF2-40B4-BE49-F238E27FC236}">
                <a16:creationId xmlns:a16="http://schemas.microsoft.com/office/drawing/2014/main" id="{C8101CEC-B7B9-44B4-8B02-B710D772DF5B}"/>
              </a:ext>
            </a:extLst>
          </p:cNvPr>
          <p:cNvSpPr txBox="1"/>
          <p:nvPr/>
        </p:nvSpPr>
        <p:spPr>
          <a:xfrm>
            <a:off x="10569717" y="9049900"/>
            <a:ext cx="1524000" cy="369332"/>
          </a:xfrm>
          <a:prstGeom prst="rect">
            <a:avLst/>
          </a:prstGeom>
          <a:noFill/>
        </p:spPr>
        <p:txBody>
          <a:bodyPr wrap="square" rtlCol="0">
            <a:spAutoFit/>
          </a:bodyPr>
          <a:lstStyle/>
          <a:p>
            <a:r>
              <a:rPr lang="en-GB" b="1" dirty="0"/>
              <a:t>Larry Page</a:t>
            </a:r>
          </a:p>
        </p:txBody>
      </p:sp>
      <p:sp>
        <p:nvSpPr>
          <p:cNvPr id="40" name="TextBox 39">
            <a:extLst>
              <a:ext uri="{FF2B5EF4-FFF2-40B4-BE49-F238E27FC236}">
                <a16:creationId xmlns:a16="http://schemas.microsoft.com/office/drawing/2014/main" id="{1E58437D-7265-4C90-BC08-6E02A3059E35}"/>
              </a:ext>
            </a:extLst>
          </p:cNvPr>
          <p:cNvSpPr txBox="1"/>
          <p:nvPr/>
        </p:nvSpPr>
        <p:spPr>
          <a:xfrm>
            <a:off x="14345722" y="9096394"/>
            <a:ext cx="1447800" cy="369332"/>
          </a:xfrm>
          <a:prstGeom prst="rect">
            <a:avLst/>
          </a:prstGeom>
          <a:noFill/>
        </p:spPr>
        <p:txBody>
          <a:bodyPr wrap="square" rtlCol="0">
            <a:spAutoFit/>
          </a:bodyPr>
          <a:lstStyle/>
          <a:p>
            <a:r>
              <a:rPr lang="en-GB" b="1" dirty="0"/>
              <a:t>Sergey Brin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43589" y="1219756"/>
            <a:ext cx="14810811" cy="3923744"/>
            <a:chOff x="0" y="0"/>
            <a:chExt cx="9640922" cy="2367930"/>
          </a:xfrm>
        </p:grpSpPr>
        <p:sp>
          <p:nvSpPr>
            <p:cNvPr id="3" name="TextBox 3"/>
            <p:cNvSpPr txBox="1"/>
            <p:nvPr/>
          </p:nvSpPr>
          <p:spPr>
            <a:xfrm>
              <a:off x="0" y="76200"/>
              <a:ext cx="9640922" cy="1642533"/>
            </a:xfrm>
            <a:prstGeom prst="rect">
              <a:avLst/>
            </a:prstGeom>
          </p:spPr>
          <p:txBody>
            <a:bodyPr lIns="0" tIns="0" rIns="0" bIns="0" rtlCol="0" anchor="t">
              <a:spAutoFit/>
            </a:bodyPr>
            <a:lstStyle/>
            <a:p>
              <a:pPr marL="0" lvl="0" indent="0" algn="l">
                <a:lnSpc>
                  <a:spcPts val="9349"/>
                </a:lnSpc>
                <a:spcBef>
                  <a:spcPct val="0"/>
                </a:spcBef>
              </a:pPr>
              <a:endParaRPr lang="en-US" sz="8499" dirty="0">
                <a:solidFill>
                  <a:srgbClr val="000000"/>
                </a:solidFill>
                <a:latin typeface="Hammersmith One Bold"/>
              </a:endParaRPr>
            </a:p>
          </p:txBody>
        </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60" t="21264" r="6608" b="71845"/>
            <a:stretch>
              <a:fillRect/>
            </a:stretch>
          </p:blipFill>
          <p:spPr>
            <a:xfrm>
              <a:off x="0" y="1934553"/>
              <a:ext cx="5864091" cy="433377"/>
            </a:xfrm>
            <a:prstGeom prst="rect">
              <a:avLst/>
            </a:prstGeom>
          </p:spPr>
        </p:pic>
      </p:grpSp>
      <p:grpSp>
        <p:nvGrpSpPr>
          <p:cNvPr id="5" name="Group 5"/>
          <p:cNvGrpSpPr/>
          <p:nvPr/>
        </p:nvGrpSpPr>
        <p:grpSpPr>
          <a:xfrm>
            <a:off x="1343589" y="5800109"/>
            <a:ext cx="4005115" cy="3808224"/>
            <a:chOff x="0" y="-28575"/>
            <a:chExt cx="5340153" cy="5077633"/>
          </a:xfrm>
        </p:grpSpPr>
        <p:sp>
          <p:nvSpPr>
            <p:cNvPr id="6" name="TextBox 6"/>
            <p:cNvSpPr txBox="1"/>
            <p:nvPr/>
          </p:nvSpPr>
          <p:spPr>
            <a:xfrm>
              <a:off x="0" y="-28575"/>
              <a:ext cx="5340153" cy="786540"/>
            </a:xfrm>
            <a:prstGeom prst="rect">
              <a:avLst/>
            </a:prstGeom>
          </p:spPr>
          <p:txBody>
            <a:bodyPr lIns="0" tIns="0" rIns="0" bIns="0" rtlCol="0" anchor="t">
              <a:spAutoFit/>
            </a:bodyPr>
            <a:lstStyle/>
            <a:p>
              <a:pPr marL="0" lvl="0" indent="0" algn="l">
                <a:lnSpc>
                  <a:spcPts val="4550"/>
                </a:lnSpc>
                <a:spcBef>
                  <a:spcPct val="0"/>
                </a:spcBef>
              </a:pPr>
              <a:endParaRPr lang="en-US" sz="3500" u="none" dirty="0">
                <a:solidFill>
                  <a:srgbClr val="000000"/>
                </a:solidFill>
                <a:latin typeface="Hammersmith One"/>
              </a:endParaRPr>
            </a:p>
          </p:txBody>
        </p:sp>
        <p:sp>
          <p:nvSpPr>
            <p:cNvPr id="7" name="TextBox 7"/>
            <p:cNvSpPr txBox="1"/>
            <p:nvPr/>
          </p:nvSpPr>
          <p:spPr>
            <a:xfrm>
              <a:off x="0" y="2439539"/>
              <a:ext cx="5340153" cy="2609519"/>
            </a:xfrm>
            <a:prstGeom prst="rect">
              <a:avLst/>
            </a:prstGeom>
          </p:spPr>
          <p:txBody>
            <a:bodyPr lIns="0" tIns="0" rIns="0" bIns="0" rtlCol="0" anchor="t">
              <a:spAutoFit/>
            </a:bodyPr>
            <a:lstStyle/>
            <a:p>
              <a:pPr marL="0" lvl="0" indent="0" algn="l">
                <a:lnSpc>
                  <a:spcPts val="3079"/>
                </a:lnSpc>
                <a:spcBef>
                  <a:spcPct val="0"/>
                </a:spcBef>
              </a:pPr>
              <a:endParaRPr lang="en-US" sz="2199" dirty="0">
                <a:solidFill>
                  <a:srgbClr val="000000"/>
                </a:solidFill>
                <a:latin typeface="Clear Sans Regular"/>
              </a:endParaRPr>
            </a:p>
            <a:p>
              <a:pPr marL="0" lvl="0" indent="0" algn="l">
                <a:lnSpc>
                  <a:spcPts val="3079"/>
                </a:lnSpc>
                <a:spcBef>
                  <a:spcPct val="0"/>
                </a:spcBef>
              </a:pPr>
              <a:endParaRPr lang="en-US" sz="2199" dirty="0">
                <a:solidFill>
                  <a:srgbClr val="000000"/>
                </a:solidFill>
                <a:latin typeface="Clear Sans Regular"/>
              </a:endParaRPr>
            </a:p>
            <a:p>
              <a:pPr marL="0" lvl="0" indent="0" algn="l">
                <a:lnSpc>
                  <a:spcPts val="3079"/>
                </a:lnSpc>
                <a:spcBef>
                  <a:spcPct val="0"/>
                </a:spcBef>
              </a:pPr>
              <a:endParaRPr lang="en-US" sz="2199" dirty="0">
                <a:solidFill>
                  <a:srgbClr val="000000"/>
                </a:solidFill>
                <a:latin typeface="Clear Sans Regular"/>
              </a:endParaRPr>
            </a:p>
            <a:p>
              <a:pPr marL="0" lvl="0" indent="0" algn="l">
                <a:lnSpc>
                  <a:spcPts val="3079"/>
                </a:lnSpc>
                <a:spcBef>
                  <a:spcPct val="0"/>
                </a:spcBef>
              </a:pPr>
              <a:endParaRPr lang="en-US" sz="2199" dirty="0">
                <a:solidFill>
                  <a:srgbClr val="000000"/>
                </a:solidFill>
                <a:latin typeface="Clear Sans Regular"/>
              </a:endParaRPr>
            </a:p>
            <a:p>
              <a:pPr marL="0" lvl="0" indent="0" algn="l">
                <a:lnSpc>
                  <a:spcPts val="3079"/>
                </a:lnSpc>
                <a:spcBef>
                  <a:spcPct val="0"/>
                </a:spcBef>
              </a:pPr>
              <a:endParaRPr lang="en-US" sz="2199" dirty="0">
                <a:solidFill>
                  <a:srgbClr val="000000"/>
                </a:solidFill>
                <a:latin typeface="Clear Sans Regular"/>
              </a:endParaRPr>
            </a:p>
          </p:txBody>
        </p:sp>
      </p:grpSp>
      <p:grpSp>
        <p:nvGrpSpPr>
          <p:cNvPr id="8" name="Group 8"/>
          <p:cNvGrpSpPr/>
          <p:nvPr/>
        </p:nvGrpSpPr>
        <p:grpSpPr>
          <a:xfrm>
            <a:off x="6997136" y="5800109"/>
            <a:ext cx="4005115" cy="2949524"/>
            <a:chOff x="0" y="-28575"/>
            <a:chExt cx="5340153" cy="3932700"/>
          </a:xfrm>
        </p:grpSpPr>
        <p:sp>
          <p:nvSpPr>
            <p:cNvPr id="9" name="TextBox 9"/>
            <p:cNvSpPr txBox="1"/>
            <p:nvPr/>
          </p:nvSpPr>
          <p:spPr>
            <a:xfrm>
              <a:off x="0" y="-28575"/>
              <a:ext cx="5340153" cy="3932700"/>
            </a:xfrm>
            <a:prstGeom prst="rect">
              <a:avLst/>
            </a:prstGeom>
          </p:spPr>
          <p:txBody>
            <a:bodyPr lIns="0" tIns="0" rIns="0" bIns="0" rtlCol="0" anchor="t">
              <a:spAutoFit/>
            </a:bodyPr>
            <a:lstStyle/>
            <a:p>
              <a:pPr marL="0" lvl="0" indent="0" algn="l">
                <a:lnSpc>
                  <a:spcPts val="4550"/>
                </a:lnSpc>
                <a:spcBef>
                  <a:spcPct val="0"/>
                </a:spcBef>
              </a:pPr>
              <a:endParaRPr lang="en-US" sz="3500" u="none" dirty="0">
                <a:solidFill>
                  <a:srgbClr val="000000"/>
                </a:solidFill>
                <a:latin typeface="Hammersmith One"/>
              </a:endParaRPr>
            </a:p>
            <a:p>
              <a:pPr marL="0" lvl="0" indent="0" algn="l">
                <a:lnSpc>
                  <a:spcPts val="4550"/>
                </a:lnSpc>
                <a:spcBef>
                  <a:spcPct val="0"/>
                </a:spcBef>
              </a:pPr>
              <a:endParaRPr lang="en-US" sz="3500" dirty="0">
                <a:solidFill>
                  <a:srgbClr val="000000"/>
                </a:solidFill>
                <a:latin typeface="Hammersmith One"/>
              </a:endParaRPr>
            </a:p>
            <a:p>
              <a:pPr marL="0" lvl="0" indent="0" algn="l">
                <a:lnSpc>
                  <a:spcPts val="4550"/>
                </a:lnSpc>
                <a:spcBef>
                  <a:spcPct val="0"/>
                </a:spcBef>
              </a:pPr>
              <a:endParaRPr lang="en-US" sz="3500" u="none" dirty="0">
                <a:solidFill>
                  <a:srgbClr val="000000"/>
                </a:solidFill>
                <a:latin typeface="Hammersmith One"/>
              </a:endParaRPr>
            </a:p>
            <a:p>
              <a:pPr marL="0" lvl="0" indent="0" algn="l">
                <a:lnSpc>
                  <a:spcPts val="4550"/>
                </a:lnSpc>
                <a:spcBef>
                  <a:spcPct val="0"/>
                </a:spcBef>
              </a:pPr>
              <a:endParaRPr lang="en-US" sz="3500" dirty="0">
                <a:solidFill>
                  <a:srgbClr val="000000"/>
                </a:solidFill>
                <a:latin typeface="Hammersmith One"/>
              </a:endParaRPr>
            </a:p>
            <a:p>
              <a:pPr marL="0" lvl="0" indent="0" algn="l">
                <a:lnSpc>
                  <a:spcPts val="4550"/>
                </a:lnSpc>
                <a:spcBef>
                  <a:spcPct val="0"/>
                </a:spcBef>
              </a:pPr>
              <a:endParaRPr lang="en-US" sz="3500" u="none" dirty="0">
                <a:solidFill>
                  <a:srgbClr val="000000"/>
                </a:solidFill>
                <a:latin typeface="Hammersmith One"/>
              </a:endParaRPr>
            </a:p>
          </p:txBody>
        </p:sp>
        <p:sp>
          <p:nvSpPr>
            <p:cNvPr id="10" name="TextBox 10"/>
            <p:cNvSpPr txBox="1"/>
            <p:nvPr/>
          </p:nvSpPr>
          <p:spPr>
            <a:xfrm>
              <a:off x="0" y="2439539"/>
              <a:ext cx="5340153" cy="489280"/>
            </a:xfrm>
            <a:prstGeom prst="rect">
              <a:avLst/>
            </a:prstGeom>
          </p:spPr>
          <p:txBody>
            <a:bodyPr lIns="0" tIns="0" rIns="0" bIns="0" rtlCol="0" anchor="t">
              <a:spAutoFit/>
            </a:bodyPr>
            <a:lstStyle/>
            <a:p>
              <a:pPr marL="0" lvl="0" indent="0" algn="l">
                <a:lnSpc>
                  <a:spcPts val="3079"/>
                </a:lnSpc>
                <a:spcBef>
                  <a:spcPct val="0"/>
                </a:spcBef>
              </a:pPr>
              <a:endParaRPr lang="en-US" sz="2199" dirty="0">
                <a:solidFill>
                  <a:srgbClr val="000000"/>
                </a:solidFill>
                <a:latin typeface="Clear Sans Regular"/>
              </a:endParaRPr>
            </a:p>
          </p:txBody>
        </p:sp>
      </p:grpSp>
      <p:grpSp>
        <p:nvGrpSpPr>
          <p:cNvPr id="11" name="Group 11"/>
          <p:cNvGrpSpPr/>
          <p:nvPr/>
        </p:nvGrpSpPr>
        <p:grpSpPr>
          <a:xfrm>
            <a:off x="12650683" y="5800109"/>
            <a:ext cx="4005115" cy="1646545"/>
            <a:chOff x="0" y="-28575"/>
            <a:chExt cx="5340153" cy="2195393"/>
          </a:xfrm>
        </p:grpSpPr>
        <p:sp>
          <p:nvSpPr>
            <p:cNvPr id="12" name="TextBox 12"/>
            <p:cNvSpPr txBox="1"/>
            <p:nvPr/>
          </p:nvSpPr>
          <p:spPr>
            <a:xfrm>
              <a:off x="0" y="-28575"/>
              <a:ext cx="5340153" cy="786540"/>
            </a:xfrm>
            <a:prstGeom prst="rect">
              <a:avLst/>
            </a:prstGeom>
          </p:spPr>
          <p:txBody>
            <a:bodyPr lIns="0" tIns="0" rIns="0" bIns="0" rtlCol="0" anchor="t">
              <a:spAutoFit/>
            </a:bodyPr>
            <a:lstStyle/>
            <a:p>
              <a:pPr marL="0" lvl="0" indent="0" algn="l">
                <a:lnSpc>
                  <a:spcPts val="4550"/>
                </a:lnSpc>
                <a:spcBef>
                  <a:spcPct val="0"/>
                </a:spcBef>
              </a:pPr>
              <a:endParaRPr lang="en-US" sz="3500" u="none" dirty="0">
                <a:solidFill>
                  <a:srgbClr val="000000"/>
                </a:solidFill>
                <a:latin typeface="Hammersmith One"/>
              </a:endParaRPr>
            </a:p>
          </p:txBody>
        </p:sp>
        <p:sp>
          <p:nvSpPr>
            <p:cNvPr id="13" name="TextBox 13"/>
            <p:cNvSpPr txBox="1"/>
            <p:nvPr/>
          </p:nvSpPr>
          <p:spPr>
            <a:xfrm>
              <a:off x="0" y="1677538"/>
              <a:ext cx="5340153" cy="489280"/>
            </a:xfrm>
            <a:prstGeom prst="rect">
              <a:avLst/>
            </a:prstGeom>
          </p:spPr>
          <p:txBody>
            <a:bodyPr lIns="0" tIns="0" rIns="0" bIns="0" rtlCol="0" anchor="t">
              <a:spAutoFit/>
            </a:bodyPr>
            <a:lstStyle/>
            <a:p>
              <a:pPr marL="0" lvl="0" indent="0" algn="l">
                <a:lnSpc>
                  <a:spcPts val="3079"/>
                </a:lnSpc>
                <a:spcBef>
                  <a:spcPct val="0"/>
                </a:spcBef>
              </a:pPr>
              <a:endParaRPr lang="en-US" sz="2199" dirty="0">
                <a:solidFill>
                  <a:srgbClr val="000000"/>
                </a:solidFill>
                <a:latin typeface="Clear Sans Regular"/>
              </a:endParaRPr>
            </a:p>
          </p:txBody>
        </p:sp>
      </p:grpSp>
      <p:pic>
        <p:nvPicPr>
          <p:cNvPr id="14" name="Picture 1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60" t="21264" r="6608" b="71845"/>
          <a:stretch>
            <a:fillRect/>
          </a:stretch>
        </p:blipFill>
        <p:spPr>
          <a:xfrm rot="5400000">
            <a:off x="12761773" y="4742132"/>
            <a:ext cx="10861953" cy="802736"/>
          </a:xfrm>
          <a:prstGeom prst="rect">
            <a:avLst/>
          </a:prstGeom>
        </p:spPr>
      </p:pic>
      <p:sp>
        <p:nvSpPr>
          <p:cNvPr id="23" name="TextBox 22">
            <a:extLst>
              <a:ext uri="{FF2B5EF4-FFF2-40B4-BE49-F238E27FC236}">
                <a16:creationId xmlns:a16="http://schemas.microsoft.com/office/drawing/2014/main" id="{10EF6FF3-C979-4C01-9228-86FCB45DF567}"/>
              </a:ext>
            </a:extLst>
          </p:cNvPr>
          <p:cNvSpPr txBox="1"/>
          <p:nvPr/>
        </p:nvSpPr>
        <p:spPr>
          <a:xfrm>
            <a:off x="1343589" y="1357667"/>
            <a:ext cx="9347112" cy="830997"/>
          </a:xfrm>
          <a:prstGeom prst="rect">
            <a:avLst/>
          </a:prstGeom>
          <a:noFill/>
        </p:spPr>
        <p:txBody>
          <a:bodyPr wrap="square">
            <a:spAutoFit/>
          </a:bodyPr>
          <a:lstStyle/>
          <a:p>
            <a:r>
              <a:rPr lang="en-GB" sz="4800" b="1" dirty="0"/>
              <a:t>Strategic and Competitive Direction </a:t>
            </a:r>
          </a:p>
        </p:txBody>
      </p:sp>
      <p:sp>
        <p:nvSpPr>
          <p:cNvPr id="25" name="TextBox 24">
            <a:extLst>
              <a:ext uri="{FF2B5EF4-FFF2-40B4-BE49-F238E27FC236}">
                <a16:creationId xmlns:a16="http://schemas.microsoft.com/office/drawing/2014/main" id="{13A19EA1-22AB-49EA-BFFE-2417DB4E93F0}"/>
              </a:ext>
            </a:extLst>
          </p:cNvPr>
          <p:cNvSpPr txBox="1"/>
          <p:nvPr/>
        </p:nvSpPr>
        <p:spPr>
          <a:xfrm>
            <a:off x="1394300" y="2322917"/>
            <a:ext cx="16131699" cy="1569660"/>
          </a:xfrm>
          <a:prstGeom prst="rect">
            <a:avLst/>
          </a:prstGeom>
          <a:noFill/>
        </p:spPr>
        <p:txBody>
          <a:bodyPr wrap="square">
            <a:spAutoFit/>
          </a:bodyPr>
          <a:lstStyle/>
          <a:p>
            <a:r>
              <a:rPr lang="en-GB" sz="3200" dirty="0"/>
              <a:t>Google's generic strategy, based on Michael Porter's model, is differentiation. A corresponding strategic objective is to develop new products or continue improving existing products (THOMPSON, A.2019) </a:t>
            </a:r>
          </a:p>
        </p:txBody>
      </p:sp>
      <p:sp>
        <p:nvSpPr>
          <p:cNvPr id="29" name="TextBox 28">
            <a:extLst>
              <a:ext uri="{FF2B5EF4-FFF2-40B4-BE49-F238E27FC236}">
                <a16:creationId xmlns:a16="http://schemas.microsoft.com/office/drawing/2014/main" id="{6234BD0D-ADA5-4AB6-A09A-A246FFBA0984}"/>
              </a:ext>
            </a:extLst>
          </p:cNvPr>
          <p:cNvSpPr txBox="1"/>
          <p:nvPr/>
        </p:nvSpPr>
        <p:spPr>
          <a:xfrm>
            <a:off x="1343589" y="4447394"/>
            <a:ext cx="14393128" cy="584775"/>
          </a:xfrm>
          <a:prstGeom prst="rect">
            <a:avLst/>
          </a:prstGeom>
          <a:noFill/>
        </p:spPr>
        <p:txBody>
          <a:bodyPr wrap="square">
            <a:spAutoFit/>
          </a:bodyPr>
          <a:lstStyle/>
          <a:p>
            <a:r>
              <a:rPr lang="en-GB" dirty="0"/>
              <a:t> </a:t>
            </a:r>
            <a:r>
              <a:rPr lang="en-GB" sz="3200" b="1" dirty="0"/>
              <a:t>Google sets itself apart from competitors through the innovation of its products.</a:t>
            </a:r>
          </a:p>
        </p:txBody>
      </p:sp>
      <p:pic>
        <p:nvPicPr>
          <p:cNvPr id="32" name="Picture 31" descr="Chart, bubble chart&#10;&#10;Description automatically generated">
            <a:extLst>
              <a:ext uri="{FF2B5EF4-FFF2-40B4-BE49-F238E27FC236}">
                <a16:creationId xmlns:a16="http://schemas.microsoft.com/office/drawing/2014/main" id="{83D5D700-2018-47B4-96CE-E03B572C38D6}"/>
              </a:ext>
            </a:extLst>
          </p:cNvPr>
          <p:cNvPicPr/>
          <p:nvPr/>
        </p:nvPicPr>
        <p:blipFill>
          <a:blip r:embed="rId4"/>
          <a:stretch>
            <a:fillRect/>
          </a:stretch>
        </p:blipFill>
        <p:spPr>
          <a:xfrm>
            <a:off x="5348704" y="6095061"/>
            <a:ext cx="7757696" cy="3702832"/>
          </a:xfrm>
          <a:prstGeom prst="rect">
            <a:avLst/>
          </a:prstGeom>
        </p:spPr>
      </p:pic>
      <p:pic>
        <p:nvPicPr>
          <p:cNvPr id="19" name="Picture 18" descr="hart, bubble chart&#10;&#10;Description automatically generated">
            <a:extLst>
              <a:ext uri="{FF2B5EF4-FFF2-40B4-BE49-F238E27FC236}">
                <a16:creationId xmlns:a16="http://schemas.microsoft.com/office/drawing/2014/main" id="{3C9E6592-F6AC-49C3-A4C1-226A0E2E865F}"/>
              </a:ext>
            </a:extLst>
          </p:cNvPr>
          <p:cNvPicPr/>
          <p:nvPr/>
        </p:nvPicPr>
        <p:blipFill>
          <a:blip r:embed="rId4"/>
          <a:stretch>
            <a:fillRect/>
          </a:stretch>
        </p:blipFill>
        <p:spPr>
          <a:xfrm>
            <a:off x="5348704" y="6112667"/>
            <a:ext cx="7757696" cy="3702832"/>
          </a:xfrm>
          <a:prstGeom prst="rect">
            <a:avLst/>
          </a:prstGeom>
        </p:spPr>
      </p:pic>
      <p:pic>
        <p:nvPicPr>
          <p:cNvPr id="20" name="Picture 19" descr="hart, bubble chart&#10;&#10;Description automatically generated">
            <a:extLst>
              <a:ext uri="{FF2B5EF4-FFF2-40B4-BE49-F238E27FC236}">
                <a16:creationId xmlns:a16="http://schemas.microsoft.com/office/drawing/2014/main" id="{3F847A21-6166-485B-A8B9-AFB44170E31E}"/>
              </a:ext>
            </a:extLst>
          </p:cNvPr>
          <p:cNvPicPr/>
          <p:nvPr/>
        </p:nvPicPr>
        <p:blipFill>
          <a:blip r:embed="rId4"/>
          <a:stretch>
            <a:fillRect/>
          </a:stretch>
        </p:blipFill>
        <p:spPr>
          <a:xfrm>
            <a:off x="6635912" y="8158365"/>
            <a:ext cx="5535678" cy="1574994"/>
          </a:xfrm>
          <a:prstGeom prst="rect">
            <a:avLst/>
          </a:prstGeom>
        </p:spPr>
      </p:pic>
      <p:pic>
        <p:nvPicPr>
          <p:cNvPr id="1026" name="Picture 2">
            <a:extLst>
              <a:ext uri="{FF2B5EF4-FFF2-40B4-BE49-F238E27FC236}">
                <a16:creationId xmlns:a16="http://schemas.microsoft.com/office/drawing/2014/main" id="{6043E26D-FF2B-4EB5-B5E9-DB733CCB50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95498" y="5676900"/>
            <a:ext cx="9982201" cy="43755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B923"/>
        </a:solidFill>
        <a:effectLst/>
      </p:bgPr>
    </p:bg>
    <p:spTree>
      <p:nvGrpSpPr>
        <p:cNvPr id="1" name=""/>
        <p:cNvGrpSpPr/>
        <p:nvPr/>
      </p:nvGrpSpPr>
      <p:grpSpPr>
        <a:xfrm>
          <a:off x="0" y="0"/>
          <a:ext cx="0" cy="0"/>
          <a:chOff x="0" y="0"/>
          <a:chExt cx="0" cy="0"/>
        </a:xfrm>
      </p:grpSpPr>
      <p:grpSp>
        <p:nvGrpSpPr>
          <p:cNvPr id="2" name="Group 2"/>
          <p:cNvGrpSpPr/>
          <p:nvPr/>
        </p:nvGrpSpPr>
        <p:grpSpPr>
          <a:xfrm>
            <a:off x="685800" y="3851564"/>
            <a:ext cx="17152001" cy="10848098"/>
            <a:chOff x="0" y="-1474931"/>
            <a:chExt cx="22869335" cy="14464137"/>
          </a:xfrm>
        </p:grpSpPr>
        <p:sp>
          <p:nvSpPr>
            <p:cNvPr id="3" name="TextBox 3"/>
            <p:cNvSpPr txBox="1"/>
            <p:nvPr/>
          </p:nvSpPr>
          <p:spPr>
            <a:xfrm>
              <a:off x="0" y="4391449"/>
              <a:ext cx="21640800" cy="666750"/>
            </a:xfrm>
            <a:prstGeom prst="rect">
              <a:avLst/>
            </a:prstGeom>
          </p:spPr>
          <p:txBody>
            <a:bodyPr lIns="0" tIns="0" rIns="0" bIns="0" rtlCol="0" anchor="t">
              <a:spAutoFit/>
            </a:bodyPr>
            <a:lstStyle/>
            <a:p>
              <a:pPr marL="0" lvl="0" indent="0" algn="l">
                <a:lnSpc>
                  <a:spcPts val="4200"/>
                </a:lnSpc>
                <a:spcBef>
                  <a:spcPct val="0"/>
                </a:spcBef>
              </a:pPr>
              <a:endParaRPr lang="en-US" sz="3000" u="none" dirty="0">
                <a:solidFill>
                  <a:srgbClr val="000000"/>
                </a:solidFill>
                <a:latin typeface="Clear Sans Regular"/>
              </a:endParaRPr>
            </a:p>
          </p:txBody>
        </p:sp>
        <p:sp>
          <p:nvSpPr>
            <p:cNvPr id="4" name="TextBox 4"/>
            <p:cNvSpPr txBox="1"/>
            <p:nvPr/>
          </p:nvSpPr>
          <p:spPr>
            <a:xfrm>
              <a:off x="0" y="-1474931"/>
              <a:ext cx="21640800" cy="14464137"/>
            </a:xfrm>
            <a:prstGeom prst="rect">
              <a:avLst/>
            </a:prstGeom>
          </p:spPr>
          <p:txBody>
            <a:bodyPr lIns="0" tIns="0" rIns="0" bIns="0" rtlCol="0" anchor="t">
              <a:spAutoFit/>
            </a:bodyPr>
            <a:lstStyle/>
            <a:p>
              <a:pPr lvl="0" fontAlgn="base">
                <a:spcBef>
                  <a:spcPts val="1200"/>
                </a:spcBef>
                <a:spcAft>
                  <a:spcPts val="1200"/>
                </a:spcAft>
              </a:pPr>
              <a:r>
                <a:rPr lang="en-GB" sz="4000" b="1" kern="1200" dirty="0">
                  <a:solidFill>
                    <a:srgbClr val="000000"/>
                  </a:solidFill>
                  <a:effectLst/>
                  <a:latin typeface="Arial" panose="020B0604020202020204" pitchFamily="34" charset="0"/>
                  <a:ea typeface="Times New Roman" panose="02020603050405020304" pitchFamily="18" charset="0"/>
                  <a:cs typeface="+mn-cs"/>
                </a:rPr>
                <a:t>Strategy and Competitive direction </a:t>
              </a:r>
              <a:r>
                <a:rPr lang="en-GB" sz="4000" b="1" kern="1200" dirty="0" err="1">
                  <a:solidFill>
                    <a:srgbClr val="000000"/>
                  </a:solidFill>
                  <a:effectLst/>
                  <a:latin typeface="Arial" panose="020B0604020202020204" pitchFamily="34" charset="0"/>
                  <a:ea typeface="Times New Roman" panose="02020603050405020304" pitchFamily="18" charset="0"/>
                  <a:cs typeface="+mn-cs"/>
                </a:rPr>
                <a:t>cont</a:t>
              </a:r>
              <a:r>
                <a:rPr lang="en-GB" sz="4000" b="1" kern="1200" dirty="0">
                  <a:solidFill>
                    <a:srgbClr val="000000"/>
                  </a:solidFill>
                  <a:effectLst/>
                  <a:latin typeface="Arial" panose="020B0604020202020204" pitchFamily="34" charset="0"/>
                  <a:ea typeface="Times New Roman" panose="02020603050405020304" pitchFamily="18" charset="0"/>
                  <a:cs typeface="+mn-cs"/>
                </a:rPr>
                <a:t>: </a:t>
              </a:r>
            </a:p>
            <a:p>
              <a:pPr lvl="0" fontAlgn="base">
                <a:spcBef>
                  <a:spcPts val="1200"/>
                </a:spcBef>
                <a:spcAft>
                  <a:spcPts val="1200"/>
                </a:spcAft>
              </a:pPr>
              <a:r>
                <a:rPr lang="en-GB" sz="4000" b="1" dirty="0">
                  <a:solidFill>
                    <a:srgbClr val="000000"/>
                  </a:solidFill>
                  <a:latin typeface="Arial" panose="020B0604020202020204" pitchFamily="34" charset="0"/>
                  <a:ea typeface="Times New Roman" panose="02020603050405020304" pitchFamily="18" charset="0"/>
                </a:rPr>
                <a:t> Google is the number one search engine.</a:t>
              </a:r>
              <a:endParaRPr lang="en-GB" sz="32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3200" dirty="0">
                  <a:solidFill>
                    <a:srgbClr val="202124"/>
                  </a:solidFill>
                  <a:effectLst/>
                  <a:latin typeface="Arial" panose="020B0604020202020204" pitchFamily="34" charset="0"/>
                  <a:ea typeface="Times New Roman" panose="02020603050405020304" pitchFamily="18" charset="0"/>
                  <a:cs typeface="Times New Roman" panose="02020603050405020304" pitchFamily="18" charset="0"/>
                </a:rPr>
                <a:t>Google's advantage over competitors is </a:t>
              </a:r>
              <a:r>
                <a:rPr lang="en-GB" sz="3200" b="1" dirty="0">
                  <a:solidFill>
                    <a:srgbClr val="202124"/>
                  </a:solidFill>
                  <a:effectLst/>
                  <a:latin typeface="Arial" panose="020B0604020202020204" pitchFamily="34" charset="0"/>
                  <a:ea typeface="Times New Roman" panose="02020603050405020304" pitchFamily="18" charset="0"/>
                  <a:cs typeface="Times New Roman" panose="02020603050405020304" pitchFamily="18" charset="0"/>
                </a:rPr>
                <a:t>its rapid speed that keeps users coming back</a:t>
              </a:r>
              <a:r>
                <a:rPr lang="en-GB" sz="3200" dirty="0">
                  <a:solidFill>
                    <a:srgbClr val="202124"/>
                  </a:solidFill>
                  <a:effectLst/>
                  <a:latin typeface="Arial" panose="020B0604020202020204" pitchFamily="34" charset="0"/>
                  <a:ea typeface="Times New Roman" panose="02020603050405020304" pitchFamily="18" charset="0"/>
                  <a:cs typeface="Times New Roman" panose="02020603050405020304" pitchFamily="18" charset="0"/>
                </a:rPr>
                <a:t>.</a:t>
              </a:r>
            </a:p>
            <a:p>
              <a:pPr>
                <a:lnSpc>
                  <a:spcPct val="107000"/>
                </a:lnSpc>
                <a:spcAft>
                  <a:spcPts val="800"/>
                </a:spcAft>
              </a:pPr>
              <a:r>
                <a:rPr lang="en-GB" sz="3200" b="1" i="0" dirty="0">
                  <a:solidFill>
                    <a:srgbClr val="292929"/>
                  </a:solidFill>
                  <a:effectLst/>
                  <a:latin typeface="sohne"/>
                </a:rPr>
                <a:t>    3  Competitors are as follows : </a:t>
              </a:r>
            </a:p>
            <a:p>
              <a:pPr marL="457200" indent="-457200">
                <a:lnSpc>
                  <a:spcPct val="107000"/>
                </a:lnSpc>
                <a:spcAft>
                  <a:spcPts val="800"/>
                </a:spcAft>
                <a:buFont typeface="Arial" panose="020B0604020202020204" pitchFamily="34" charset="0"/>
                <a:buChar char="•"/>
              </a:pPr>
              <a:r>
                <a:rPr lang="en-GB" sz="3200" b="1" i="0" dirty="0">
                  <a:solidFill>
                    <a:srgbClr val="292929"/>
                  </a:solidFill>
                  <a:effectLst/>
                  <a:latin typeface="sohne"/>
                </a:rPr>
                <a:t>Bing</a:t>
              </a:r>
              <a:r>
                <a:rPr lang="en-GB" sz="3200" b="0" i="0" dirty="0">
                  <a:solidFill>
                    <a:srgbClr val="292929"/>
                  </a:solidFill>
                  <a:effectLst/>
                  <a:latin typeface="sohne"/>
                </a:rPr>
                <a:t> - Microsoft Bing has developed significantly in the last year and is now more competitive with Google, particularly in terms of its unique features.</a:t>
              </a:r>
            </a:p>
            <a:p>
              <a:pPr marL="457200" indent="-457200" algn="l">
                <a:buFont typeface="Arial" panose="020B0604020202020204" pitchFamily="34" charset="0"/>
                <a:buChar char="•"/>
              </a:pPr>
              <a:r>
                <a:rPr lang="en-GB" sz="3200" b="1" i="0" dirty="0">
                  <a:solidFill>
                    <a:srgbClr val="292929"/>
                  </a:solidFill>
                  <a:effectLst/>
                  <a:latin typeface="sohne"/>
                </a:rPr>
                <a:t>Yahoo – </a:t>
              </a:r>
              <a:r>
                <a:rPr lang="en-GB" sz="3200" i="0" dirty="0">
                  <a:solidFill>
                    <a:srgbClr val="292929"/>
                  </a:solidFill>
                  <a:effectLst/>
                  <a:latin typeface="sohne"/>
                </a:rPr>
                <a:t>compared to Yahoo, google prefers the quality of a website rather than how much information it brings.</a:t>
              </a:r>
              <a:endParaRPr lang="en-GB" sz="3200" b="1" i="0" dirty="0">
                <a:solidFill>
                  <a:srgbClr val="292929"/>
                </a:solidFill>
                <a:effectLst/>
                <a:latin typeface="sohne"/>
              </a:endParaRPr>
            </a:p>
            <a:p>
              <a:pPr marL="457200" indent="-457200">
                <a:buFont typeface="Arial" panose="020B0604020202020204" pitchFamily="34" charset="0"/>
                <a:buChar char="•"/>
              </a:pPr>
              <a:r>
                <a:rPr lang="en-GB" sz="3200" b="1" i="0" dirty="0">
                  <a:solidFill>
                    <a:srgbClr val="292929"/>
                  </a:solidFill>
                  <a:effectLst/>
                  <a:latin typeface="sohne"/>
                </a:rPr>
                <a:t>Baidu - </a:t>
              </a:r>
              <a:r>
                <a:rPr lang="en-GB" sz="3200" b="0" i="0" dirty="0">
                  <a:solidFill>
                    <a:srgbClr val="202124"/>
                  </a:solidFill>
                  <a:effectLst/>
                  <a:latin typeface="sohne"/>
                </a:rPr>
                <a:t>While Baidu continues to have the lead position in the Chinese internet search market,</a:t>
              </a:r>
              <a:r>
                <a:rPr lang="en-GB" sz="3200" b="1" i="0" dirty="0">
                  <a:solidFill>
                    <a:srgbClr val="202124"/>
                  </a:solidFill>
                  <a:effectLst/>
                  <a:latin typeface="sohne"/>
                </a:rPr>
                <a:t> </a:t>
              </a:r>
              <a:r>
                <a:rPr lang="en-GB" sz="3200" i="0" dirty="0">
                  <a:solidFill>
                    <a:srgbClr val="202124"/>
                  </a:solidFill>
                  <a:effectLst/>
                  <a:latin typeface="sohne"/>
                </a:rPr>
                <a:t>Google remains the undisputed leader globally.</a:t>
              </a:r>
              <a:endParaRPr lang="en-GB" sz="3200" i="0" dirty="0">
                <a:solidFill>
                  <a:srgbClr val="292929"/>
                </a:solidFill>
                <a:effectLst/>
                <a:latin typeface="sohne"/>
              </a:endParaRPr>
            </a:p>
            <a:p>
              <a:pPr algn="l"/>
              <a:endParaRPr lang="en-GB" sz="3200" b="0" i="0" dirty="0">
                <a:solidFill>
                  <a:srgbClr val="292929"/>
                </a:solidFill>
                <a:effectLst/>
                <a:latin typeface="sohne"/>
              </a:endParaRPr>
            </a:p>
            <a:p>
              <a:pPr>
                <a:lnSpc>
                  <a:spcPct val="107000"/>
                </a:lnSpc>
                <a:spcAft>
                  <a:spcPts val="800"/>
                </a:spcAft>
              </a:pPr>
              <a:endParaRPr lang="en-GB" sz="3200" b="0" i="0" dirty="0">
                <a:solidFill>
                  <a:srgbClr val="292929"/>
                </a:solidFill>
                <a:effectLst/>
                <a:latin typeface="sohne"/>
              </a:endParaRPr>
            </a:p>
            <a:p>
              <a:pPr>
                <a:lnSpc>
                  <a:spcPct val="107000"/>
                </a:lnSpc>
                <a:spcAft>
                  <a:spcPts val="800"/>
                </a:spcAft>
              </a:pPr>
              <a:endParaRPr lang="en-GB" sz="3200" dirty="0">
                <a:solidFill>
                  <a:srgbClr val="202124"/>
                </a:solidFill>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3200" dirty="0">
                <a:solidFill>
                  <a:srgbClr val="202124"/>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3200" dirty="0">
                <a:solidFill>
                  <a:srgbClr val="202124"/>
                </a:solidFill>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3200" dirty="0">
                <a:solidFill>
                  <a:srgbClr val="202124"/>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3200" dirty="0">
                <a:solidFill>
                  <a:srgbClr val="202124"/>
                </a:solidFill>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3200" dirty="0">
                  <a:solidFill>
                    <a:srgbClr val="202124"/>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60" t="21264" r="6608" b="71845"/>
            <a:stretch>
              <a:fillRect/>
            </a:stretch>
          </p:blipFill>
          <p:spPr>
            <a:xfrm>
              <a:off x="17068800" y="-1174750"/>
              <a:ext cx="5800535" cy="428680"/>
            </a:xfrm>
            <a:prstGeom prst="rect">
              <a:avLst/>
            </a:prstGeom>
          </p:spPr>
        </p:pic>
      </p:grpSp>
      <p:pic>
        <p:nvPicPr>
          <p:cNvPr id="6" name="Picture 6"/>
          <p:cNvPicPr>
            <a:picLocks noChangeAspect="1"/>
          </p:cNvPicPr>
          <p:nvPr/>
        </p:nvPicPr>
        <p:blipFill>
          <a:blip r:embed="rId4"/>
          <a:srcRect t="26643" b="35533"/>
          <a:stretch>
            <a:fillRect/>
          </a:stretch>
        </p:blipFill>
        <p:spPr>
          <a:xfrm>
            <a:off x="-1" y="-226768"/>
            <a:ext cx="18288001" cy="3846268"/>
          </a:xfrm>
          <a:prstGeom prst="rect">
            <a:avLst/>
          </a:prstGeom>
        </p:spPr>
      </p:pic>
      <p:pic>
        <p:nvPicPr>
          <p:cNvPr id="7" name="Picture 7"/>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5400000">
            <a:off x="1035086" y="772708"/>
            <a:ext cx="689712" cy="70248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0" y="3869815"/>
            <a:ext cx="8231118" cy="5102312"/>
            <a:chOff x="0" y="0"/>
            <a:chExt cx="10974824" cy="6803083"/>
          </a:xfrm>
        </p:grpSpPr>
        <p:sp>
          <p:nvSpPr>
            <p:cNvPr id="3" name="AutoShape 3"/>
            <p:cNvSpPr/>
            <p:nvPr/>
          </p:nvSpPr>
          <p:spPr>
            <a:xfrm rot="-10800000">
              <a:off x="0" y="0"/>
              <a:ext cx="7573283" cy="6803083"/>
            </a:xfrm>
            <a:prstGeom prst="rect">
              <a:avLst/>
            </a:prstGeom>
            <a:solidFill>
              <a:srgbClr val="FFB923"/>
            </a:solidFill>
          </p:spPr>
          <p:txBody>
            <a:bodyPr/>
            <a:lstStyle/>
            <a:p>
              <a:endParaRPr lang="en-GB" dirty="0"/>
            </a:p>
          </p:txBody>
        </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a:off x="5872512" y="1700771"/>
              <a:ext cx="6803083" cy="3401542"/>
            </a:xfrm>
            <a:prstGeom prst="rect">
              <a:avLst/>
            </a:prstGeom>
          </p:spPr>
        </p:pic>
      </p:grpSp>
      <p:grpSp>
        <p:nvGrpSpPr>
          <p:cNvPr id="5" name="Group 5"/>
          <p:cNvGrpSpPr/>
          <p:nvPr/>
        </p:nvGrpSpPr>
        <p:grpSpPr>
          <a:xfrm>
            <a:off x="912882" y="3869815"/>
            <a:ext cx="8231118" cy="5102312"/>
            <a:chOff x="0" y="0"/>
            <a:chExt cx="10974824" cy="6803083"/>
          </a:xfrm>
        </p:grpSpPr>
        <p:sp>
          <p:nvSpPr>
            <p:cNvPr id="6" name="AutoShape 6"/>
            <p:cNvSpPr/>
            <p:nvPr/>
          </p:nvSpPr>
          <p:spPr>
            <a:xfrm>
              <a:off x="3401542" y="0"/>
              <a:ext cx="7573283" cy="6803083"/>
            </a:xfrm>
            <a:prstGeom prst="rect">
              <a:avLst/>
            </a:prstGeom>
            <a:solidFill>
              <a:srgbClr val="000000"/>
            </a:solidFill>
          </p:spPr>
          <p:txBody>
            <a:bodyPr/>
            <a:lstStyle/>
            <a:p>
              <a:endParaRPr lang="en-GB" dirty="0"/>
            </a:p>
          </p:txBody>
        </p:sp>
        <p:pic>
          <p:nvPicPr>
            <p:cNvPr id="7" name="Picture 7"/>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5400000">
              <a:off x="-1700771" y="1700771"/>
              <a:ext cx="6803083" cy="3401542"/>
            </a:xfrm>
            <a:prstGeom prst="rect">
              <a:avLst/>
            </a:prstGeom>
          </p:spPr>
        </p:pic>
      </p:grpSp>
      <p:pic>
        <p:nvPicPr>
          <p:cNvPr id="8" name="Picture 8"/>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7403600" y="4680571"/>
            <a:ext cx="3480800" cy="3480800"/>
          </a:xfrm>
          <a:prstGeom prst="rect">
            <a:avLst/>
          </a:prstGeom>
        </p:spPr>
      </p:pic>
      <p:grpSp>
        <p:nvGrpSpPr>
          <p:cNvPr id="9" name="Group 9"/>
          <p:cNvGrpSpPr/>
          <p:nvPr/>
        </p:nvGrpSpPr>
        <p:grpSpPr>
          <a:xfrm>
            <a:off x="11842399" y="5519003"/>
            <a:ext cx="4006667" cy="3469796"/>
            <a:chOff x="0" y="-28575"/>
            <a:chExt cx="5208420" cy="4626398"/>
          </a:xfrm>
        </p:grpSpPr>
        <p:sp>
          <p:nvSpPr>
            <p:cNvPr id="10" name="TextBox 10"/>
            <p:cNvSpPr txBox="1"/>
            <p:nvPr/>
          </p:nvSpPr>
          <p:spPr>
            <a:xfrm>
              <a:off x="0" y="-28575"/>
              <a:ext cx="5208420" cy="4626398"/>
            </a:xfrm>
            <a:prstGeom prst="rect">
              <a:avLst/>
            </a:prstGeom>
          </p:spPr>
          <p:txBody>
            <a:bodyPr lIns="0" tIns="0" rIns="0" bIns="0" rtlCol="0" anchor="t">
              <a:spAutoFit/>
            </a:bodyPr>
            <a:lstStyle/>
            <a:p>
              <a:pPr marL="457200" lvl="0" indent="-457200" algn="l">
                <a:lnSpc>
                  <a:spcPts val="3900"/>
                </a:lnSpc>
                <a:spcBef>
                  <a:spcPct val="0"/>
                </a:spcBef>
                <a:buFont typeface="Arial" panose="020B0604020202020204" pitchFamily="34" charset="0"/>
                <a:buChar char="•"/>
              </a:pPr>
              <a:r>
                <a:rPr lang="en-US" sz="3000" spc="120" dirty="0">
                  <a:solidFill>
                    <a:srgbClr val="000000"/>
                  </a:solidFill>
                  <a:latin typeface="Clear Sans Regular Bold"/>
                </a:rPr>
                <a:t>Software</a:t>
              </a:r>
            </a:p>
            <a:p>
              <a:pPr marL="0" lvl="0" indent="0" algn="l">
                <a:lnSpc>
                  <a:spcPts val="3900"/>
                </a:lnSpc>
                <a:spcBef>
                  <a:spcPct val="0"/>
                </a:spcBef>
              </a:pPr>
              <a:endParaRPr lang="en-US" sz="3000" spc="120" dirty="0">
                <a:solidFill>
                  <a:srgbClr val="000000"/>
                </a:solidFill>
                <a:latin typeface="Clear Sans Regular Bold"/>
              </a:endParaRPr>
            </a:p>
            <a:p>
              <a:pPr marL="0" lvl="0" indent="0" algn="l">
                <a:lnSpc>
                  <a:spcPts val="3900"/>
                </a:lnSpc>
                <a:spcBef>
                  <a:spcPct val="0"/>
                </a:spcBef>
              </a:pPr>
              <a:endParaRPr lang="en-US" sz="3000" spc="120" dirty="0">
                <a:solidFill>
                  <a:srgbClr val="000000"/>
                </a:solidFill>
                <a:latin typeface="Clear Sans Regular Bold"/>
              </a:endParaRPr>
            </a:p>
            <a:p>
              <a:pPr marL="457200" lvl="0" indent="-457200" algn="l">
                <a:lnSpc>
                  <a:spcPts val="3900"/>
                </a:lnSpc>
                <a:spcBef>
                  <a:spcPct val="0"/>
                </a:spcBef>
                <a:buFont typeface="Arial" panose="020B0604020202020204" pitchFamily="34" charset="0"/>
                <a:buChar char="•"/>
              </a:pPr>
              <a:r>
                <a:rPr lang="en-US" sz="3000" spc="120" dirty="0">
                  <a:solidFill>
                    <a:srgbClr val="000000"/>
                  </a:solidFill>
                  <a:latin typeface="Clear Sans Regular Bold"/>
                </a:rPr>
                <a:t> Hardware.</a:t>
              </a:r>
            </a:p>
            <a:p>
              <a:pPr marL="0" lvl="0" indent="0" algn="l">
                <a:lnSpc>
                  <a:spcPts val="3900"/>
                </a:lnSpc>
                <a:spcBef>
                  <a:spcPct val="0"/>
                </a:spcBef>
              </a:pPr>
              <a:endParaRPr lang="en-US" sz="3000" spc="120" dirty="0">
                <a:solidFill>
                  <a:srgbClr val="000000"/>
                </a:solidFill>
                <a:latin typeface="Clear Sans Regular Bold"/>
              </a:endParaRPr>
            </a:p>
            <a:p>
              <a:pPr marL="0" lvl="0" indent="0" algn="l">
                <a:lnSpc>
                  <a:spcPts val="3900"/>
                </a:lnSpc>
                <a:spcBef>
                  <a:spcPct val="0"/>
                </a:spcBef>
              </a:pPr>
              <a:endParaRPr lang="en-US" sz="3000" spc="120" dirty="0">
                <a:solidFill>
                  <a:srgbClr val="000000"/>
                </a:solidFill>
                <a:latin typeface="Clear Sans Regular Bold"/>
              </a:endParaRPr>
            </a:p>
            <a:p>
              <a:pPr marL="0" lvl="0" indent="0" algn="l">
                <a:lnSpc>
                  <a:spcPts val="3900"/>
                </a:lnSpc>
                <a:spcBef>
                  <a:spcPct val="0"/>
                </a:spcBef>
              </a:pPr>
              <a:r>
                <a:rPr lang="en-US" sz="3000" spc="120" dirty="0">
                  <a:solidFill>
                    <a:srgbClr val="000000"/>
                  </a:solidFill>
                  <a:latin typeface="Clear Sans Regular Bold"/>
                </a:rPr>
                <a:t>  </a:t>
              </a:r>
            </a:p>
          </p:txBody>
        </p:sp>
        <p:sp>
          <p:nvSpPr>
            <p:cNvPr id="11" name="TextBox 11"/>
            <p:cNvSpPr txBox="1"/>
            <p:nvPr/>
          </p:nvSpPr>
          <p:spPr>
            <a:xfrm>
              <a:off x="0" y="822405"/>
              <a:ext cx="5208420" cy="489280"/>
            </a:xfrm>
            <a:prstGeom prst="rect">
              <a:avLst/>
            </a:prstGeom>
          </p:spPr>
          <p:txBody>
            <a:bodyPr lIns="0" tIns="0" rIns="0" bIns="0" rtlCol="0" anchor="t">
              <a:spAutoFit/>
            </a:bodyPr>
            <a:lstStyle/>
            <a:p>
              <a:pPr marL="474979" lvl="1" indent="-237490">
                <a:lnSpc>
                  <a:spcPts val="3079"/>
                </a:lnSpc>
                <a:buFont typeface="Arial"/>
                <a:buChar char="•"/>
              </a:pPr>
              <a:endParaRPr lang="en-US" sz="2199" dirty="0">
                <a:solidFill>
                  <a:srgbClr val="000000"/>
                </a:solidFill>
                <a:latin typeface="Clear Sans Regular"/>
              </a:endParaRPr>
            </a:p>
          </p:txBody>
        </p:sp>
      </p:grpSp>
      <p:grpSp>
        <p:nvGrpSpPr>
          <p:cNvPr id="12" name="Group 12"/>
          <p:cNvGrpSpPr/>
          <p:nvPr/>
        </p:nvGrpSpPr>
        <p:grpSpPr>
          <a:xfrm>
            <a:off x="2539286" y="4680571"/>
            <a:ext cx="3906315" cy="4808365"/>
            <a:chOff x="0" y="-28575"/>
            <a:chExt cx="5208420" cy="5293248"/>
          </a:xfrm>
        </p:grpSpPr>
        <p:sp>
          <p:nvSpPr>
            <p:cNvPr id="13" name="TextBox 13"/>
            <p:cNvSpPr txBox="1"/>
            <p:nvPr/>
          </p:nvSpPr>
          <p:spPr>
            <a:xfrm>
              <a:off x="0" y="-28575"/>
              <a:ext cx="5208420" cy="5293248"/>
            </a:xfrm>
            <a:prstGeom prst="rect">
              <a:avLst/>
            </a:prstGeom>
          </p:spPr>
          <p:txBody>
            <a:bodyPr lIns="0" tIns="0" rIns="0" bIns="0" rtlCol="0" anchor="t">
              <a:spAutoFit/>
            </a:bodyPr>
            <a:lstStyle/>
            <a:p>
              <a:pPr marL="0" lvl="0" indent="0" algn="l">
                <a:lnSpc>
                  <a:spcPts val="3900"/>
                </a:lnSpc>
                <a:spcBef>
                  <a:spcPct val="0"/>
                </a:spcBef>
              </a:pPr>
              <a:r>
                <a:rPr lang="en-US" sz="3000" spc="120" dirty="0">
                  <a:solidFill>
                    <a:srgbClr val="FFB923"/>
                  </a:solidFill>
                  <a:latin typeface="Clear Sans Regular Bold"/>
                </a:rPr>
                <a:t>-search engine</a:t>
              </a:r>
            </a:p>
            <a:p>
              <a:pPr marL="0" lvl="0" indent="0" algn="l">
                <a:lnSpc>
                  <a:spcPts val="3900"/>
                </a:lnSpc>
                <a:spcBef>
                  <a:spcPct val="0"/>
                </a:spcBef>
              </a:pPr>
              <a:endParaRPr lang="en-US" sz="3000" spc="120" dirty="0">
                <a:solidFill>
                  <a:srgbClr val="FFB923"/>
                </a:solidFill>
                <a:latin typeface="Clear Sans Regular Bold"/>
              </a:endParaRPr>
            </a:p>
            <a:p>
              <a:pPr marL="0" lvl="0" indent="0" algn="l">
                <a:lnSpc>
                  <a:spcPts val="3900"/>
                </a:lnSpc>
                <a:spcBef>
                  <a:spcPct val="0"/>
                </a:spcBef>
              </a:pPr>
              <a:r>
                <a:rPr lang="en-US" sz="3000" spc="120" dirty="0">
                  <a:solidFill>
                    <a:srgbClr val="FFB923"/>
                  </a:solidFill>
                  <a:latin typeface="Clear Sans Regular Bold"/>
                </a:rPr>
                <a:t> -online advertising technologies</a:t>
              </a:r>
            </a:p>
            <a:p>
              <a:pPr marL="0" lvl="0" indent="0" algn="l">
                <a:lnSpc>
                  <a:spcPts val="3900"/>
                </a:lnSpc>
                <a:spcBef>
                  <a:spcPct val="0"/>
                </a:spcBef>
              </a:pPr>
              <a:endParaRPr lang="en-US" sz="3000" spc="120" dirty="0">
                <a:solidFill>
                  <a:srgbClr val="FFB923"/>
                </a:solidFill>
                <a:latin typeface="Clear Sans Regular Bold"/>
              </a:endParaRPr>
            </a:p>
            <a:p>
              <a:pPr marL="0" lvl="0" indent="0" algn="l">
                <a:lnSpc>
                  <a:spcPts val="3900"/>
                </a:lnSpc>
                <a:spcBef>
                  <a:spcPct val="0"/>
                </a:spcBef>
              </a:pPr>
              <a:r>
                <a:rPr lang="en-US" sz="3000" spc="120" dirty="0">
                  <a:solidFill>
                    <a:srgbClr val="FFB923"/>
                  </a:solidFill>
                  <a:latin typeface="Clear Sans Regular Bold"/>
                </a:rPr>
                <a:t>- Google cloud computing</a:t>
              </a:r>
            </a:p>
            <a:p>
              <a:pPr marL="0" lvl="0" indent="0" algn="l">
                <a:lnSpc>
                  <a:spcPts val="3900"/>
                </a:lnSpc>
                <a:spcBef>
                  <a:spcPct val="0"/>
                </a:spcBef>
              </a:pPr>
              <a:endParaRPr lang="en-US" sz="3000" spc="120" dirty="0">
                <a:solidFill>
                  <a:srgbClr val="FFB923"/>
                </a:solidFill>
                <a:latin typeface="Clear Sans Regular Bold"/>
              </a:endParaRPr>
            </a:p>
          </p:txBody>
        </p:sp>
        <p:sp>
          <p:nvSpPr>
            <p:cNvPr id="14" name="TextBox 14"/>
            <p:cNvSpPr txBox="1"/>
            <p:nvPr/>
          </p:nvSpPr>
          <p:spPr>
            <a:xfrm>
              <a:off x="0" y="822407"/>
              <a:ext cx="5208420" cy="489280"/>
            </a:xfrm>
            <a:prstGeom prst="rect">
              <a:avLst/>
            </a:prstGeom>
          </p:spPr>
          <p:txBody>
            <a:bodyPr lIns="0" tIns="0" rIns="0" bIns="0" rtlCol="0" anchor="t">
              <a:spAutoFit/>
            </a:bodyPr>
            <a:lstStyle/>
            <a:p>
              <a:pPr marL="237489" lvl="1">
                <a:lnSpc>
                  <a:spcPts val="3079"/>
                </a:lnSpc>
              </a:pPr>
              <a:endParaRPr lang="en-US" sz="2199" dirty="0">
                <a:solidFill>
                  <a:srgbClr val="FFFFFF"/>
                </a:solidFill>
                <a:latin typeface="Clear Sans Regular"/>
              </a:endParaRPr>
            </a:p>
          </p:txBody>
        </p:sp>
      </p:grpSp>
      <p:sp>
        <p:nvSpPr>
          <p:cNvPr id="15" name="TextBox 15"/>
          <p:cNvSpPr txBox="1"/>
          <p:nvPr/>
        </p:nvSpPr>
        <p:spPr>
          <a:xfrm>
            <a:off x="7814296" y="5843121"/>
            <a:ext cx="2659407" cy="589905"/>
          </a:xfrm>
          <a:prstGeom prst="rect">
            <a:avLst/>
          </a:prstGeom>
        </p:spPr>
        <p:txBody>
          <a:bodyPr lIns="0" tIns="0" rIns="0" bIns="0" rtlCol="0" anchor="t">
            <a:spAutoFit/>
          </a:bodyPr>
          <a:lstStyle/>
          <a:p>
            <a:pPr algn="ctr">
              <a:lnSpc>
                <a:spcPts val="4550"/>
              </a:lnSpc>
            </a:pPr>
            <a:r>
              <a:rPr lang="en-US" sz="3500" dirty="0">
                <a:solidFill>
                  <a:srgbClr val="000000"/>
                </a:solidFill>
                <a:latin typeface="Hammersmith One"/>
              </a:rPr>
              <a:t>Customer</a:t>
            </a:r>
          </a:p>
        </p:txBody>
      </p:sp>
      <p:pic>
        <p:nvPicPr>
          <p:cNvPr id="16" name="Picture 16"/>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l="160" t="21264" r="6608" b="71845"/>
          <a:stretch>
            <a:fillRect/>
          </a:stretch>
        </p:blipFill>
        <p:spPr>
          <a:xfrm flipH="1">
            <a:off x="-311280" y="9831612"/>
            <a:ext cx="18910559" cy="1397557"/>
          </a:xfrm>
          <a:prstGeom prst="rect">
            <a:avLst/>
          </a:prstGeom>
        </p:spPr>
      </p:pic>
      <p:grpSp>
        <p:nvGrpSpPr>
          <p:cNvPr id="17" name="Group 17"/>
          <p:cNvGrpSpPr/>
          <p:nvPr/>
        </p:nvGrpSpPr>
        <p:grpSpPr>
          <a:xfrm>
            <a:off x="2148655" y="1085850"/>
            <a:ext cx="13990690" cy="2516417"/>
            <a:chOff x="0" y="76200"/>
            <a:chExt cx="18654253" cy="3355224"/>
          </a:xfrm>
        </p:grpSpPr>
        <p:sp>
          <p:nvSpPr>
            <p:cNvPr id="18" name="TextBox 18"/>
            <p:cNvSpPr txBox="1"/>
            <p:nvPr/>
          </p:nvSpPr>
          <p:spPr>
            <a:xfrm>
              <a:off x="747" y="76200"/>
              <a:ext cx="18653506" cy="3218747"/>
            </a:xfrm>
            <a:prstGeom prst="rect">
              <a:avLst/>
            </a:prstGeom>
          </p:spPr>
          <p:txBody>
            <a:bodyPr lIns="0" tIns="0" rIns="0" bIns="0" rtlCol="0" anchor="t">
              <a:spAutoFit/>
            </a:bodyPr>
            <a:lstStyle/>
            <a:p>
              <a:pPr marL="0" lvl="0" indent="0" algn="ctr">
                <a:lnSpc>
                  <a:spcPts val="9349"/>
                </a:lnSpc>
                <a:spcBef>
                  <a:spcPct val="0"/>
                </a:spcBef>
              </a:pPr>
              <a:r>
                <a:rPr lang="en-US" sz="8499" dirty="0">
                  <a:solidFill>
                    <a:srgbClr val="000000"/>
                  </a:solidFill>
                  <a:latin typeface="Hammersmith One Bold"/>
                </a:rPr>
                <a:t>Google‘s Business Model</a:t>
              </a:r>
            </a:p>
            <a:p>
              <a:pPr marL="0" lvl="0" indent="0" algn="ctr">
                <a:lnSpc>
                  <a:spcPts val="9349"/>
                </a:lnSpc>
                <a:spcBef>
                  <a:spcPct val="0"/>
                </a:spcBef>
              </a:pPr>
              <a:endParaRPr lang="en-US" sz="8499" dirty="0">
                <a:solidFill>
                  <a:srgbClr val="000000"/>
                </a:solidFill>
                <a:latin typeface="Hammersmith One Bold"/>
              </a:endParaRPr>
            </a:p>
          </p:txBody>
        </p:sp>
        <p:sp>
          <p:nvSpPr>
            <p:cNvPr id="19" name="TextBox 19"/>
            <p:cNvSpPr txBox="1"/>
            <p:nvPr/>
          </p:nvSpPr>
          <p:spPr>
            <a:xfrm>
              <a:off x="0" y="2049506"/>
              <a:ext cx="18547326" cy="1381918"/>
            </a:xfrm>
            <a:prstGeom prst="rect">
              <a:avLst/>
            </a:prstGeom>
          </p:spPr>
          <p:txBody>
            <a:bodyPr wrap="square" lIns="0" tIns="0" rIns="0" bIns="0" rtlCol="0" anchor="t">
              <a:spAutoFit/>
            </a:bodyPr>
            <a:lstStyle/>
            <a:p>
              <a:pPr algn="ctr">
                <a:lnSpc>
                  <a:spcPts val="4200"/>
                </a:lnSpc>
              </a:pPr>
              <a:r>
                <a:rPr lang="en-GB" sz="3000" dirty="0">
                  <a:solidFill>
                    <a:srgbClr val="000000"/>
                  </a:solidFill>
                  <a:latin typeface="Clear Sans Regular"/>
                </a:rPr>
                <a:t> </a:t>
              </a:r>
              <a:r>
                <a:rPr lang="en-GB" sz="2800" b="1" dirty="0">
                  <a:solidFill>
                    <a:srgbClr val="000000"/>
                  </a:solidFill>
                  <a:latin typeface="Clear Sans Regular"/>
                </a:rPr>
                <a:t>is a multinational internet-related </a:t>
              </a:r>
              <a:r>
                <a:rPr lang="en-GB" sz="2800" b="1" dirty="0">
                  <a:solidFill>
                    <a:srgbClr val="C00000"/>
                  </a:solidFill>
                  <a:latin typeface="Clear Sans Regular"/>
                </a:rPr>
                <a:t>product</a:t>
              </a:r>
              <a:r>
                <a:rPr lang="en-GB" sz="2800" b="1" dirty="0">
                  <a:solidFill>
                    <a:srgbClr val="000000"/>
                  </a:solidFill>
                  <a:latin typeface="Clear Sans Regular"/>
                </a:rPr>
                <a:t> &amp; </a:t>
              </a:r>
              <a:r>
                <a:rPr lang="en-GB" sz="2800" b="1" dirty="0">
                  <a:solidFill>
                    <a:srgbClr val="C00000"/>
                  </a:solidFill>
                  <a:latin typeface="Clear Sans Regular"/>
                </a:rPr>
                <a:t>service </a:t>
              </a:r>
              <a:r>
                <a:rPr lang="en-GB" sz="2800" b="1" dirty="0">
                  <a:solidFill>
                    <a:srgbClr val="000000"/>
                  </a:solidFill>
                  <a:latin typeface="Clear Sans Regular"/>
                </a:rPr>
                <a:t>business model which includes their main product</a:t>
              </a:r>
              <a:r>
                <a:rPr lang="en-US" sz="2800" b="1" dirty="0">
                  <a:solidFill>
                    <a:srgbClr val="000000"/>
                  </a:solidFill>
                  <a:latin typeface="Clear Sans Regular"/>
                </a:rPr>
                <a:t>.</a:t>
              </a:r>
              <a:r>
                <a:rPr lang="en-GB" sz="2800" b="1" dirty="0">
                  <a:solidFill>
                    <a:srgbClr val="000000"/>
                  </a:solidFill>
                  <a:latin typeface="Clear Sans Regular"/>
                </a:rPr>
                <a:t> Google depends heavily on advertising (90 percent of its revenues</a:t>
              </a:r>
              <a:r>
                <a:rPr lang="en-GB" sz="3000" dirty="0">
                  <a:solidFill>
                    <a:srgbClr val="000000"/>
                  </a:solidFill>
                  <a:latin typeface="Clear Sans Regular"/>
                </a:rPr>
                <a:t>)</a:t>
              </a:r>
              <a:endParaRPr lang="en-US" sz="3000" dirty="0">
                <a:solidFill>
                  <a:srgbClr val="000000"/>
                </a:solidFill>
                <a:latin typeface="Clear Sans Regula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AutoShape 14"/>
          <p:cNvSpPr/>
          <p:nvPr/>
        </p:nvSpPr>
        <p:spPr>
          <a:xfrm>
            <a:off x="426687" y="-4283723"/>
            <a:ext cx="7744746" cy="13153203"/>
          </a:xfrm>
          <a:prstGeom prst="rect">
            <a:avLst/>
          </a:prstGeom>
          <a:solidFill>
            <a:schemeClr val="tx1"/>
          </a:solidFill>
        </p:spPr>
      </p:sp>
      <p:grpSp>
        <p:nvGrpSpPr>
          <p:cNvPr id="15" name="Group 15"/>
          <p:cNvGrpSpPr/>
          <p:nvPr/>
        </p:nvGrpSpPr>
        <p:grpSpPr>
          <a:xfrm>
            <a:off x="1130827" y="1085850"/>
            <a:ext cx="5202690" cy="3195049"/>
            <a:chOff x="0" y="76200"/>
            <a:chExt cx="6936919" cy="4260065"/>
          </a:xfrm>
        </p:grpSpPr>
        <p:sp>
          <p:nvSpPr>
            <p:cNvPr id="16" name="TextBox 16"/>
            <p:cNvSpPr txBox="1"/>
            <p:nvPr/>
          </p:nvSpPr>
          <p:spPr>
            <a:xfrm>
              <a:off x="0" y="76200"/>
              <a:ext cx="6936919" cy="3218745"/>
            </a:xfrm>
            <a:prstGeom prst="rect">
              <a:avLst/>
            </a:prstGeom>
          </p:spPr>
          <p:txBody>
            <a:bodyPr lIns="0" tIns="0" rIns="0" bIns="0" rtlCol="0" anchor="t">
              <a:spAutoFit/>
            </a:bodyPr>
            <a:lstStyle/>
            <a:p>
              <a:pPr marL="0" lvl="0" indent="0">
                <a:lnSpc>
                  <a:spcPts val="9349"/>
                </a:lnSpc>
                <a:spcBef>
                  <a:spcPct val="0"/>
                </a:spcBef>
              </a:pPr>
              <a:r>
                <a:rPr lang="en-US" sz="8499" dirty="0">
                  <a:solidFill>
                    <a:srgbClr val="FFFFFF"/>
                  </a:solidFill>
                  <a:latin typeface="Hammersmith One Bold"/>
                </a:rPr>
                <a:t> Google 4IR</a:t>
              </a:r>
            </a:p>
          </p:txBody>
        </p:sp>
        <p:sp>
          <p:nvSpPr>
            <p:cNvPr id="17" name="TextBox 17"/>
            <p:cNvSpPr txBox="1"/>
            <p:nvPr/>
          </p:nvSpPr>
          <p:spPr>
            <a:xfrm>
              <a:off x="0" y="3549725"/>
              <a:ext cx="6936919" cy="786540"/>
            </a:xfrm>
            <a:prstGeom prst="rect">
              <a:avLst/>
            </a:prstGeom>
          </p:spPr>
          <p:txBody>
            <a:bodyPr lIns="0" tIns="0" rIns="0" bIns="0" rtlCol="0" anchor="t">
              <a:spAutoFit/>
            </a:bodyPr>
            <a:lstStyle/>
            <a:p>
              <a:pPr>
                <a:lnSpc>
                  <a:spcPts val="4550"/>
                </a:lnSpc>
              </a:pPr>
              <a:endParaRPr lang="en-US" sz="3500" dirty="0">
                <a:solidFill>
                  <a:srgbClr val="000000"/>
                </a:solidFill>
                <a:latin typeface="Hammersmith One"/>
              </a:endParaRPr>
            </a:p>
          </p:txBody>
        </p:sp>
      </p:grpSp>
      <p:sp>
        <p:nvSpPr>
          <p:cNvPr id="18" name="TextBox 18"/>
          <p:cNvSpPr txBox="1"/>
          <p:nvPr/>
        </p:nvSpPr>
        <p:spPr>
          <a:xfrm>
            <a:off x="7592646" y="1030387"/>
            <a:ext cx="8723678" cy="2469522"/>
          </a:xfrm>
          <a:prstGeom prst="rect">
            <a:avLst/>
          </a:prstGeom>
        </p:spPr>
        <p:txBody>
          <a:bodyPr lIns="0" tIns="0" rIns="0" bIns="0" rtlCol="0" anchor="t">
            <a:spAutoFit/>
          </a:bodyPr>
          <a:lstStyle/>
          <a:p>
            <a:pPr marL="0" lvl="0" indent="0" algn="ctr">
              <a:lnSpc>
                <a:spcPts val="3900"/>
              </a:lnSpc>
              <a:spcBef>
                <a:spcPct val="0"/>
              </a:spcBef>
            </a:pPr>
            <a:r>
              <a:rPr lang="en-US" sz="3000" spc="120" dirty="0">
                <a:solidFill>
                  <a:srgbClr val="000000"/>
                </a:solidFill>
                <a:latin typeface="Clear Sans Regular Bold"/>
              </a:rPr>
              <a:t>1.Hardware</a:t>
            </a:r>
          </a:p>
          <a:p>
            <a:pPr marL="0" lvl="0" indent="0" algn="ctr">
              <a:lnSpc>
                <a:spcPts val="3900"/>
              </a:lnSpc>
              <a:spcBef>
                <a:spcPct val="0"/>
              </a:spcBef>
            </a:pPr>
            <a:endParaRPr lang="en-US" sz="3000" spc="120" dirty="0">
              <a:solidFill>
                <a:srgbClr val="000000"/>
              </a:solidFill>
              <a:latin typeface="Clear Sans Regular Bold"/>
            </a:endParaRPr>
          </a:p>
          <a:p>
            <a:pPr marL="0" lvl="0" indent="0" algn="ctr">
              <a:lnSpc>
                <a:spcPts val="3900"/>
              </a:lnSpc>
              <a:spcBef>
                <a:spcPct val="0"/>
              </a:spcBef>
            </a:pPr>
            <a:endParaRPr lang="en-US" sz="3000" spc="120" dirty="0">
              <a:solidFill>
                <a:srgbClr val="000000"/>
              </a:solidFill>
              <a:latin typeface="Clear Sans Regular Bold"/>
            </a:endParaRPr>
          </a:p>
          <a:p>
            <a:pPr marL="0" lvl="0" indent="0" algn="ctr">
              <a:lnSpc>
                <a:spcPts val="3900"/>
              </a:lnSpc>
              <a:spcBef>
                <a:spcPct val="0"/>
              </a:spcBef>
            </a:pPr>
            <a:endParaRPr lang="en-US" sz="3000" spc="120" dirty="0">
              <a:solidFill>
                <a:srgbClr val="000000"/>
              </a:solidFill>
              <a:latin typeface="Clear Sans Regular Bold"/>
            </a:endParaRPr>
          </a:p>
          <a:p>
            <a:pPr marL="0" lvl="0" indent="0" algn="ctr">
              <a:lnSpc>
                <a:spcPts val="3900"/>
              </a:lnSpc>
              <a:spcBef>
                <a:spcPct val="0"/>
              </a:spcBef>
            </a:pPr>
            <a:r>
              <a:rPr lang="en-US" sz="3000" spc="120" dirty="0">
                <a:solidFill>
                  <a:srgbClr val="000000"/>
                </a:solidFill>
                <a:latin typeface="Clear Sans Regular Bold"/>
              </a:rPr>
              <a:t> </a:t>
            </a:r>
          </a:p>
        </p:txBody>
      </p:sp>
      <p:sp>
        <p:nvSpPr>
          <p:cNvPr id="19" name="TextBox 19"/>
          <p:cNvSpPr txBox="1"/>
          <p:nvPr/>
        </p:nvSpPr>
        <p:spPr>
          <a:xfrm>
            <a:off x="1295400" y="3364151"/>
            <a:ext cx="5562600" cy="2119876"/>
          </a:xfrm>
          <a:prstGeom prst="rect">
            <a:avLst/>
          </a:prstGeom>
        </p:spPr>
        <p:txBody>
          <a:bodyPr wrap="square" lIns="0" tIns="0" rIns="0" bIns="0" rtlCol="0" anchor="t">
            <a:spAutoFit/>
          </a:bodyPr>
          <a:lstStyle/>
          <a:p>
            <a:pPr>
              <a:lnSpc>
                <a:spcPts val="4200"/>
              </a:lnSpc>
            </a:pPr>
            <a:r>
              <a:rPr lang="en-GB" sz="3200" b="1" dirty="0">
                <a:solidFill>
                  <a:srgbClr val="FFFFFF"/>
                </a:solidFill>
                <a:latin typeface="Clear Sans Regular"/>
              </a:rPr>
              <a:t>Google has achieved great success in growing its internet-related products and services.</a:t>
            </a:r>
            <a:endParaRPr lang="en-US" sz="3200" b="1" dirty="0">
              <a:solidFill>
                <a:srgbClr val="FFFFFF"/>
              </a:solidFill>
              <a:latin typeface="Clear Sans Regular"/>
            </a:endParaRPr>
          </a:p>
        </p:txBody>
      </p:sp>
      <p:pic>
        <p:nvPicPr>
          <p:cNvPr id="20" name="Picture 20"/>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60" t="21264" r="6608" b="71845"/>
          <a:stretch>
            <a:fillRect/>
          </a:stretch>
        </p:blipFill>
        <p:spPr>
          <a:xfrm rot="5400000">
            <a:off x="12857023" y="4742132"/>
            <a:ext cx="10861953" cy="802736"/>
          </a:xfrm>
          <a:prstGeom prst="rect">
            <a:avLst/>
          </a:prstGeom>
        </p:spPr>
      </p:pic>
      <p:pic>
        <p:nvPicPr>
          <p:cNvPr id="25" name="Picture 24">
            <a:extLst>
              <a:ext uri="{FF2B5EF4-FFF2-40B4-BE49-F238E27FC236}">
                <a16:creationId xmlns:a16="http://schemas.microsoft.com/office/drawing/2014/main" id="{C1F6F0C8-300C-4826-92C1-D7DC63A2001C}"/>
              </a:ext>
            </a:extLst>
          </p:cNvPr>
          <p:cNvPicPr>
            <a:picLocks noChangeAspect="1"/>
          </p:cNvPicPr>
          <p:nvPr/>
        </p:nvPicPr>
        <p:blipFill>
          <a:blip r:embed="rId4"/>
          <a:stretch>
            <a:fillRect/>
          </a:stretch>
        </p:blipFill>
        <p:spPr>
          <a:xfrm>
            <a:off x="8369944" y="3298342"/>
            <a:ext cx="3584541" cy="5486400"/>
          </a:xfrm>
          <a:prstGeom prst="rect">
            <a:avLst/>
          </a:prstGeom>
        </p:spPr>
      </p:pic>
      <p:pic>
        <p:nvPicPr>
          <p:cNvPr id="26" name="Picture 25">
            <a:extLst>
              <a:ext uri="{FF2B5EF4-FFF2-40B4-BE49-F238E27FC236}">
                <a16:creationId xmlns:a16="http://schemas.microsoft.com/office/drawing/2014/main" id="{0DA23B89-8C68-4BCA-AA34-4A17526F424A}"/>
              </a:ext>
            </a:extLst>
          </p:cNvPr>
          <p:cNvPicPr>
            <a:picLocks noChangeAspect="1"/>
          </p:cNvPicPr>
          <p:nvPr/>
        </p:nvPicPr>
        <p:blipFill>
          <a:blip r:embed="rId5"/>
          <a:stretch>
            <a:fillRect/>
          </a:stretch>
        </p:blipFill>
        <p:spPr>
          <a:xfrm flipH="1">
            <a:off x="12834276" y="4059928"/>
            <a:ext cx="4267201" cy="4691590"/>
          </a:xfrm>
          <a:prstGeom prst="rect">
            <a:avLst/>
          </a:prstGeom>
        </p:spPr>
      </p:pic>
      <p:sp>
        <p:nvSpPr>
          <p:cNvPr id="28" name="TextBox 27">
            <a:extLst>
              <a:ext uri="{FF2B5EF4-FFF2-40B4-BE49-F238E27FC236}">
                <a16:creationId xmlns:a16="http://schemas.microsoft.com/office/drawing/2014/main" id="{55CC47C1-7A78-4EA4-8A8D-EC90BAF0316B}"/>
              </a:ext>
            </a:extLst>
          </p:cNvPr>
          <p:cNvSpPr txBox="1"/>
          <p:nvPr/>
        </p:nvSpPr>
        <p:spPr>
          <a:xfrm>
            <a:off x="8762207" y="1535482"/>
            <a:ext cx="8000894" cy="2067104"/>
          </a:xfrm>
          <a:prstGeom prst="rect">
            <a:avLst/>
          </a:prstGeom>
          <a:noFill/>
        </p:spPr>
        <p:txBody>
          <a:bodyPr wrap="square">
            <a:spAutoFit/>
          </a:bodyPr>
          <a:lstStyle/>
          <a:p>
            <a:pPr>
              <a:lnSpc>
                <a:spcPct val="107000"/>
              </a:lnSpc>
              <a:spcBef>
                <a:spcPts val="600"/>
              </a:spcBef>
              <a:spcAft>
                <a:spcPts val="600"/>
              </a:spcAft>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company is  increasing its hardware business through its partnerships with major electronics manufacturers.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600"/>
              </a:spcBef>
              <a:spcAft>
                <a:spcPts val="600"/>
              </a:spcAft>
            </a:pPr>
            <a:r>
              <a:rPr lang="en-GB" sz="2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352938" y="4395993"/>
            <a:ext cx="5395827" cy="955675"/>
            <a:chOff x="0" y="-38100"/>
            <a:chExt cx="7194436" cy="1274233"/>
          </a:xfrm>
        </p:grpSpPr>
        <p:sp>
          <p:nvSpPr>
            <p:cNvPr id="4" name="TextBox 4"/>
            <p:cNvSpPr txBox="1"/>
            <p:nvPr/>
          </p:nvSpPr>
          <p:spPr>
            <a:xfrm>
              <a:off x="0" y="597958"/>
              <a:ext cx="7194436" cy="638175"/>
            </a:xfrm>
            <a:prstGeom prst="rect">
              <a:avLst/>
            </a:prstGeom>
          </p:spPr>
          <p:txBody>
            <a:bodyPr lIns="0" tIns="0" rIns="0" bIns="0" rtlCol="0" anchor="t">
              <a:spAutoFit/>
            </a:bodyPr>
            <a:lstStyle/>
            <a:p>
              <a:pPr marL="0" lvl="0" indent="0" algn="l">
                <a:lnSpc>
                  <a:spcPts val="3900"/>
                </a:lnSpc>
                <a:spcBef>
                  <a:spcPct val="0"/>
                </a:spcBef>
              </a:pPr>
              <a:endParaRPr lang="en-US" sz="3000" spc="120" dirty="0">
                <a:solidFill>
                  <a:srgbClr val="000000"/>
                </a:solidFill>
                <a:latin typeface="Clear Sans Regular Bold"/>
              </a:endParaRPr>
            </a:p>
          </p:txBody>
        </p:sp>
        <p:sp>
          <p:nvSpPr>
            <p:cNvPr id="5" name="TextBox 5"/>
            <p:cNvSpPr txBox="1"/>
            <p:nvPr/>
          </p:nvSpPr>
          <p:spPr>
            <a:xfrm>
              <a:off x="0" y="-38100"/>
              <a:ext cx="7194436" cy="489280"/>
            </a:xfrm>
            <a:prstGeom prst="rect">
              <a:avLst/>
            </a:prstGeom>
          </p:spPr>
          <p:txBody>
            <a:bodyPr lIns="0" tIns="0" rIns="0" bIns="0" rtlCol="0" anchor="t">
              <a:spAutoFit/>
            </a:bodyPr>
            <a:lstStyle/>
            <a:p>
              <a:pPr marL="0" lvl="0" indent="0" algn="l">
                <a:lnSpc>
                  <a:spcPts val="3079"/>
                </a:lnSpc>
                <a:spcBef>
                  <a:spcPct val="0"/>
                </a:spcBef>
              </a:pPr>
              <a:endParaRPr lang="en-US" sz="2199" dirty="0">
                <a:solidFill>
                  <a:srgbClr val="000000"/>
                </a:solidFill>
                <a:latin typeface="Clear Sans Regular"/>
              </a:endParaRPr>
            </a:p>
          </p:txBody>
        </p:sp>
      </p:grpSp>
      <p:grpSp>
        <p:nvGrpSpPr>
          <p:cNvPr id="7" name="Group 7"/>
          <p:cNvGrpSpPr/>
          <p:nvPr/>
        </p:nvGrpSpPr>
        <p:grpSpPr>
          <a:xfrm>
            <a:off x="11352938" y="5994420"/>
            <a:ext cx="5395827" cy="955675"/>
            <a:chOff x="0" y="-38100"/>
            <a:chExt cx="7194436" cy="1274233"/>
          </a:xfrm>
        </p:grpSpPr>
        <p:sp>
          <p:nvSpPr>
            <p:cNvPr id="8" name="TextBox 8"/>
            <p:cNvSpPr txBox="1"/>
            <p:nvPr/>
          </p:nvSpPr>
          <p:spPr>
            <a:xfrm>
              <a:off x="0" y="597958"/>
              <a:ext cx="7194436" cy="638175"/>
            </a:xfrm>
            <a:prstGeom prst="rect">
              <a:avLst/>
            </a:prstGeom>
          </p:spPr>
          <p:txBody>
            <a:bodyPr lIns="0" tIns="0" rIns="0" bIns="0" rtlCol="0" anchor="t">
              <a:spAutoFit/>
            </a:bodyPr>
            <a:lstStyle/>
            <a:p>
              <a:pPr marL="0" lvl="0" indent="0" algn="l">
                <a:lnSpc>
                  <a:spcPts val="3900"/>
                </a:lnSpc>
                <a:spcBef>
                  <a:spcPct val="0"/>
                </a:spcBef>
              </a:pPr>
              <a:endParaRPr lang="en-US" sz="3000" spc="120" dirty="0">
                <a:solidFill>
                  <a:srgbClr val="000000"/>
                </a:solidFill>
                <a:latin typeface="Clear Sans Regular Bold"/>
              </a:endParaRPr>
            </a:p>
          </p:txBody>
        </p:sp>
        <p:sp>
          <p:nvSpPr>
            <p:cNvPr id="9" name="TextBox 9"/>
            <p:cNvSpPr txBox="1"/>
            <p:nvPr/>
          </p:nvSpPr>
          <p:spPr>
            <a:xfrm>
              <a:off x="0" y="-38100"/>
              <a:ext cx="7194436" cy="489280"/>
            </a:xfrm>
            <a:prstGeom prst="rect">
              <a:avLst/>
            </a:prstGeom>
          </p:spPr>
          <p:txBody>
            <a:bodyPr lIns="0" tIns="0" rIns="0" bIns="0" rtlCol="0" anchor="t">
              <a:spAutoFit/>
            </a:bodyPr>
            <a:lstStyle/>
            <a:p>
              <a:pPr marL="0" lvl="0" indent="0" algn="l">
                <a:lnSpc>
                  <a:spcPts val="3079"/>
                </a:lnSpc>
                <a:spcBef>
                  <a:spcPct val="0"/>
                </a:spcBef>
              </a:pPr>
              <a:r>
                <a:rPr lang="en-US" sz="2199" dirty="0">
                  <a:solidFill>
                    <a:srgbClr val="000000"/>
                  </a:solidFill>
                  <a:latin typeface="Clear Sans Regular"/>
                </a:rPr>
                <a:t>#</a:t>
              </a:r>
            </a:p>
          </p:txBody>
        </p:sp>
      </p:grpSp>
      <p:pic>
        <p:nvPicPr>
          <p:cNvPr id="14" name="Picture 1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60" t="21264" r="6608" b="71845"/>
          <a:stretch>
            <a:fillRect/>
          </a:stretch>
        </p:blipFill>
        <p:spPr>
          <a:xfrm>
            <a:off x="-311280" y="9831612"/>
            <a:ext cx="18910559" cy="1397557"/>
          </a:xfrm>
          <a:prstGeom prst="rect">
            <a:avLst/>
          </a:prstGeom>
        </p:spPr>
      </p:pic>
      <p:sp>
        <p:nvSpPr>
          <p:cNvPr id="22" name="TextBox 22"/>
          <p:cNvSpPr txBox="1"/>
          <p:nvPr/>
        </p:nvSpPr>
        <p:spPr>
          <a:xfrm>
            <a:off x="3532594" y="3855203"/>
            <a:ext cx="2808499" cy="723900"/>
          </a:xfrm>
          <a:prstGeom prst="rect">
            <a:avLst/>
          </a:prstGeom>
        </p:spPr>
        <p:txBody>
          <a:bodyPr lIns="0" tIns="0" rIns="0" bIns="0" rtlCol="0" anchor="t">
            <a:spAutoFit/>
          </a:bodyPr>
          <a:lstStyle/>
          <a:p>
            <a:pPr marL="0" lvl="0" indent="0" algn="ctr">
              <a:lnSpc>
                <a:spcPts val="5850"/>
              </a:lnSpc>
              <a:spcBef>
                <a:spcPct val="0"/>
              </a:spcBef>
            </a:pPr>
            <a:r>
              <a:rPr lang="en-US" sz="4500" u="none" dirty="0">
                <a:solidFill>
                  <a:srgbClr val="FFFFFF"/>
                </a:solidFill>
                <a:latin typeface="Clear Sans Regular Bold"/>
              </a:rPr>
              <a:t>5Bilion</a:t>
            </a:r>
          </a:p>
        </p:txBody>
      </p:sp>
      <p:pic>
        <p:nvPicPr>
          <p:cNvPr id="25" name="Picture 24">
            <a:extLst>
              <a:ext uri="{FF2B5EF4-FFF2-40B4-BE49-F238E27FC236}">
                <a16:creationId xmlns:a16="http://schemas.microsoft.com/office/drawing/2014/main" id="{CF2BC308-4EFA-4EB0-99EA-6930E1C646E2}"/>
              </a:ext>
            </a:extLst>
          </p:cNvPr>
          <p:cNvPicPr>
            <a:picLocks noChangeAspect="1"/>
          </p:cNvPicPr>
          <p:nvPr/>
        </p:nvPicPr>
        <p:blipFill>
          <a:blip r:embed="rId4"/>
          <a:stretch>
            <a:fillRect/>
          </a:stretch>
        </p:blipFill>
        <p:spPr>
          <a:xfrm>
            <a:off x="762000" y="2579580"/>
            <a:ext cx="9142125" cy="4545120"/>
          </a:xfrm>
          <a:prstGeom prst="rect">
            <a:avLst/>
          </a:prstGeom>
        </p:spPr>
      </p:pic>
      <p:pic>
        <p:nvPicPr>
          <p:cNvPr id="26" name="Picture 25">
            <a:extLst>
              <a:ext uri="{FF2B5EF4-FFF2-40B4-BE49-F238E27FC236}">
                <a16:creationId xmlns:a16="http://schemas.microsoft.com/office/drawing/2014/main" id="{215F6D8C-C795-4C82-8B49-2AC1FD9BCE4D}"/>
              </a:ext>
            </a:extLst>
          </p:cNvPr>
          <p:cNvPicPr>
            <a:picLocks noChangeAspect="1"/>
          </p:cNvPicPr>
          <p:nvPr/>
        </p:nvPicPr>
        <p:blipFill>
          <a:blip r:embed="rId5"/>
          <a:stretch>
            <a:fillRect/>
          </a:stretch>
        </p:blipFill>
        <p:spPr>
          <a:xfrm flipH="1">
            <a:off x="11021729" y="2406436"/>
            <a:ext cx="5395827" cy="399904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B923"/>
        </a:solidFill>
        <a:effectLst/>
      </p:bgPr>
    </p:bg>
    <p:spTree>
      <p:nvGrpSpPr>
        <p:cNvPr id="1" name=""/>
        <p:cNvGrpSpPr/>
        <p:nvPr/>
      </p:nvGrpSpPr>
      <p:grpSpPr>
        <a:xfrm>
          <a:off x="0" y="0"/>
          <a:ext cx="0" cy="0"/>
          <a:chOff x="0" y="0"/>
          <a:chExt cx="0" cy="0"/>
        </a:xfrm>
      </p:grpSpPr>
      <p:sp>
        <p:nvSpPr>
          <p:cNvPr id="5" name="AutoShape 5"/>
          <p:cNvSpPr/>
          <p:nvPr/>
        </p:nvSpPr>
        <p:spPr>
          <a:xfrm>
            <a:off x="1621" y="-267999"/>
            <a:ext cx="5988179" cy="10212099"/>
          </a:xfrm>
          <a:prstGeom prst="rect">
            <a:avLst/>
          </a:prstGeom>
          <a:solidFill>
            <a:srgbClr val="FFFFFF"/>
          </a:solidFill>
        </p:spPr>
        <p:txBody>
          <a:bodyPr/>
          <a:lstStyle/>
          <a:p>
            <a:endParaRPr lang="en-GB" dirty="0"/>
          </a:p>
        </p:txBody>
      </p:sp>
      <p:grpSp>
        <p:nvGrpSpPr>
          <p:cNvPr id="6" name="Group 6"/>
          <p:cNvGrpSpPr/>
          <p:nvPr/>
        </p:nvGrpSpPr>
        <p:grpSpPr>
          <a:xfrm>
            <a:off x="1028700" y="1009070"/>
            <a:ext cx="4325259" cy="1848430"/>
            <a:chOff x="0" y="-57149"/>
            <a:chExt cx="5767012" cy="3829453"/>
          </a:xfrm>
        </p:grpSpPr>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60" t="21264" r="6608" b="71845"/>
            <a:stretch>
              <a:fillRect/>
            </a:stretch>
          </p:blipFill>
          <p:spPr>
            <a:xfrm>
              <a:off x="0" y="3405009"/>
              <a:ext cx="4969928" cy="367295"/>
            </a:xfrm>
            <a:prstGeom prst="rect">
              <a:avLst/>
            </a:prstGeom>
          </p:spPr>
        </p:pic>
        <p:sp>
          <p:nvSpPr>
            <p:cNvPr id="8" name="TextBox 8"/>
            <p:cNvSpPr txBox="1"/>
            <p:nvPr/>
          </p:nvSpPr>
          <p:spPr>
            <a:xfrm>
              <a:off x="0" y="-57149"/>
              <a:ext cx="5767012" cy="1458947"/>
            </a:xfrm>
            <a:prstGeom prst="rect">
              <a:avLst/>
            </a:prstGeom>
          </p:spPr>
          <p:txBody>
            <a:bodyPr lIns="0" tIns="0" rIns="0" bIns="0" rtlCol="0" anchor="t">
              <a:spAutoFit/>
            </a:bodyPr>
            <a:lstStyle/>
            <a:p>
              <a:pPr>
                <a:lnSpc>
                  <a:spcPts val="9099"/>
                </a:lnSpc>
              </a:pPr>
              <a:r>
                <a:rPr lang="en-US" sz="6999" spc="-139" dirty="0">
                  <a:solidFill>
                    <a:srgbClr val="000000"/>
                  </a:solidFill>
                  <a:latin typeface="Clear Sans Regular"/>
                </a:rPr>
                <a:t>2.Software</a:t>
              </a:r>
            </a:p>
          </p:txBody>
        </p:sp>
      </p:grpSp>
      <p:grpSp>
        <p:nvGrpSpPr>
          <p:cNvPr id="10" name="Group 10"/>
          <p:cNvGrpSpPr/>
          <p:nvPr/>
        </p:nvGrpSpPr>
        <p:grpSpPr>
          <a:xfrm>
            <a:off x="11425618" y="724925"/>
            <a:ext cx="5660482" cy="1583779"/>
            <a:chOff x="0" y="-28575"/>
            <a:chExt cx="7547309" cy="2111705"/>
          </a:xfrm>
        </p:grpSpPr>
        <p:sp>
          <p:nvSpPr>
            <p:cNvPr id="11" name="TextBox 11"/>
            <p:cNvSpPr txBox="1"/>
            <p:nvPr/>
          </p:nvSpPr>
          <p:spPr>
            <a:xfrm>
              <a:off x="0" y="-28575"/>
              <a:ext cx="7547309" cy="786540"/>
            </a:xfrm>
            <a:prstGeom prst="rect">
              <a:avLst/>
            </a:prstGeom>
          </p:spPr>
          <p:txBody>
            <a:bodyPr lIns="0" tIns="0" rIns="0" bIns="0" rtlCol="0" anchor="t">
              <a:spAutoFit/>
            </a:bodyPr>
            <a:lstStyle/>
            <a:p>
              <a:pPr marL="0" lvl="0" indent="0" algn="l">
                <a:lnSpc>
                  <a:spcPts val="4550"/>
                </a:lnSpc>
                <a:spcBef>
                  <a:spcPct val="0"/>
                </a:spcBef>
              </a:pPr>
              <a:endParaRPr lang="en-US" sz="3500" u="none" dirty="0">
                <a:solidFill>
                  <a:srgbClr val="000000"/>
                </a:solidFill>
                <a:latin typeface="Hammersmith One"/>
              </a:endParaRPr>
            </a:p>
          </p:txBody>
        </p:sp>
        <p:sp>
          <p:nvSpPr>
            <p:cNvPr id="12" name="TextBox 12"/>
            <p:cNvSpPr txBox="1"/>
            <p:nvPr/>
          </p:nvSpPr>
          <p:spPr>
            <a:xfrm>
              <a:off x="0" y="805392"/>
              <a:ext cx="7547309" cy="666750"/>
            </a:xfrm>
            <a:prstGeom prst="rect">
              <a:avLst/>
            </a:prstGeom>
          </p:spPr>
          <p:txBody>
            <a:bodyPr lIns="0" tIns="0" rIns="0" bIns="0" rtlCol="0" anchor="t">
              <a:spAutoFit/>
            </a:bodyPr>
            <a:lstStyle/>
            <a:p>
              <a:pPr>
                <a:lnSpc>
                  <a:spcPts val="4200"/>
                </a:lnSpc>
              </a:pPr>
              <a:endParaRPr lang="en-US" sz="3000" dirty="0">
                <a:solidFill>
                  <a:srgbClr val="000000"/>
                </a:solidFill>
                <a:latin typeface="Clear Sans Regular"/>
              </a:endParaRPr>
            </a:p>
          </p:txBody>
        </p:sp>
        <p:sp>
          <p:nvSpPr>
            <p:cNvPr id="13" name="TextBox 13"/>
            <p:cNvSpPr txBox="1"/>
            <p:nvPr/>
          </p:nvSpPr>
          <p:spPr>
            <a:xfrm>
              <a:off x="0" y="1593850"/>
              <a:ext cx="7547309" cy="489280"/>
            </a:xfrm>
            <a:prstGeom prst="rect">
              <a:avLst/>
            </a:prstGeom>
          </p:spPr>
          <p:txBody>
            <a:bodyPr lIns="0" tIns="0" rIns="0" bIns="0" rtlCol="0" anchor="t">
              <a:spAutoFit/>
            </a:bodyPr>
            <a:lstStyle/>
            <a:p>
              <a:pPr>
                <a:lnSpc>
                  <a:spcPts val="3079"/>
                </a:lnSpc>
              </a:pPr>
              <a:endParaRPr lang="en-US" sz="2199" dirty="0">
                <a:solidFill>
                  <a:srgbClr val="000000"/>
                </a:solidFill>
                <a:latin typeface="Clear Sans Regular"/>
              </a:endParaRPr>
            </a:p>
          </p:txBody>
        </p:sp>
      </p:grpSp>
      <p:grpSp>
        <p:nvGrpSpPr>
          <p:cNvPr id="14" name="Group 14"/>
          <p:cNvGrpSpPr/>
          <p:nvPr/>
        </p:nvGrpSpPr>
        <p:grpSpPr>
          <a:xfrm>
            <a:off x="11503568" y="4772978"/>
            <a:ext cx="5660482" cy="958304"/>
            <a:chOff x="0" y="805392"/>
            <a:chExt cx="7547309" cy="1277738"/>
          </a:xfrm>
        </p:grpSpPr>
        <p:sp>
          <p:nvSpPr>
            <p:cNvPr id="16" name="TextBox 16"/>
            <p:cNvSpPr txBox="1"/>
            <p:nvPr/>
          </p:nvSpPr>
          <p:spPr>
            <a:xfrm>
              <a:off x="0" y="805392"/>
              <a:ext cx="7547309" cy="666750"/>
            </a:xfrm>
            <a:prstGeom prst="rect">
              <a:avLst/>
            </a:prstGeom>
          </p:spPr>
          <p:txBody>
            <a:bodyPr lIns="0" tIns="0" rIns="0" bIns="0" rtlCol="0" anchor="t">
              <a:spAutoFit/>
            </a:bodyPr>
            <a:lstStyle/>
            <a:p>
              <a:pPr>
                <a:lnSpc>
                  <a:spcPts val="4200"/>
                </a:lnSpc>
              </a:pPr>
              <a:endParaRPr lang="en-US" sz="3000" dirty="0">
                <a:solidFill>
                  <a:srgbClr val="000000"/>
                </a:solidFill>
                <a:latin typeface="Clear Sans Regular"/>
              </a:endParaRPr>
            </a:p>
          </p:txBody>
        </p:sp>
        <p:sp>
          <p:nvSpPr>
            <p:cNvPr id="17" name="TextBox 17"/>
            <p:cNvSpPr txBox="1"/>
            <p:nvPr/>
          </p:nvSpPr>
          <p:spPr>
            <a:xfrm>
              <a:off x="0" y="1593850"/>
              <a:ext cx="7547309" cy="489280"/>
            </a:xfrm>
            <a:prstGeom prst="rect">
              <a:avLst/>
            </a:prstGeom>
          </p:spPr>
          <p:txBody>
            <a:bodyPr lIns="0" tIns="0" rIns="0" bIns="0" rtlCol="0" anchor="t">
              <a:spAutoFit/>
            </a:bodyPr>
            <a:lstStyle/>
            <a:p>
              <a:pPr>
                <a:lnSpc>
                  <a:spcPts val="3079"/>
                </a:lnSpc>
              </a:pPr>
              <a:endParaRPr lang="en-US" sz="2199" dirty="0">
                <a:solidFill>
                  <a:srgbClr val="000000"/>
                </a:solidFill>
                <a:latin typeface="Clear Sans Regular"/>
              </a:endParaRPr>
            </a:p>
          </p:txBody>
        </p:sp>
      </p:grpSp>
      <p:grpSp>
        <p:nvGrpSpPr>
          <p:cNvPr id="18" name="Group 18"/>
          <p:cNvGrpSpPr/>
          <p:nvPr/>
        </p:nvGrpSpPr>
        <p:grpSpPr>
          <a:xfrm flipV="1">
            <a:off x="13106400" y="8484062"/>
            <a:ext cx="4057650" cy="1231438"/>
            <a:chOff x="0" y="-28575"/>
            <a:chExt cx="7547309" cy="2105800"/>
          </a:xfrm>
        </p:grpSpPr>
        <p:sp>
          <p:nvSpPr>
            <p:cNvPr id="19" name="TextBox 19"/>
            <p:cNvSpPr txBox="1"/>
            <p:nvPr/>
          </p:nvSpPr>
          <p:spPr>
            <a:xfrm>
              <a:off x="0" y="-28575"/>
              <a:ext cx="7547309" cy="786540"/>
            </a:xfrm>
            <a:prstGeom prst="rect">
              <a:avLst/>
            </a:prstGeom>
          </p:spPr>
          <p:txBody>
            <a:bodyPr lIns="0" tIns="0" rIns="0" bIns="0" rtlCol="0" anchor="t">
              <a:spAutoFit/>
            </a:bodyPr>
            <a:lstStyle/>
            <a:p>
              <a:pPr marL="0" lvl="0" indent="0" algn="l">
                <a:lnSpc>
                  <a:spcPts val="4550"/>
                </a:lnSpc>
                <a:spcBef>
                  <a:spcPct val="0"/>
                </a:spcBef>
              </a:pPr>
              <a:endParaRPr lang="en-US" sz="3500" u="none" dirty="0">
                <a:solidFill>
                  <a:srgbClr val="000000"/>
                </a:solidFill>
                <a:latin typeface="Hammersmith One"/>
              </a:endParaRPr>
            </a:p>
          </p:txBody>
        </p:sp>
        <p:sp>
          <p:nvSpPr>
            <p:cNvPr id="20" name="TextBox 20"/>
            <p:cNvSpPr txBox="1"/>
            <p:nvPr/>
          </p:nvSpPr>
          <p:spPr>
            <a:xfrm>
              <a:off x="0" y="802440"/>
              <a:ext cx="7547309" cy="666750"/>
            </a:xfrm>
            <a:prstGeom prst="rect">
              <a:avLst/>
            </a:prstGeom>
          </p:spPr>
          <p:txBody>
            <a:bodyPr lIns="0" tIns="0" rIns="0" bIns="0" rtlCol="0" anchor="t">
              <a:spAutoFit/>
            </a:bodyPr>
            <a:lstStyle/>
            <a:p>
              <a:pPr>
                <a:lnSpc>
                  <a:spcPts val="4200"/>
                </a:lnSpc>
              </a:pPr>
              <a:endParaRPr lang="en-US" sz="3000" dirty="0">
                <a:solidFill>
                  <a:srgbClr val="000000"/>
                </a:solidFill>
                <a:latin typeface="Clear Sans Regular"/>
              </a:endParaRPr>
            </a:p>
          </p:txBody>
        </p:sp>
        <p:sp>
          <p:nvSpPr>
            <p:cNvPr id="21" name="TextBox 21"/>
            <p:cNvSpPr txBox="1"/>
            <p:nvPr/>
          </p:nvSpPr>
          <p:spPr>
            <a:xfrm>
              <a:off x="0" y="1587945"/>
              <a:ext cx="7547309" cy="489280"/>
            </a:xfrm>
            <a:prstGeom prst="rect">
              <a:avLst/>
            </a:prstGeom>
          </p:spPr>
          <p:txBody>
            <a:bodyPr lIns="0" tIns="0" rIns="0" bIns="0" rtlCol="0" anchor="t">
              <a:spAutoFit/>
            </a:bodyPr>
            <a:lstStyle/>
            <a:p>
              <a:pPr>
                <a:lnSpc>
                  <a:spcPts val="3079"/>
                </a:lnSpc>
              </a:pPr>
              <a:endParaRPr lang="en-US" sz="2199" dirty="0">
                <a:solidFill>
                  <a:srgbClr val="000000"/>
                </a:solidFill>
                <a:latin typeface="Clear Sans Regular"/>
              </a:endParaRPr>
            </a:p>
          </p:txBody>
        </p:sp>
      </p:grpSp>
      <p:sp>
        <p:nvSpPr>
          <p:cNvPr id="23" name="TextBox 22">
            <a:extLst>
              <a:ext uri="{FF2B5EF4-FFF2-40B4-BE49-F238E27FC236}">
                <a16:creationId xmlns:a16="http://schemas.microsoft.com/office/drawing/2014/main" id="{D6AA4A8B-BA04-4699-BA4F-C6DE70F0551F}"/>
              </a:ext>
            </a:extLst>
          </p:cNvPr>
          <p:cNvSpPr txBox="1"/>
          <p:nvPr/>
        </p:nvSpPr>
        <p:spPr>
          <a:xfrm>
            <a:off x="6559550" y="863084"/>
            <a:ext cx="7613650" cy="830997"/>
          </a:xfrm>
          <a:prstGeom prst="rect">
            <a:avLst/>
          </a:prstGeom>
          <a:noFill/>
        </p:spPr>
        <p:txBody>
          <a:bodyPr wrap="square">
            <a:spAutoFit/>
          </a:bodyPr>
          <a:lstStyle/>
          <a:p>
            <a:r>
              <a:rPr lang="en-GB" sz="4800" b="1" u="sng" dirty="0">
                <a:latin typeface="Baskerville Old Face" panose="02020602080505020303" pitchFamily="18" charset="0"/>
              </a:rPr>
              <a:t>Google has developed :</a:t>
            </a:r>
          </a:p>
        </p:txBody>
      </p:sp>
      <p:sp>
        <p:nvSpPr>
          <p:cNvPr id="24" name="Explosion: 14 Points 23">
            <a:extLst>
              <a:ext uri="{FF2B5EF4-FFF2-40B4-BE49-F238E27FC236}">
                <a16:creationId xmlns:a16="http://schemas.microsoft.com/office/drawing/2014/main" id="{15675379-6C92-4B81-B3CA-7021555A9ED5}"/>
              </a:ext>
            </a:extLst>
          </p:cNvPr>
          <p:cNvSpPr/>
          <p:nvPr/>
        </p:nvSpPr>
        <p:spPr>
          <a:xfrm>
            <a:off x="228600" y="2209384"/>
            <a:ext cx="10617778" cy="6676836"/>
          </a:xfrm>
          <a:prstGeom prst="irregularSeal2">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An android mobile operating system, as well as it’s own smartwatch, television and car</a:t>
            </a:r>
            <a:endParaRPr lang="en-GB" sz="3200" dirty="0"/>
          </a:p>
        </p:txBody>
      </p:sp>
      <p:sp>
        <p:nvSpPr>
          <p:cNvPr id="25" name="Oval 24">
            <a:extLst>
              <a:ext uri="{FF2B5EF4-FFF2-40B4-BE49-F238E27FC236}">
                <a16:creationId xmlns:a16="http://schemas.microsoft.com/office/drawing/2014/main" id="{BA8F448E-6B7C-40C5-A933-2B878D0B188F}"/>
              </a:ext>
            </a:extLst>
          </p:cNvPr>
          <p:cNvSpPr/>
          <p:nvPr/>
        </p:nvSpPr>
        <p:spPr>
          <a:xfrm>
            <a:off x="9829800" y="5364322"/>
            <a:ext cx="7435979" cy="3913608"/>
          </a:xfrm>
          <a:prstGeom prst="ellipse">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1" dirty="0"/>
              <a:t>It has also developed the Google Chrome web browser and Chrome OS (an operating system based on Chrome).</a:t>
            </a:r>
            <a:endParaRPr lang="en-GB" sz="3000" dirty="0"/>
          </a:p>
        </p:txBody>
      </p:sp>
      <p:pic>
        <p:nvPicPr>
          <p:cNvPr id="4098" name="Picture 2" descr="Google self-driving cars pass 300,000 mile mark">
            <a:extLst>
              <a:ext uri="{FF2B5EF4-FFF2-40B4-BE49-F238E27FC236}">
                <a16:creationId xmlns:a16="http://schemas.microsoft.com/office/drawing/2014/main" id="{E9AEFAE6-5805-4F32-8D0D-F864786385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276473" y="1840060"/>
            <a:ext cx="4962045" cy="280463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7300" y="2797969"/>
            <a:ext cx="15636240" cy="27432"/>
          </a:xfrm>
          <a:custGeom>
            <a:avLst/>
            <a:gdLst>
              <a:gd name="connsiteX0" fmla="*/ 0 w 15636240"/>
              <a:gd name="connsiteY0" fmla="*/ 0 h 27432"/>
              <a:gd name="connsiteX1" fmla="*/ 836199 w 15636240"/>
              <a:gd name="connsiteY1" fmla="*/ 0 h 27432"/>
              <a:gd name="connsiteX2" fmla="*/ 1516035 w 15636240"/>
              <a:gd name="connsiteY2" fmla="*/ 0 h 27432"/>
              <a:gd name="connsiteX3" fmla="*/ 2352234 w 15636240"/>
              <a:gd name="connsiteY3" fmla="*/ 0 h 27432"/>
              <a:gd name="connsiteX4" fmla="*/ 3032071 w 15636240"/>
              <a:gd name="connsiteY4" fmla="*/ 0 h 27432"/>
              <a:gd name="connsiteX5" fmla="*/ 3711907 w 15636240"/>
              <a:gd name="connsiteY5" fmla="*/ 0 h 27432"/>
              <a:gd name="connsiteX6" fmla="*/ 4391744 w 15636240"/>
              <a:gd name="connsiteY6" fmla="*/ 0 h 27432"/>
              <a:gd name="connsiteX7" fmla="*/ 4602493 w 15636240"/>
              <a:gd name="connsiteY7" fmla="*/ 0 h 27432"/>
              <a:gd name="connsiteX8" fmla="*/ 5438692 w 15636240"/>
              <a:gd name="connsiteY8" fmla="*/ 0 h 27432"/>
              <a:gd name="connsiteX9" fmla="*/ 5649441 w 15636240"/>
              <a:gd name="connsiteY9" fmla="*/ 0 h 27432"/>
              <a:gd name="connsiteX10" fmla="*/ 6329278 w 15636240"/>
              <a:gd name="connsiteY10" fmla="*/ 0 h 27432"/>
              <a:gd name="connsiteX11" fmla="*/ 7321839 w 15636240"/>
              <a:gd name="connsiteY11" fmla="*/ 0 h 27432"/>
              <a:gd name="connsiteX12" fmla="*/ 8314401 w 15636240"/>
              <a:gd name="connsiteY12" fmla="*/ 0 h 27432"/>
              <a:gd name="connsiteX13" fmla="*/ 9150600 w 15636240"/>
              <a:gd name="connsiteY13" fmla="*/ 0 h 27432"/>
              <a:gd name="connsiteX14" fmla="*/ 9674074 w 15636240"/>
              <a:gd name="connsiteY14" fmla="*/ 0 h 27432"/>
              <a:gd name="connsiteX15" fmla="*/ 9884823 w 15636240"/>
              <a:gd name="connsiteY15" fmla="*/ 0 h 27432"/>
              <a:gd name="connsiteX16" fmla="*/ 10408297 w 15636240"/>
              <a:gd name="connsiteY16" fmla="*/ 0 h 27432"/>
              <a:gd name="connsiteX17" fmla="*/ 11244496 w 15636240"/>
              <a:gd name="connsiteY17" fmla="*/ 0 h 27432"/>
              <a:gd name="connsiteX18" fmla="*/ 12237057 w 15636240"/>
              <a:gd name="connsiteY18" fmla="*/ 0 h 27432"/>
              <a:gd name="connsiteX19" fmla="*/ 12447807 w 15636240"/>
              <a:gd name="connsiteY19" fmla="*/ 0 h 27432"/>
              <a:gd name="connsiteX20" fmla="*/ 12658556 w 15636240"/>
              <a:gd name="connsiteY20" fmla="*/ 0 h 27432"/>
              <a:gd name="connsiteX21" fmla="*/ 13651117 w 15636240"/>
              <a:gd name="connsiteY21" fmla="*/ 0 h 27432"/>
              <a:gd name="connsiteX22" fmla="*/ 13861867 w 15636240"/>
              <a:gd name="connsiteY22" fmla="*/ 0 h 27432"/>
              <a:gd name="connsiteX23" fmla="*/ 14541703 w 15636240"/>
              <a:gd name="connsiteY23" fmla="*/ 0 h 27432"/>
              <a:gd name="connsiteX24" fmla="*/ 14908815 w 15636240"/>
              <a:gd name="connsiteY24" fmla="*/ 0 h 27432"/>
              <a:gd name="connsiteX25" fmla="*/ 15636240 w 15636240"/>
              <a:gd name="connsiteY25" fmla="*/ 0 h 27432"/>
              <a:gd name="connsiteX26" fmla="*/ 15636240 w 15636240"/>
              <a:gd name="connsiteY26" fmla="*/ 27432 h 27432"/>
              <a:gd name="connsiteX27" fmla="*/ 15169736 w 15636240"/>
              <a:gd name="connsiteY27" fmla="*/ 27432 h 27432"/>
              <a:gd name="connsiteX28" fmla="*/ 14643679 w 15636240"/>
              <a:gd name="connsiteY28" fmla="*/ 27432 h 27432"/>
              <a:gd name="connsiteX29" fmla="*/ 13651117 w 15636240"/>
              <a:gd name="connsiteY29" fmla="*/ 27432 h 27432"/>
              <a:gd name="connsiteX30" fmla="*/ 13127643 w 15636240"/>
              <a:gd name="connsiteY30" fmla="*/ 27432 h 27432"/>
              <a:gd name="connsiteX31" fmla="*/ 12447807 w 15636240"/>
              <a:gd name="connsiteY31" fmla="*/ 27432 h 27432"/>
              <a:gd name="connsiteX32" fmla="*/ 12080695 w 15636240"/>
              <a:gd name="connsiteY32" fmla="*/ 27432 h 27432"/>
              <a:gd name="connsiteX33" fmla="*/ 11244496 w 15636240"/>
              <a:gd name="connsiteY33" fmla="*/ 27432 h 27432"/>
              <a:gd name="connsiteX34" fmla="*/ 10251935 w 15636240"/>
              <a:gd name="connsiteY34" fmla="*/ 27432 h 27432"/>
              <a:gd name="connsiteX35" fmla="*/ 9728461 w 15636240"/>
              <a:gd name="connsiteY35" fmla="*/ 27432 h 27432"/>
              <a:gd name="connsiteX36" fmla="*/ 8735899 w 15636240"/>
              <a:gd name="connsiteY36" fmla="*/ 27432 h 27432"/>
              <a:gd name="connsiteX37" fmla="*/ 8056063 w 15636240"/>
              <a:gd name="connsiteY37" fmla="*/ 27432 h 27432"/>
              <a:gd name="connsiteX38" fmla="*/ 7063501 w 15636240"/>
              <a:gd name="connsiteY38" fmla="*/ 27432 h 27432"/>
              <a:gd name="connsiteX39" fmla="*/ 6070940 w 15636240"/>
              <a:gd name="connsiteY39" fmla="*/ 27432 h 27432"/>
              <a:gd name="connsiteX40" fmla="*/ 5703828 w 15636240"/>
              <a:gd name="connsiteY40" fmla="*/ 27432 h 27432"/>
              <a:gd name="connsiteX41" fmla="*/ 5180354 w 15636240"/>
              <a:gd name="connsiteY41" fmla="*/ 27432 h 27432"/>
              <a:gd name="connsiteX42" fmla="*/ 4500518 w 15636240"/>
              <a:gd name="connsiteY42" fmla="*/ 27432 h 27432"/>
              <a:gd name="connsiteX43" fmla="*/ 3820681 w 15636240"/>
              <a:gd name="connsiteY43" fmla="*/ 27432 h 27432"/>
              <a:gd name="connsiteX44" fmla="*/ 2984482 w 15636240"/>
              <a:gd name="connsiteY44" fmla="*/ 27432 h 27432"/>
              <a:gd name="connsiteX45" fmla="*/ 2617371 w 15636240"/>
              <a:gd name="connsiteY45" fmla="*/ 27432 h 27432"/>
              <a:gd name="connsiteX46" fmla="*/ 2250259 w 15636240"/>
              <a:gd name="connsiteY46" fmla="*/ 27432 h 27432"/>
              <a:gd name="connsiteX47" fmla="*/ 1257698 w 15636240"/>
              <a:gd name="connsiteY47" fmla="*/ 27432 h 27432"/>
              <a:gd name="connsiteX48" fmla="*/ 0 w 15636240"/>
              <a:gd name="connsiteY48" fmla="*/ 27432 h 27432"/>
              <a:gd name="connsiteX49" fmla="*/ 0 w 15636240"/>
              <a:gd name="connsiteY49" fmla="*/ 0 h 27432"/>
              <a:gd name="connsiteX0" fmla="*/ 0 w 15636240"/>
              <a:gd name="connsiteY0" fmla="*/ 0 h 27432"/>
              <a:gd name="connsiteX1" fmla="*/ 523474 w 15636240"/>
              <a:gd name="connsiteY1" fmla="*/ 0 h 27432"/>
              <a:gd name="connsiteX2" fmla="*/ 734223 w 15636240"/>
              <a:gd name="connsiteY2" fmla="*/ 0 h 27432"/>
              <a:gd name="connsiteX3" fmla="*/ 1726785 w 15636240"/>
              <a:gd name="connsiteY3" fmla="*/ 0 h 27432"/>
              <a:gd name="connsiteX4" fmla="*/ 2250259 w 15636240"/>
              <a:gd name="connsiteY4" fmla="*/ 0 h 27432"/>
              <a:gd name="connsiteX5" fmla="*/ 2773733 w 15636240"/>
              <a:gd name="connsiteY5" fmla="*/ 0 h 27432"/>
              <a:gd name="connsiteX6" fmla="*/ 3766294 w 15636240"/>
              <a:gd name="connsiteY6" fmla="*/ 0 h 27432"/>
              <a:gd name="connsiteX7" fmla="*/ 4133406 w 15636240"/>
              <a:gd name="connsiteY7" fmla="*/ 0 h 27432"/>
              <a:gd name="connsiteX8" fmla="*/ 5125967 w 15636240"/>
              <a:gd name="connsiteY8" fmla="*/ 0 h 27432"/>
              <a:gd name="connsiteX9" fmla="*/ 6118529 w 15636240"/>
              <a:gd name="connsiteY9" fmla="*/ 0 h 27432"/>
              <a:gd name="connsiteX10" fmla="*/ 6798365 w 15636240"/>
              <a:gd name="connsiteY10" fmla="*/ 0 h 27432"/>
              <a:gd name="connsiteX11" fmla="*/ 7790927 w 15636240"/>
              <a:gd name="connsiteY11" fmla="*/ 0 h 27432"/>
              <a:gd name="connsiteX12" fmla="*/ 8314401 w 15636240"/>
              <a:gd name="connsiteY12" fmla="*/ 0 h 27432"/>
              <a:gd name="connsiteX13" fmla="*/ 8837875 w 15636240"/>
              <a:gd name="connsiteY13" fmla="*/ 0 h 27432"/>
              <a:gd name="connsiteX14" fmla="*/ 9674074 w 15636240"/>
              <a:gd name="connsiteY14" fmla="*/ 0 h 27432"/>
              <a:gd name="connsiteX15" fmla="*/ 10197548 w 15636240"/>
              <a:gd name="connsiteY15" fmla="*/ 0 h 27432"/>
              <a:gd name="connsiteX16" fmla="*/ 11190109 w 15636240"/>
              <a:gd name="connsiteY16" fmla="*/ 0 h 27432"/>
              <a:gd name="connsiteX17" fmla="*/ 12182670 w 15636240"/>
              <a:gd name="connsiteY17" fmla="*/ 0 h 27432"/>
              <a:gd name="connsiteX18" fmla="*/ 12862507 w 15636240"/>
              <a:gd name="connsiteY18" fmla="*/ 0 h 27432"/>
              <a:gd name="connsiteX19" fmla="*/ 13385981 w 15636240"/>
              <a:gd name="connsiteY19" fmla="*/ 0 h 27432"/>
              <a:gd name="connsiteX20" fmla="*/ 13596730 w 15636240"/>
              <a:gd name="connsiteY20" fmla="*/ 0 h 27432"/>
              <a:gd name="connsiteX21" fmla="*/ 13963842 w 15636240"/>
              <a:gd name="connsiteY21" fmla="*/ 0 h 27432"/>
              <a:gd name="connsiteX22" fmla="*/ 14330954 w 15636240"/>
              <a:gd name="connsiteY22" fmla="*/ 0 h 27432"/>
              <a:gd name="connsiteX23" fmla="*/ 14854428 w 15636240"/>
              <a:gd name="connsiteY23" fmla="*/ 0 h 27432"/>
              <a:gd name="connsiteX24" fmla="*/ 15636240 w 15636240"/>
              <a:gd name="connsiteY24" fmla="*/ 0 h 27432"/>
              <a:gd name="connsiteX25" fmla="*/ 15636240 w 15636240"/>
              <a:gd name="connsiteY25" fmla="*/ 27432 h 27432"/>
              <a:gd name="connsiteX26" fmla="*/ 14956403 w 15636240"/>
              <a:gd name="connsiteY26" fmla="*/ 27432 h 27432"/>
              <a:gd name="connsiteX27" fmla="*/ 14276567 w 15636240"/>
              <a:gd name="connsiteY27" fmla="*/ 27432 h 27432"/>
              <a:gd name="connsiteX28" fmla="*/ 13909455 w 15636240"/>
              <a:gd name="connsiteY28" fmla="*/ 27432 h 27432"/>
              <a:gd name="connsiteX29" fmla="*/ 13073256 w 15636240"/>
              <a:gd name="connsiteY29" fmla="*/ 27432 h 27432"/>
              <a:gd name="connsiteX30" fmla="*/ 12706145 w 15636240"/>
              <a:gd name="connsiteY30" fmla="*/ 27432 h 27432"/>
              <a:gd name="connsiteX31" fmla="*/ 11869946 w 15636240"/>
              <a:gd name="connsiteY31" fmla="*/ 27432 h 27432"/>
              <a:gd name="connsiteX32" fmla="*/ 11659196 w 15636240"/>
              <a:gd name="connsiteY32" fmla="*/ 27432 h 27432"/>
              <a:gd name="connsiteX33" fmla="*/ 10822997 w 15636240"/>
              <a:gd name="connsiteY33" fmla="*/ 27432 h 27432"/>
              <a:gd name="connsiteX34" fmla="*/ 10455886 w 15636240"/>
              <a:gd name="connsiteY34" fmla="*/ 27432 h 27432"/>
              <a:gd name="connsiteX35" fmla="*/ 10245136 w 15636240"/>
              <a:gd name="connsiteY35" fmla="*/ 27432 h 27432"/>
              <a:gd name="connsiteX36" fmla="*/ 9878025 w 15636240"/>
              <a:gd name="connsiteY36" fmla="*/ 27432 h 27432"/>
              <a:gd name="connsiteX37" fmla="*/ 9041826 w 15636240"/>
              <a:gd name="connsiteY37" fmla="*/ 27432 h 27432"/>
              <a:gd name="connsiteX38" fmla="*/ 8674714 w 15636240"/>
              <a:gd name="connsiteY38" fmla="*/ 27432 h 27432"/>
              <a:gd name="connsiteX39" fmla="*/ 8463965 w 15636240"/>
              <a:gd name="connsiteY39" fmla="*/ 27432 h 27432"/>
              <a:gd name="connsiteX40" fmla="*/ 8096853 w 15636240"/>
              <a:gd name="connsiteY40" fmla="*/ 27432 h 27432"/>
              <a:gd name="connsiteX41" fmla="*/ 7573379 w 15636240"/>
              <a:gd name="connsiteY41" fmla="*/ 27432 h 27432"/>
              <a:gd name="connsiteX42" fmla="*/ 6893542 w 15636240"/>
              <a:gd name="connsiteY42" fmla="*/ 27432 h 27432"/>
              <a:gd name="connsiteX43" fmla="*/ 6526431 w 15636240"/>
              <a:gd name="connsiteY43" fmla="*/ 27432 h 27432"/>
              <a:gd name="connsiteX44" fmla="*/ 5533869 w 15636240"/>
              <a:gd name="connsiteY44" fmla="*/ 27432 h 27432"/>
              <a:gd name="connsiteX45" fmla="*/ 4854033 w 15636240"/>
              <a:gd name="connsiteY45" fmla="*/ 27432 h 27432"/>
              <a:gd name="connsiteX46" fmla="*/ 3861471 w 15636240"/>
              <a:gd name="connsiteY46" fmla="*/ 27432 h 27432"/>
              <a:gd name="connsiteX47" fmla="*/ 3025273 w 15636240"/>
              <a:gd name="connsiteY47" fmla="*/ 27432 h 27432"/>
              <a:gd name="connsiteX48" fmla="*/ 2501798 w 15636240"/>
              <a:gd name="connsiteY48" fmla="*/ 27432 h 27432"/>
              <a:gd name="connsiteX49" fmla="*/ 1665599 w 15636240"/>
              <a:gd name="connsiteY49" fmla="*/ 27432 h 27432"/>
              <a:gd name="connsiteX50" fmla="*/ 1298488 w 15636240"/>
              <a:gd name="connsiteY50" fmla="*/ 27432 h 27432"/>
              <a:gd name="connsiteX51" fmla="*/ 618651 w 15636240"/>
              <a:gd name="connsiteY51" fmla="*/ 27432 h 27432"/>
              <a:gd name="connsiteX52" fmla="*/ 0 w 15636240"/>
              <a:gd name="connsiteY52" fmla="*/ 27432 h 27432"/>
              <a:gd name="connsiteX53" fmla="*/ 0 w 15636240"/>
              <a:gd name="connsiteY53"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5636240" h="27432" fill="none" extrusionOk="0">
                <a:moveTo>
                  <a:pt x="0" y="0"/>
                </a:moveTo>
                <a:cubicBezTo>
                  <a:pt x="212181" y="13449"/>
                  <a:pt x="465664" y="-51523"/>
                  <a:pt x="836199" y="0"/>
                </a:cubicBezTo>
                <a:cubicBezTo>
                  <a:pt x="1194596" y="42355"/>
                  <a:pt x="1365251" y="20603"/>
                  <a:pt x="1516035" y="0"/>
                </a:cubicBezTo>
                <a:cubicBezTo>
                  <a:pt x="1614523" y="927"/>
                  <a:pt x="2127112" y="39672"/>
                  <a:pt x="2352234" y="0"/>
                </a:cubicBezTo>
                <a:cubicBezTo>
                  <a:pt x="2544112" y="-36586"/>
                  <a:pt x="2874417" y="12033"/>
                  <a:pt x="3032071" y="0"/>
                </a:cubicBezTo>
                <a:cubicBezTo>
                  <a:pt x="3196362" y="-28880"/>
                  <a:pt x="3464616" y="-67160"/>
                  <a:pt x="3711907" y="0"/>
                </a:cubicBezTo>
                <a:cubicBezTo>
                  <a:pt x="4000072" y="27309"/>
                  <a:pt x="4151213" y="-4783"/>
                  <a:pt x="4391744" y="0"/>
                </a:cubicBezTo>
                <a:cubicBezTo>
                  <a:pt x="4641789" y="359"/>
                  <a:pt x="4537804" y="-4039"/>
                  <a:pt x="4602493" y="0"/>
                </a:cubicBezTo>
                <a:cubicBezTo>
                  <a:pt x="4707882" y="-2717"/>
                  <a:pt x="5028738" y="-35719"/>
                  <a:pt x="5438692" y="0"/>
                </a:cubicBezTo>
                <a:cubicBezTo>
                  <a:pt x="5835425" y="-6882"/>
                  <a:pt x="5600884" y="8504"/>
                  <a:pt x="5649441" y="0"/>
                </a:cubicBezTo>
                <a:cubicBezTo>
                  <a:pt x="5682086" y="45105"/>
                  <a:pt x="6087055" y="-21190"/>
                  <a:pt x="6329278" y="0"/>
                </a:cubicBezTo>
                <a:cubicBezTo>
                  <a:pt x="6622655" y="-39369"/>
                  <a:pt x="6953685" y="-16297"/>
                  <a:pt x="7321839" y="0"/>
                </a:cubicBezTo>
                <a:cubicBezTo>
                  <a:pt x="7760728" y="35824"/>
                  <a:pt x="7972858" y="32013"/>
                  <a:pt x="8314401" y="0"/>
                </a:cubicBezTo>
                <a:cubicBezTo>
                  <a:pt x="8683591" y="-34418"/>
                  <a:pt x="8923189" y="71672"/>
                  <a:pt x="9150600" y="0"/>
                </a:cubicBezTo>
                <a:cubicBezTo>
                  <a:pt x="9361876" y="-47911"/>
                  <a:pt x="9538411" y="-8235"/>
                  <a:pt x="9674074" y="0"/>
                </a:cubicBezTo>
                <a:cubicBezTo>
                  <a:pt x="9834008" y="5777"/>
                  <a:pt x="9838637" y="2159"/>
                  <a:pt x="9884823" y="0"/>
                </a:cubicBezTo>
                <a:cubicBezTo>
                  <a:pt x="9936003" y="5645"/>
                  <a:pt x="10267028" y="-2146"/>
                  <a:pt x="10408297" y="0"/>
                </a:cubicBezTo>
                <a:cubicBezTo>
                  <a:pt x="10602454" y="-39435"/>
                  <a:pt x="10960434" y="-90506"/>
                  <a:pt x="11244496" y="0"/>
                </a:cubicBezTo>
                <a:cubicBezTo>
                  <a:pt x="11575725" y="39335"/>
                  <a:pt x="11771066" y="-24396"/>
                  <a:pt x="12237057" y="0"/>
                </a:cubicBezTo>
                <a:cubicBezTo>
                  <a:pt x="12734683" y="8093"/>
                  <a:pt x="12371431" y="-13237"/>
                  <a:pt x="12447807" y="0"/>
                </a:cubicBezTo>
                <a:cubicBezTo>
                  <a:pt x="12520722" y="-15781"/>
                  <a:pt x="12597087" y="5377"/>
                  <a:pt x="12658556" y="0"/>
                </a:cubicBezTo>
                <a:cubicBezTo>
                  <a:pt x="12697828" y="-9301"/>
                  <a:pt x="13167040" y="-109927"/>
                  <a:pt x="13651117" y="0"/>
                </a:cubicBezTo>
                <a:cubicBezTo>
                  <a:pt x="14130112" y="37112"/>
                  <a:pt x="13791420" y="16104"/>
                  <a:pt x="13861867" y="0"/>
                </a:cubicBezTo>
                <a:cubicBezTo>
                  <a:pt x="13930206" y="-5523"/>
                  <a:pt x="14398495" y="10983"/>
                  <a:pt x="14541703" y="0"/>
                </a:cubicBezTo>
                <a:cubicBezTo>
                  <a:pt x="14727103" y="-15618"/>
                  <a:pt x="14744282" y="22768"/>
                  <a:pt x="14908815" y="0"/>
                </a:cubicBezTo>
                <a:cubicBezTo>
                  <a:pt x="15062619" y="35380"/>
                  <a:pt x="15353309" y="-16697"/>
                  <a:pt x="15636240" y="0"/>
                </a:cubicBezTo>
                <a:cubicBezTo>
                  <a:pt x="15635390" y="10671"/>
                  <a:pt x="15636383" y="20416"/>
                  <a:pt x="15636240" y="27432"/>
                </a:cubicBezTo>
                <a:cubicBezTo>
                  <a:pt x="15453394" y="46243"/>
                  <a:pt x="15376285" y="33172"/>
                  <a:pt x="15169736" y="27432"/>
                </a:cubicBezTo>
                <a:cubicBezTo>
                  <a:pt x="14963187" y="21692"/>
                  <a:pt x="14869860" y="6917"/>
                  <a:pt x="14643679" y="27432"/>
                </a:cubicBezTo>
                <a:cubicBezTo>
                  <a:pt x="14167507" y="29018"/>
                  <a:pt x="14108376" y="-8301"/>
                  <a:pt x="13651117" y="27432"/>
                </a:cubicBezTo>
                <a:cubicBezTo>
                  <a:pt x="13183259" y="77471"/>
                  <a:pt x="13302073" y="36924"/>
                  <a:pt x="13127643" y="27432"/>
                </a:cubicBezTo>
                <a:cubicBezTo>
                  <a:pt x="12963857" y="15243"/>
                  <a:pt x="12660998" y="-25161"/>
                  <a:pt x="12447807" y="27432"/>
                </a:cubicBezTo>
                <a:cubicBezTo>
                  <a:pt x="12205993" y="42253"/>
                  <a:pt x="12171035" y="43188"/>
                  <a:pt x="12080695" y="27432"/>
                </a:cubicBezTo>
                <a:cubicBezTo>
                  <a:pt x="11973946" y="20551"/>
                  <a:pt x="11522652" y="98456"/>
                  <a:pt x="11244496" y="27432"/>
                </a:cubicBezTo>
                <a:cubicBezTo>
                  <a:pt x="10953589" y="19242"/>
                  <a:pt x="10739416" y="75471"/>
                  <a:pt x="10251935" y="27432"/>
                </a:cubicBezTo>
                <a:cubicBezTo>
                  <a:pt x="9756592" y="-16959"/>
                  <a:pt x="9848514" y="15111"/>
                  <a:pt x="9728461" y="27432"/>
                </a:cubicBezTo>
                <a:cubicBezTo>
                  <a:pt x="9616516" y="-7071"/>
                  <a:pt x="9121543" y="43274"/>
                  <a:pt x="8735899" y="27432"/>
                </a:cubicBezTo>
                <a:cubicBezTo>
                  <a:pt x="8325627" y="16390"/>
                  <a:pt x="8220066" y="20915"/>
                  <a:pt x="8056063" y="27432"/>
                </a:cubicBezTo>
                <a:cubicBezTo>
                  <a:pt x="7930195" y="24745"/>
                  <a:pt x="7264285" y="9152"/>
                  <a:pt x="7063501" y="27432"/>
                </a:cubicBezTo>
                <a:cubicBezTo>
                  <a:pt x="6887379" y="98690"/>
                  <a:pt x="6313608" y="-7015"/>
                  <a:pt x="6070940" y="27432"/>
                </a:cubicBezTo>
                <a:cubicBezTo>
                  <a:pt x="5845945" y="40933"/>
                  <a:pt x="5818500" y="36743"/>
                  <a:pt x="5703828" y="27432"/>
                </a:cubicBezTo>
                <a:cubicBezTo>
                  <a:pt x="5609827" y="30609"/>
                  <a:pt x="5381798" y="35511"/>
                  <a:pt x="5180354" y="27432"/>
                </a:cubicBezTo>
                <a:cubicBezTo>
                  <a:pt x="5013540" y="32334"/>
                  <a:pt x="4828229" y="300"/>
                  <a:pt x="4500518" y="27432"/>
                </a:cubicBezTo>
                <a:cubicBezTo>
                  <a:pt x="4198177" y="63079"/>
                  <a:pt x="4032178" y="27893"/>
                  <a:pt x="3820681" y="27432"/>
                </a:cubicBezTo>
                <a:cubicBezTo>
                  <a:pt x="3693899" y="11645"/>
                  <a:pt x="3303201" y="-40858"/>
                  <a:pt x="2984482" y="27432"/>
                </a:cubicBezTo>
                <a:cubicBezTo>
                  <a:pt x="2697462" y="38064"/>
                  <a:pt x="2774352" y="61782"/>
                  <a:pt x="2617371" y="27432"/>
                </a:cubicBezTo>
                <a:cubicBezTo>
                  <a:pt x="2478435" y="10845"/>
                  <a:pt x="2368090" y="10268"/>
                  <a:pt x="2250259" y="27432"/>
                </a:cubicBezTo>
                <a:cubicBezTo>
                  <a:pt x="2128275" y="9475"/>
                  <a:pt x="1559899" y="-4173"/>
                  <a:pt x="1257698" y="27432"/>
                </a:cubicBezTo>
                <a:cubicBezTo>
                  <a:pt x="967641" y="20354"/>
                  <a:pt x="341780" y="-38528"/>
                  <a:pt x="0" y="27432"/>
                </a:cubicBezTo>
                <a:cubicBezTo>
                  <a:pt x="-85" y="17901"/>
                  <a:pt x="-2129" y="8796"/>
                  <a:pt x="0" y="0"/>
                </a:cubicBezTo>
                <a:close/>
              </a:path>
              <a:path w="15636240" h="27432" stroke="0" extrusionOk="0">
                <a:moveTo>
                  <a:pt x="0" y="0"/>
                </a:moveTo>
                <a:cubicBezTo>
                  <a:pt x="136883" y="-51805"/>
                  <a:pt x="288266" y="27931"/>
                  <a:pt x="523474" y="0"/>
                </a:cubicBezTo>
                <a:cubicBezTo>
                  <a:pt x="765707" y="-5466"/>
                  <a:pt x="690736" y="1647"/>
                  <a:pt x="734223" y="0"/>
                </a:cubicBezTo>
                <a:cubicBezTo>
                  <a:pt x="753440" y="1996"/>
                  <a:pt x="1412455" y="-102242"/>
                  <a:pt x="1726785" y="0"/>
                </a:cubicBezTo>
                <a:cubicBezTo>
                  <a:pt x="2033891" y="56128"/>
                  <a:pt x="2133640" y="-12101"/>
                  <a:pt x="2250259" y="0"/>
                </a:cubicBezTo>
                <a:cubicBezTo>
                  <a:pt x="2369546" y="38945"/>
                  <a:pt x="2660410" y="-9511"/>
                  <a:pt x="2773733" y="0"/>
                </a:cubicBezTo>
                <a:cubicBezTo>
                  <a:pt x="2915722" y="-5296"/>
                  <a:pt x="3560020" y="39379"/>
                  <a:pt x="3766294" y="0"/>
                </a:cubicBezTo>
                <a:cubicBezTo>
                  <a:pt x="4020873" y="-42788"/>
                  <a:pt x="3964688" y="-8775"/>
                  <a:pt x="4133406" y="0"/>
                </a:cubicBezTo>
                <a:cubicBezTo>
                  <a:pt x="4261399" y="13739"/>
                  <a:pt x="4796496" y="-19526"/>
                  <a:pt x="5125967" y="0"/>
                </a:cubicBezTo>
                <a:cubicBezTo>
                  <a:pt x="5422424" y="-10567"/>
                  <a:pt x="5918560" y="-3476"/>
                  <a:pt x="6118529" y="0"/>
                </a:cubicBezTo>
                <a:cubicBezTo>
                  <a:pt x="6348171" y="-27445"/>
                  <a:pt x="6593624" y="-6857"/>
                  <a:pt x="6798365" y="0"/>
                </a:cubicBezTo>
                <a:cubicBezTo>
                  <a:pt x="7024727" y="60108"/>
                  <a:pt x="7357897" y="-16182"/>
                  <a:pt x="7790927" y="0"/>
                </a:cubicBezTo>
                <a:cubicBezTo>
                  <a:pt x="8177593" y="26856"/>
                  <a:pt x="8084429" y="-44666"/>
                  <a:pt x="8314401" y="0"/>
                </a:cubicBezTo>
                <a:cubicBezTo>
                  <a:pt x="8557483" y="14781"/>
                  <a:pt x="8645732" y="20970"/>
                  <a:pt x="8837875" y="0"/>
                </a:cubicBezTo>
                <a:cubicBezTo>
                  <a:pt x="9051684" y="-33553"/>
                  <a:pt x="9498680" y="-30803"/>
                  <a:pt x="9674074" y="0"/>
                </a:cubicBezTo>
                <a:cubicBezTo>
                  <a:pt x="9874584" y="-13769"/>
                  <a:pt x="10050297" y="-12739"/>
                  <a:pt x="10197548" y="0"/>
                </a:cubicBezTo>
                <a:cubicBezTo>
                  <a:pt x="10305820" y="-17959"/>
                  <a:pt x="11014267" y="-7917"/>
                  <a:pt x="11190109" y="0"/>
                </a:cubicBezTo>
                <a:cubicBezTo>
                  <a:pt x="11481876" y="11189"/>
                  <a:pt x="11869795" y="61705"/>
                  <a:pt x="12182670" y="0"/>
                </a:cubicBezTo>
                <a:cubicBezTo>
                  <a:pt x="12501261" y="-7669"/>
                  <a:pt x="12719312" y="-26263"/>
                  <a:pt x="12862507" y="0"/>
                </a:cubicBezTo>
                <a:cubicBezTo>
                  <a:pt x="12996148" y="29917"/>
                  <a:pt x="13248114" y="229"/>
                  <a:pt x="13385981" y="0"/>
                </a:cubicBezTo>
                <a:cubicBezTo>
                  <a:pt x="13514505" y="1007"/>
                  <a:pt x="13530729" y="8989"/>
                  <a:pt x="13596730" y="0"/>
                </a:cubicBezTo>
                <a:cubicBezTo>
                  <a:pt x="13662951" y="-27667"/>
                  <a:pt x="13844545" y="16027"/>
                  <a:pt x="13963842" y="0"/>
                </a:cubicBezTo>
                <a:cubicBezTo>
                  <a:pt x="14096942" y="1646"/>
                  <a:pt x="14194994" y="32603"/>
                  <a:pt x="14330954" y="0"/>
                </a:cubicBezTo>
                <a:cubicBezTo>
                  <a:pt x="14466811" y="-9141"/>
                  <a:pt x="14662208" y="-18664"/>
                  <a:pt x="14854428" y="0"/>
                </a:cubicBezTo>
                <a:cubicBezTo>
                  <a:pt x="15057305" y="8487"/>
                  <a:pt x="15322081" y="9367"/>
                  <a:pt x="15636240" y="0"/>
                </a:cubicBezTo>
                <a:cubicBezTo>
                  <a:pt x="15637520" y="11227"/>
                  <a:pt x="15637745" y="14382"/>
                  <a:pt x="15636240" y="27432"/>
                </a:cubicBezTo>
                <a:cubicBezTo>
                  <a:pt x="15302678" y="47088"/>
                  <a:pt x="15216750" y="50599"/>
                  <a:pt x="14956403" y="27432"/>
                </a:cubicBezTo>
                <a:cubicBezTo>
                  <a:pt x="14699707" y="26705"/>
                  <a:pt x="14430033" y="-11132"/>
                  <a:pt x="14276567" y="27432"/>
                </a:cubicBezTo>
                <a:cubicBezTo>
                  <a:pt x="14127957" y="46344"/>
                  <a:pt x="14054039" y="36624"/>
                  <a:pt x="13909455" y="27432"/>
                </a:cubicBezTo>
                <a:cubicBezTo>
                  <a:pt x="13770812" y="11812"/>
                  <a:pt x="13254116" y="22045"/>
                  <a:pt x="13073256" y="27432"/>
                </a:cubicBezTo>
                <a:cubicBezTo>
                  <a:pt x="12906273" y="71324"/>
                  <a:pt x="12819541" y="31824"/>
                  <a:pt x="12706145" y="27432"/>
                </a:cubicBezTo>
                <a:cubicBezTo>
                  <a:pt x="12573851" y="18643"/>
                  <a:pt x="12076032" y="11968"/>
                  <a:pt x="11869946" y="27432"/>
                </a:cubicBezTo>
                <a:cubicBezTo>
                  <a:pt x="11693796" y="63720"/>
                  <a:pt x="11755722" y="22803"/>
                  <a:pt x="11659196" y="27432"/>
                </a:cubicBezTo>
                <a:cubicBezTo>
                  <a:pt x="11543735" y="64399"/>
                  <a:pt x="11033512" y="-9472"/>
                  <a:pt x="10822997" y="27432"/>
                </a:cubicBezTo>
                <a:cubicBezTo>
                  <a:pt x="10550260" y="55824"/>
                  <a:pt x="10590831" y="12467"/>
                  <a:pt x="10455886" y="27432"/>
                </a:cubicBezTo>
                <a:cubicBezTo>
                  <a:pt x="10333324" y="35136"/>
                  <a:pt x="10342355" y="30821"/>
                  <a:pt x="10245136" y="27432"/>
                </a:cubicBezTo>
                <a:cubicBezTo>
                  <a:pt x="10152782" y="48706"/>
                  <a:pt x="10012602" y="2813"/>
                  <a:pt x="9878025" y="27432"/>
                </a:cubicBezTo>
                <a:cubicBezTo>
                  <a:pt x="9772265" y="39184"/>
                  <a:pt x="9228492" y="-7711"/>
                  <a:pt x="9041826" y="27432"/>
                </a:cubicBezTo>
                <a:cubicBezTo>
                  <a:pt x="8809789" y="70414"/>
                  <a:pt x="8805243" y="19603"/>
                  <a:pt x="8674714" y="27432"/>
                </a:cubicBezTo>
                <a:cubicBezTo>
                  <a:pt x="8547032" y="28877"/>
                  <a:pt x="8530646" y="22764"/>
                  <a:pt x="8463965" y="27432"/>
                </a:cubicBezTo>
                <a:cubicBezTo>
                  <a:pt x="8394100" y="36745"/>
                  <a:pt x="8209926" y="65044"/>
                  <a:pt x="8096853" y="27432"/>
                </a:cubicBezTo>
                <a:cubicBezTo>
                  <a:pt x="7999395" y="-24615"/>
                  <a:pt x="7761047" y="10264"/>
                  <a:pt x="7573379" y="27432"/>
                </a:cubicBezTo>
                <a:cubicBezTo>
                  <a:pt x="7389181" y="13382"/>
                  <a:pt x="7156440" y="29216"/>
                  <a:pt x="6893542" y="27432"/>
                </a:cubicBezTo>
                <a:cubicBezTo>
                  <a:pt x="6603277" y="29172"/>
                  <a:pt x="6653965" y="35506"/>
                  <a:pt x="6526431" y="27432"/>
                </a:cubicBezTo>
                <a:cubicBezTo>
                  <a:pt x="6343850" y="73393"/>
                  <a:pt x="5872684" y="64415"/>
                  <a:pt x="5533869" y="27432"/>
                </a:cubicBezTo>
                <a:cubicBezTo>
                  <a:pt x="5145057" y="38564"/>
                  <a:pt x="5093122" y="51025"/>
                  <a:pt x="4854033" y="27432"/>
                </a:cubicBezTo>
                <a:cubicBezTo>
                  <a:pt x="4617153" y="-6163"/>
                  <a:pt x="4095581" y="21128"/>
                  <a:pt x="3861471" y="27432"/>
                </a:cubicBezTo>
                <a:cubicBezTo>
                  <a:pt x="3606317" y="-28390"/>
                  <a:pt x="3330994" y="-25772"/>
                  <a:pt x="3025273" y="27432"/>
                </a:cubicBezTo>
                <a:cubicBezTo>
                  <a:pt x="2726529" y="23277"/>
                  <a:pt x="2722493" y="18388"/>
                  <a:pt x="2501798" y="27432"/>
                </a:cubicBezTo>
                <a:cubicBezTo>
                  <a:pt x="2286267" y="26898"/>
                  <a:pt x="2009522" y="28652"/>
                  <a:pt x="1665599" y="27432"/>
                </a:cubicBezTo>
                <a:cubicBezTo>
                  <a:pt x="1303419" y="5957"/>
                  <a:pt x="1403244" y="13310"/>
                  <a:pt x="1298488" y="27432"/>
                </a:cubicBezTo>
                <a:cubicBezTo>
                  <a:pt x="1202642" y="33743"/>
                  <a:pt x="762212" y="27819"/>
                  <a:pt x="618651" y="27432"/>
                </a:cubicBezTo>
                <a:cubicBezTo>
                  <a:pt x="446924" y="24978"/>
                  <a:pt x="329274" y="48304"/>
                  <a:pt x="0" y="27432"/>
                </a:cubicBezTo>
                <a:cubicBezTo>
                  <a:pt x="-424" y="20367"/>
                  <a:pt x="886" y="13062"/>
                  <a:pt x="0" y="0"/>
                </a:cubicBezTo>
                <a:close/>
              </a:path>
              <a:path w="15636240" h="27432" fill="none" stroke="0" extrusionOk="0">
                <a:moveTo>
                  <a:pt x="0" y="0"/>
                </a:moveTo>
                <a:cubicBezTo>
                  <a:pt x="169904" y="-9876"/>
                  <a:pt x="456354" y="-18659"/>
                  <a:pt x="836199" y="0"/>
                </a:cubicBezTo>
                <a:cubicBezTo>
                  <a:pt x="1229225" y="25488"/>
                  <a:pt x="1332713" y="11844"/>
                  <a:pt x="1516035" y="0"/>
                </a:cubicBezTo>
                <a:cubicBezTo>
                  <a:pt x="1656124" y="-4120"/>
                  <a:pt x="2121982" y="39518"/>
                  <a:pt x="2352234" y="0"/>
                </a:cubicBezTo>
                <a:cubicBezTo>
                  <a:pt x="2568403" y="-37002"/>
                  <a:pt x="2896044" y="26151"/>
                  <a:pt x="3032071" y="0"/>
                </a:cubicBezTo>
                <a:cubicBezTo>
                  <a:pt x="3232683" y="-10775"/>
                  <a:pt x="3441644" y="-53780"/>
                  <a:pt x="3711907" y="0"/>
                </a:cubicBezTo>
                <a:cubicBezTo>
                  <a:pt x="3976493" y="30075"/>
                  <a:pt x="4131423" y="12992"/>
                  <a:pt x="4391744" y="0"/>
                </a:cubicBezTo>
                <a:cubicBezTo>
                  <a:pt x="4639517" y="-19133"/>
                  <a:pt x="4520943" y="15185"/>
                  <a:pt x="4602493" y="0"/>
                </a:cubicBezTo>
                <a:cubicBezTo>
                  <a:pt x="4749751" y="36381"/>
                  <a:pt x="5047325" y="11569"/>
                  <a:pt x="5438692" y="0"/>
                </a:cubicBezTo>
                <a:cubicBezTo>
                  <a:pt x="5833142" y="-9885"/>
                  <a:pt x="5600195" y="6313"/>
                  <a:pt x="5649441" y="0"/>
                </a:cubicBezTo>
                <a:cubicBezTo>
                  <a:pt x="5712911" y="12601"/>
                  <a:pt x="6061849" y="42832"/>
                  <a:pt x="6329278" y="0"/>
                </a:cubicBezTo>
                <a:cubicBezTo>
                  <a:pt x="6639740" y="68877"/>
                  <a:pt x="6927847" y="2921"/>
                  <a:pt x="7321839" y="0"/>
                </a:cubicBezTo>
                <a:cubicBezTo>
                  <a:pt x="7792705" y="11863"/>
                  <a:pt x="7959780" y="30840"/>
                  <a:pt x="8314401" y="0"/>
                </a:cubicBezTo>
                <a:cubicBezTo>
                  <a:pt x="8640178" y="-31853"/>
                  <a:pt x="8892319" y="21306"/>
                  <a:pt x="9150600" y="0"/>
                </a:cubicBezTo>
                <a:cubicBezTo>
                  <a:pt x="9357311" y="-42586"/>
                  <a:pt x="9507915" y="-19282"/>
                  <a:pt x="9674074" y="0"/>
                </a:cubicBezTo>
                <a:cubicBezTo>
                  <a:pt x="9834043" y="6431"/>
                  <a:pt x="9837163" y="3135"/>
                  <a:pt x="9884823" y="0"/>
                </a:cubicBezTo>
                <a:cubicBezTo>
                  <a:pt x="9923991" y="11256"/>
                  <a:pt x="10268645" y="8697"/>
                  <a:pt x="10408297" y="0"/>
                </a:cubicBezTo>
                <a:cubicBezTo>
                  <a:pt x="10559416" y="67347"/>
                  <a:pt x="10967171" y="-49133"/>
                  <a:pt x="11244496" y="0"/>
                </a:cubicBezTo>
                <a:cubicBezTo>
                  <a:pt x="11550791" y="35651"/>
                  <a:pt x="11706136" y="-2627"/>
                  <a:pt x="12237057" y="0"/>
                </a:cubicBezTo>
                <a:cubicBezTo>
                  <a:pt x="12726570" y="6860"/>
                  <a:pt x="12356774" y="8693"/>
                  <a:pt x="12447807" y="0"/>
                </a:cubicBezTo>
                <a:cubicBezTo>
                  <a:pt x="12527186" y="-4517"/>
                  <a:pt x="12585379" y="3288"/>
                  <a:pt x="12658556" y="0"/>
                </a:cubicBezTo>
                <a:cubicBezTo>
                  <a:pt x="12757202" y="27902"/>
                  <a:pt x="13163542" y="-20871"/>
                  <a:pt x="13651117" y="0"/>
                </a:cubicBezTo>
                <a:cubicBezTo>
                  <a:pt x="14129898" y="44691"/>
                  <a:pt x="13794925" y="4060"/>
                  <a:pt x="13861867" y="0"/>
                </a:cubicBezTo>
                <a:cubicBezTo>
                  <a:pt x="13958068" y="1902"/>
                  <a:pt x="14356984" y="-21001"/>
                  <a:pt x="14541703" y="0"/>
                </a:cubicBezTo>
                <a:cubicBezTo>
                  <a:pt x="14729538" y="-13594"/>
                  <a:pt x="14732141" y="19351"/>
                  <a:pt x="14908815" y="0"/>
                </a:cubicBezTo>
                <a:cubicBezTo>
                  <a:pt x="15064521" y="31205"/>
                  <a:pt x="15310677" y="-35426"/>
                  <a:pt x="15636240" y="0"/>
                </a:cubicBezTo>
                <a:cubicBezTo>
                  <a:pt x="15637451" y="10803"/>
                  <a:pt x="15637229" y="20461"/>
                  <a:pt x="15636240" y="27432"/>
                </a:cubicBezTo>
                <a:cubicBezTo>
                  <a:pt x="15457144" y="18855"/>
                  <a:pt x="15384005" y="15253"/>
                  <a:pt x="15159811" y="27432"/>
                </a:cubicBezTo>
                <a:cubicBezTo>
                  <a:pt x="14935617" y="39611"/>
                  <a:pt x="14873151" y="51907"/>
                  <a:pt x="14643679" y="27432"/>
                </a:cubicBezTo>
                <a:cubicBezTo>
                  <a:pt x="14166639" y="24903"/>
                  <a:pt x="14111303" y="-7245"/>
                  <a:pt x="13651117" y="27432"/>
                </a:cubicBezTo>
                <a:cubicBezTo>
                  <a:pt x="13209467" y="71064"/>
                  <a:pt x="13295869" y="27894"/>
                  <a:pt x="13127643" y="27432"/>
                </a:cubicBezTo>
                <a:cubicBezTo>
                  <a:pt x="13012606" y="20383"/>
                  <a:pt x="12723814" y="51621"/>
                  <a:pt x="12447807" y="27432"/>
                </a:cubicBezTo>
                <a:cubicBezTo>
                  <a:pt x="12211096" y="43640"/>
                  <a:pt x="12168936" y="43730"/>
                  <a:pt x="12080695" y="27432"/>
                </a:cubicBezTo>
                <a:cubicBezTo>
                  <a:pt x="12013535" y="35934"/>
                  <a:pt x="11492658" y="5261"/>
                  <a:pt x="11244496" y="27432"/>
                </a:cubicBezTo>
                <a:cubicBezTo>
                  <a:pt x="10939941" y="47250"/>
                  <a:pt x="10791672" y="81700"/>
                  <a:pt x="10251935" y="27432"/>
                </a:cubicBezTo>
                <a:cubicBezTo>
                  <a:pt x="9773954" y="-26885"/>
                  <a:pt x="9845264" y="-7006"/>
                  <a:pt x="9728461" y="27432"/>
                </a:cubicBezTo>
                <a:cubicBezTo>
                  <a:pt x="9583494" y="52029"/>
                  <a:pt x="9152100" y="72964"/>
                  <a:pt x="8735899" y="27432"/>
                </a:cubicBezTo>
                <a:cubicBezTo>
                  <a:pt x="8303267" y="-25643"/>
                  <a:pt x="8223747" y="5599"/>
                  <a:pt x="8056063" y="27432"/>
                </a:cubicBezTo>
                <a:cubicBezTo>
                  <a:pt x="7901485" y="50039"/>
                  <a:pt x="7286098" y="-3357"/>
                  <a:pt x="7063501" y="27432"/>
                </a:cubicBezTo>
                <a:cubicBezTo>
                  <a:pt x="6846088" y="67267"/>
                  <a:pt x="6288731" y="-33471"/>
                  <a:pt x="6070940" y="27432"/>
                </a:cubicBezTo>
                <a:cubicBezTo>
                  <a:pt x="5852295" y="32942"/>
                  <a:pt x="5814716" y="34512"/>
                  <a:pt x="5703828" y="27432"/>
                </a:cubicBezTo>
                <a:cubicBezTo>
                  <a:pt x="5554763" y="22017"/>
                  <a:pt x="5373686" y="32628"/>
                  <a:pt x="5180354" y="27432"/>
                </a:cubicBezTo>
                <a:cubicBezTo>
                  <a:pt x="5029699" y="-21598"/>
                  <a:pt x="4841795" y="-4315"/>
                  <a:pt x="4500518" y="27432"/>
                </a:cubicBezTo>
                <a:cubicBezTo>
                  <a:pt x="4190996" y="46567"/>
                  <a:pt x="4020904" y="22247"/>
                  <a:pt x="3820681" y="27432"/>
                </a:cubicBezTo>
                <a:cubicBezTo>
                  <a:pt x="3614826" y="66192"/>
                  <a:pt x="3270079" y="-706"/>
                  <a:pt x="2984482" y="27432"/>
                </a:cubicBezTo>
                <a:cubicBezTo>
                  <a:pt x="2697051" y="51099"/>
                  <a:pt x="2770255" y="42684"/>
                  <a:pt x="2617371" y="27432"/>
                </a:cubicBezTo>
                <a:cubicBezTo>
                  <a:pt x="2454281" y="15567"/>
                  <a:pt x="2364073" y="10418"/>
                  <a:pt x="2250259" y="27432"/>
                </a:cubicBezTo>
                <a:cubicBezTo>
                  <a:pt x="2063594" y="65217"/>
                  <a:pt x="1580925" y="99917"/>
                  <a:pt x="1257698" y="27432"/>
                </a:cubicBezTo>
                <a:cubicBezTo>
                  <a:pt x="885558" y="-19121"/>
                  <a:pt x="355519" y="1946"/>
                  <a:pt x="0" y="27432"/>
                </a:cubicBezTo>
                <a:cubicBezTo>
                  <a:pt x="-318" y="17613"/>
                  <a:pt x="-925" y="97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636240"/>
                      <a:gd name="connsiteY0" fmla="*/ 0 h 27432"/>
                      <a:gd name="connsiteX1" fmla="*/ 836199 w 15636240"/>
                      <a:gd name="connsiteY1" fmla="*/ 0 h 27432"/>
                      <a:gd name="connsiteX2" fmla="*/ 1516035 w 15636240"/>
                      <a:gd name="connsiteY2" fmla="*/ 0 h 27432"/>
                      <a:gd name="connsiteX3" fmla="*/ 2352234 w 15636240"/>
                      <a:gd name="connsiteY3" fmla="*/ 0 h 27432"/>
                      <a:gd name="connsiteX4" fmla="*/ 3032071 w 15636240"/>
                      <a:gd name="connsiteY4" fmla="*/ 0 h 27432"/>
                      <a:gd name="connsiteX5" fmla="*/ 3711907 w 15636240"/>
                      <a:gd name="connsiteY5" fmla="*/ 0 h 27432"/>
                      <a:gd name="connsiteX6" fmla="*/ 4391744 w 15636240"/>
                      <a:gd name="connsiteY6" fmla="*/ 0 h 27432"/>
                      <a:gd name="connsiteX7" fmla="*/ 4602493 w 15636240"/>
                      <a:gd name="connsiteY7" fmla="*/ 0 h 27432"/>
                      <a:gd name="connsiteX8" fmla="*/ 5438692 w 15636240"/>
                      <a:gd name="connsiteY8" fmla="*/ 0 h 27432"/>
                      <a:gd name="connsiteX9" fmla="*/ 5649441 w 15636240"/>
                      <a:gd name="connsiteY9" fmla="*/ 0 h 27432"/>
                      <a:gd name="connsiteX10" fmla="*/ 6329278 w 15636240"/>
                      <a:gd name="connsiteY10" fmla="*/ 0 h 27432"/>
                      <a:gd name="connsiteX11" fmla="*/ 7321839 w 15636240"/>
                      <a:gd name="connsiteY11" fmla="*/ 0 h 27432"/>
                      <a:gd name="connsiteX12" fmla="*/ 8314401 w 15636240"/>
                      <a:gd name="connsiteY12" fmla="*/ 0 h 27432"/>
                      <a:gd name="connsiteX13" fmla="*/ 9150600 w 15636240"/>
                      <a:gd name="connsiteY13" fmla="*/ 0 h 27432"/>
                      <a:gd name="connsiteX14" fmla="*/ 9674074 w 15636240"/>
                      <a:gd name="connsiteY14" fmla="*/ 0 h 27432"/>
                      <a:gd name="connsiteX15" fmla="*/ 9884823 w 15636240"/>
                      <a:gd name="connsiteY15" fmla="*/ 0 h 27432"/>
                      <a:gd name="connsiteX16" fmla="*/ 10408297 w 15636240"/>
                      <a:gd name="connsiteY16" fmla="*/ 0 h 27432"/>
                      <a:gd name="connsiteX17" fmla="*/ 11244496 w 15636240"/>
                      <a:gd name="connsiteY17" fmla="*/ 0 h 27432"/>
                      <a:gd name="connsiteX18" fmla="*/ 12237057 w 15636240"/>
                      <a:gd name="connsiteY18" fmla="*/ 0 h 27432"/>
                      <a:gd name="connsiteX19" fmla="*/ 12447807 w 15636240"/>
                      <a:gd name="connsiteY19" fmla="*/ 0 h 27432"/>
                      <a:gd name="connsiteX20" fmla="*/ 12658556 w 15636240"/>
                      <a:gd name="connsiteY20" fmla="*/ 0 h 27432"/>
                      <a:gd name="connsiteX21" fmla="*/ 13651117 w 15636240"/>
                      <a:gd name="connsiteY21" fmla="*/ 0 h 27432"/>
                      <a:gd name="connsiteX22" fmla="*/ 13861867 w 15636240"/>
                      <a:gd name="connsiteY22" fmla="*/ 0 h 27432"/>
                      <a:gd name="connsiteX23" fmla="*/ 14541703 w 15636240"/>
                      <a:gd name="connsiteY23" fmla="*/ 0 h 27432"/>
                      <a:gd name="connsiteX24" fmla="*/ 14908815 w 15636240"/>
                      <a:gd name="connsiteY24" fmla="*/ 0 h 27432"/>
                      <a:gd name="connsiteX25" fmla="*/ 15636240 w 15636240"/>
                      <a:gd name="connsiteY25" fmla="*/ 0 h 27432"/>
                      <a:gd name="connsiteX26" fmla="*/ 15636240 w 15636240"/>
                      <a:gd name="connsiteY26" fmla="*/ 27432 h 27432"/>
                      <a:gd name="connsiteX27" fmla="*/ 14643679 w 15636240"/>
                      <a:gd name="connsiteY27" fmla="*/ 27432 h 27432"/>
                      <a:gd name="connsiteX28" fmla="*/ 13651117 w 15636240"/>
                      <a:gd name="connsiteY28" fmla="*/ 27432 h 27432"/>
                      <a:gd name="connsiteX29" fmla="*/ 13127643 w 15636240"/>
                      <a:gd name="connsiteY29" fmla="*/ 27432 h 27432"/>
                      <a:gd name="connsiteX30" fmla="*/ 12447807 w 15636240"/>
                      <a:gd name="connsiteY30" fmla="*/ 27432 h 27432"/>
                      <a:gd name="connsiteX31" fmla="*/ 12080695 w 15636240"/>
                      <a:gd name="connsiteY31" fmla="*/ 27432 h 27432"/>
                      <a:gd name="connsiteX32" fmla="*/ 11244496 w 15636240"/>
                      <a:gd name="connsiteY32" fmla="*/ 27432 h 27432"/>
                      <a:gd name="connsiteX33" fmla="*/ 10251935 w 15636240"/>
                      <a:gd name="connsiteY33" fmla="*/ 27432 h 27432"/>
                      <a:gd name="connsiteX34" fmla="*/ 9728461 w 15636240"/>
                      <a:gd name="connsiteY34" fmla="*/ 27432 h 27432"/>
                      <a:gd name="connsiteX35" fmla="*/ 8735899 w 15636240"/>
                      <a:gd name="connsiteY35" fmla="*/ 27432 h 27432"/>
                      <a:gd name="connsiteX36" fmla="*/ 8056063 w 15636240"/>
                      <a:gd name="connsiteY36" fmla="*/ 27432 h 27432"/>
                      <a:gd name="connsiteX37" fmla="*/ 7063501 w 15636240"/>
                      <a:gd name="connsiteY37" fmla="*/ 27432 h 27432"/>
                      <a:gd name="connsiteX38" fmla="*/ 6070940 w 15636240"/>
                      <a:gd name="connsiteY38" fmla="*/ 27432 h 27432"/>
                      <a:gd name="connsiteX39" fmla="*/ 5703828 w 15636240"/>
                      <a:gd name="connsiteY39" fmla="*/ 27432 h 27432"/>
                      <a:gd name="connsiteX40" fmla="*/ 5180354 w 15636240"/>
                      <a:gd name="connsiteY40" fmla="*/ 27432 h 27432"/>
                      <a:gd name="connsiteX41" fmla="*/ 4500518 w 15636240"/>
                      <a:gd name="connsiteY41" fmla="*/ 27432 h 27432"/>
                      <a:gd name="connsiteX42" fmla="*/ 3820681 w 15636240"/>
                      <a:gd name="connsiteY42" fmla="*/ 27432 h 27432"/>
                      <a:gd name="connsiteX43" fmla="*/ 2984482 w 15636240"/>
                      <a:gd name="connsiteY43" fmla="*/ 27432 h 27432"/>
                      <a:gd name="connsiteX44" fmla="*/ 2617371 w 15636240"/>
                      <a:gd name="connsiteY44" fmla="*/ 27432 h 27432"/>
                      <a:gd name="connsiteX45" fmla="*/ 2250259 w 15636240"/>
                      <a:gd name="connsiteY45" fmla="*/ 27432 h 27432"/>
                      <a:gd name="connsiteX46" fmla="*/ 1257698 w 15636240"/>
                      <a:gd name="connsiteY46" fmla="*/ 27432 h 27432"/>
                      <a:gd name="connsiteX47" fmla="*/ 0 w 15636240"/>
                      <a:gd name="connsiteY47" fmla="*/ 27432 h 27432"/>
                      <a:gd name="connsiteX48" fmla="*/ 0 w 15636240"/>
                      <a:gd name="connsiteY4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5636240" h="27432" fill="none" extrusionOk="0">
                        <a:moveTo>
                          <a:pt x="0" y="0"/>
                        </a:moveTo>
                        <a:cubicBezTo>
                          <a:pt x="217202" y="19298"/>
                          <a:pt x="463275" y="-21256"/>
                          <a:pt x="836199" y="0"/>
                        </a:cubicBezTo>
                        <a:cubicBezTo>
                          <a:pt x="1209123" y="21256"/>
                          <a:pt x="1369225" y="10683"/>
                          <a:pt x="1516035" y="0"/>
                        </a:cubicBezTo>
                        <a:cubicBezTo>
                          <a:pt x="1662845" y="-10683"/>
                          <a:pt x="2123665" y="30218"/>
                          <a:pt x="2352234" y="0"/>
                        </a:cubicBezTo>
                        <a:cubicBezTo>
                          <a:pt x="2580803" y="-30218"/>
                          <a:pt x="2874566" y="15889"/>
                          <a:pt x="3032071" y="0"/>
                        </a:cubicBezTo>
                        <a:cubicBezTo>
                          <a:pt x="3189576" y="-15889"/>
                          <a:pt x="3431317" y="-32526"/>
                          <a:pt x="3711907" y="0"/>
                        </a:cubicBezTo>
                        <a:cubicBezTo>
                          <a:pt x="3992497" y="32526"/>
                          <a:pt x="4142257" y="2792"/>
                          <a:pt x="4391744" y="0"/>
                        </a:cubicBezTo>
                        <a:cubicBezTo>
                          <a:pt x="4641231" y="-2792"/>
                          <a:pt x="4528524" y="4649"/>
                          <a:pt x="4602493" y="0"/>
                        </a:cubicBezTo>
                        <a:cubicBezTo>
                          <a:pt x="4676462" y="-4649"/>
                          <a:pt x="5032261" y="7947"/>
                          <a:pt x="5438692" y="0"/>
                        </a:cubicBezTo>
                        <a:cubicBezTo>
                          <a:pt x="5845123" y="-7947"/>
                          <a:pt x="5596825" y="3557"/>
                          <a:pt x="5649441" y="0"/>
                        </a:cubicBezTo>
                        <a:cubicBezTo>
                          <a:pt x="5702057" y="-3557"/>
                          <a:pt x="6056697" y="-10528"/>
                          <a:pt x="6329278" y="0"/>
                        </a:cubicBezTo>
                        <a:cubicBezTo>
                          <a:pt x="6601859" y="10528"/>
                          <a:pt x="6888765" y="-44952"/>
                          <a:pt x="7321839" y="0"/>
                        </a:cubicBezTo>
                        <a:cubicBezTo>
                          <a:pt x="7754913" y="44952"/>
                          <a:pt x="7958513" y="36798"/>
                          <a:pt x="8314401" y="0"/>
                        </a:cubicBezTo>
                        <a:cubicBezTo>
                          <a:pt x="8670289" y="-36798"/>
                          <a:pt x="8920783" y="40946"/>
                          <a:pt x="9150600" y="0"/>
                        </a:cubicBezTo>
                        <a:cubicBezTo>
                          <a:pt x="9380417" y="-40946"/>
                          <a:pt x="9514120" y="-6634"/>
                          <a:pt x="9674074" y="0"/>
                        </a:cubicBezTo>
                        <a:cubicBezTo>
                          <a:pt x="9834028" y="6634"/>
                          <a:pt x="9837822" y="2750"/>
                          <a:pt x="9884823" y="0"/>
                        </a:cubicBezTo>
                        <a:cubicBezTo>
                          <a:pt x="9931824" y="-2750"/>
                          <a:pt x="10254424" y="-1871"/>
                          <a:pt x="10408297" y="0"/>
                        </a:cubicBezTo>
                        <a:cubicBezTo>
                          <a:pt x="10562170" y="1871"/>
                          <a:pt x="10934478" y="-29740"/>
                          <a:pt x="11244496" y="0"/>
                        </a:cubicBezTo>
                        <a:cubicBezTo>
                          <a:pt x="11554514" y="29740"/>
                          <a:pt x="11748540" y="-4888"/>
                          <a:pt x="12237057" y="0"/>
                        </a:cubicBezTo>
                        <a:cubicBezTo>
                          <a:pt x="12725574" y="4888"/>
                          <a:pt x="12368807" y="2347"/>
                          <a:pt x="12447807" y="0"/>
                        </a:cubicBezTo>
                        <a:cubicBezTo>
                          <a:pt x="12526807" y="-2347"/>
                          <a:pt x="12596895" y="3940"/>
                          <a:pt x="12658556" y="0"/>
                        </a:cubicBezTo>
                        <a:cubicBezTo>
                          <a:pt x="12720217" y="-3940"/>
                          <a:pt x="13169635" y="-39269"/>
                          <a:pt x="13651117" y="0"/>
                        </a:cubicBezTo>
                        <a:cubicBezTo>
                          <a:pt x="14132599" y="39269"/>
                          <a:pt x="13798087" y="8256"/>
                          <a:pt x="13861867" y="0"/>
                        </a:cubicBezTo>
                        <a:cubicBezTo>
                          <a:pt x="13925647" y="-8256"/>
                          <a:pt x="14358801" y="16701"/>
                          <a:pt x="14541703" y="0"/>
                        </a:cubicBezTo>
                        <a:cubicBezTo>
                          <a:pt x="14724605" y="-16701"/>
                          <a:pt x="14737253" y="18229"/>
                          <a:pt x="14908815" y="0"/>
                        </a:cubicBezTo>
                        <a:cubicBezTo>
                          <a:pt x="15080377" y="-18229"/>
                          <a:pt x="15322257" y="1042"/>
                          <a:pt x="15636240" y="0"/>
                        </a:cubicBezTo>
                        <a:cubicBezTo>
                          <a:pt x="15636767" y="11317"/>
                          <a:pt x="15636838" y="21139"/>
                          <a:pt x="15636240" y="27432"/>
                        </a:cubicBezTo>
                        <a:cubicBezTo>
                          <a:pt x="15342796" y="26322"/>
                          <a:pt x="15129855" y="28148"/>
                          <a:pt x="14643679" y="27432"/>
                        </a:cubicBezTo>
                        <a:cubicBezTo>
                          <a:pt x="14157503" y="26716"/>
                          <a:pt x="14112206" y="-10624"/>
                          <a:pt x="13651117" y="27432"/>
                        </a:cubicBezTo>
                        <a:cubicBezTo>
                          <a:pt x="13190028" y="65488"/>
                          <a:pt x="13298433" y="36253"/>
                          <a:pt x="13127643" y="27432"/>
                        </a:cubicBezTo>
                        <a:cubicBezTo>
                          <a:pt x="12956853" y="18611"/>
                          <a:pt x="12688591" y="15124"/>
                          <a:pt x="12447807" y="27432"/>
                        </a:cubicBezTo>
                        <a:cubicBezTo>
                          <a:pt x="12207023" y="39740"/>
                          <a:pt x="12166224" y="37101"/>
                          <a:pt x="12080695" y="27432"/>
                        </a:cubicBezTo>
                        <a:cubicBezTo>
                          <a:pt x="11995166" y="17763"/>
                          <a:pt x="11517694" y="38741"/>
                          <a:pt x="11244496" y="27432"/>
                        </a:cubicBezTo>
                        <a:cubicBezTo>
                          <a:pt x="10971298" y="16123"/>
                          <a:pt x="10740679" y="70255"/>
                          <a:pt x="10251935" y="27432"/>
                        </a:cubicBezTo>
                        <a:cubicBezTo>
                          <a:pt x="9763191" y="-15391"/>
                          <a:pt x="9855451" y="11190"/>
                          <a:pt x="9728461" y="27432"/>
                        </a:cubicBezTo>
                        <a:cubicBezTo>
                          <a:pt x="9601471" y="43674"/>
                          <a:pt x="9151288" y="60779"/>
                          <a:pt x="8735899" y="27432"/>
                        </a:cubicBezTo>
                        <a:cubicBezTo>
                          <a:pt x="8320510" y="-5915"/>
                          <a:pt x="8217111" y="12780"/>
                          <a:pt x="8056063" y="27432"/>
                        </a:cubicBezTo>
                        <a:cubicBezTo>
                          <a:pt x="7895015" y="42084"/>
                          <a:pt x="7265732" y="-6848"/>
                          <a:pt x="7063501" y="27432"/>
                        </a:cubicBezTo>
                        <a:cubicBezTo>
                          <a:pt x="6861270" y="61712"/>
                          <a:pt x="6290170" y="16006"/>
                          <a:pt x="6070940" y="27432"/>
                        </a:cubicBezTo>
                        <a:cubicBezTo>
                          <a:pt x="5851710" y="38858"/>
                          <a:pt x="5814259" y="35863"/>
                          <a:pt x="5703828" y="27432"/>
                        </a:cubicBezTo>
                        <a:cubicBezTo>
                          <a:pt x="5593397" y="19001"/>
                          <a:pt x="5360372" y="53356"/>
                          <a:pt x="5180354" y="27432"/>
                        </a:cubicBezTo>
                        <a:cubicBezTo>
                          <a:pt x="5000336" y="1508"/>
                          <a:pt x="4812715" y="-2058"/>
                          <a:pt x="4500518" y="27432"/>
                        </a:cubicBezTo>
                        <a:cubicBezTo>
                          <a:pt x="4188321" y="56922"/>
                          <a:pt x="4016288" y="39583"/>
                          <a:pt x="3820681" y="27432"/>
                        </a:cubicBezTo>
                        <a:cubicBezTo>
                          <a:pt x="3625074" y="15281"/>
                          <a:pt x="3281321" y="11340"/>
                          <a:pt x="2984482" y="27432"/>
                        </a:cubicBezTo>
                        <a:cubicBezTo>
                          <a:pt x="2687643" y="43524"/>
                          <a:pt x="2772964" y="41927"/>
                          <a:pt x="2617371" y="27432"/>
                        </a:cubicBezTo>
                        <a:cubicBezTo>
                          <a:pt x="2461778" y="12937"/>
                          <a:pt x="2364197" y="16626"/>
                          <a:pt x="2250259" y="27432"/>
                        </a:cubicBezTo>
                        <a:cubicBezTo>
                          <a:pt x="2136321" y="38238"/>
                          <a:pt x="1585223" y="34881"/>
                          <a:pt x="1257698" y="27432"/>
                        </a:cubicBezTo>
                        <a:cubicBezTo>
                          <a:pt x="930173" y="19983"/>
                          <a:pt x="308479" y="-2322"/>
                          <a:pt x="0" y="27432"/>
                        </a:cubicBezTo>
                        <a:cubicBezTo>
                          <a:pt x="686" y="17709"/>
                          <a:pt x="-298" y="9469"/>
                          <a:pt x="0" y="0"/>
                        </a:cubicBezTo>
                        <a:close/>
                      </a:path>
                      <a:path w="15636240" h="27432" stroke="0" extrusionOk="0">
                        <a:moveTo>
                          <a:pt x="0" y="0"/>
                        </a:moveTo>
                        <a:cubicBezTo>
                          <a:pt x="145116" y="-23384"/>
                          <a:pt x="277573" y="9040"/>
                          <a:pt x="523474" y="0"/>
                        </a:cubicBezTo>
                        <a:cubicBezTo>
                          <a:pt x="769375" y="-9040"/>
                          <a:pt x="691329" y="-5599"/>
                          <a:pt x="734223" y="0"/>
                        </a:cubicBezTo>
                        <a:cubicBezTo>
                          <a:pt x="777117" y="5599"/>
                          <a:pt x="1410160" y="-48272"/>
                          <a:pt x="1726785" y="0"/>
                        </a:cubicBezTo>
                        <a:cubicBezTo>
                          <a:pt x="2043410" y="48272"/>
                          <a:pt x="2139632" y="-15230"/>
                          <a:pt x="2250259" y="0"/>
                        </a:cubicBezTo>
                        <a:cubicBezTo>
                          <a:pt x="2360886" y="15230"/>
                          <a:pt x="2637586" y="-1001"/>
                          <a:pt x="2773733" y="0"/>
                        </a:cubicBezTo>
                        <a:cubicBezTo>
                          <a:pt x="2909880" y="1001"/>
                          <a:pt x="3511024" y="46150"/>
                          <a:pt x="3766294" y="0"/>
                        </a:cubicBezTo>
                        <a:cubicBezTo>
                          <a:pt x="4021564" y="-46150"/>
                          <a:pt x="3949933" y="-11831"/>
                          <a:pt x="4133406" y="0"/>
                        </a:cubicBezTo>
                        <a:cubicBezTo>
                          <a:pt x="4316879" y="11831"/>
                          <a:pt x="4837058" y="7565"/>
                          <a:pt x="5125967" y="0"/>
                        </a:cubicBezTo>
                        <a:cubicBezTo>
                          <a:pt x="5414876" y="-7565"/>
                          <a:pt x="5919470" y="37662"/>
                          <a:pt x="6118529" y="0"/>
                        </a:cubicBezTo>
                        <a:cubicBezTo>
                          <a:pt x="6317588" y="-37662"/>
                          <a:pt x="6559125" y="-1471"/>
                          <a:pt x="6798365" y="0"/>
                        </a:cubicBezTo>
                        <a:cubicBezTo>
                          <a:pt x="7037605" y="1471"/>
                          <a:pt x="7399649" y="-38006"/>
                          <a:pt x="7790927" y="0"/>
                        </a:cubicBezTo>
                        <a:cubicBezTo>
                          <a:pt x="8182205" y="38006"/>
                          <a:pt x="8062153" y="-22023"/>
                          <a:pt x="8314401" y="0"/>
                        </a:cubicBezTo>
                        <a:cubicBezTo>
                          <a:pt x="8566649" y="22023"/>
                          <a:pt x="8632451" y="23178"/>
                          <a:pt x="8837875" y="0"/>
                        </a:cubicBezTo>
                        <a:cubicBezTo>
                          <a:pt x="9043299" y="-23178"/>
                          <a:pt x="9491295" y="-6239"/>
                          <a:pt x="9674074" y="0"/>
                        </a:cubicBezTo>
                        <a:cubicBezTo>
                          <a:pt x="9856853" y="6239"/>
                          <a:pt x="10057344" y="-10270"/>
                          <a:pt x="10197548" y="0"/>
                        </a:cubicBezTo>
                        <a:cubicBezTo>
                          <a:pt x="10337752" y="10270"/>
                          <a:pt x="10967670" y="7626"/>
                          <a:pt x="11190109" y="0"/>
                        </a:cubicBezTo>
                        <a:cubicBezTo>
                          <a:pt x="11412548" y="-7626"/>
                          <a:pt x="11865074" y="18087"/>
                          <a:pt x="12182670" y="0"/>
                        </a:cubicBezTo>
                        <a:cubicBezTo>
                          <a:pt x="12500266" y="-18087"/>
                          <a:pt x="12709895" y="-16631"/>
                          <a:pt x="12862507" y="0"/>
                        </a:cubicBezTo>
                        <a:cubicBezTo>
                          <a:pt x="13015119" y="16631"/>
                          <a:pt x="13259593" y="1312"/>
                          <a:pt x="13385981" y="0"/>
                        </a:cubicBezTo>
                        <a:cubicBezTo>
                          <a:pt x="13512369" y="-1312"/>
                          <a:pt x="13529842" y="9067"/>
                          <a:pt x="13596730" y="0"/>
                        </a:cubicBezTo>
                        <a:cubicBezTo>
                          <a:pt x="13663618" y="-9067"/>
                          <a:pt x="13860302" y="-1554"/>
                          <a:pt x="13963842" y="0"/>
                        </a:cubicBezTo>
                        <a:cubicBezTo>
                          <a:pt x="14067382" y="1554"/>
                          <a:pt x="14185378" y="17260"/>
                          <a:pt x="14330954" y="0"/>
                        </a:cubicBezTo>
                        <a:cubicBezTo>
                          <a:pt x="14476530" y="-17260"/>
                          <a:pt x="14644772" y="-10602"/>
                          <a:pt x="14854428" y="0"/>
                        </a:cubicBezTo>
                        <a:cubicBezTo>
                          <a:pt x="15064084" y="10602"/>
                          <a:pt x="15332997" y="28344"/>
                          <a:pt x="15636240" y="0"/>
                        </a:cubicBezTo>
                        <a:cubicBezTo>
                          <a:pt x="15637531" y="11478"/>
                          <a:pt x="15637434" y="14228"/>
                          <a:pt x="15636240" y="27432"/>
                        </a:cubicBezTo>
                        <a:cubicBezTo>
                          <a:pt x="15312848" y="27469"/>
                          <a:pt x="15210925" y="35995"/>
                          <a:pt x="14956403" y="27432"/>
                        </a:cubicBezTo>
                        <a:cubicBezTo>
                          <a:pt x="14701881" y="18869"/>
                          <a:pt x="14421898" y="2121"/>
                          <a:pt x="14276567" y="27432"/>
                        </a:cubicBezTo>
                        <a:cubicBezTo>
                          <a:pt x="14131236" y="52743"/>
                          <a:pt x="14051208" y="37553"/>
                          <a:pt x="13909455" y="27432"/>
                        </a:cubicBezTo>
                        <a:cubicBezTo>
                          <a:pt x="13767702" y="17311"/>
                          <a:pt x="13242565" y="-2516"/>
                          <a:pt x="13073256" y="27432"/>
                        </a:cubicBezTo>
                        <a:cubicBezTo>
                          <a:pt x="12903947" y="57380"/>
                          <a:pt x="12808031" y="14560"/>
                          <a:pt x="12706145" y="27432"/>
                        </a:cubicBezTo>
                        <a:cubicBezTo>
                          <a:pt x="12604259" y="40304"/>
                          <a:pt x="12061793" y="-3027"/>
                          <a:pt x="11869946" y="27432"/>
                        </a:cubicBezTo>
                        <a:cubicBezTo>
                          <a:pt x="11678099" y="57891"/>
                          <a:pt x="11751020" y="21667"/>
                          <a:pt x="11659196" y="27432"/>
                        </a:cubicBezTo>
                        <a:cubicBezTo>
                          <a:pt x="11567372" y="33198"/>
                          <a:pt x="11096897" y="-10384"/>
                          <a:pt x="10822997" y="27432"/>
                        </a:cubicBezTo>
                        <a:cubicBezTo>
                          <a:pt x="10549097" y="65248"/>
                          <a:pt x="10579097" y="17927"/>
                          <a:pt x="10455886" y="27432"/>
                        </a:cubicBezTo>
                        <a:cubicBezTo>
                          <a:pt x="10332675" y="36937"/>
                          <a:pt x="10342364" y="31425"/>
                          <a:pt x="10245136" y="27432"/>
                        </a:cubicBezTo>
                        <a:cubicBezTo>
                          <a:pt x="10147908" y="23440"/>
                          <a:pt x="9991535" y="18593"/>
                          <a:pt x="9878025" y="27432"/>
                        </a:cubicBezTo>
                        <a:cubicBezTo>
                          <a:pt x="9764515" y="36271"/>
                          <a:pt x="9277353" y="-9910"/>
                          <a:pt x="9041826" y="27432"/>
                        </a:cubicBezTo>
                        <a:cubicBezTo>
                          <a:pt x="8806299" y="64774"/>
                          <a:pt x="8802518" y="26489"/>
                          <a:pt x="8674714" y="27432"/>
                        </a:cubicBezTo>
                        <a:cubicBezTo>
                          <a:pt x="8546910" y="28375"/>
                          <a:pt x="8533708" y="20989"/>
                          <a:pt x="8463965" y="27432"/>
                        </a:cubicBezTo>
                        <a:cubicBezTo>
                          <a:pt x="8394222" y="33875"/>
                          <a:pt x="8216437" y="38734"/>
                          <a:pt x="8096853" y="27432"/>
                        </a:cubicBezTo>
                        <a:cubicBezTo>
                          <a:pt x="7977269" y="16130"/>
                          <a:pt x="7778098" y="31536"/>
                          <a:pt x="7573379" y="27432"/>
                        </a:cubicBezTo>
                        <a:cubicBezTo>
                          <a:pt x="7368660" y="23328"/>
                          <a:pt x="7179261" y="24151"/>
                          <a:pt x="6893542" y="27432"/>
                        </a:cubicBezTo>
                        <a:cubicBezTo>
                          <a:pt x="6607823" y="30713"/>
                          <a:pt x="6663842" y="39314"/>
                          <a:pt x="6526431" y="27432"/>
                        </a:cubicBezTo>
                        <a:cubicBezTo>
                          <a:pt x="6389020" y="15550"/>
                          <a:pt x="5924673" y="15392"/>
                          <a:pt x="5533869" y="27432"/>
                        </a:cubicBezTo>
                        <a:cubicBezTo>
                          <a:pt x="5143065" y="39472"/>
                          <a:pt x="5099610" y="54528"/>
                          <a:pt x="4854033" y="27432"/>
                        </a:cubicBezTo>
                        <a:cubicBezTo>
                          <a:pt x="4608456" y="336"/>
                          <a:pt x="4139407" y="48336"/>
                          <a:pt x="3861471" y="27432"/>
                        </a:cubicBezTo>
                        <a:cubicBezTo>
                          <a:pt x="3583535" y="6528"/>
                          <a:pt x="3323079" y="30771"/>
                          <a:pt x="3025273" y="27432"/>
                        </a:cubicBezTo>
                        <a:cubicBezTo>
                          <a:pt x="2727467" y="24093"/>
                          <a:pt x="2723851" y="17565"/>
                          <a:pt x="2501798" y="27432"/>
                        </a:cubicBezTo>
                        <a:cubicBezTo>
                          <a:pt x="2279746" y="37299"/>
                          <a:pt x="2046336" y="44114"/>
                          <a:pt x="1665599" y="27432"/>
                        </a:cubicBezTo>
                        <a:cubicBezTo>
                          <a:pt x="1284862" y="10750"/>
                          <a:pt x="1401546" y="11502"/>
                          <a:pt x="1298488" y="27432"/>
                        </a:cubicBezTo>
                        <a:cubicBezTo>
                          <a:pt x="1195430" y="43362"/>
                          <a:pt x="763976" y="14321"/>
                          <a:pt x="618651" y="27432"/>
                        </a:cubicBezTo>
                        <a:cubicBezTo>
                          <a:pt x="473326" y="40543"/>
                          <a:pt x="304916" y="26490"/>
                          <a:pt x="0" y="27432"/>
                        </a:cubicBezTo>
                        <a:cubicBezTo>
                          <a:pt x="-921" y="20798"/>
                          <a:pt x="586" y="1106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6EFF8E1-C109-418C-A720-6D6CAC81461E}"/>
              </a:ext>
            </a:extLst>
          </p:cNvPr>
          <p:cNvSpPr txBox="1"/>
          <p:nvPr/>
        </p:nvSpPr>
        <p:spPr>
          <a:xfrm>
            <a:off x="9588874" y="3968883"/>
            <a:ext cx="6652082" cy="556564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1900" dirty="0">
              <a:solidFill>
                <a:schemeClr val="tx1">
                  <a:alpha val="80000"/>
                </a:schemeClr>
              </a:solidFill>
            </a:endParaRPr>
          </a:p>
          <a:p>
            <a:pPr indent="-228600">
              <a:lnSpc>
                <a:spcPct val="90000"/>
              </a:lnSpc>
              <a:spcAft>
                <a:spcPts val="600"/>
              </a:spcAft>
              <a:buFont typeface="Arial" panose="020B0604020202020204" pitchFamily="34" charset="0"/>
              <a:buChar char="•"/>
            </a:pPr>
            <a:endParaRPr lang="en-US" sz="1900" dirty="0">
              <a:solidFill>
                <a:schemeClr val="tx1">
                  <a:alpha val="80000"/>
                </a:schemeClr>
              </a:solidFill>
            </a:endParaRPr>
          </a:p>
        </p:txBody>
      </p:sp>
      <p:graphicFrame>
        <p:nvGraphicFramePr>
          <p:cNvPr id="15" name="TextBox 11">
            <a:extLst>
              <a:ext uri="{FF2B5EF4-FFF2-40B4-BE49-F238E27FC236}">
                <a16:creationId xmlns:a16="http://schemas.microsoft.com/office/drawing/2014/main" id="{85CBBCC1-86D6-4904-824A-55295EFE783C}"/>
              </a:ext>
            </a:extLst>
          </p:cNvPr>
          <p:cNvGraphicFramePr/>
          <p:nvPr>
            <p:extLst>
              <p:ext uri="{D42A27DB-BD31-4B8C-83A1-F6EECF244321}">
                <p14:modId xmlns:p14="http://schemas.microsoft.com/office/powerpoint/2010/main" val="2159716997"/>
              </p:ext>
            </p:extLst>
          </p:nvPr>
        </p:nvGraphicFramePr>
        <p:xfrm>
          <a:off x="1257300" y="3342130"/>
          <a:ext cx="15773400" cy="59233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3" name="TextBox 52">
            <a:extLst>
              <a:ext uri="{FF2B5EF4-FFF2-40B4-BE49-F238E27FC236}">
                <a16:creationId xmlns:a16="http://schemas.microsoft.com/office/drawing/2014/main" id="{51095084-A2AF-4BDF-8576-78D7541FA818}"/>
              </a:ext>
            </a:extLst>
          </p:cNvPr>
          <p:cNvSpPr txBox="1"/>
          <p:nvPr/>
        </p:nvSpPr>
        <p:spPr>
          <a:xfrm>
            <a:off x="3731514" y="1261023"/>
            <a:ext cx="6326886" cy="830997"/>
          </a:xfrm>
          <a:prstGeom prst="rect">
            <a:avLst/>
          </a:prstGeom>
          <a:noFill/>
        </p:spPr>
        <p:txBody>
          <a:bodyPr wrap="square">
            <a:spAutoFit/>
          </a:bodyPr>
          <a:lstStyle/>
          <a:p>
            <a:r>
              <a:rPr lang="en-GB" sz="4800" b="1" dirty="0"/>
              <a:t>3. Web-based services</a:t>
            </a:r>
            <a:r>
              <a:rPr lang="en-GB" sz="4000" dirty="0"/>
              <a:t> </a:t>
            </a:r>
          </a:p>
        </p:txBody>
      </p:sp>
    </p:spTree>
    <p:extLst>
      <p:ext uri="{BB962C8B-B14F-4D97-AF65-F5344CB8AC3E}">
        <p14:creationId xmlns:p14="http://schemas.microsoft.com/office/powerpoint/2010/main" val="75432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518" y="720090"/>
            <a:ext cx="16856964" cy="884682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1197B45-9EDF-470C-A6C1-77FD88040464}"/>
              </a:ext>
            </a:extLst>
          </p:cNvPr>
          <p:cNvPicPr>
            <a:picLocks noChangeAspect="1"/>
          </p:cNvPicPr>
          <p:nvPr/>
        </p:nvPicPr>
        <p:blipFill>
          <a:blip r:embed="rId3"/>
          <a:stretch>
            <a:fillRect/>
          </a:stretch>
        </p:blipFill>
        <p:spPr>
          <a:xfrm>
            <a:off x="4939594" y="571162"/>
            <a:ext cx="13023274" cy="9754276"/>
          </a:xfrm>
          <a:prstGeom prst="rect">
            <a:avLst/>
          </a:prstGeom>
        </p:spPr>
      </p:pic>
      <p:sp>
        <p:nvSpPr>
          <p:cNvPr id="7" name="TextBox 6">
            <a:extLst>
              <a:ext uri="{FF2B5EF4-FFF2-40B4-BE49-F238E27FC236}">
                <a16:creationId xmlns:a16="http://schemas.microsoft.com/office/drawing/2014/main" id="{7DB284A5-7DBD-4B95-861A-3E9B8D2F12FE}"/>
              </a:ext>
            </a:extLst>
          </p:cNvPr>
          <p:cNvSpPr txBox="1"/>
          <p:nvPr/>
        </p:nvSpPr>
        <p:spPr>
          <a:xfrm>
            <a:off x="1143000" y="2095501"/>
            <a:ext cx="4008881" cy="1938992"/>
          </a:xfrm>
          <a:prstGeom prst="rect">
            <a:avLst/>
          </a:prstGeom>
          <a:noFill/>
        </p:spPr>
        <p:txBody>
          <a:bodyPr wrap="square">
            <a:spAutoFit/>
          </a:bodyPr>
          <a:lstStyle/>
          <a:p>
            <a:r>
              <a:rPr lang="en-GB" dirty="0"/>
              <a:t>–</a:t>
            </a:r>
            <a:r>
              <a:rPr lang="en-GB" sz="6000" b="1" dirty="0"/>
              <a:t>Google culture</a:t>
            </a:r>
            <a:endParaRPr lang="en-GB" sz="5400" b="1" dirty="0"/>
          </a:p>
        </p:txBody>
      </p:sp>
      <p:sp>
        <p:nvSpPr>
          <p:cNvPr id="9" name="TextBox 8">
            <a:extLst>
              <a:ext uri="{FF2B5EF4-FFF2-40B4-BE49-F238E27FC236}">
                <a16:creationId xmlns:a16="http://schemas.microsoft.com/office/drawing/2014/main" id="{061D569E-2278-4AA0-9871-E20A01DA7BEE}"/>
              </a:ext>
            </a:extLst>
          </p:cNvPr>
          <p:cNvSpPr txBox="1"/>
          <p:nvPr/>
        </p:nvSpPr>
        <p:spPr>
          <a:xfrm>
            <a:off x="5562600" y="4680606"/>
            <a:ext cx="11125200" cy="3970318"/>
          </a:xfrm>
          <a:prstGeom prst="rect">
            <a:avLst/>
          </a:prstGeom>
          <a:noFill/>
        </p:spPr>
        <p:txBody>
          <a:bodyPr wrap="square">
            <a:spAutoFit/>
          </a:bodyPr>
          <a:lstStyle/>
          <a:p>
            <a:pPr marL="571500" indent="-571500">
              <a:buFont typeface="Arial" panose="020B0604020202020204" pitchFamily="34" charset="0"/>
              <a:buChar char="•"/>
            </a:pPr>
            <a:r>
              <a:rPr lang="en-GB" sz="3600" b="1" i="0" dirty="0">
                <a:solidFill>
                  <a:srgbClr val="333333"/>
                </a:solidFill>
                <a:effectLst/>
                <a:latin typeface="Georgia" panose="02040502050405020303" pitchFamily="18" charset="0"/>
              </a:rPr>
              <a:t>Employees at Google have access to free food all day, a volleyball court, a swimming pool, a vehicle wash, an oil change, a haircut, free health care, and a variety of other incentives. The ability to be picked up on the day of work is the most significant benefit for the employees.</a:t>
            </a:r>
            <a:endParaRPr lang="en-GB" sz="3600" b="1" dirty="0"/>
          </a:p>
        </p:txBody>
      </p:sp>
      <p:sp>
        <p:nvSpPr>
          <p:cNvPr id="12" name="TextBox 11">
            <a:extLst>
              <a:ext uri="{FF2B5EF4-FFF2-40B4-BE49-F238E27FC236}">
                <a16:creationId xmlns:a16="http://schemas.microsoft.com/office/drawing/2014/main" id="{D106B809-35BA-4FDC-B76E-4EFC3C8ACA71}"/>
              </a:ext>
            </a:extLst>
          </p:cNvPr>
          <p:cNvSpPr txBox="1"/>
          <p:nvPr/>
        </p:nvSpPr>
        <p:spPr>
          <a:xfrm>
            <a:off x="5562600" y="1864668"/>
            <a:ext cx="9448612" cy="2308324"/>
          </a:xfrm>
          <a:prstGeom prst="rect">
            <a:avLst/>
          </a:prstGeom>
          <a:noFill/>
        </p:spPr>
        <p:txBody>
          <a:bodyPr wrap="square">
            <a:spAutoFit/>
          </a:bodyPr>
          <a:lstStyle/>
          <a:p>
            <a:pPr marL="571500" indent="-571500">
              <a:buFont typeface="Arial" panose="020B0604020202020204" pitchFamily="34" charset="0"/>
              <a:buChar char="•"/>
            </a:pPr>
            <a:r>
              <a:rPr lang="en-GB" sz="3600" b="1" dirty="0">
                <a:solidFill>
                  <a:srgbClr val="333333"/>
                </a:solidFill>
                <a:latin typeface="Georgia" panose="02040502050405020303" pitchFamily="18" charset="0"/>
              </a:rPr>
              <a:t>To establish a productive work environment for their employees, Google develops its own set of workplace culture guidelines.</a:t>
            </a:r>
            <a:endParaRPr lang="en-GB" sz="3600" b="1" dirty="0"/>
          </a:p>
        </p:txBody>
      </p:sp>
      <p:pic>
        <p:nvPicPr>
          <p:cNvPr id="17" name="Picture 16">
            <a:extLst>
              <a:ext uri="{FF2B5EF4-FFF2-40B4-BE49-F238E27FC236}">
                <a16:creationId xmlns:a16="http://schemas.microsoft.com/office/drawing/2014/main" id="{8EBEA1D7-E082-4027-BBF8-3BD0CD827294}"/>
              </a:ext>
            </a:extLst>
          </p:cNvPr>
          <p:cNvPicPr>
            <a:picLocks noChangeAspect="1"/>
          </p:cNvPicPr>
          <p:nvPr/>
        </p:nvPicPr>
        <p:blipFill>
          <a:blip r:embed="rId4"/>
          <a:stretch>
            <a:fillRect/>
          </a:stretch>
        </p:blipFill>
        <p:spPr>
          <a:xfrm>
            <a:off x="715519" y="5448300"/>
            <a:ext cx="3094481" cy="3958936"/>
          </a:xfrm>
          <a:prstGeom prst="rect">
            <a:avLst/>
          </a:prstGeom>
        </p:spPr>
      </p:pic>
    </p:spTree>
    <p:extLst>
      <p:ext uri="{BB962C8B-B14F-4D97-AF65-F5344CB8AC3E}">
        <p14:creationId xmlns:p14="http://schemas.microsoft.com/office/powerpoint/2010/main" val="2167244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8C9453-E381-4AA6-B64F-2B302EB134D8}"/>
              </a:ext>
            </a:extLst>
          </p:cNvPr>
          <p:cNvPicPr>
            <a:picLocks noChangeAspect="1"/>
          </p:cNvPicPr>
          <p:nvPr/>
        </p:nvPicPr>
        <p:blipFill rotWithShape="1">
          <a:blip r:embed="rId2"/>
          <a:srcRect l="12696" r="-2" b="-2"/>
          <a:stretch/>
        </p:blipFill>
        <p:spPr>
          <a:xfrm>
            <a:off x="11691778" y="5259168"/>
            <a:ext cx="6596222" cy="5027832"/>
          </a:xfrm>
          <a:custGeom>
            <a:avLst/>
            <a:gdLst/>
            <a:ahLst/>
            <a:cxnLst/>
            <a:rect l="l" t="t" r="r" b="b"/>
            <a:pathLst>
              <a:path w="4397481" h="3351888">
                <a:moveTo>
                  <a:pt x="0" y="0"/>
                </a:moveTo>
                <a:lnTo>
                  <a:pt x="4397481" y="0"/>
                </a:lnTo>
                <a:lnTo>
                  <a:pt x="4397481" y="3351888"/>
                </a:lnTo>
                <a:lnTo>
                  <a:pt x="1552363" y="3351888"/>
                </a:lnTo>
                <a:close/>
              </a:path>
            </a:pathLst>
          </a:custGeom>
        </p:spPr>
      </p:pic>
      <p:pic>
        <p:nvPicPr>
          <p:cNvPr id="3074" name="Picture 2" descr="4 Great Company Culture Examples to Learn From">
            <a:extLst>
              <a:ext uri="{FF2B5EF4-FFF2-40B4-BE49-F238E27FC236}">
                <a16:creationId xmlns:a16="http://schemas.microsoft.com/office/drawing/2014/main" id="{C48F575D-6375-427C-B76A-C6E573A1E2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967"/>
          <a:stretch/>
        </p:blipFill>
        <p:spPr bwMode="auto">
          <a:xfrm>
            <a:off x="20" y="10"/>
            <a:ext cx="13732019" cy="10295217"/>
          </a:xfrm>
          <a:custGeom>
            <a:avLst/>
            <a:gdLst/>
            <a:ahLst/>
            <a:cxnLst/>
            <a:rect l="l" t="t" r="r" b="b"/>
            <a:pathLst>
              <a:path w="9154693" h="6863485">
                <a:moveTo>
                  <a:pt x="0" y="0"/>
                </a:moveTo>
                <a:lnTo>
                  <a:pt x="5976000" y="0"/>
                </a:lnTo>
                <a:lnTo>
                  <a:pt x="9154693" y="6863485"/>
                </a:lnTo>
                <a:lnTo>
                  <a:pt x="0" y="6863485"/>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A4D5CC0-6173-489E-9642-649A579EDFDD}"/>
              </a:ext>
            </a:extLst>
          </p:cNvPr>
          <p:cNvPicPr>
            <a:picLocks noChangeAspect="1"/>
          </p:cNvPicPr>
          <p:nvPr/>
        </p:nvPicPr>
        <p:blipFill rotWithShape="1">
          <a:blip r:embed="rId4"/>
          <a:srcRect t="6835" r="-1" b="9311"/>
          <a:stretch/>
        </p:blipFill>
        <p:spPr>
          <a:xfrm>
            <a:off x="9252283" y="10"/>
            <a:ext cx="9035717" cy="5019596"/>
          </a:xfrm>
          <a:custGeom>
            <a:avLst/>
            <a:gdLst/>
            <a:ahLst/>
            <a:cxnLst/>
            <a:rect l="l" t="t" r="r" b="b"/>
            <a:pathLst>
              <a:path w="6023811" h="3346404">
                <a:moveTo>
                  <a:pt x="0" y="0"/>
                </a:moveTo>
                <a:lnTo>
                  <a:pt x="6023811" y="0"/>
                </a:lnTo>
                <a:lnTo>
                  <a:pt x="6023811" y="3346404"/>
                </a:lnTo>
                <a:lnTo>
                  <a:pt x="1549824" y="3346404"/>
                </a:lnTo>
                <a:close/>
              </a:path>
            </a:pathLst>
          </a:custGeom>
        </p:spPr>
      </p:pic>
    </p:spTree>
    <p:extLst>
      <p:ext uri="{BB962C8B-B14F-4D97-AF65-F5344CB8AC3E}">
        <p14:creationId xmlns:p14="http://schemas.microsoft.com/office/powerpoint/2010/main" val="3277844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rot="-5400000">
            <a:off x="-3157081" y="5274669"/>
            <a:ext cx="12617616" cy="6303453"/>
            <a:chOff x="0" y="0"/>
            <a:chExt cx="16823488" cy="8404605"/>
          </a:xfrm>
        </p:grpSpPr>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50" r="34"/>
            <a:stretch>
              <a:fillRect/>
            </a:stretch>
          </p:blipFill>
          <p:spPr>
            <a:xfrm rot="-5400000">
              <a:off x="8403569" y="-3569"/>
              <a:ext cx="8404605" cy="8411744"/>
            </a:xfrm>
            <a:prstGeom prst="rect">
              <a:avLst/>
            </a:prstGeom>
          </p:spPr>
        </p:pic>
        <p:pic>
          <p:nvPicPr>
            <p:cNvPr id="8" name="Picture 8"/>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50" r="34"/>
            <a:stretch>
              <a:fillRect/>
            </a:stretch>
          </p:blipFill>
          <p:spPr>
            <a:xfrm rot="-5400000">
              <a:off x="3569" y="-3569"/>
              <a:ext cx="8404605" cy="8411744"/>
            </a:xfrm>
            <a:prstGeom prst="rect">
              <a:avLst/>
            </a:prstGeom>
          </p:spPr>
        </p:pic>
        <p:pic>
          <p:nvPicPr>
            <p:cNvPr id="12" name="Picture 7">
              <a:extLst>
                <a:ext uri="{FF2B5EF4-FFF2-40B4-BE49-F238E27FC236}">
                  <a16:creationId xmlns:a16="http://schemas.microsoft.com/office/drawing/2014/main" id="{8FBD2361-1D88-49C8-A65A-2D3D712C68B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50" r="34"/>
            <a:stretch>
              <a:fillRect/>
            </a:stretch>
          </p:blipFill>
          <p:spPr>
            <a:xfrm rot="16200000">
              <a:off x="8415313" y="-3569"/>
              <a:ext cx="8404605" cy="8411744"/>
            </a:xfrm>
            <a:prstGeom prst="rect">
              <a:avLst/>
            </a:prstGeom>
          </p:spPr>
        </p:pic>
      </p:grpSp>
      <p:pic>
        <p:nvPicPr>
          <p:cNvPr id="10" name="Picture 10"/>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5400000">
            <a:off x="1035086" y="1022314"/>
            <a:ext cx="689712" cy="702485"/>
          </a:xfrm>
          <a:prstGeom prst="rect">
            <a:avLst/>
          </a:prstGeom>
        </p:spPr>
      </p:pic>
      <p:sp>
        <p:nvSpPr>
          <p:cNvPr id="14" name="TextBox 13">
            <a:extLst>
              <a:ext uri="{FF2B5EF4-FFF2-40B4-BE49-F238E27FC236}">
                <a16:creationId xmlns:a16="http://schemas.microsoft.com/office/drawing/2014/main" id="{1A961766-7E5E-44F8-B49B-16B08447A741}"/>
              </a:ext>
            </a:extLst>
          </p:cNvPr>
          <p:cNvSpPr txBox="1"/>
          <p:nvPr/>
        </p:nvSpPr>
        <p:spPr>
          <a:xfrm>
            <a:off x="4953000" y="1409700"/>
            <a:ext cx="6096000" cy="954107"/>
          </a:xfrm>
          <a:prstGeom prst="rect">
            <a:avLst/>
          </a:prstGeom>
          <a:noFill/>
        </p:spPr>
        <p:txBody>
          <a:bodyPr wrap="square" rtlCol="0">
            <a:spAutoFit/>
          </a:bodyPr>
          <a:lstStyle/>
          <a:p>
            <a:r>
              <a:rPr lang="en-GB" sz="2800" b="1" u="sng" dirty="0"/>
              <a:t>Google Company Culture: theory Y of Mc Gregor)</a:t>
            </a:r>
          </a:p>
        </p:txBody>
      </p:sp>
      <p:sp>
        <p:nvSpPr>
          <p:cNvPr id="15" name="Oval 14">
            <a:extLst>
              <a:ext uri="{FF2B5EF4-FFF2-40B4-BE49-F238E27FC236}">
                <a16:creationId xmlns:a16="http://schemas.microsoft.com/office/drawing/2014/main" id="{CB736500-BFC0-459A-97F6-C335A5A58ABF}"/>
              </a:ext>
            </a:extLst>
          </p:cNvPr>
          <p:cNvSpPr/>
          <p:nvPr/>
        </p:nvSpPr>
        <p:spPr>
          <a:xfrm>
            <a:off x="10515600" y="4991100"/>
            <a:ext cx="7239000" cy="4572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Creativity is encouraged at Google.</a:t>
            </a:r>
          </a:p>
          <a:p>
            <a:pPr algn="ctr"/>
            <a:r>
              <a:rPr lang="en-GB" dirty="0"/>
              <a:t>Google values innovativeness and creativity in its employees . The company  utilizes training and development to maximize employees’ creative potential</a:t>
            </a:r>
          </a:p>
          <a:p>
            <a:pPr algn="ctr"/>
            <a:endParaRPr lang="en-GB" dirty="0"/>
          </a:p>
        </p:txBody>
      </p:sp>
      <p:sp>
        <p:nvSpPr>
          <p:cNvPr id="16" name="Oval 15">
            <a:extLst>
              <a:ext uri="{FF2B5EF4-FFF2-40B4-BE49-F238E27FC236}">
                <a16:creationId xmlns:a16="http://schemas.microsoft.com/office/drawing/2014/main" id="{9A0F06A3-CF0A-42CC-B2F6-D97DDD2B883E}"/>
              </a:ext>
            </a:extLst>
          </p:cNvPr>
          <p:cNvSpPr/>
          <p:nvPr/>
        </p:nvSpPr>
        <p:spPr>
          <a:xfrm>
            <a:off x="706400" y="2516761"/>
            <a:ext cx="4724400" cy="3352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Transparency</a:t>
            </a:r>
          </a:p>
          <a:p>
            <a:pPr algn="ctr"/>
            <a:r>
              <a:rPr lang="en-GB" sz="3600" dirty="0"/>
              <a:t>(e.g.  Structure is flat allowing a employee of low position to talk with the CEO</a:t>
            </a:r>
          </a:p>
        </p:txBody>
      </p:sp>
      <p:sp>
        <p:nvSpPr>
          <p:cNvPr id="17" name="Oval 16">
            <a:extLst>
              <a:ext uri="{FF2B5EF4-FFF2-40B4-BE49-F238E27FC236}">
                <a16:creationId xmlns:a16="http://schemas.microsoft.com/office/drawing/2014/main" id="{C1CEE02E-B9A1-477E-8F86-50105BAF4191}"/>
              </a:ext>
            </a:extLst>
          </p:cNvPr>
          <p:cNvSpPr/>
          <p:nvPr/>
        </p:nvSpPr>
        <p:spPr>
          <a:xfrm>
            <a:off x="3585045" y="4991100"/>
            <a:ext cx="6930554" cy="53035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kern="1200" dirty="0">
                <a:effectLst/>
                <a:latin typeface="Arial" panose="020B0604020202020204" pitchFamily="34" charset="0"/>
                <a:ea typeface="Calibri" panose="020F0502020204030204" pitchFamily="34" charset="0"/>
              </a:rPr>
              <a:t>Employees are encouraged to be proactive, self-motivated and action-oriented, with the goal of developing new and innovative products or services. They are motivated through the challenge of creating something new rather than waiting for their managers to provide them with next deadline</a:t>
            </a:r>
            <a:r>
              <a:rPr lang="en-GB" sz="1800" b="1" kern="1200" dirty="0">
                <a:effectLst/>
                <a:latin typeface="Arial" panose="020B0604020202020204" pitchFamily="34" charset="0"/>
                <a:ea typeface="Calibri" panose="020F0502020204030204" pitchFamily="34" charset="0"/>
              </a:rPr>
              <a:t> .</a:t>
            </a:r>
            <a:endParaRPr lang="en-GB" sz="3600" dirty="0"/>
          </a:p>
        </p:txBody>
      </p:sp>
      <p:sp>
        <p:nvSpPr>
          <p:cNvPr id="18" name="Oval 17">
            <a:extLst>
              <a:ext uri="{FF2B5EF4-FFF2-40B4-BE49-F238E27FC236}">
                <a16:creationId xmlns:a16="http://schemas.microsoft.com/office/drawing/2014/main" id="{4E604721-817F-48DB-86B1-0A1279A5C9DD}"/>
              </a:ext>
            </a:extLst>
          </p:cNvPr>
          <p:cNvSpPr/>
          <p:nvPr/>
        </p:nvSpPr>
        <p:spPr>
          <a:xfrm>
            <a:off x="7311918" y="2350228"/>
            <a:ext cx="4066309" cy="27932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Financial Support for employees</a:t>
            </a:r>
          </a:p>
        </p:txBody>
      </p:sp>
      <p:sp>
        <p:nvSpPr>
          <p:cNvPr id="19" name="Oval 18">
            <a:extLst>
              <a:ext uri="{FF2B5EF4-FFF2-40B4-BE49-F238E27FC236}">
                <a16:creationId xmlns:a16="http://schemas.microsoft.com/office/drawing/2014/main" id="{EDC7B07D-4030-40B9-8FCC-4802C7A1F4D5}"/>
              </a:ext>
            </a:extLst>
          </p:cNvPr>
          <p:cNvSpPr/>
          <p:nvPr/>
        </p:nvSpPr>
        <p:spPr>
          <a:xfrm>
            <a:off x="11734800" y="1257300"/>
            <a:ext cx="6144673" cy="3276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Company Mobility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34039"/>
            <a:ext cx="18287998" cy="6561193"/>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63079" y="-5897762"/>
            <a:ext cx="6561836" cy="18288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05044" y="-5555802"/>
            <a:ext cx="6561192" cy="1760471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34035"/>
            <a:ext cx="12813727" cy="6561189"/>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8918146" y="-1548079"/>
            <a:ext cx="7485221" cy="6658696"/>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8AF1E5D-B9BE-4D04-90B4-DCB3F65C5586}"/>
              </a:ext>
            </a:extLst>
          </p:cNvPr>
          <p:cNvSpPr>
            <a:spLocks noGrp="1"/>
          </p:cNvSpPr>
          <p:nvPr>
            <p:ph type="ctrTitle"/>
          </p:nvPr>
        </p:nvSpPr>
        <p:spPr>
          <a:xfrm>
            <a:off x="4546017" y="1028700"/>
            <a:ext cx="7086600" cy="1875864"/>
          </a:xfrm>
        </p:spPr>
        <p:txBody>
          <a:bodyPr anchor="b">
            <a:normAutofit/>
          </a:bodyPr>
          <a:lstStyle/>
          <a:p>
            <a:pPr algn="l"/>
            <a:r>
              <a:rPr lang="en-GB" sz="7200" dirty="0">
                <a:solidFill>
                  <a:srgbClr val="FFFFFF"/>
                </a:solidFill>
              </a:rPr>
              <a:t>Critics on google </a:t>
            </a:r>
          </a:p>
        </p:txBody>
      </p:sp>
      <p:sp>
        <p:nvSpPr>
          <p:cNvPr id="3" name="Subtitle 2">
            <a:extLst>
              <a:ext uri="{FF2B5EF4-FFF2-40B4-BE49-F238E27FC236}">
                <a16:creationId xmlns:a16="http://schemas.microsoft.com/office/drawing/2014/main" id="{512D9C45-64CC-43B2-8E20-DD2DF183E349}"/>
              </a:ext>
            </a:extLst>
          </p:cNvPr>
          <p:cNvSpPr>
            <a:spLocks noGrp="1"/>
          </p:cNvSpPr>
          <p:nvPr>
            <p:ph type="subTitle" idx="1"/>
          </p:nvPr>
        </p:nvSpPr>
        <p:spPr>
          <a:xfrm>
            <a:off x="749886" y="3390900"/>
            <a:ext cx="15008926" cy="2187387"/>
          </a:xfrm>
        </p:spPr>
        <p:txBody>
          <a:bodyPr anchor="ctr">
            <a:normAutofit fontScale="77500" lnSpcReduction="20000"/>
          </a:bodyPr>
          <a:lstStyle/>
          <a:p>
            <a:pPr algn="l"/>
            <a:r>
              <a:rPr lang="en-GB" dirty="0">
                <a:solidFill>
                  <a:schemeClr val="bg1"/>
                </a:solidFill>
              </a:rPr>
              <a:t>Despite the fact that Google has innovated a lot in this 4IR, the company has faced lots of critics in some countries:</a:t>
            </a:r>
          </a:p>
          <a:p>
            <a:pPr algn="l"/>
            <a:r>
              <a:rPr lang="en-GB" dirty="0">
                <a:solidFill>
                  <a:schemeClr val="bg1"/>
                </a:solidFill>
              </a:rPr>
              <a:t>- Censorship in China, Tibet, Africa and  Libya for allowing more freedom to people</a:t>
            </a:r>
          </a:p>
          <a:p>
            <a:pPr marL="457200" indent="-457200" algn="l">
              <a:buFontTx/>
              <a:buChar char="-"/>
            </a:pPr>
            <a:r>
              <a:rPr lang="en-GB" dirty="0">
                <a:solidFill>
                  <a:schemeClr val="bg1"/>
                </a:solidFill>
              </a:rPr>
              <a:t>Google’s Earth: the tech giant is helping the state or USA government to spy on users</a:t>
            </a:r>
          </a:p>
          <a:p>
            <a:pPr marL="457200" indent="-457200" algn="l">
              <a:buFontTx/>
              <a:buChar char="-"/>
            </a:pPr>
            <a:endParaRPr lang="en-GB" dirty="0">
              <a:solidFill>
                <a:schemeClr val="bg1"/>
              </a:solidFill>
            </a:endParaRPr>
          </a:p>
          <a:p>
            <a:pPr algn="r"/>
            <a:r>
              <a:rPr lang="en-GB" dirty="0">
                <a:solidFill>
                  <a:schemeClr val="bg1"/>
                </a:solidFill>
              </a:rPr>
              <a:t> (The guardian, 2018)</a:t>
            </a:r>
          </a:p>
        </p:txBody>
      </p:sp>
    </p:spTree>
    <p:extLst>
      <p:ext uri="{BB962C8B-B14F-4D97-AF65-F5344CB8AC3E}">
        <p14:creationId xmlns:p14="http://schemas.microsoft.com/office/powerpoint/2010/main" val="4083233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55836B4-A2BC-43B7-9530-AFB001DE0812}"/>
              </a:ext>
            </a:extLst>
          </p:cNvPr>
          <p:cNvSpPr txBox="1"/>
          <p:nvPr/>
        </p:nvSpPr>
        <p:spPr>
          <a:xfrm>
            <a:off x="1295400" y="1562100"/>
            <a:ext cx="16230600" cy="6124754"/>
          </a:xfrm>
          <a:prstGeom prst="rect">
            <a:avLst/>
          </a:prstGeom>
          <a:noFill/>
        </p:spPr>
        <p:txBody>
          <a:bodyPr wrap="square">
            <a:spAutoFit/>
          </a:bodyPr>
          <a:lstStyle/>
          <a:p>
            <a:r>
              <a:rPr lang="en-GB" sz="2800" b="1" dirty="0"/>
              <a:t>Reference</a:t>
            </a:r>
          </a:p>
          <a:p>
            <a:endParaRPr lang="en-GB" sz="2800" b="1" dirty="0"/>
          </a:p>
          <a:p>
            <a:r>
              <a:rPr lang="en-GB" sz="2800" dirty="0"/>
              <a:t>The guardian ( 2018). Google’s Earth: how the tech giant is helping the state spy on us, </a:t>
            </a:r>
            <a:r>
              <a:rPr lang="en-GB" sz="2800" dirty="0">
                <a:hlinkClick r:id="rId2"/>
              </a:rPr>
              <a:t>https://www.theguardian.com/news/2018/dec/20/googles-earth-how-the-tech-giant-is-helping-the-state-spy-on-us</a:t>
            </a:r>
            <a:r>
              <a:rPr lang="en-GB" sz="2800" dirty="0"/>
              <a:t>, Accessed on 08/11/2-21</a:t>
            </a:r>
            <a:endParaRPr lang="en-GB" sz="2800" b="1" dirty="0"/>
          </a:p>
          <a:p>
            <a:endParaRPr lang="en-GB" sz="2800" b="1" dirty="0"/>
          </a:p>
          <a:p>
            <a:r>
              <a:rPr lang="en-GB" sz="2800" dirty="0"/>
              <a:t> Walter, R . (2019) Google co-founders Page and Brin step down from Alphabet, </a:t>
            </a:r>
          </a:p>
          <a:p>
            <a:r>
              <a:rPr lang="en-GB" sz="2800" dirty="0">
                <a:hlinkClick r:id="rId3"/>
              </a:rPr>
              <a:t>https://www.proquest.com/trade-journals/google-co-founders-page-brin-step-down-alphabet/docview/2321220583/se-2?accountid=130472</a:t>
            </a:r>
            <a:r>
              <a:rPr lang="en-GB" sz="2800" dirty="0"/>
              <a:t>   (Accessed :05/11/2021)</a:t>
            </a:r>
          </a:p>
          <a:p>
            <a:endParaRPr lang="en-GB" sz="2800" dirty="0"/>
          </a:p>
          <a:p>
            <a:r>
              <a:rPr lang="en-GB" sz="2800" dirty="0"/>
              <a:t>Walter, R . (2019) “Google co-founders Page and Brin step down from Alphabet”, The Financial Times Limited , London</a:t>
            </a:r>
          </a:p>
          <a:p>
            <a:endParaRPr lang="en-GB" sz="2800" dirty="0"/>
          </a:p>
          <a:p>
            <a:endParaRPr lang="en-GB" sz="2800" dirty="0"/>
          </a:p>
        </p:txBody>
      </p:sp>
    </p:spTree>
    <p:extLst>
      <p:ext uri="{BB962C8B-B14F-4D97-AF65-F5344CB8AC3E}">
        <p14:creationId xmlns:p14="http://schemas.microsoft.com/office/powerpoint/2010/main" val="37740092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4" ma:contentTypeDescription="Create a new document." ma:contentTypeScope="" ma:versionID="efdc7e7937452fc49e0653961eeea58d">
  <xsd:schema xmlns:xsd="http://www.w3.org/2001/XMLSchema" xmlns:xs="http://www.w3.org/2001/XMLSchema" xmlns:p="http://schemas.microsoft.com/office/2006/metadata/properties" xmlns:ns2="f8d1b9f2-fed3-4e8f-8f36-1fbf8a3a319c" xmlns:ns3="95a96852-b131-4598-b7ec-a8e94bbe3ddd" targetNamespace="http://schemas.microsoft.com/office/2006/metadata/properties" ma:root="true" ma:fieldsID="bb49200f49c3a2dc8709e0355a0a027c" ns2:_="" ns3:_="">
    <xsd:import namespace="f8d1b9f2-fed3-4e8f-8f36-1fbf8a3a319c"/>
    <xsd:import namespace="95a96852-b131-4598-b7ec-a8e94bbe3ddd"/>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0661C7F-0D1D-432F-961C-6984551C54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d1b9f2-fed3-4e8f-8f36-1fbf8a3a319c"/>
    <ds:schemaRef ds:uri="95a96852-b131-4598-b7ec-a8e94bbe3dd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17A175-D937-447A-AB38-7A2034AE2F3A}">
  <ds:schemaRefs>
    <ds:schemaRef ds:uri="http://purl.org/dc/elements/1.1/"/>
    <ds:schemaRef ds:uri="http://schemas.microsoft.com/office/2006/documentManagement/types"/>
    <ds:schemaRef ds:uri="http://schemas.microsoft.com/office/infopath/2007/PartnerControls"/>
    <ds:schemaRef ds:uri="95817cb9-f0eb-4f4d-892c-47ab9f8957c0"/>
    <ds:schemaRef ds:uri="http://schemas.microsoft.com/office/2006/metadata/properties"/>
    <ds:schemaRef ds:uri="9823f8e4-81f3-4a59-a026-c1a9717271fd"/>
    <ds:schemaRef ds:uri="http://purl.org/dc/dcmitype/"/>
    <ds:schemaRef ds:uri="http://purl.org/dc/term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73DBACD-FD91-42CC-A689-9E0F3C1112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2429</TotalTime>
  <Words>860</Words>
  <Application>Microsoft Office PowerPoint</Application>
  <PresentationFormat>Custom</PresentationFormat>
  <Paragraphs>116</Paragraphs>
  <Slides>15</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15</vt:i4>
      </vt:variant>
    </vt:vector>
  </HeadingPairs>
  <TitlesOfParts>
    <vt:vector size="27" baseType="lpstr">
      <vt:lpstr>Baskerville Old Face</vt:lpstr>
      <vt:lpstr>Calibri</vt:lpstr>
      <vt:lpstr>Georgia</vt:lpstr>
      <vt:lpstr>sohne</vt:lpstr>
      <vt:lpstr>Hammersmith One</vt:lpstr>
      <vt:lpstr>Hammersmith One Bold</vt:lpstr>
      <vt:lpstr>Clear Sans Regular</vt:lpstr>
      <vt:lpstr>Arial</vt:lpstr>
      <vt:lpstr>Times New Roman</vt:lpstr>
      <vt:lpstr>Wingdings</vt:lpstr>
      <vt:lpstr>Clear Sans Regular Bold</vt:lpstr>
      <vt:lpstr>Office Theme</vt:lpstr>
      <vt:lpstr>     Company Profile    </vt:lpstr>
      <vt:lpstr>PowerPoint Presentation</vt:lpstr>
      <vt:lpstr>1. American multinational technology company  specializes in internet related services and products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Critics on google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Yellow Professional Gradient App Development Planning Presentation</dc:title>
  <dc:creator>ALAIN MANZENZA</dc:creator>
  <cp:lastModifiedBy>Emma Roberts (IMH)</cp:lastModifiedBy>
  <cp:revision>6</cp:revision>
  <dcterms:created xsi:type="dcterms:W3CDTF">2006-08-16T00:00:00Z</dcterms:created>
  <dcterms:modified xsi:type="dcterms:W3CDTF">2021-11-09T10:53:57Z</dcterms:modified>
  <dc:identifier>DAEvERfDioM</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