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11" r:id="rId1"/>
  </p:sldMasterIdLst>
  <p:sldIdLst>
    <p:sldId id="256" r:id="rId2"/>
    <p:sldId id="257" r:id="rId3"/>
    <p:sldId id="260" r:id="rId4"/>
    <p:sldId id="261" r:id="rId5"/>
    <p:sldId id="262" r:id="rId6"/>
    <p:sldId id="263" r:id="rId7"/>
    <p:sldId id="264" r:id="rId8"/>
    <p:sldId id="265" r:id="rId9"/>
    <p:sldId id="259" r:id="rId10"/>
    <p:sldId id="266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0"/>
    <p:restoredTop sz="95833"/>
  </p:normalViewPr>
  <p:slideViewPr>
    <p:cSldViewPr snapToGrid="0">
      <p:cViewPr varScale="1">
        <p:scale>
          <a:sx n="121" d="100"/>
          <a:sy n="121" d="100"/>
        </p:scale>
        <p:origin x="200" y="3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A4DB410-18C9-4D89-A532-6F16C838711F}" type="doc">
      <dgm:prSet loTypeId="urn:microsoft.com/office/officeart/2005/8/layout/hierarchy3" loCatId="hierarchy" qsTypeId="urn:microsoft.com/office/officeart/2005/8/quickstyle/simple2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770E901-AD23-4DB4-92AB-F770C5CC1AB4}">
      <dgm:prSet/>
      <dgm:spPr/>
      <dgm:t>
        <a:bodyPr/>
        <a:lstStyle/>
        <a:p>
          <a:r>
            <a:rPr lang="en-US"/>
            <a:t>Rheoli amser yn bwysig er mwyn ymdopi </a:t>
          </a:r>
          <a:r>
            <a:rPr lang="cy-GB"/>
            <a:t>â’r llwyth gwaith</a:t>
          </a:r>
          <a:r>
            <a:rPr lang="en-GB"/>
            <a:t> </a:t>
          </a:r>
          <a:endParaRPr lang="en-US"/>
        </a:p>
      </dgm:t>
    </dgm:pt>
    <dgm:pt modelId="{07EB32B6-209B-4AB7-9FAE-02510BDBF0C5}" type="parTrans" cxnId="{D972506E-A76E-472D-B2C4-22A181012387}">
      <dgm:prSet/>
      <dgm:spPr/>
      <dgm:t>
        <a:bodyPr/>
        <a:lstStyle/>
        <a:p>
          <a:endParaRPr lang="en-US"/>
        </a:p>
      </dgm:t>
    </dgm:pt>
    <dgm:pt modelId="{E9266A12-51DE-4016-B4C3-FC61C5495806}" type="sibTrans" cxnId="{D972506E-A76E-472D-B2C4-22A181012387}">
      <dgm:prSet/>
      <dgm:spPr/>
      <dgm:t>
        <a:bodyPr/>
        <a:lstStyle/>
        <a:p>
          <a:endParaRPr lang="en-US"/>
        </a:p>
      </dgm:t>
    </dgm:pt>
    <dgm:pt modelId="{BF4E46C1-8DC0-45FC-8685-F7E6E1604084}">
      <dgm:prSet/>
      <dgm:spPr/>
      <dgm:t>
        <a:bodyPr/>
        <a:lstStyle/>
        <a:p>
          <a:r>
            <a:rPr lang="en-GB"/>
            <a:t>Ysgrifennu academaidd yn bwysig er mwyn codi safon fy ngwaith</a:t>
          </a:r>
          <a:endParaRPr lang="en-US"/>
        </a:p>
      </dgm:t>
    </dgm:pt>
    <dgm:pt modelId="{50F0DC84-3316-46F8-8173-84C81312C60F}" type="parTrans" cxnId="{4659541F-3AC3-410E-AA5B-468B819266AE}">
      <dgm:prSet/>
      <dgm:spPr/>
      <dgm:t>
        <a:bodyPr/>
        <a:lstStyle/>
        <a:p>
          <a:endParaRPr lang="en-US"/>
        </a:p>
      </dgm:t>
    </dgm:pt>
    <dgm:pt modelId="{36B31219-5D5B-4C9A-BFAA-BE15A0B53D1B}" type="sibTrans" cxnId="{4659541F-3AC3-410E-AA5B-468B819266AE}">
      <dgm:prSet/>
      <dgm:spPr/>
      <dgm:t>
        <a:bodyPr/>
        <a:lstStyle/>
        <a:p>
          <a:endParaRPr lang="en-US"/>
        </a:p>
      </dgm:t>
    </dgm:pt>
    <dgm:pt modelId="{261F4FDC-1874-7840-9170-265BFEF87CA9}" type="pres">
      <dgm:prSet presAssocID="{4A4DB410-18C9-4D89-A532-6F16C838711F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006BBC47-9F1E-3448-AA9E-0AD03E650D4D}" type="pres">
      <dgm:prSet presAssocID="{9770E901-AD23-4DB4-92AB-F770C5CC1AB4}" presName="root" presStyleCnt="0"/>
      <dgm:spPr/>
    </dgm:pt>
    <dgm:pt modelId="{343DCD9F-8E74-944B-B2BA-63B6B8C626AD}" type="pres">
      <dgm:prSet presAssocID="{9770E901-AD23-4DB4-92AB-F770C5CC1AB4}" presName="rootComposite" presStyleCnt="0"/>
      <dgm:spPr/>
    </dgm:pt>
    <dgm:pt modelId="{BF7FB00F-E22C-7C49-9452-AA35ED35F729}" type="pres">
      <dgm:prSet presAssocID="{9770E901-AD23-4DB4-92AB-F770C5CC1AB4}" presName="rootText" presStyleLbl="node1" presStyleIdx="0" presStyleCnt="2"/>
      <dgm:spPr/>
    </dgm:pt>
    <dgm:pt modelId="{C3794FED-AF46-7E4B-B0F6-B9CC7BEB59BD}" type="pres">
      <dgm:prSet presAssocID="{9770E901-AD23-4DB4-92AB-F770C5CC1AB4}" presName="rootConnector" presStyleLbl="node1" presStyleIdx="0" presStyleCnt="2"/>
      <dgm:spPr/>
    </dgm:pt>
    <dgm:pt modelId="{05CAEF55-B6A1-0C43-9270-4B5D80C34997}" type="pres">
      <dgm:prSet presAssocID="{9770E901-AD23-4DB4-92AB-F770C5CC1AB4}" presName="childShape" presStyleCnt="0"/>
      <dgm:spPr/>
    </dgm:pt>
    <dgm:pt modelId="{1BD55909-F017-684F-A681-F4B5F84D235E}" type="pres">
      <dgm:prSet presAssocID="{BF4E46C1-8DC0-45FC-8685-F7E6E1604084}" presName="root" presStyleCnt="0"/>
      <dgm:spPr/>
    </dgm:pt>
    <dgm:pt modelId="{B86148DA-3103-064F-9536-43E863268FE4}" type="pres">
      <dgm:prSet presAssocID="{BF4E46C1-8DC0-45FC-8685-F7E6E1604084}" presName="rootComposite" presStyleCnt="0"/>
      <dgm:spPr/>
    </dgm:pt>
    <dgm:pt modelId="{433A0D3C-880D-554E-8AB3-27900A347D56}" type="pres">
      <dgm:prSet presAssocID="{BF4E46C1-8DC0-45FC-8685-F7E6E1604084}" presName="rootText" presStyleLbl="node1" presStyleIdx="1" presStyleCnt="2"/>
      <dgm:spPr/>
    </dgm:pt>
    <dgm:pt modelId="{11BD7E0D-BC3F-5A49-A3C9-2B4D9BB88343}" type="pres">
      <dgm:prSet presAssocID="{BF4E46C1-8DC0-45FC-8685-F7E6E1604084}" presName="rootConnector" presStyleLbl="node1" presStyleIdx="1" presStyleCnt="2"/>
      <dgm:spPr/>
    </dgm:pt>
    <dgm:pt modelId="{67C31380-4432-D147-A85D-BBE36A27BE23}" type="pres">
      <dgm:prSet presAssocID="{BF4E46C1-8DC0-45FC-8685-F7E6E1604084}" presName="childShape" presStyleCnt="0"/>
      <dgm:spPr/>
    </dgm:pt>
  </dgm:ptLst>
  <dgm:cxnLst>
    <dgm:cxn modelId="{D6AA3303-44AC-0049-978A-E5F19D6DEE38}" type="presOf" srcId="{9770E901-AD23-4DB4-92AB-F770C5CC1AB4}" destId="{C3794FED-AF46-7E4B-B0F6-B9CC7BEB59BD}" srcOrd="1" destOrd="0" presId="urn:microsoft.com/office/officeart/2005/8/layout/hierarchy3"/>
    <dgm:cxn modelId="{4659541F-3AC3-410E-AA5B-468B819266AE}" srcId="{4A4DB410-18C9-4D89-A532-6F16C838711F}" destId="{BF4E46C1-8DC0-45FC-8685-F7E6E1604084}" srcOrd="1" destOrd="0" parTransId="{50F0DC84-3316-46F8-8173-84C81312C60F}" sibTransId="{36B31219-5D5B-4C9A-BFAA-BE15A0B53D1B}"/>
    <dgm:cxn modelId="{D972506E-A76E-472D-B2C4-22A181012387}" srcId="{4A4DB410-18C9-4D89-A532-6F16C838711F}" destId="{9770E901-AD23-4DB4-92AB-F770C5CC1AB4}" srcOrd="0" destOrd="0" parTransId="{07EB32B6-209B-4AB7-9FAE-02510BDBF0C5}" sibTransId="{E9266A12-51DE-4016-B4C3-FC61C5495806}"/>
    <dgm:cxn modelId="{8876BC85-BF48-534F-AE9E-D4FBABD599BA}" type="presOf" srcId="{4A4DB410-18C9-4D89-A532-6F16C838711F}" destId="{261F4FDC-1874-7840-9170-265BFEF87CA9}" srcOrd="0" destOrd="0" presId="urn:microsoft.com/office/officeart/2005/8/layout/hierarchy3"/>
    <dgm:cxn modelId="{4B618099-3E1F-D34A-B287-B1BA7BA0EA83}" type="presOf" srcId="{BF4E46C1-8DC0-45FC-8685-F7E6E1604084}" destId="{11BD7E0D-BC3F-5A49-A3C9-2B4D9BB88343}" srcOrd="1" destOrd="0" presId="urn:microsoft.com/office/officeart/2005/8/layout/hierarchy3"/>
    <dgm:cxn modelId="{EE8784A0-52BE-9944-8540-1E242D813FE2}" type="presOf" srcId="{9770E901-AD23-4DB4-92AB-F770C5CC1AB4}" destId="{BF7FB00F-E22C-7C49-9452-AA35ED35F729}" srcOrd="0" destOrd="0" presId="urn:microsoft.com/office/officeart/2005/8/layout/hierarchy3"/>
    <dgm:cxn modelId="{923727AB-7864-3B4D-8B00-75023F686ADD}" type="presOf" srcId="{BF4E46C1-8DC0-45FC-8685-F7E6E1604084}" destId="{433A0D3C-880D-554E-8AB3-27900A347D56}" srcOrd="0" destOrd="0" presId="urn:microsoft.com/office/officeart/2005/8/layout/hierarchy3"/>
    <dgm:cxn modelId="{63ADA623-4F72-284B-B68A-60F03575E145}" type="presParOf" srcId="{261F4FDC-1874-7840-9170-265BFEF87CA9}" destId="{006BBC47-9F1E-3448-AA9E-0AD03E650D4D}" srcOrd="0" destOrd="0" presId="urn:microsoft.com/office/officeart/2005/8/layout/hierarchy3"/>
    <dgm:cxn modelId="{A57A7E33-A768-A34B-9987-A81567A8CE13}" type="presParOf" srcId="{006BBC47-9F1E-3448-AA9E-0AD03E650D4D}" destId="{343DCD9F-8E74-944B-B2BA-63B6B8C626AD}" srcOrd="0" destOrd="0" presId="urn:microsoft.com/office/officeart/2005/8/layout/hierarchy3"/>
    <dgm:cxn modelId="{D920B445-B4B3-1C46-9388-C9BFB82E375D}" type="presParOf" srcId="{343DCD9F-8E74-944B-B2BA-63B6B8C626AD}" destId="{BF7FB00F-E22C-7C49-9452-AA35ED35F729}" srcOrd="0" destOrd="0" presId="urn:microsoft.com/office/officeart/2005/8/layout/hierarchy3"/>
    <dgm:cxn modelId="{7D49FD27-FE4E-5148-8484-068F86956AC1}" type="presParOf" srcId="{343DCD9F-8E74-944B-B2BA-63B6B8C626AD}" destId="{C3794FED-AF46-7E4B-B0F6-B9CC7BEB59BD}" srcOrd="1" destOrd="0" presId="urn:microsoft.com/office/officeart/2005/8/layout/hierarchy3"/>
    <dgm:cxn modelId="{9976D247-DD16-1246-BE8D-86FF9118C923}" type="presParOf" srcId="{006BBC47-9F1E-3448-AA9E-0AD03E650D4D}" destId="{05CAEF55-B6A1-0C43-9270-4B5D80C34997}" srcOrd="1" destOrd="0" presId="urn:microsoft.com/office/officeart/2005/8/layout/hierarchy3"/>
    <dgm:cxn modelId="{A7C6A1BF-5F9F-B442-953A-D98E7CEB5769}" type="presParOf" srcId="{261F4FDC-1874-7840-9170-265BFEF87CA9}" destId="{1BD55909-F017-684F-A681-F4B5F84D235E}" srcOrd="1" destOrd="0" presId="urn:microsoft.com/office/officeart/2005/8/layout/hierarchy3"/>
    <dgm:cxn modelId="{E934B6D5-1C3D-054D-8E67-4380714756A2}" type="presParOf" srcId="{1BD55909-F017-684F-A681-F4B5F84D235E}" destId="{B86148DA-3103-064F-9536-43E863268FE4}" srcOrd="0" destOrd="0" presId="urn:microsoft.com/office/officeart/2005/8/layout/hierarchy3"/>
    <dgm:cxn modelId="{2C6AD10D-B93C-1C4A-9761-8A241B3191D7}" type="presParOf" srcId="{B86148DA-3103-064F-9536-43E863268FE4}" destId="{433A0D3C-880D-554E-8AB3-27900A347D56}" srcOrd="0" destOrd="0" presId="urn:microsoft.com/office/officeart/2005/8/layout/hierarchy3"/>
    <dgm:cxn modelId="{E1AE18DB-0970-8444-A3BF-2AC0671BE3C3}" type="presParOf" srcId="{B86148DA-3103-064F-9536-43E863268FE4}" destId="{11BD7E0D-BC3F-5A49-A3C9-2B4D9BB88343}" srcOrd="1" destOrd="0" presId="urn:microsoft.com/office/officeart/2005/8/layout/hierarchy3"/>
    <dgm:cxn modelId="{889D527A-A908-274B-8CEB-1F6C115F64A3}" type="presParOf" srcId="{1BD55909-F017-684F-A681-F4B5F84D235E}" destId="{67C31380-4432-D147-A85D-BBE36A27BE23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7FB00F-E22C-7C49-9452-AA35ED35F729}">
      <dsp:nvSpPr>
        <dsp:cNvPr id="0" name=""/>
        <dsp:cNvSpPr/>
      </dsp:nvSpPr>
      <dsp:spPr>
        <a:xfrm>
          <a:off x="1288" y="483060"/>
          <a:ext cx="4689388" cy="234469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43180" rIns="64770" bIns="4318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Rheoli amser yn bwysig er mwyn ymdopi </a:t>
          </a:r>
          <a:r>
            <a:rPr lang="cy-GB" sz="3400" kern="1200"/>
            <a:t>â’r llwyth gwaith</a:t>
          </a:r>
          <a:r>
            <a:rPr lang="en-GB" sz="3400" kern="1200"/>
            <a:t> </a:t>
          </a:r>
          <a:endParaRPr lang="en-US" sz="3400" kern="1200"/>
        </a:p>
      </dsp:txBody>
      <dsp:txXfrm>
        <a:off x="69962" y="551734"/>
        <a:ext cx="4552040" cy="2207346"/>
      </dsp:txXfrm>
    </dsp:sp>
    <dsp:sp modelId="{433A0D3C-880D-554E-8AB3-27900A347D56}">
      <dsp:nvSpPr>
        <dsp:cNvPr id="0" name=""/>
        <dsp:cNvSpPr/>
      </dsp:nvSpPr>
      <dsp:spPr>
        <a:xfrm>
          <a:off x="5863023" y="483060"/>
          <a:ext cx="4689388" cy="2344694"/>
        </a:xfrm>
        <a:prstGeom prst="roundRect">
          <a:avLst>
            <a:gd name="adj" fmla="val 10000"/>
          </a:avLst>
        </a:prstGeom>
        <a:solidFill>
          <a:schemeClr val="accent2">
            <a:hueOff val="-3878375"/>
            <a:satOff val="-8771"/>
            <a:lumOff val="-5686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43180" rIns="64770" bIns="4318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Ysgrifennu academaidd yn bwysig er mwyn codi safon fy ngwaith</a:t>
          </a:r>
          <a:endParaRPr lang="en-US" sz="3400" kern="1200"/>
        </a:p>
      </dsp:txBody>
      <dsp:txXfrm>
        <a:off x="5931697" y="551734"/>
        <a:ext cx="4552040" cy="22073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12/15/22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89159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12/15/22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5158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12/15/22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51307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12/15/22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95293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12/15/22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75783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12/15/22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5682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12/15/22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99271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12/15/22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06187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48A87A34-81AB-432B-8DAE-1953F412C126}" type="datetimeFigureOut">
              <a:rPr lang="en-US" smtClean="0"/>
              <a:pPr/>
              <a:t>12/15/22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33863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12/15/22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61221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12/15/22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34662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12/15/22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04430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12/15/22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300715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12/15/22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93092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12/15/22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310173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2" r:id="rId1"/>
    <p:sldLayoutId id="2147483713" r:id="rId2"/>
    <p:sldLayoutId id="2147483714" r:id="rId3"/>
    <p:sldLayoutId id="2147483715" r:id="rId4"/>
    <p:sldLayoutId id="2147483716" r:id="rId5"/>
    <p:sldLayoutId id="2147483717" r:id="rId6"/>
    <p:sldLayoutId id="2147483718" r:id="rId7"/>
    <p:sldLayoutId id="2147483719" r:id="rId8"/>
    <p:sldLayoutId id="2147483720" r:id="rId9"/>
    <p:sldLayoutId id="2147483721" r:id="rId10"/>
    <p:sldLayoutId id="2147483722" r:id="rId11"/>
    <p:sldLayoutId id="2147483723" r:id="rId12"/>
    <p:sldLayoutId id="2147483724" r:id="rId13"/>
    <p:sldLayoutId id="2147483725" r:id="rId14"/>
  </p:sldLayoutIdLst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media2.m4a"/><Relationship Id="rId2" Type="http://schemas.microsoft.com/office/2007/relationships/media" Target="../media/media2.m4a"/><Relationship Id="rId1" Type="http://schemas.openxmlformats.org/officeDocument/2006/relationships/tags" Target="../tags/tag1.xml"/><Relationship Id="rId6" Type="http://schemas.openxmlformats.org/officeDocument/2006/relationships/image" Target="../media/image2.png"/><Relationship Id="rId5" Type="http://schemas.openxmlformats.org/officeDocument/2006/relationships/image" Target="../media/image3.png"/><Relationship Id="rId4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media3.m4a"/><Relationship Id="rId2" Type="http://schemas.microsoft.com/office/2007/relationships/media" Target="../media/media3.m4a"/><Relationship Id="rId1" Type="http://schemas.openxmlformats.org/officeDocument/2006/relationships/tags" Target="../tags/tag2.xml"/><Relationship Id="rId6" Type="http://schemas.openxmlformats.org/officeDocument/2006/relationships/image" Target="../media/image2.png"/><Relationship Id="rId5" Type="http://schemas.openxmlformats.org/officeDocument/2006/relationships/image" Target="../media/image4.jpeg"/><Relationship Id="rId4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media4.m4a"/><Relationship Id="rId2" Type="http://schemas.microsoft.com/office/2007/relationships/media" Target="../media/media4.m4a"/><Relationship Id="rId1" Type="http://schemas.openxmlformats.org/officeDocument/2006/relationships/tags" Target="../tags/tag3.xml"/><Relationship Id="rId6" Type="http://schemas.openxmlformats.org/officeDocument/2006/relationships/image" Target="../media/image2.png"/><Relationship Id="rId5" Type="http://schemas.openxmlformats.org/officeDocument/2006/relationships/image" Target="../media/image5.jpeg"/><Relationship Id="rId4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media5.m4a"/><Relationship Id="rId2" Type="http://schemas.microsoft.com/office/2007/relationships/media" Target="../media/media5.m4a"/><Relationship Id="rId1" Type="http://schemas.openxmlformats.org/officeDocument/2006/relationships/tags" Target="../tags/tag4.xml"/><Relationship Id="rId5" Type="http://schemas.openxmlformats.org/officeDocument/2006/relationships/image" Target="../media/image2.png"/><Relationship Id="rId4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media6.m4a"/><Relationship Id="rId2" Type="http://schemas.microsoft.com/office/2007/relationships/media" Target="../media/media6.m4a"/><Relationship Id="rId1" Type="http://schemas.openxmlformats.org/officeDocument/2006/relationships/tags" Target="../tags/tag5.xml"/><Relationship Id="rId6" Type="http://schemas.openxmlformats.org/officeDocument/2006/relationships/image" Target="../media/image2.png"/><Relationship Id="rId5" Type="http://schemas.openxmlformats.org/officeDocument/2006/relationships/image" Target="../media/image6.png"/><Relationship Id="rId4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2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udent.unsw.edu.au/why-referencing-important" TargetMode="External"/><Relationship Id="rId2" Type="http://schemas.openxmlformats.org/officeDocument/2006/relationships/hyperlink" Target="https://www.uniadmissions.co.uk/application-guides/6-essential-skills-for-university-students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87AC11-64BC-06CF-4AAC-DF6608C3FD0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0001" y="2071868"/>
            <a:ext cx="10572000" cy="2348330"/>
          </a:xfrm>
        </p:spPr>
        <p:txBody>
          <a:bodyPr/>
          <a:lstStyle/>
          <a:p>
            <a:r>
              <a:rPr lang="cy-GB" dirty="0">
                <a:effectLst/>
                <a:ea typeface="Times New Roman" panose="02020603050405020304" pitchFamily="18" charset="0"/>
              </a:rPr>
              <a:t>Dysgu yn yr Oes Ddigidol</a:t>
            </a:r>
            <a:br>
              <a:rPr lang="cy-GB" dirty="0">
                <a:effectLst/>
                <a:ea typeface="Times New Roman" panose="02020603050405020304" pitchFamily="18" charset="0"/>
              </a:rPr>
            </a:br>
            <a:r>
              <a:rPr lang="cy-GB" dirty="0">
                <a:effectLst/>
                <a:ea typeface="Times New Roman" panose="02020603050405020304" pitchFamily="18" charset="0"/>
              </a:rPr>
              <a:t>ECGE4005P/C</a:t>
            </a:r>
            <a:r>
              <a:rPr lang="en-GB" sz="16600" dirty="0">
                <a:effectLst/>
              </a:rPr>
              <a:t> </a:t>
            </a:r>
            <a:endParaRPr lang="en-US" sz="166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D9373AD-5591-BFE7-64B6-DA7EE7CFE01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err="1"/>
              <a:t>Siôn</a:t>
            </a:r>
            <a:r>
              <a:rPr lang="en-US" dirty="0"/>
              <a:t> Jones															Rhif Myfyriwr: 2205136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EF96CED7-4D8C-5D28-A9A3-68F92CC2579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7217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13"/>
    </mc:Choice>
    <mc:Fallback xmlns="">
      <p:transition spd="slow" advTm="34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2264E67-6F59-4D8D-8E5F-8245B0FEA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3" y="0"/>
            <a:ext cx="12187427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23">
            <a:extLst>
              <a:ext uri="{FF2B5EF4-FFF2-40B4-BE49-F238E27FC236}">
                <a16:creationId xmlns:a16="http://schemas.microsoft.com/office/drawing/2014/main" id="{158E1C6E-D299-4F5D-B15B-155EBF7F62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212121"/>
          </a:solidFill>
          <a:ln>
            <a:noFill/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EC7F7F-9234-A6F4-EC38-DBECDA6B71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1514" y="457201"/>
            <a:ext cx="3575737" cy="1332688"/>
          </a:xfrm>
        </p:spPr>
        <p:txBody>
          <a:bodyPr anchor="b">
            <a:normAutofit/>
          </a:bodyPr>
          <a:lstStyle/>
          <a:p>
            <a:pPr algn="ctr"/>
            <a:r>
              <a:rPr lang="en-US" sz="3200">
                <a:solidFill>
                  <a:srgbClr val="FFFFFF"/>
                </a:solidFill>
              </a:rPr>
              <a:t>6 Sgil Hanfodol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26B8C9-A118-D007-36DE-53088368E2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1514" y="2046514"/>
            <a:ext cx="3575737" cy="3994848"/>
          </a:xfrm>
        </p:spPr>
        <p:txBody>
          <a:bodyPr>
            <a:normAutofit/>
          </a:bodyPr>
          <a:lstStyle/>
          <a:p>
            <a:r>
              <a:rPr lang="cy-GB" sz="2400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</a:t>
            </a:r>
            <a:r>
              <a:rPr lang="cy-GB" sz="2400" dirty="0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heoli amser</a:t>
            </a:r>
          </a:p>
          <a:p>
            <a:r>
              <a:rPr lang="cy-GB" sz="2400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</a:t>
            </a:r>
            <a:r>
              <a:rPr lang="cy-GB" sz="2400" dirty="0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eddwl yn gritigol</a:t>
            </a:r>
          </a:p>
          <a:p>
            <a:r>
              <a:rPr lang="cy-GB" sz="2400" dirty="0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Darllen</a:t>
            </a:r>
          </a:p>
          <a:p>
            <a:r>
              <a:rPr lang="cy-GB" sz="2400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</a:t>
            </a:r>
            <a:r>
              <a:rPr lang="cy-GB" sz="2400" dirty="0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sgrifennu academaidd</a:t>
            </a:r>
          </a:p>
          <a:p>
            <a:r>
              <a:rPr lang="cy-GB" sz="2400" dirty="0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Cyfathrebu</a:t>
            </a:r>
          </a:p>
          <a:p>
            <a:r>
              <a:rPr lang="cy-GB" sz="2400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</a:t>
            </a:r>
            <a:r>
              <a:rPr lang="cy-GB" sz="2400" dirty="0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giliau Meddal</a:t>
            </a:r>
            <a:endParaRPr lang="en-US" sz="2400" dirty="0">
              <a:solidFill>
                <a:srgbClr val="FFFFFF"/>
              </a:solidFill>
            </a:endParaRPr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39065790-332D-C459-CF9E-338602DBFC8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8504" r="2555" b="1768"/>
          <a:stretch/>
        </p:blipFill>
        <p:spPr>
          <a:xfrm>
            <a:off x="5798911" y="643467"/>
            <a:ext cx="5231501" cy="5272421"/>
          </a:xfrm>
          <a:prstGeom prst="roundRect">
            <a:avLst>
              <a:gd name="adj" fmla="val 3876"/>
            </a:avLst>
          </a:prstGeom>
          <a:ln>
            <a:solidFill>
              <a:schemeClr val="accent1"/>
            </a:solidFill>
          </a:ln>
          <a:effectLst/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BE7928B6-A500-F4E7-9703-8A440E04B5D4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38940452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33982"/>
    </mc:Choice>
    <mc:Fallback xmlns="">
      <p:transition spd="slow" advTm="339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CD5DEF-F0CC-BF29-17FE-81A7FB0FA3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5359921" cy="970450"/>
          </a:xfrm>
        </p:spPr>
        <p:txBody>
          <a:bodyPr>
            <a:normAutofit/>
          </a:bodyPr>
          <a:lstStyle/>
          <a:p>
            <a:r>
              <a:rPr lang="en-US"/>
              <a:t>Rheoli Amser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64F8D7-B1B5-94AE-A458-D689998CA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712" y="2222287"/>
            <a:ext cx="5351209" cy="3636511"/>
          </a:xfrm>
        </p:spPr>
        <p:txBody>
          <a:bodyPr>
            <a:normAutofit/>
          </a:bodyPr>
          <a:lstStyle/>
          <a:p>
            <a:r>
              <a:rPr lang="cy-GB" sz="24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F</a:t>
            </a:r>
            <a:r>
              <a:rPr lang="cy-GB" sz="24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aint o amser rydym yn treulio’n astudio</a:t>
            </a:r>
          </a:p>
          <a:p>
            <a:r>
              <a:rPr lang="cy-GB" sz="24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P</a:t>
            </a:r>
            <a:r>
              <a:rPr lang="cy-GB" sz="24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a mor effeithiol rydym yn defnyddio’r amser hynny</a:t>
            </a:r>
            <a:r>
              <a:rPr lang="en-GB" sz="2400" dirty="0">
                <a:effectLst/>
                <a:latin typeface="+mj-lt"/>
              </a:rPr>
              <a:t> </a:t>
            </a:r>
            <a:endParaRPr lang="en-US" sz="2400" dirty="0">
              <a:latin typeface="+mj-lt"/>
            </a:endParaRPr>
          </a:p>
          <a:p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C524A27-B6C0-41EA-ABCB-AA2E61FC0F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75898" y="0"/>
            <a:ext cx="5713054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17">
            <a:extLst>
              <a:ext uri="{FF2B5EF4-FFF2-40B4-BE49-F238E27FC236}">
                <a16:creationId xmlns:a16="http://schemas.microsoft.com/office/drawing/2014/main" id="{F3FCE8DC-E7A6-4A8F-BB57-A87EC4B84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28932" y="958640"/>
            <a:ext cx="4419604" cy="4945244"/>
          </a:xfrm>
          <a:prstGeom prst="roundRect">
            <a:avLst>
              <a:gd name="adj" fmla="val 3513"/>
            </a:avLst>
          </a:prstGeom>
          <a:solidFill>
            <a:schemeClr val="tx1"/>
          </a:solidFill>
          <a:ln>
            <a:solidFill>
              <a:schemeClr val="accent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The Study Skills Handbook (Bloomsbury Study Skills) eBook : Cottrell,  Stella: Amazon.co.uk: Books">
            <a:extLst>
              <a:ext uri="{FF2B5EF4-FFF2-40B4-BE49-F238E27FC236}">
                <a16:creationId xmlns:a16="http://schemas.microsoft.com/office/drawing/2014/main" id="{B86791B0-8F83-F680-6F4C-774D78B1FDD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94" b="14260"/>
          <a:stretch/>
        </p:blipFill>
        <p:spPr bwMode="auto">
          <a:xfrm>
            <a:off x="7410517" y="1258529"/>
            <a:ext cx="3832042" cy="43302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FFD6B434-BF5F-524D-A3CB-09A5ADAFB6F5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5135399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293"/>
    </mc:Choice>
    <mc:Fallback xmlns="">
      <p:transition spd="slow" advTm="432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6156E6-4DED-323D-8A26-D8D8CA3790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Sut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Wella</a:t>
            </a:r>
            <a:r>
              <a:rPr lang="en-US" dirty="0"/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B73BD4-A0E2-ED42-43E5-A7D97EBBCF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 err="1"/>
              <a:t>Hyd</a:t>
            </a:r>
            <a:r>
              <a:rPr lang="en-US" sz="2400" dirty="0"/>
              <a:t> at </a:t>
            </a:r>
            <a:r>
              <a:rPr lang="en-US" sz="2400" dirty="0" err="1"/>
              <a:t>tair</a:t>
            </a:r>
            <a:r>
              <a:rPr lang="en-US" sz="2400" dirty="0"/>
              <a:t> </a:t>
            </a:r>
            <a:r>
              <a:rPr lang="en-US" sz="2400" dirty="0" err="1"/>
              <a:t>awr</a:t>
            </a:r>
            <a:r>
              <a:rPr lang="en-US" sz="2400" dirty="0"/>
              <a:t> y </a:t>
            </a:r>
            <a:r>
              <a:rPr lang="en-US" sz="2400" dirty="0" err="1"/>
              <a:t>dydd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…</a:t>
            </a:r>
          </a:p>
          <a:p>
            <a:pPr lvl="1"/>
            <a:r>
              <a:rPr lang="en-US" sz="2000" dirty="0" err="1"/>
              <a:t>Cwtogi</a:t>
            </a:r>
            <a:r>
              <a:rPr lang="en-US" sz="2000" dirty="0"/>
              <a:t> </a:t>
            </a:r>
            <a:r>
              <a:rPr lang="en-US" sz="2000" dirty="0" err="1"/>
              <a:t>Nodiadau</a:t>
            </a:r>
            <a:endParaRPr lang="en-US" sz="2000" dirty="0"/>
          </a:p>
          <a:p>
            <a:pPr lvl="1"/>
            <a:r>
              <a:rPr lang="en-US" sz="2000" dirty="0" err="1"/>
              <a:t>Darllen</a:t>
            </a:r>
            <a:r>
              <a:rPr lang="en-US" sz="2000" dirty="0"/>
              <a:t> </a:t>
            </a:r>
            <a:r>
              <a:rPr lang="en-US" sz="2000" dirty="0" err="1"/>
              <a:t>Pellach</a:t>
            </a:r>
            <a:endParaRPr lang="en-US" sz="2000" dirty="0"/>
          </a:p>
        </p:txBody>
      </p:sp>
      <p:pic>
        <p:nvPicPr>
          <p:cNvPr id="1026" name="Picture 2" descr="A Note on Note-Taking — The Learning Scientists">
            <a:extLst>
              <a:ext uri="{FF2B5EF4-FFF2-40B4-BE49-F238E27FC236}">
                <a16:creationId xmlns:a16="http://schemas.microsoft.com/office/drawing/2014/main" id="{2724C3F6-BE77-B11C-6F11-0E244AB3DE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3000" y="2581153"/>
            <a:ext cx="5318998" cy="3547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BC26F912-2B54-5692-A7EC-B37FC8FE484C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2268802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811"/>
    </mc:Choice>
    <mc:Fallback xmlns="">
      <p:transition spd="slow" advTm="318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4EA8FC-77E5-0F7A-004D-B6DEFE9123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Ysgrifennu</a:t>
            </a:r>
            <a:r>
              <a:rPr lang="en-US" dirty="0"/>
              <a:t> </a:t>
            </a:r>
            <a:r>
              <a:rPr lang="en-US" dirty="0" err="1"/>
              <a:t>Academaidd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C5957A-1EB2-2066-0799-AB71BB62F9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712" y="2222287"/>
            <a:ext cx="3005143" cy="3636511"/>
          </a:xfrm>
        </p:spPr>
        <p:txBody>
          <a:bodyPr>
            <a:normAutofit/>
          </a:bodyPr>
          <a:lstStyle/>
          <a:p>
            <a:r>
              <a:rPr lang="en-US" sz="2400" dirty="0"/>
              <a:t>Iaith </a:t>
            </a:r>
            <a:r>
              <a:rPr lang="en-US" sz="2400" dirty="0" err="1"/>
              <a:t>Cywir</a:t>
            </a:r>
            <a:endParaRPr lang="en-US" sz="2400" dirty="0"/>
          </a:p>
          <a:p>
            <a:r>
              <a:rPr lang="en-US" sz="2400" dirty="0" err="1"/>
              <a:t>Ysgrifennu’n</a:t>
            </a:r>
            <a:r>
              <a:rPr lang="en-US" sz="2400" dirty="0"/>
              <a:t> </a:t>
            </a:r>
            <a:r>
              <a:rPr lang="en-US" sz="2400" dirty="0" err="1"/>
              <a:t>Drefnus</a:t>
            </a:r>
            <a:endParaRPr lang="en-US" sz="2400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963425F1-EEAB-7B3C-B64F-FAD0DF02D33F}"/>
              </a:ext>
            </a:extLst>
          </p:cNvPr>
          <p:cNvSpPr txBox="1">
            <a:spLocks/>
          </p:cNvSpPr>
          <p:nvPr/>
        </p:nvSpPr>
        <p:spPr>
          <a:xfrm>
            <a:off x="8368145" y="2222287"/>
            <a:ext cx="3005143" cy="3636511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dirty="0"/>
              <a:t>Haws </a:t>
            </a:r>
            <a:r>
              <a:rPr lang="en-US" sz="2400" dirty="0" err="1"/>
              <a:t>i</a:t>
            </a:r>
            <a:r>
              <a:rPr lang="en-US" sz="2400" dirty="0"/>
              <a:t> </a:t>
            </a:r>
            <a:r>
              <a:rPr lang="en-US" sz="2400" dirty="0" err="1"/>
              <a:t>Ddarllen</a:t>
            </a:r>
            <a:r>
              <a:rPr lang="en-US" sz="2400" dirty="0"/>
              <a:t> ac </a:t>
            </a:r>
            <a:r>
              <a:rPr lang="en-US" sz="2400" dirty="0" err="1"/>
              <a:t>i</a:t>
            </a:r>
            <a:r>
              <a:rPr lang="en-US" sz="2400" dirty="0"/>
              <a:t> </a:t>
            </a:r>
            <a:r>
              <a:rPr lang="en-US" sz="2400" dirty="0" err="1"/>
              <a:t>ddeall</a:t>
            </a:r>
            <a:endParaRPr lang="en-US" sz="2400" dirty="0"/>
          </a:p>
          <a:p>
            <a:r>
              <a:rPr lang="en-US" sz="2400" dirty="0" err="1"/>
              <a:t>Egluro</a:t>
            </a:r>
            <a:r>
              <a:rPr lang="en-US" sz="2400" dirty="0"/>
              <a:t> </a:t>
            </a:r>
            <a:r>
              <a:rPr lang="en-US" sz="2400" dirty="0" err="1"/>
              <a:t>pwynt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glir</a:t>
            </a:r>
            <a:endParaRPr lang="en-US" sz="2400" dirty="0"/>
          </a:p>
        </p:txBody>
      </p:sp>
      <p:sp>
        <p:nvSpPr>
          <p:cNvPr id="5" name="Right Arrow 4">
            <a:extLst>
              <a:ext uri="{FF2B5EF4-FFF2-40B4-BE49-F238E27FC236}">
                <a16:creationId xmlns:a16="http://schemas.microsoft.com/office/drawing/2014/main" id="{58152817-AE10-4338-F3EE-B6E8A008C7AC}"/>
              </a:ext>
            </a:extLst>
          </p:cNvPr>
          <p:cNvSpPr/>
          <p:nvPr/>
        </p:nvSpPr>
        <p:spPr>
          <a:xfrm>
            <a:off x="5029200" y="3735742"/>
            <a:ext cx="2133600" cy="6096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C590502D-1093-EFCE-A763-F9D99698744C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005479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427"/>
    </mc:Choice>
    <mc:Fallback xmlns="">
      <p:transition spd="slow" advTm="174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  <p:bldLst>
      <p:bldP spid="4" grpId="0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129B2B-6D7F-D208-CBA9-0F5EED2A45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Cyfeirnodi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97608B-187A-39CA-774B-69795AF746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dirty="0"/>
              <a:t>Atal </a:t>
            </a:r>
            <a:r>
              <a:rPr lang="cy-GB" sz="2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llên-ladrad</a:t>
            </a:r>
            <a:r>
              <a:rPr lang="en-GB" sz="2800" dirty="0">
                <a:effectLst/>
              </a:rPr>
              <a:t> </a:t>
            </a:r>
            <a:endParaRPr lang="en-US" sz="2800" dirty="0">
              <a:effectLst/>
            </a:endParaRPr>
          </a:p>
          <a:p>
            <a:r>
              <a:rPr lang="en-US" sz="2800" dirty="0" err="1"/>
              <a:t>Cydnabod</a:t>
            </a:r>
            <a:r>
              <a:rPr lang="en-US" sz="2800" dirty="0"/>
              <a:t> </a:t>
            </a:r>
            <a:r>
              <a:rPr lang="en-US" sz="2800" dirty="0" err="1"/>
              <a:t>gwaith</a:t>
            </a:r>
            <a:r>
              <a:rPr lang="en-US" sz="2800" dirty="0"/>
              <a:t> </a:t>
            </a:r>
            <a:r>
              <a:rPr lang="en-US" sz="2800" dirty="0" err="1"/>
              <a:t>eraill</a:t>
            </a:r>
            <a:endParaRPr lang="en-US" sz="2800" dirty="0"/>
          </a:p>
          <a:p>
            <a:r>
              <a:rPr lang="en-US" sz="2800" dirty="0" err="1"/>
              <a:t>Tystiolaeth</a:t>
            </a:r>
            <a:r>
              <a:rPr lang="en-US" sz="2800" dirty="0"/>
              <a:t> </a:t>
            </a:r>
            <a:r>
              <a:rPr lang="en-US" sz="2800" dirty="0" err="1"/>
              <a:t>i</a:t>
            </a:r>
            <a:r>
              <a:rPr lang="en-US" sz="2800" dirty="0"/>
              <a:t> </a:t>
            </a:r>
            <a:r>
              <a:rPr lang="en-US" sz="2800" dirty="0" err="1"/>
              <a:t>gefnofi</a:t>
            </a:r>
            <a:r>
              <a:rPr lang="en-US" sz="2800" dirty="0"/>
              <a:t> </a:t>
            </a:r>
            <a:r>
              <a:rPr lang="en-US" sz="2800" dirty="0" err="1"/>
              <a:t>pwynt</a:t>
            </a:r>
            <a:endParaRPr lang="en-US" sz="2800" dirty="0"/>
          </a:p>
        </p:txBody>
      </p:sp>
      <p:pic>
        <p:nvPicPr>
          <p:cNvPr id="2050" name="Picture 2" descr="Teaching About Plagiarism In The Online Classroom - eLearning Industry">
            <a:extLst>
              <a:ext uri="{FF2B5EF4-FFF2-40B4-BE49-F238E27FC236}">
                <a16:creationId xmlns:a16="http://schemas.microsoft.com/office/drawing/2014/main" id="{84BD61FA-C5A7-B1F6-73AC-461A8B5369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0395" y="2439805"/>
            <a:ext cx="3613372" cy="3735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8CFF21C8-6448-285F-AB27-0F9FA63D0E5C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191371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838"/>
    </mc:Choice>
    <mc:Fallback xmlns="">
      <p:transition spd="slow" advTm="218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9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26789C-E82E-A3F6-77AB-62DBE157E1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Sut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Wella</a:t>
            </a:r>
            <a:r>
              <a:rPr lang="en-US" dirty="0"/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554D98-A60B-C8D0-63BB-EC9A5758ED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4121" y="2314885"/>
            <a:ext cx="6531212" cy="4095927"/>
          </a:xfrm>
        </p:spPr>
        <p:txBody>
          <a:bodyPr anchor="t">
            <a:normAutofit/>
          </a:bodyPr>
          <a:lstStyle/>
          <a:p>
            <a:r>
              <a:rPr lang="en-US" sz="2400" dirty="0" err="1"/>
              <a:t>Sesiynau</a:t>
            </a:r>
            <a:r>
              <a:rPr lang="en-US" sz="2400" dirty="0"/>
              <a:t> </a:t>
            </a:r>
            <a:r>
              <a:rPr lang="en-US" sz="2400" dirty="0" err="1"/>
              <a:t>Llwybr</a:t>
            </a:r>
            <a:r>
              <a:rPr lang="en-US" sz="2400" dirty="0"/>
              <a:t> </a:t>
            </a:r>
            <a:r>
              <a:rPr lang="en-US" sz="2400" dirty="0" err="1"/>
              <a:t>Datblygu’r</a:t>
            </a:r>
            <a:r>
              <a:rPr lang="en-US" sz="2400" dirty="0"/>
              <a:t> </a:t>
            </a:r>
            <a:r>
              <a:rPr lang="en-US" sz="2400" dirty="0" err="1"/>
              <a:t>Gymraeg</a:t>
            </a:r>
            <a:endParaRPr lang="en-US" sz="2400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45BCFA28-3814-0BB5-ACAA-F8F4B2B09010}"/>
              </a:ext>
            </a:extLst>
          </p:cNvPr>
          <p:cNvSpPr txBox="1">
            <a:spLocks/>
          </p:cNvSpPr>
          <p:nvPr/>
        </p:nvSpPr>
        <p:spPr>
          <a:xfrm>
            <a:off x="7341214" y="2314885"/>
            <a:ext cx="4586665" cy="3636511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dirty="0" err="1"/>
              <a:t>Llawlyfr</a:t>
            </a:r>
            <a:r>
              <a:rPr lang="en-US" sz="2400" dirty="0"/>
              <a:t> </a:t>
            </a:r>
            <a:r>
              <a:rPr lang="en-US" sz="2400" dirty="0" err="1"/>
              <a:t>cyfeirnodi</a:t>
            </a:r>
            <a:r>
              <a:rPr lang="en-US" sz="2400" dirty="0"/>
              <a:t> Harvard</a:t>
            </a:r>
          </a:p>
        </p:txBody>
      </p:sp>
      <p:pic>
        <p:nvPicPr>
          <p:cNvPr id="6" name="Picture 5" descr="Graphical user interface&#10;&#10;Description automatically generated">
            <a:extLst>
              <a:ext uri="{FF2B5EF4-FFF2-40B4-BE49-F238E27FC236}">
                <a16:creationId xmlns:a16="http://schemas.microsoft.com/office/drawing/2014/main" id="{23128877-8778-B3F5-8BE3-F2949006CFF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2465" y="3081327"/>
            <a:ext cx="4162205" cy="3138792"/>
          </a:xfrm>
          <a:prstGeom prst="rect">
            <a:avLst/>
          </a:prstGeom>
        </p:spPr>
      </p:pic>
      <p:sp>
        <p:nvSpPr>
          <p:cNvPr id="8" name="Oval 7">
            <a:extLst>
              <a:ext uri="{FF2B5EF4-FFF2-40B4-BE49-F238E27FC236}">
                <a16:creationId xmlns:a16="http://schemas.microsoft.com/office/drawing/2014/main" id="{7940BF3F-2685-5DA3-B518-1279DAFD1551}"/>
              </a:ext>
            </a:extLst>
          </p:cNvPr>
          <p:cNvSpPr/>
          <p:nvPr/>
        </p:nvSpPr>
        <p:spPr>
          <a:xfrm>
            <a:off x="2253972" y="3565004"/>
            <a:ext cx="2199189" cy="2002420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99AC64B9-FFAD-19A4-BA6B-3A612C7B23C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68497" y="2982198"/>
            <a:ext cx="2409302" cy="3339065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43F9F710-26E7-419E-4A1E-FC5D19AD466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53276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013"/>
    </mc:Choice>
    <mc:Fallback xmlns="">
      <p:transition spd="slow" advTm="290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6C494C-550B-5E8A-6D50-1962CFD28B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r>
              <a:rPr lang="en-US" dirty="0"/>
              <a:t>I </a:t>
            </a:r>
            <a:r>
              <a:rPr lang="en-US" dirty="0" err="1"/>
              <a:t>Gloi</a:t>
            </a: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640EBD0-BF00-CB15-9FC3-DFD50E77368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87053231"/>
              </p:ext>
            </p:extLst>
          </p:nvPr>
        </p:nvGraphicFramePr>
        <p:xfrm>
          <a:off x="819150" y="2548647"/>
          <a:ext cx="10553700" cy="3310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9B5BE2B7-118B-BAA3-0C6E-C48CDC508F9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1455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775"/>
    </mc:Choice>
    <mc:Fallback xmlns="">
      <p:transition spd="slow" advTm="247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E26B44-B624-C5E9-84A8-502DD2F6AC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Rhestr</a:t>
            </a:r>
            <a:r>
              <a:rPr lang="en-US" dirty="0"/>
              <a:t> </a:t>
            </a:r>
            <a:r>
              <a:rPr lang="en-US" dirty="0" err="1"/>
              <a:t>Gyfeiriadau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71961B-0A5D-F355-5769-9DF9ACDE63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y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Cottrell, S. (2019) </a:t>
            </a:r>
            <a:r>
              <a:rPr lang="cy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Study Skills Handbook</a:t>
            </a:r>
            <a:r>
              <a:rPr lang="cy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Bloomsbury Publishing Plc.</a:t>
            </a:r>
          </a:p>
          <a:p>
            <a:pPr marL="0" indent="0">
              <a:buNone/>
            </a:pPr>
            <a:r>
              <a:rPr lang="cy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Needleman, R. (dim dyddiad) </a:t>
            </a:r>
            <a:r>
              <a:rPr lang="cy-GB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Are The 6 Essential Skills For University Students? </a:t>
            </a:r>
            <a:r>
              <a:rPr lang="cy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 gael yn: </a:t>
            </a:r>
            <a:r>
              <a:rPr lang="cy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https://www.uniadmissions.co.uk/application-guides/6-essential-skills-for-university-students/</a:t>
            </a:r>
            <a:r>
              <a:rPr lang="cy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(Cyrchwyd: 9 Rhagfyr 2022)</a:t>
            </a:r>
          </a:p>
          <a:p>
            <a:pPr marL="0" indent="0">
              <a:buNone/>
            </a:pPr>
            <a:r>
              <a:rPr lang="cy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University of New South Wales (2022) </a:t>
            </a:r>
            <a:r>
              <a:rPr lang="cy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Why is Referencing Important? </a:t>
            </a:r>
            <a:r>
              <a:rPr lang="cy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Ar gael yn: </a:t>
            </a:r>
            <a:r>
              <a:rPr lang="cy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/>
              </a:rPr>
              <a:t>https://www.student.unsw.edu.au/why-referencing-important</a:t>
            </a:r>
            <a:r>
              <a:rPr lang="cy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(Cyrchwyd: 9 Rhagfyr 2022)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86815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91"/>
    </mc:Choice>
    <mc:Fallback xmlns="">
      <p:transition spd="slow" advTm="1091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9E75D15-CF17-4901-A858-1470ED6597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1212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DF323B8-8C06-4F56-BB4B-B8857128A0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22225">
            <a:solidFill>
              <a:srgbClr val="568AE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Table&#10;&#10;Description automatically generated with medium confidence">
            <a:extLst>
              <a:ext uri="{FF2B5EF4-FFF2-40B4-BE49-F238E27FC236}">
                <a16:creationId xmlns:a16="http://schemas.microsoft.com/office/drawing/2014/main" id="{943F2F29-1B2A-7FAE-6762-D9B854AC074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07922" y="786900"/>
            <a:ext cx="7976156" cy="52842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920578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8.7|2.5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1.7|3.5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6.5|2.5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0.1|0.3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3.6|2.7|3.1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00C6BB"/>
      </a:accent1>
      <a:accent2>
        <a:srgbClr val="6FEBA0"/>
      </a:accent2>
      <a:accent3>
        <a:srgbClr val="B6DF5E"/>
      </a:accent3>
      <a:accent4>
        <a:srgbClr val="EFB251"/>
      </a:accent4>
      <a:accent5>
        <a:srgbClr val="EF755F"/>
      </a:accent5>
      <a:accent6>
        <a:srgbClr val="ED515C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6F3559E9-1A4C-49D8-94D4-F41003531C4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{7A42E24C-95FC-4043-97A9-9F2BE092B90E}tf10001121</Template>
  <TotalTime>6172</TotalTime>
  <Words>235</Words>
  <Application>Microsoft Macintosh PowerPoint</Application>
  <PresentationFormat>Widescreen</PresentationFormat>
  <Paragraphs>35</Paragraphs>
  <Slides>10</Slides>
  <Notes>0</Notes>
  <HiddenSlides>0</HiddenSlides>
  <MMClips>8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Calibri</vt:lpstr>
      <vt:lpstr>Century Gothic</vt:lpstr>
      <vt:lpstr>Wingdings 2</vt:lpstr>
      <vt:lpstr>Quotable</vt:lpstr>
      <vt:lpstr>Dysgu yn yr Oes Ddigidol ECGE4005P/C </vt:lpstr>
      <vt:lpstr>6 Sgil Hanfodol</vt:lpstr>
      <vt:lpstr>Rheoli Amser</vt:lpstr>
      <vt:lpstr>Sut i Wella?</vt:lpstr>
      <vt:lpstr>Ysgrifennu Academaidd</vt:lpstr>
      <vt:lpstr>Cyfeirnodi</vt:lpstr>
      <vt:lpstr>Sut i Wella?</vt:lpstr>
      <vt:lpstr>I Gloi</vt:lpstr>
      <vt:lpstr>Rhestr Gyfeiriadau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Sion Jones (2205136)</dc:creator>
  <cp:lastModifiedBy>Sion Jones (2205136)</cp:lastModifiedBy>
  <cp:revision>11</cp:revision>
  <dcterms:created xsi:type="dcterms:W3CDTF">2022-12-09T12:16:18Z</dcterms:created>
  <dcterms:modified xsi:type="dcterms:W3CDTF">2022-12-16T19:42:01Z</dcterms:modified>
</cp:coreProperties>
</file>