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16" r:id="rId1"/>
  </p:sldMasterIdLst>
  <p:notesMasterIdLst>
    <p:notesMasterId r:id="rId30"/>
  </p:notesMasterIdLst>
  <p:sldIdLst>
    <p:sldId id="256" r:id="rId2"/>
    <p:sldId id="259" r:id="rId3"/>
    <p:sldId id="366" r:id="rId4"/>
    <p:sldId id="353" r:id="rId5"/>
    <p:sldId id="357" r:id="rId6"/>
    <p:sldId id="356" r:id="rId7"/>
    <p:sldId id="358" r:id="rId8"/>
    <p:sldId id="354" r:id="rId9"/>
    <p:sldId id="359" r:id="rId10"/>
    <p:sldId id="360" r:id="rId11"/>
    <p:sldId id="260" r:id="rId12"/>
    <p:sldId id="364" r:id="rId13"/>
    <p:sldId id="365" r:id="rId14"/>
    <p:sldId id="361" r:id="rId15"/>
    <p:sldId id="267" r:id="rId16"/>
    <p:sldId id="263" r:id="rId17"/>
    <p:sldId id="268" r:id="rId18"/>
    <p:sldId id="269" r:id="rId19"/>
    <p:sldId id="261" r:id="rId20"/>
    <p:sldId id="362" r:id="rId21"/>
    <p:sldId id="363" r:id="rId22"/>
    <p:sldId id="262" r:id="rId23"/>
    <p:sldId id="266" r:id="rId24"/>
    <p:sldId id="265" r:id="rId25"/>
    <p:sldId id="264" r:id="rId26"/>
    <p:sldId id="258" r:id="rId27"/>
    <p:sldId id="257" r:id="rId28"/>
    <p:sldId id="270"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9718"/>
    <p:restoredTop sz="94694"/>
  </p:normalViewPr>
  <p:slideViewPr>
    <p:cSldViewPr snapToGrid="0" snapToObjects="1">
      <p:cViewPr varScale="1">
        <p:scale>
          <a:sx n="121" d="100"/>
          <a:sy n="121" d="100"/>
        </p:scale>
        <p:origin x="1120" y="176"/>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4122B9-5A2C-4E5F-B1FF-76F2A96AC87F}" type="doc">
      <dgm:prSet loTypeId="urn:microsoft.com/office/officeart/2008/layout/LinedList" loCatId="list" qsTypeId="urn:microsoft.com/office/officeart/2005/8/quickstyle/simple4" qsCatId="simple" csTypeId="urn:microsoft.com/office/officeart/2005/8/colors/colorful2" csCatId="colorful"/>
      <dgm:spPr/>
      <dgm:t>
        <a:bodyPr/>
        <a:lstStyle/>
        <a:p>
          <a:endParaRPr lang="en-US"/>
        </a:p>
      </dgm:t>
    </dgm:pt>
    <dgm:pt modelId="{CF7BC431-3BF0-4E68-AA44-880A6E40FBB1}">
      <dgm:prSet/>
      <dgm:spPr/>
      <dgm:t>
        <a:bodyPr/>
        <a:lstStyle/>
        <a:p>
          <a:r>
            <a:rPr lang="en-US"/>
            <a:t>- Does entering post-compulsory education represent a step change to the way we learn?</a:t>
          </a:r>
        </a:p>
      </dgm:t>
    </dgm:pt>
    <dgm:pt modelId="{081E1EA2-E2B4-4759-B74C-C849B4BD0A5A}" type="parTrans" cxnId="{D96ADAA2-F231-4B35-8D67-558CF67D0AA2}">
      <dgm:prSet/>
      <dgm:spPr/>
      <dgm:t>
        <a:bodyPr/>
        <a:lstStyle/>
        <a:p>
          <a:endParaRPr lang="en-US"/>
        </a:p>
      </dgm:t>
    </dgm:pt>
    <dgm:pt modelId="{33F68334-6EC5-4B66-8BD2-BFA8090C0275}" type="sibTrans" cxnId="{D96ADAA2-F231-4B35-8D67-558CF67D0AA2}">
      <dgm:prSet/>
      <dgm:spPr/>
      <dgm:t>
        <a:bodyPr/>
        <a:lstStyle/>
        <a:p>
          <a:endParaRPr lang="en-US"/>
        </a:p>
      </dgm:t>
    </dgm:pt>
    <dgm:pt modelId="{56ABE310-2DB0-453B-86CD-0AF98ACEB634}">
      <dgm:prSet/>
      <dgm:spPr/>
      <dgm:t>
        <a:bodyPr/>
        <a:lstStyle/>
        <a:p>
          <a:r>
            <a:rPr lang="en-US"/>
            <a:t>- Why?</a:t>
          </a:r>
        </a:p>
      </dgm:t>
    </dgm:pt>
    <dgm:pt modelId="{8171F3FC-B7EB-4FDF-AE1F-07D064AAD37C}" type="parTrans" cxnId="{29C9A28C-EC9B-488F-997E-75079464DDCE}">
      <dgm:prSet/>
      <dgm:spPr/>
      <dgm:t>
        <a:bodyPr/>
        <a:lstStyle/>
        <a:p>
          <a:endParaRPr lang="en-US"/>
        </a:p>
      </dgm:t>
    </dgm:pt>
    <dgm:pt modelId="{A5E86476-AC7C-4AFD-B1E1-99BAF1B3804E}" type="sibTrans" cxnId="{29C9A28C-EC9B-488F-997E-75079464DDCE}">
      <dgm:prSet/>
      <dgm:spPr/>
      <dgm:t>
        <a:bodyPr/>
        <a:lstStyle/>
        <a:p>
          <a:endParaRPr lang="en-US"/>
        </a:p>
      </dgm:t>
    </dgm:pt>
    <dgm:pt modelId="{1FFE572B-96C2-4AA5-886B-7DABD7DAB906}">
      <dgm:prSet/>
      <dgm:spPr/>
      <dgm:t>
        <a:bodyPr/>
        <a:lstStyle/>
        <a:p>
          <a:r>
            <a:rPr lang="en-US"/>
            <a:t>Justify your view in terms of learning concepts </a:t>
          </a:r>
        </a:p>
      </dgm:t>
    </dgm:pt>
    <dgm:pt modelId="{54E6D616-4130-4DFD-8796-9AF5E629D6A8}" type="parTrans" cxnId="{61628DD6-EF9E-49B2-9EF8-D207E418F2E6}">
      <dgm:prSet/>
      <dgm:spPr/>
      <dgm:t>
        <a:bodyPr/>
        <a:lstStyle/>
        <a:p>
          <a:endParaRPr lang="en-US"/>
        </a:p>
      </dgm:t>
    </dgm:pt>
    <dgm:pt modelId="{7C133AF0-B297-4409-ABFB-933A17FC5478}" type="sibTrans" cxnId="{61628DD6-EF9E-49B2-9EF8-D207E418F2E6}">
      <dgm:prSet/>
      <dgm:spPr/>
      <dgm:t>
        <a:bodyPr/>
        <a:lstStyle/>
        <a:p>
          <a:endParaRPr lang="en-US"/>
        </a:p>
      </dgm:t>
    </dgm:pt>
    <dgm:pt modelId="{6A17AE23-1191-4FCA-935F-A677D25D99D1}">
      <dgm:prSet/>
      <dgm:spPr/>
      <dgm:t>
        <a:bodyPr/>
        <a:lstStyle/>
        <a:p>
          <a:r>
            <a:rPr lang="en-US"/>
            <a:t>i.e. pedagogy/andragogy </a:t>
          </a:r>
        </a:p>
      </dgm:t>
    </dgm:pt>
    <dgm:pt modelId="{5752E253-41A9-4188-A9BB-02149DBE23FF}" type="parTrans" cxnId="{45AEB6E7-939B-497A-B6CC-38794AADAA66}">
      <dgm:prSet/>
      <dgm:spPr/>
      <dgm:t>
        <a:bodyPr/>
        <a:lstStyle/>
        <a:p>
          <a:endParaRPr lang="en-US"/>
        </a:p>
      </dgm:t>
    </dgm:pt>
    <dgm:pt modelId="{F4D09C2A-83CD-4AA4-A42E-2DAE9D98319B}" type="sibTrans" cxnId="{45AEB6E7-939B-497A-B6CC-38794AADAA66}">
      <dgm:prSet/>
      <dgm:spPr/>
      <dgm:t>
        <a:bodyPr/>
        <a:lstStyle/>
        <a:p>
          <a:endParaRPr lang="en-US"/>
        </a:p>
      </dgm:t>
    </dgm:pt>
    <dgm:pt modelId="{D9516B43-1980-054B-9B30-B5D63C1A645C}" type="pres">
      <dgm:prSet presAssocID="{6A4122B9-5A2C-4E5F-B1FF-76F2A96AC87F}" presName="vert0" presStyleCnt="0">
        <dgm:presLayoutVars>
          <dgm:dir/>
          <dgm:animOne val="branch"/>
          <dgm:animLvl val="lvl"/>
        </dgm:presLayoutVars>
      </dgm:prSet>
      <dgm:spPr/>
    </dgm:pt>
    <dgm:pt modelId="{2EF48937-7F46-2940-8142-4ED342CCA470}" type="pres">
      <dgm:prSet presAssocID="{CF7BC431-3BF0-4E68-AA44-880A6E40FBB1}" presName="thickLine" presStyleLbl="alignNode1" presStyleIdx="0" presStyleCnt="4"/>
      <dgm:spPr/>
    </dgm:pt>
    <dgm:pt modelId="{8C83BB8B-00D6-0F4E-93C2-19B7882BE488}" type="pres">
      <dgm:prSet presAssocID="{CF7BC431-3BF0-4E68-AA44-880A6E40FBB1}" presName="horz1" presStyleCnt="0"/>
      <dgm:spPr/>
    </dgm:pt>
    <dgm:pt modelId="{15453EA5-D31A-6F46-AF76-EDC09C9383C5}" type="pres">
      <dgm:prSet presAssocID="{CF7BC431-3BF0-4E68-AA44-880A6E40FBB1}" presName="tx1" presStyleLbl="revTx" presStyleIdx="0" presStyleCnt="4"/>
      <dgm:spPr/>
    </dgm:pt>
    <dgm:pt modelId="{93162F0E-B979-A949-852D-5C6D98FBE3C3}" type="pres">
      <dgm:prSet presAssocID="{CF7BC431-3BF0-4E68-AA44-880A6E40FBB1}" presName="vert1" presStyleCnt="0"/>
      <dgm:spPr/>
    </dgm:pt>
    <dgm:pt modelId="{1BA33A4D-96DC-904F-8BFC-7BF0FD09A6A8}" type="pres">
      <dgm:prSet presAssocID="{56ABE310-2DB0-453B-86CD-0AF98ACEB634}" presName="thickLine" presStyleLbl="alignNode1" presStyleIdx="1" presStyleCnt="4"/>
      <dgm:spPr/>
    </dgm:pt>
    <dgm:pt modelId="{147EAE72-C82F-8F4D-8306-591842B986EE}" type="pres">
      <dgm:prSet presAssocID="{56ABE310-2DB0-453B-86CD-0AF98ACEB634}" presName="horz1" presStyleCnt="0"/>
      <dgm:spPr/>
    </dgm:pt>
    <dgm:pt modelId="{C2D6704E-C400-DE4E-B00F-3D5525A7448D}" type="pres">
      <dgm:prSet presAssocID="{56ABE310-2DB0-453B-86CD-0AF98ACEB634}" presName="tx1" presStyleLbl="revTx" presStyleIdx="1" presStyleCnt="4"/>
      <dgm:spPr/>
    </dgm:pt>
    <dgm:pt modelId="{6B1CAEB3-695E-E54C-9CC8-7D22E03E5369}" type="pres">
      <dgm:prSet presAssocID="{56ABE310-2DB0-453B-86CD-0AF98ACEB634}" presName="vert1" presStyleCnt="0"/>
      <dgm:spPr/>
    </dgm:pt>
    <dgm:pt modelId="{9462CB0D-AF8B-4D42-BFDD-622EA5DB0194}" type="pres">
      <dgm:prSet presAssocID="{1FFE572B-96C2-4AA5-886B-7DABD7DAB906}" presName="thickLine" presStyleLbl="alignNode1" presStyleIdx="2" presStyleCnt="4"/>
      <dgm:spPr/>
    </dgm:pt>
    <dgm:pt modelId="{281FC97E-BCFE-F446-8BE5-1BAA15EDB10E}" type="pres">
      <dgm:prSet presAssocID="{1FFE572B-96C2-4AA5-886B-7DABD7DAB906}" presName="horz1" presStyleCnt="0"/>
      <dgm:spPr/>
    </dgm:pt>
    <dgm:pt modelId="{09267F1A-2F90-0C4C-ACB4-F941415C7D6F}" type="pres">
      <dgm:prSet presAssocID="{1FFE572B-96C2-4AA5-886B-7DABD7DAB906}" presName="tx1" presStyleLbl="revTx" presStyleIdx="2" presStyleCnt="4"/>
      <dgm:spPr/>
    </dgm:pt>
    <dgm:pt modelId="{C780485B-ABF1-1A44-8F5D-DDD378A21185}" type="pres">
      <dgm:prSet presAssocID="{1FFE572B-96C2-4AA5-886B-7DABD7DAB906}" presName="vert1" presStyleCnt="0"/>
      <dgm:spPr/>
    </dgm:pt>
    <dgm:pt modelId="{EF9FB8C2-85F0-1F49-B4D8-A704A90A97D9}" type="pres">
      <dgm:prSet presAssocID="{6A17AE23-1191-4FCA-935F-A677D25D99D1}" presName="thickLine" presStyleLbl="alignNode1" presStyleIdx="3" presStyleCnt="4"/>
      <dgm:spPr/>
    </dgm:pt>
    <dgm:pt modelId="{D674A2C6-5F05-F94D-9FE7-F82EFEDECD1C}" type="pres">
      <dgm:prSet presAssocID="{6A17AE23-1191-4FCA-935F-A677D25D99D1}" presName="horz1" presStyleCnt="0"/>
      <dgm:spPr/>
    </dgm:pt>
    <dgm:pt modelId="{196CE99D-EEDB-8948-854F-5335F40CD910}" type="pres">
      <dgm:prSet presAssocID="{6A17AE23-1191-4FCA-935F-A677D25D99D1}" presName="tx1" presStyleLbl="revTx" presStyleIdx="3" presStyleCnt="4"/>
      <dgm:spPr/>
    </dgm:pt>
    <dgm:pt modelId="{97FFBD29-B07E-6F47-9FA4-3A854383E65A}" type="pres">
      <dgm:prSet presAssocID="{6A17AE23-1191-4FCA-935F-A677D25D99D1}" presName="vert1" presStyleCnt="0"/>
      <dgm:spPr/>
    </dgm:pt>
  </dgm:ptLst>
  <dgm:cxnLst>
    <dgm:cxn modelId="{86D42341-61E3-E74B-AB9B-DC0BF98F867A}" type="presOf" srcId="{1FFE572B-96C2-4AA5-886B-7DABD7DAB906}" destId="{09267F1A-2F90-0C4C-ACB4-F941415C7D6F}" srcOrd="0" destOrd="0" presId="urn:microsoft.com/office/officeart/2008/layout/LinedList"/>
    <dgm:cxn modelId="{AF427371-E8EE-3642-A058-E7DA43EC1ED1}" type="presOf" srcId="{6A17AE23-1191-4FCA-935F-A677D25D99D1}" destId="{196CE99D-EEDB-8948-854F-5335F40CD910}" srcOrd="0" destOrd="0" presId="urn:microsoft.com/office/officeart/2008/layout/LinedList"/>
    <dgm:cxn modelId="{29C9A28C-EC9B-488F-997E-75079464DDCE}" srcId="{6A4122B9-5A2C-4E5F-B1FF-76F2A96AC87F}" destId="{56ABE310-2DB0-453B-86CD-0AF98ACEB634}" srcOrd="1" destOrd="0" parTransId="{8171F3FC-B7EB-4FDF-AE1F-07D064AAD37C}" sibTransId="{A5E86476-AC7C-4AFD-B1E1-99BAF1B3804E}"/>
    <dgm:cxn modelId="{3785A499-C560-2B43-9258-DBC901515F51}" type="presOf" srcId="{CF7BC431-3BF0-4E68-AA44-880A6E40FBB1}" destId="{15453EA5-D31A-6F46-AF76-EDC09C9383C5}" srcOrd="0" destOrd="0" presId="urn:microsoft.com/office/officeart/2008/layout/LinedList"/>
    <dgm:cxn modelId="{D96ADAA2-F231-4B35-8D67-558CF67D0AA2}" srcId="{6A4122B9-5A2C-4E5F-B1FF-76F2A96AC87F}" destId="{CF7BC431-3BF0-4E68-AA44-880A6E40FBB1}" srcOrd="0" destOrd="0" parTransId="{081E1EA2-E2B4-4759-B74C-C849B4BD0A5A}" sibTransId="{33F68334-6EC5-4B66-8BD2-BFA8090C0275}"/>
    <dgm:cxn modelId="{EC9EBAB7-3152-574D-AE5A-A0205D7D5573}" type="presOf" srcId="{6A4122B9-5A2C-4E5F-B1FF-76F2A96AC87F}" destId="{D9516B43-1980-054B-9B30-B5D63C1A645C}" srcOrd="0" destOrd="0" presId="urn:microsoft.com/office/officeart/2008/layout/LinedList"/>
    <dgm:cxn modelId="{059909D4-7BAC-C74C-9D6E-280556DA538C}" type="presOf" srcId="{56ABE310-2DB0-453B-86CD-0AF98ACEB634}" destId="{C2D6704E-C400-DE4E-B00F-3D5525A7448D}" srcOrd="0" destOrd="0" presId="urn:microsoft.com/office/officeart/2008/layout/LinedList"/>
    <dgm:cxn modelId="{61628DD6-EF9E-49B2-9EF8-D207E418F2E6}" srcId="{6A4122B9-5A2C-4E5F-B1FF-76F2A96AC87F}" destId="{1FFE572B-96C2-4AA5-886B-7DABD7DAB906}" srcOrd="2" destOrd="0" parTransId="{54E6D616-4130-4DFD-8796-9AF5E629D6A8}" sibTransId="{7C133AF0-B297-4409-ABFB-933A17FC5478}"/>
    <dgm:cxn modelId="{45AEB6E7-939B-497A-B6CC-38794AADAA66}" srcId="{6A4122B9-5A2C-4E5F-B1FF-76F2A96AC87F}" destId="{6A17AE23-1191-4FCA-935F-A677D25D99D1}" srcOrd="3" destOrd="0" parTransId="{5752E253-41A9-4188-A9BB-02149DBE23FF}" sibTransId="{F4D09C2A-83CD-4AA4-A42E-2DAE9D98319B}"/>
    <dgm:cxn modelId="{E1F940F7-A179-3247-990A-611843134A9C}" type="presParOf" srcId="{D9516B43-1980-054B-9B30-B5D63C1A645C}" destId="{2EF48937-7F46-2940-8142-4ED342CCA470}" srcOrd="0" destOrd="0" presId="urn:microsoft.com/office/officeart/2008/layout/LinedList"/>
    <dgm:cxn modelId="{789C9226-80FA-2A40-97E8-69C1AB61FED7}" type="presParOf" srcId="{D9516B43-1980-054B-9B30-B5D63C1A645C}" destId="{8C83BB8B-00D6-0F4E-93C2-19B7882BE488}" srcOrd="1" destOrd="0" presId="urn:microsoft.com/office/officeart/2008/layout/LinedList"/>
    <dgm:cxn modelId="{CBA12389-C5D0-4C40-B7F8-6D2F611867BC}" type="presParOf" srcId="{8C83BB8B-00D6-0F4E-93C2-19B7882BE488}" destId="{15453EA5-D31A-6F46-AF76-EDC09C9383C5}" srcOrd="0" destOrd="0" presId="urn:microsoft.com/office/officeart/2008/layout/LinedList"/>
    <dgm:cxn modelId="{7C47EF74-503F-4349-A8E9-FE00A80AFD5D}" type="presParOf" srcId="{8C83BB8B-00D6-0F4E-93C2-19B7882BE488}" destId="{93162F0E-B979-A949-852D-5C6D98FBE3C3}" srcOrd="1" destOrd="0" presId="urn:microsoft.com/office/officeart/2008/layout/LinedList"/>
    <dgm:cxn modelId="{24125533-BBA5-DC44-9EC7-6BCA346F91F1}" type="presParOf" srcId="{D9516B43-1980-054B-9B30-B5D63C1A645C}" destId="{1BA33A4D-96DC-904F-8BFC-7BF0FD09A6A8}" srcOrd="2" destOrd="0" presId="urn:microsoft.com/office/officeart/2008/layout/LinedList"/>
    <dgm:cxn modelId="{171BD46E-6203-B64E-9244-CA63080589CC}" type="presParOf" srcId="{D9516B43-1980-054B-9B30-B5D63C1A645C}" destId="{147EAE72-C82F-8F4D-8306-591842B986EE}" srcOrd="3" destOrd="0" presId="urn:microsoft.com/office/officeart/2008/layout/LinedList"/>
    <dgm:cxn modelId="{E07A5C1B-7AE5-D743-8AE3-27C8CE155FF3}" type="presParOf" srcId="{147EAE72-C82F-8F4D-8306-591842B986EE}" destId="{C2D6704E-C400-DE4E-B00F-3D5525A7448D}" srcOrd="0" destOrd="0" presId="urn:microsoft.com/office/officeart/2008/layout/LinedList"/>
    <dgm:cxn modelId="{C2AFAC35-E5AA-974D-8121-635B75C2520D}" type="presParOf" srcId="{147EAE72-C82F-8F4D-8306-591842B986EE}" destId="{6B1CAEB3-695E-E54C-9CC8-7D22E03E5369}" srcOrd="1" destOrd="0" presId="urn:microsoft.com/office/officeart/2008/layout/LinedList"/>
    <dgm:cxn modelId="{F8CF1CB4-0CF6-DF48-A505-027DD0860999}" type="presParOf" srcId="{D9516B43-1980-054B-9B30-B5D63C1A645C}" destId="{9462CB0D-AF8B-4D42-BFDD-622EA5DB0194}" srcOrd="4" destOrd="0" presId="urn:microsoft.com/office/officeart/2008/layout/LinedList"/>
    <dgm:cxn modelId="{43964CE3-6C1B-3F4A-BF15-15A28F33FA8C}" type="presParOf" srcId="{D9516B43-1980-054B-9B30-B5D63C1A645C}" destId="{281FC97E-BCFE-F446-8BE5-1BAA15EDB10E}" srcOrd="5" destOrd="0" presId="urn:microsoft.com/office/officeart/2008/layout/LinedList"/>
    <dgm:cxn modelId="{1BA32E26-F494-FF49-95FF-340730CA0428}" type="presParOf" srcId="{281FC97E-BCFE-F446-8BE5-1BAA15EDB10E}" destId="{09267F1A-2F90-0C4C-ACB4-F941415C7D6F}" srcOrd="0" destOrd="0" presId="urn:microsoft.com/office/officeart/2008/layout/LinedList"/>
    <dgm:cxn modelId="{2964BBCD-0F6C-8841-B743-D525A5FF43F0}" type="presParOf" srcId="{281FC97E-BCFE-F446-8BE5-1BAA15EDB10E}" destId="{C780485B-ABF1-1A44-8F5D-DDD378A21185}" srcOrd="1" destOrd="0" presId="urn:microsoft.com/office/officeart/2008/layout/LinedList"/>
    <dgm:cxn modelId="{077DC1F5-61A5-6C4E-9111-54DA6303E15B}" type="presParOf" srcId="{D9516B43-1980-054B-9B30-B5D63C1A645C}" destId="{EF9FB8C2-85F0-1F49-B4D8-A704A90A97D9}" srcOrd="6" destOrd="0" presId="urn:microsoft.com/office/officeart/2008/layout/LinedList"/>
    <dgm:cxn modelId="{FF269EFA-6395-C04F-AB4F-0AC3D7FC203A}" type="presParOf" srcId="{D9516B43-1980-054B-9B30-B5D63C1A645C}" destId="{D674A2C6-5F05-F94D-9FE7-F82EFEDECD1C}" srcOrd="7" destOrd="0" presId="urn:microsoft.com/office/officeart/2008/layout/LinedList"/>
    <dgm:cxn modelId="{4E792C12-544F-814E-857E-8D74289986AD}" type="presParOf" srcId="{D674A2C6-5F05-F94D-9FE7-F82EFEDECD1C}" destId="{196CE99D-EEDB-8948-854F-5335F40CD910}" srcOrd="0" destOrd="0" presId="urn:microsoft.com/office/officeart/2008/layout/LinedList"/>
    <dgm:cxn modelId="{4B7F8C73-AEE8-C449-A3EB-3C8A8C000D34}" type="presParOf" srcId="{D674A2C6-5F05-F94D-9FE7-F82EFEDECD1C}" destId="{97FFBD29-B07E-6F47-9FA4-3A854383E65A}"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F48937-7F46-2940-8142-4ED342CCA470}">
      <dsp:nvSpPr>
        <dsp:cNvPr id="0" name=""/>
        <dsp:cNvSpPr/>
      </dsp:nvSpPr>
      <dsp:spPr>
        <a:xfrm>
          <a:off x="0" y="0"/>
          <a:ext cx="6290226" cy="0"/>
        </a:xfrm>
        <a:prstGeom prst="line">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w="9525" cap="flat" cmpd="sng" algn="ctr">
          <a:solidFill>
            <a:schemeClr val="accent2">
              <a:hueOff val="0"/>
              <a:satOff val="0"/>
              <a:lumOff val="0"/>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sp>
    <dsp:sp modelId="{15453EA5-D31A-6F46-AF76-EDC09C9383C5}">
      <dsp:nvSpPr>
        <dsp:cNvPr id="0" name=""/>
        <dsp:cNvSpPr/>
      </dsp:nvSpPr>
      <dsp:spPr>
        <a:xfrm>
          <a:off x="0" y="0"/>
          <a:ext cx="6290226" cy="13619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 Does entering post-compulsory education represent a step change to the way we learn?</a:t>
          </a:r>
        </a:p>
      </dsp:txBody>
      <dsp:txXfrm>
        <a:off x="0" y="0"/>
        <a:ext cx="6290226" cy="1361936"/>
      </dsp:txXfrm>
    </dsp:sp>
    <dsp:sp modelId="{1BA33A4D-96DC-904F-8BFC-7BF0FD09A6A8}">
      <dsp:nvSpPr>
        <dsp:cNvPr id="0" name=""/>
        <dsp:cNvSpPr/>
      </dsp:nvSpPr>
      <dsp:spPr>
        <a:xfrm>
          <a:off x="0" y="1361936"/>
          <a:ext cx="6290226" cy="0"/>
        </a:xfrm>
        <a:prstGeom prst="line">
          <a:avLst/>
        </a:prstGeom>
        <a:gradFill rotWithShape="0">
          <a:gsLst>
            <a:gs pos="0">
              <a:schemeClr val="accent2">
                <a:hueOff val="339889"/>
                <a:satOff val="-886"/>
                <a:lumOff val="2091"/>
                <a:alphaOff val="0"/>
                <a:tint val="96000"/>
                <a:satMod val="100000"/>
                <a:lumMod val="104000"/>
              </a:schemeClr>
            </a:gs>
            <a:gs pos="78000">
              <a:schemeClr val="accent2">
                <a:hueOff val="339889"/>
                <a:satOff val="-886"/>
                <a:lumOff val="2091"/>
                <a:alphaOff val="0"/>
                <a:shade val="100000"/>
                <a:satMod val="110000"/>
                <a:lumMod val="100000"/>
              </a:schemeClr>
            </a:gs>
          </a:gsLst>
          <a:lin ang="5400000" scaled="0"/>
        </a:gradFill>
        <a:ln w="9525" cap="flat" cmpd="sng" algn="ctr">
          <a:solidFill>
            <a:schemeClr val="accent2">
              <a:hueOff val="339889"/>
              <a:satOff val="-886"/>
              <a:lumOff val="2091"/>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sp>
    <dsp:sp modelId="{C2D6704E-C400-DE4E-B00F-3D5525A7448D}">
      <dsp:nvSpPr>
        <dsp:cNvPr id="0" name=""/>
        <dsp:cNvSpPr/>
      </dsp:nvSpPr>
      <dsp:spPr>
        <a:xfrm>
          <a:off x="0" y="1361936"/>
          <a:ext cx="6290226" cy="13619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 Why?</a:t>
          </a:r>
        </a:p>
      </dsp:txBody>
      <dsp:txXfrm>
        <a:off x="0" y="1361936"/>
        <a:ext cx="6290226" cy="1361936"/>
      </dsp:txXfrm>
    </dsp:sp>
    <dsp:sp modelId="{9462CB0D-AF8B-4D42-BFDD-622EA5DB0194}">
      <dsp:nvSpPr>
        <dsp:cNvPr id="0" name=""/>
        <dsp:cNvSpPr/>
      </dsp:nvSpPr>
      <dsp:spPr>
        <a:xfrm>
          <a:off x="0" y="2723872"/>
          <a:ext cx="6290226" cy="0"/>
        </a:xfrm>
        <a:prstGeom prst="line">
          <a:avLst/>
        </a:prstGeom>
        <a:gradFill rotWithShape="0">
          <a:gsLst>
            <a:gs pos="0">
              <a:schemeClr val="accent2">
                <a:hueOff val="679779"/>
                <a:satOff val="-1772"/>
                <a:lumOff val="4183"/>
                <a:alphaOff val="0"/>
                <a:tint val="96000"/>
                <a:satMod val="100000"/>
                <a:lumMod val="104000"/>
              </a:schemeClr>
            </a:gs>
            <a:gs pos="78000">
              <a:schemeClr val="accent2">
                <a:hueOff val="679779"/>
                <a:satOff val="-1772"/>
                <a:lumOff val="4183"/>
                <a:alphaOff val="0"/>
                <a:shade val="100000"/>
                <a:satMod val="110000"/>
                <a:lumMod val="100000"/>
              </a:schemeClr>
            </a:gs>
          </a:gsLst>
          <a:lin ang="5400000" scaled="0"/>
        </a:gradFill>
        <a:ln w="9525" cap="flat" cmpd="sng" algn="ctr">
          <a:solidFill>
            <a:schemeClr val="accent2">
              <a:hueOff val="679779"/>
              <a:satOff val="-1772"/>
              <a:lumOff val="4183"/>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sp>
    <dsp:sp modelId="{09267F1A-2F90-0C4C-ACB4-F941415C7D6F}">
      <dsp:nvSpPr>
        <dsp:cNvPr id="0" name=""/>
        <dsp:cNvSpPr/>
      </dsp:nvSpPr>
      <dsp:spPr>
        <a:xfrm>
          <a:off x="0" y="2723872"/>
          <a:ext cx="6290226" cy="13619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Justify your view in terms of learning concepts </a:t>
          </a:r>
        </a:p>
      </dsp:txBody>
      <dsp:txXfrm>
        <a:off x="0" y="2723872"/>
        <a:ext cx="6290226" cy="1361936"/>
      </dsp:txXfrm>
    </dsp:sp>
    <dsp:sp modelId="{EF9FB8C2-85F0-1F49-B4D8-A704A90A97D9}">
      <dsp:nvSpPr>
        <dsp:cNvPr id="0" name=""/>
        <dsp:cNvSpPr/>
      </dsp:nvSpPr>
      <dsp:spPr>
        <a:xfrm>
          <a:off x="0" y="4085808"/>
          <a:ext cx="6290226" cy="0"/>
        </a:xfrm>
        <a:prstGeom prst="line">
          <a:avLst/>
        </a:prstGeom>
        <a:gradFill rotWithShape="0">
          <a:gsLst>
            <a:gs pos="0">
              <a:schemeClr val="accent2">
                <a:hueOff val="1019668"/>
                <a:satOff val="-2658"/>
                <a:lumOff val="6274"/>
                <a:alphaOff val="0"/>
                <a:tint val="96000"/>
                <a:satMod val="100000"/>
                <a:lumMod val="104000"/>
              </a:schemeClr>
            </a:gs>
            <a:gs pos="78000">
              <a:schemeClr val="accent2">
                <a:hueOff val="1019668"/>
                <a:satOff val="-2658"/>
                <a:lumOff val="6274"/>
                <a:alphaOff val="0"/>
                <a:shade val="100000"/>
                <a:satMod val="110000"/>
                <a:lumMod val="100000"/>
              </a:schemeClr>
            </a:gs>
          </a:gsLst>
          <a:lin ang="5400000" scaled="0"/>
        </a:gradFill>
        <a:ln w="9525" cap="flat" cmpd="sng" algn="ctr">
          <a:solidFill>
            <a:schemeClr val="accent2">
              <a:hueOff val="1019668"/>
              <a:satOff val="-2658"/>
              <a:lumOff val="6274"/>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sp>
    <dsp:sp modelId="{196CE99D-EEDB-8948-854F-5335F40CD910}">
      <dsp:nvSpPr>
        <dsp:cNvPr id="0" name=""/>
        <dsp:cNvSpPr/>
      </dsp:nvSpPr>
      <dsp:spPr>
        <a:xfrm>
          <a:off x="0" y="4085808"/>
          <a:ext cx="6290226" cy="13619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i.e. pedagogy/andragogy </a:t>
          </a:r>
        </a:p>
      </dsp:txBody>
      <dsp:txXfrm>
        <a:off x="0" y="4085808"/>
        <a:ext cx="6290226" cy="136193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B42D9A-0CE9-0440-A1C7-B5F1088724D3}" type="datetimeFigureOut">
              <a:rPr lang="en-US" smtClean="0"/>
              <a:t>1/13/24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1FB48E-24A4-3C4C-AF6B-9AD4C6B62F29}" type="slidenum">
              <a:rPr lang="en-US" smtClean="0"/>
              <a:t>‹#›</a:t>
            </a:fld>
            <a:endParaRPr lang="en-US"/>
          </a:p>
        </p:txBody>
      </p:sp>
    </p:spTree>
    <p:extLst>
      <p:ext uri="{BB962C8B-B14F-4D97-AF65-F5344CB8AC3E}">
        <p14:creationId xmlns:p14="http://schemas.microsoft.com/office/powerpoint/2010/main" val="25541238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0C78F0-0BE9-44E4-941E-DCB2DC3AA7CE}" type="slidenum">
              <a:rPr lang="en-GB" smtClean="0"/>
              <a:t>2</a:t>
            </a:fld>
            <a:endParaRPr lang="en-GB" dirty="0"/>
          </a:p>
        </p:txBody>
      </p:sp>
    </p:spTree>
    <p:extLst>
      <p:ext uri="{BB962C8B-B14F-4D97-AF65-F5344CB8AC3E}">
        <p14:creationId xmlns:p14="http://schemas.microsoft.com/office/powerpoint/2010/main" val="7542020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0C78F0-0BE9-44E4-941E-DCB2DC3AA7CE}" type="slidenum">
              <a:rPr lang="en-GB" smtClean="0"/>
              <a:t>11</a:t>
            </a:fld>
            <a:endParaRPr lang="en-GB" dirty="0"/>
          </a:p>
        </p:txBody>
      </p:sp>
    </p:spTree>
    <p:extLst>
      <p:ext uri="{BB962C8B-B14F-4D97-AF65-F5344CB8AC3E}">
        <p14:creationId xmlns:p14="http://schemas.microsoft.com/office/powerpoint/2010/main" val="19135835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0C78F0-0BE9-44E4-941E-DCB2DC3AA7CE}" type="slidenum">
              <a:rPr lang="en-GB" smtClean="0"/>
              <a:t>13</a:t>
            </a:fld>
            <a:endParaRPr lang="en-GB" dirty="0"/>
          </a:p>
        </p:txBody>
      </p:sp>
    </p:spTree>
    <p:extLst>
      <p:ext uri="{BB962C8B-B14F-4D97-AF65-F5344CB8AC3E}">
        <p14:creationId xmlns:p14="http://schemas.microsoft.com/office/powerpoint/2010/main" val="13287420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0C78F0-0BE9-44E4-941E-DCB2DC3AA7CE}" type="slidenum">
              <a:rPr lang="en-GB" smtClean="0"/>
              <a:t>16</a:t>
            </a:fld>
            <a:endParaRPr lang="en-GB" dirty="0"/>
          </a:p>
        </p:txBody>
      </p:sp>
    </p:spTree>
    <p:extLst>
      <p:ext uri="{BB962C8B-B14F-4D97-AF65-F5344CB8AC3E}">
        <p14:creationId xmlns:p14="http://schemas.microsoft.com/office/powerpoint/2010/main" val="11762827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0C78F0-0BE9-44E4-941E-DCB2DC3AA7CE}" type="slidenum">
              <a:rPr lang="en-GB" smtClean="0"/>
              <a:t>17</a:t>
            </a:fld>
            <a:endParaRPr lang="en-GB" dirty="0"/>
          </a:p>
        </p:txBody>
      </p:sp>
    </p:spTree>
    <p:extLst>
      <p:ext uri="{BB962C8B-B14F-4D97-AF65-F5344CB8AC3E}">
        <p14:creationId xmlns:p14="http://schemas.microsoft.com/office/powerpoint/2010/main" val="25526653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0C78F0-0BE9-44E4-941E-DCB2DC3AA7CE}" type="slidenum">
              <a:rPr lang="en-GB" smtClean="0"/>
              <a:t>18</a:t>
            </a:fld>
            <a:endParaRPr lang="en-GB" dirty="0"/>
          </a:p>
        </p:txBody>
      </p:sp>
    </p:spTree>
    <p:extLst>
      <p:ext uri="{BB962C8B-B14F-4D97-AF65-F5344CB8AC3E}">
        <p14:creationId xmlns:p14="http://schemas.microsoft.com/office/powerpoint/2010/main" val="3692096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0C78F0-0BE9-44E4-941E-DCB2DC3AA7CE}" type="slidenum">
              <a:rPr lang="en-GB" smtClean="0"/>
              <a:t>19</a:t>
            </a:fld>
            <a:endParaRPr lang="en-GB" dirty="0"/>
          </a:p>
        </p:txBody>
      </p:sp>
    </p:spTree>
    <p:extLst>
      <p:ext uri="{BB962C8B-B14F-4D97-AF65-F5344CB8AC3E}">
        <p14:creationId xmlns:p14="http://schemas.microsoft.com/office/powerpoint/2010/main" val="143488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0C78F0-0BE9-44E4-941E-DCB2DC3AA7CE}" type="slidenum">
              <a:rPr lang="en-GB" smtClean="0"/>
              <a:t>22</a:t>
            </a:fld>
            <a:endParaRPr lang="en-GB" dirty="0"/>
          </a:p>
        </p:txBody>
      </p:sp>
    </p:spTree>
    <p:extLst>
      <p:ext uri="{BB962C8B-B14F-4D97-AF65-F5344CB8AC3E}">
        <p14:creationId xmlns:p14="http://schemas.microsoft.com/office/powerpoint/2010/main" val="37975693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0C78F0-0BE9-44E4-941E-DCB2DC3AA7CE}" type="slidenum">
              <a:rPr lang="en-GB" smtClean="0"/>
              <a:t>23</a:t>
            </a:fld>
            <a:endParaRPr lang="en-GB" dirty="0"/>
          </a:p>
        </p:txBody>
      </p:sp>
    </p:spTree>
    <p:extLst>
      <p:ext uri="{BB962C8B-B14F-4D97-AF65-F5344CB8AC3E}">
        <p14:creationId xmlns:p14="http://schemas.microsoft.com/office/powerpoint/2010/main" val="13805691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0C78F0-0BE9-44E4-941E-DCB2DC3AA7CE}" type="slidenum">
              <a:rPr lang="en-GB" smtClean="0"/>
              <a:t>24</a:t>
            </a:fld>
            <a:endParaRPr lang="en-GB" dirty="0"/>
          </a:p>
        </p:txBody>
      </p:sp>
    </p:spTree>
    <p:extLst>
      <p:ext uri="{BB962C8B-B14F-4D97-AF65-F5344CB8AC3E}">
        <p14:creationId xmlns:p14="http://schemas.microsoft.com/office/powerpoint/2010/main" val="1911998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0C78F0-0BE9-44E4-941E-DCB2DC3AA7CE}" type="slidenum">
              <a:rPr lang="en-GB" smtClean="0"/>
              <a:t>25</a:t>
            </a:fld>
            <a:endParaRPr lang="en-GB" dirty="0"/>
          </a:p>
        </p:txBody>
      </p:sp>
    </p:spTree>
    <p:extLst>
      <p:ext uri="{BB962C8B-B14F-4D97-AF65-F5344CB8AC3E}">
        <p14:creationId xmlns:p14="http://schemas.microsoft.com/office/powerpoint/2010/main" val="69805543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GB"/>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C0DB4D79-926B-4F4F-ADF1-5D16732D92FB}" type="datetimeFigureOut">
              <a:rPr lang="en-US" smtClean="0"/>
              <a:t>1/13/24</a:t>
            </a:fld>
            <a:endParaRPr lang="en-US"/>
          </a:p>
        </p:txBody>
      </p:sp>
      <p:sp>
        <p:nvSpPr>
          <p:cNvPr id="5" name="Footer Placeholder 4"/>
          <p:cNvSpPr>
            <a:spLocks noGrp="1"/>
          </p:cNvSpPr>
          <p:nvPr>
            <p:ph type="ftr" sz="quarter" idx="11"/>
          </p:nvPr>
        </p:nvSpPr>
        <p:spPr>
          <a:xfrm>
            <a:off x="1371600" y="4323845"/>
            <a:ext cx="6400800" cy="365125"/>
          </a:xfrm>
        </p:spPr>
        <p:txBody>
          <a:bodyPr/>
          <a:lstStyle/>
          <a:p>
            <a:endParaRPr lang="en-US"/>
          </a:p>
        </p:txBody>
      </p:sp>
      <p:sp>
        <p:nvSpPr>
          <p:cNvPr id="6" name="Slide Number Placeholder 5"/>
          <p:cNvSpPr>
            <a:spLocks noGrp="1"/>
          </p:cNvSpPr>
          <p:nvPr>
            <p:ph type="sldNum" sz="quarter" idx="12"/>
          </p:nvPr>
        </p:nvSpPr>
        <p:spPr>
          <a:xfrm>
            <a:off x="8077200" y="1430866"/>
            <a:ext cx="2743200" cy="365125"/>
          </a:xfrm>
        </p:spPr>
        <p:txBody>
          <a:bodyPr/>
          <a:lstStyle/>
          <a:p>
            <a:fld id="{596C7FBE-22E0-F540-B1AB-C392F085786C}" type="slidenum">
              <a:rPr lang="en-US" smtClean="0"/>
              <a:t>‹#›</a:t>
            </a:fld>
            <a:endParaRPr lang="en-US"/>
          </a:p>
        </p:txBody>
      </p:sp>
    </p:spTree>
    <p:extLst>
      <p:ext uri="{BB962C8B-B14F-4D97-AF65-F5344CB8AC3E}">
        <p14:creationId xmlns:p14="http://schemas.microsoft.com/office/powerpoint/2010/main" val="2721943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0DB4D79-926B-4F4F-ADF1-5D16732D92FB}" type="datetimeFigureOut">
              <a:rPr lang="en-US" smtClean="0"/>
              <a:t>1/13/24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6C7FBE-22E0-F540-B1AB-C392F085786C}" type="slidenum">
              <a:rPr lang="en-US" smtClean="0"/>
              <a:t>‹#›</a:t>
            </a:fld>
            <a:endParaRPr lang="en-US"/>
          </a:p>
        </p:txBody>
      </p:sp>
    </p:spTree>
    <p:extLst>
      <p:ext uri="{BB962C8B-B14F-4D97-AF65-F5344CB8AC3E}">
        <p14:creationId xmlns:p14="http://schemas.microsoft.com/office/powerpoint/2010/main" val="1394113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GB"/>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C0DB4D79-926B-4F4F-ADF1-5D16732D92FB}" type="datetimeFigureOut">
              <a:rPr lang="en-US" smtClean="0"/>
              <a:t>1/13/24</a:t>
            </a:fld>
            <a:endParaRPr lang="en-US"/>
          </a:p>
        </p:txBody>
      </p:sp>
      <p:sp>
        <p:nvSpPr>
          <p:cNvPr id="5" name="Footer Placeholder 4"/>
          <p:cNvSpPr>
            <a:spLocks noGrp="1"/>
          </p:cNvSpPr>
          <p:nvPr>
            <p:ph type="ftr" sz="quarter" idx="11"/>
          </p:nvPr>
        </p:nvSpPr>
        <p:spPr>
          <a:xfrm>
            <a:off x="685800" y="381001"/>
            <a:ext cx="6991492" cy="36406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596C7FBE-22E0-F540-B1AB-C392F085786C}" type="slidenum">
              <a:rPr lang="en-US" smtClean="0"/>
              <a:t>‹#›</a:t>
            </a:fld>
            <a:endParaRPr lang="en-US"/>
          </a:p>
        </p:txBody>
      </p:sp>
    </p:spTree>
    <p:extLst>
      <p:ext uri="{BB962C8B-B14F-4D97-AF65-F5344CB8AC3E}">
        <p14:creationId xmlns:p14="http://schemas.microsoft.com/office/powerpoint/2010/main" val="2016831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0DB4D79-926B-4F4F-ADF1-5D16732D92FB}" type="datetimeFigureOut">
              <a:rPr lang="en-US" smtClean="0"/>
              <a:t>1/13/24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6C7FBE-22E0-F540-B1AB-C392F085786C}" type="slidenum">
              <a:rPr lang="en-US" smtClean="0"/>
              <a:t>‹#›</a:t>
            </a:fld>
            <a:endParaRPr lang="en-US"/>
          </a:p>
        </p:txBody>
      </p:sp>
    </p:spTree>
    <p:extLst>
      <p:ext uri="{BB962C8B-B14F-4D97-AF65-F5344CB8AC3E}">
        <p14:creationId xmlns:p14="http://schemas.microsoft.com/office/powerpoint/2010/main" val="6135091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GB"/>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0DB4D79-926B-4F4F-ADF1-5D16732D92FB}" type="datetimeFigureOut">
              <a:rPr lang="en-US" smtClean="0"/>
              <a:t>1/13/24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6C7FBE-22E0-F540-B1AB-C392F085786C}" type="slidenum">
              <a:rPr lang="en-US" smtClean="0"/>
              <a:t>‹#›</a:t>
            </a:fld>
            <a:endParaRPr lang="en-US"/>
          </a:p>
        </p:txBody>
      </p:sp>
    </p:spTree>
    <p:extLst>
      <p:ext uri="{BB962C8B-B14F-4D97-AF65-F5344CB8AC3E}">
        <p14:creationId xmlns:p14="http://schemas.microsoft.com/office/powerpoint/2010/main" val="38783719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C0DB4D79-926B-4F4F-ADF1-5D16732D92FB}" type="datetimeFigureOut">
              <a:rPr lang="en-US" smtClean="0"/>
              <a:t>1/13/24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6C7FBE-22E0-F540-B1AB-C392F085786C}" type="slidenum">
              <a:rPr lang="en-US" smtClean="0"/>
              <a:t>‹#›</a:t>
            </a:fld>
            <a:endParaRPr lang="en-US"/>
          </a:p>
        </p:txBody>
      </p:sp>
    </p:spTree>
    <p:extLst>
      <p:ext uri="{BB962C8B-B14F-4D97-AF65-F5344CB8AC3E}">
        <p14:creationId xmlns:p14="http://schemas.microsoft.com/office/powerpoint/2010/main" val="15987030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DB4D79-926B-4F4F-ADF1-5D16732D92FB}" type="datetimeFigureOut">
              <a:rPr lang="en-US" smtClean="0"/>
              <a:t>1/13/24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6C7FBE-22E0-F540-B1AB-C392F085786C}" type="slidenum">
              <a:rPr lang="en-US" smtClean="0"/>
              <a:t>‹#›</a:t>
            </a:fld>
            <a:endParaRPr lang="en-US"/>
          </a:p>
        </p:txBody>
      </p:sp>
    </p:spTree>
    <p:extLst>
      <p:ext uri="{BB962C8B-B14F-4D97-AF65-F5344CB8AC3E}">
        <p14:creationId xmlns:p14="http://schemas.microsoft.com/office/powerpoint/2010/main" val="3115406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GB"/>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0DB4D79-926B-4F4F-ADF1-5D16732D92FB}" type="datetimeFigureOut">
              <a:rPr lang="en-US" smtClean="0"/>
              <a:t>1/13/24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6C7FBE-22E0-F540-B1AB-C392F085786C}" type="slidenum">
              <a:rPr lang="en-US" smtClean="0"/>
              <a:t>‹#›</a:t>
            </a:fld>
            <a:endParaRPr lang="en-US"/>
          </a:p>
        </p:txBody>
      </p:sp>
    </p:spTree>
    <p:extLst>
      <p:ext uri="{BB962C8B-B14F-4D97-AF65-F5344CB8AC3E}">
        <p14:creationId xmlns:p14="http://schemas.microsoft.com/office/powerpoint/2010/main" val="28670687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0DB4D79-926B-4F4F-ADF1-5D16732D92FB}" type="datetimeFigureOut">
              <a:rPr lang="en-US" smtClean="0"/>
              <a:t>1/13/24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6C7FBE-22E0-F540-B1AB-C392F085786C}" type="slidenum">
              <a:rPr lang="en-US" smtClean="0"/>
              <a:t>‹#›</a:t>
            </a:fld>
            <a:endParaRPr lang="en-US"/>
          </a:p>
        </p:txBody>
      </p:sp>
    </p:spTree>
    <p:extLst>
      <p:ext uri="{BB962C8B-B14F-4D97-AF65-F5344CB8AC3E}">
        <p14:creationId xmlns:p14="http://schemas.microsoft.com/office/powerpoint/2010/main" val="5225604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0DB4D79-926B-4F4F-ADF1-5D16732D92FB}" type="datetimeFigureOut">
              <a:rPr lang="en-US" smtClean="0"/>
              <a:t>1/13/24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6C7FBE-22E0-F540-B1AB-C392F085786C}" type="slidenum">
              <a:rPr lang="en-US" smtClean="0"/>
              <a:t>‹#›</a:t>
            </a:fld>
            <a:endParaRPr lang="en-US"/>
          </a:p>
        </p:txBody>
      </p:sp>
    </p:spTree>
    <p:extLst>
      <p:ext uri="{BB962C8B-B14F-4D97-AF65-F5344CB8AC3E}">
        <p14:creationId xmlns:p14="http://schemas.microsoft.com/office/powerpoint/2010/main" val="26976484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C0DB4D79-926B-4F4F-ADF1-5D16732D92FB}" type="datetimeFigureOut">
              <a:rPr lang="en-US" smtClean="0"/>
              <a:t>1/13/24</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596C7FBE-22E0-F540-B1AB-C392F085786C}" type="slidenum">
              <a:rPr lang="en-US" smtClean="0"/>
              <a:t>‹#›</a:t>
            </a:fld>
            <a:endParaRPr lang="en-US"/>
          </a:p>
        </p:txBody>
      </p:sp>
    </p:spTree>
    <p:extLst>
      <p:ext uri="{BB962C8B-B14F-4D97-AF65-F5344CB8AC3E}">
        <p14:creationId xmlns:p14="http://schemas.microsoft.com/office/powerpoint/2010/main" val="8123913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C0DB4D79-926B-4F4F-ADF1-5D16732D92FB}" type="datetimeFigureOut">
              <a:rPr lang="en-US" smtClean="0"/>
              <a:t>1/13/24</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596C7FBE-22E0-F540-B1AB-C392F085786C}" type="slidenum">
              <a:rPr lang="en-US" smtClean="0"/>
              <a:t>‹#›</a:t>
            </a:fld>
            <a:endParaRPr lang="en-US"/>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6632340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C0DB4D79-926B-4F4F-ADF1-5D16732D92FB}" type="datetimeFigureOut">
              <a:rPr lang="en-US" smtClean="0"/>
              <a:t>1/13/24</a:t>
            </a:fld>
            <a:endParaRPr lang="en-US"/>
          </a:p>
        </p:txBody>
      </p:sp>
      <p:sp>
        <p:nvSpPr>
          <p:cNvPr id="6" name="Footer Placeholder 5"/>
          <p:cNvSpPr>
            <a:spLocks noGrp="1"/>
          </p:cNvSpPr>
          <p:nvPr>
            <p:ph type="ftr" sz="quarter" idx="11"/>
          </p:nvPr>
        </p:nvSpPr>
        <p:spPr>
          <a:xfrm>
            <a:off x="685800" y="378883"/>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596C7FBE-22E0-F540-B1AB-C392F085786C}" type="slidenum">
              <a:rPr lang="en-US" smtClean="0"/>
              <a:t>‹#›</a:t>
            </a:fld>
            <a:endParaRPr lang="en-US"/>
          </a:p>
        </p:txBody>
      </p:sp>
    </p:spTree>
    <p:extLst>
      <p:ext uri="{BB962C8B-B14F-4D97-AF65-F5344CB8AC3E}">
        <p14:creationId xmlns:p14="http://schemas.microsoft.com/office/powerpoint/2010/main" val="32159942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GB"/>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C0DB4D79-926B-4F4F-ADF1-5D16732D92FB}" type="datetimeFigureOut">
              <a:rPr lang="en-US" smtClean="0"/>
              <a:t>1/13/24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6C7FBE-22E0-F540-B1AB-C392F085786C}" type="slidenum">
              <a:rPr lang="en-US" smtClean="0"/>
              <a:t>‹#›</a:t>
            </a:fld>
            <a:endParaRPr lang="en-US"/>
          </a:p>
        </p:txBody>
      </p:sp>
    </p:spTree>
    <p:extLst>
      <p:ext uri="{BB962C8B-B14F-4D97-AF65-F5344CB8AC3E}">
        <p14:creationId xmlns:p14="http://schemas.microsoft.com/office/powerpoint/2010/main" val="4506517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GB"/>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C0DB4D79-926B-4F4F-ADF1-5D16732D92FB}" type="datetimeFigureOut">
              <a:rPr lang="en-US" smtClean="0"/>
              <a:t>1/13/24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6C7FBE-22E0-F540-B1AB-C392F085786C}" type="slidenum">
              <a:rPr lang="en-US" smtClean="0"/>
              <a:t>‹#›</a:t>
            </a:fld>
            <a:endParaRPr lang="en-US"/>
          </a:p>
        </p:txBody>
      </p:sp>
    </p:spTree>
    <p:extLst>
      <p:ext uri="{BB962C8B-B14F-4D97-AF65-F5344CB8AC3E}">
        <p14:creationId xmlns:p14="http://schemas.microsoft.com/office/powerpoint/2010/main" val="3167388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0DB4D79-926B-4F4F-ADF1-5D16732D92FB}" type="datetimeFigureOut">
              <a:rPr lang="en-US" smtClean="0"/>
              <a:t>1/13/24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6C7FBE-22E0-F540-B1AB-C392F085786C}" type="slidenum">
              <a:rPr lang="en-US" smtClean="0"/>
              <a:t>‹#›</a:t>
            </a:fld>
            <a:endParaRPr lang="en-US"/>
          </a:p>
        </p:txBody>
      </p:sp>
    </p:spTree>
    <p:extLst>
      <p:ext uri="{BB962C8B-B14F-4D97-AF65-F5344CB8AC3E}">
        <p14:creationId xmlns:p14="http://schemas.microsoft.com/office/powerpoint/2010/main" val="8283684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C0DB4D79-926B-4F4F-ADF1-5D16732D92FB}" type="datetimeFigureOut">
              <a:rPr lang="en-US" smtClean="0"/>
              <a:t>1/13/24</a:t>
            </a:fld>
            <a:endParaRPr lang="en-US"/>
          </a:p>
        </p:txBody>
      </p:sp>
      <p:sp>
        <p:nvSpPr>
          <p:cNvPr id="5" name="Footer Placeholder 4"/>
          <p:cNvSpPr>
            <a:spLocks noGrp="1"/>
          </p:cNvSpPr>
          <p:nvPr>
            <p:ph type="ftr" sz="quarter" idx="11"/>
          </p:nvPr>
        </p:nvSpPr>
        <p:spPr>
          <a:xfrm>
            <a:off x="685800" y="381000"/>
            <a:ext cx="6991492" cy="36512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596C7FBE-22E0-F540-B1AB-C392F085786C}" type="slidenum">
              <a:rPr lang="en-US" smtClean="0"/>
              <a:t>‹#›</a:t>
            </a:fld>
            <a:endParaRPr lang="en-US"/>
          </a:p>
        </p:txBody>
      </p:sp>
    </p:spTree>
    <p:extLst>
      <p:ext uri="{BB962C8B-B14F-4D97-AF65-F5344CB8AC3E}">
        <p14:creationId xmlns:p14="http://schemas.microsoft.com/office/powerpoint/2010/main" val="24377747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3-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0DB4D79-926B-4F4F-ADF1-5D16732D92FB}" type="datetimeFigureOut">
              <a:rPr lang="en-US" smtClean="0"/>
              <a:t>1/13/24</a:t>
            </a:fld>
            <a:endParaRPr lang="en-U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596C7FBE-22E0-F540-B1AB-C392F085786C}" type="slidenum">
              <a:rPr lang="en-US" smtClean="0"/>
              <a:t>‹#›</a:t>
            </a:fld>
            <a:endParaRPr lang="en-US"/>
          </a:p>
        </p:txBody>
      </p:sp>
    </p:spTree>
    <p:extLst>
      <p:ext uri="{BB962C8B-B14F-4D97-AF65-F5344CB8AC3E}">
        <p14:creationId xmlns:p14="http://schemas.microsoft.com/office/powerpoint/2010/main" val="3265613365"/>
      </p:ext>
    </p:extLst>
  </p:cSld>
  <p:clrMap bg1="lt1" tx1="dk1" bg2="lt2" tx2="dk2" accent1="accent1" accent2="accent2" accent3="accent3" accent4="accent4" accent5="accent5" accent6="accent6" hlink="hlink" folHlink="folHlink"/>
  <p:sldLayoutIdLst>
    <p:sldLayoutId id="2147483917" r:id="rId1"/>
    <p:sldLayoutId id="2147483918" r:id="rId2"/>
    <p:sldLayoutId id="2147483919" r:id="rId3"/>
    <p:sldLayoutId id="2147483920" r:id="rId4"/>
    <p:sldLayoutId id="2147483921" r:id="rId5"/>
    <p:sldLayoutId id="2147483922" r:id="rId6"/>
    <p:sldLayoutId id="2147483923" r:id="rId7"/>
    <p:sldLayoutId id="2147483924" r:id="rId8"/>
    <p:sldLayoutId id="2147483925" r:id="rId9"/>
    <p:sldLayoutId id="2147483926" r:id="rId10"/>
    <p:sldLayoutId id="2147483927" r:id="rId11"/>
    <p:sldLayoutId id="2147483928" r:id="rId12"/>
    <p:sldLayoutId id="2147483929" r:id="rId13"/>
    <p:sldLayoutId id="2147483930" r:id="rId14"/>
    <p:sldLayoutId id="2147483931" r:id="rId15"/>
    <p:sldLayoutId id="2147483932" r:id="rId16"/>
    <p:sldLayoutId id="2147483933"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y3fm6wNzK70"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youtu.be/kpW9JcWxKq0" TargetMode="External"/><Relationship Id="rId2" Type="http://schemas.openxmlformats.org/officeDocument/2006/relationships/hyperlink" Target="https://www.weforum.org/agenda/2019/08/fourth-industrial-revolution-education/"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youtube.com/watch?v=kpW9JcWxKq0"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wired.co.uk/article/yuval-noah-harari-extract-21-lessons-for-the-21st-century"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youtube.com/watch?v=yKzQYQNtYt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nationalcareers.service.gov.uk/careers-advice/how-to-develop-your-soft-skills"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2" Type="http://schemas.openxmlformats.org/officeDocument/2006/relationships/hyperlink" Target="https://qualificationswales.org/information-support/qualifications-available-in-wales/essential-skills-wales/"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youtube.com/watch?v=dItUGF8GdTw&amp;t=4s"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hyperlink" Target="http://www.youtube.com/watch?v=VUk6LXRZMMk"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youtube.com/watch?v=FXJUDyqobbM" TargetMode="External"/><Relationship Id="rId2" Type="http://schemas.openxmlformats.org/officeDocument/2006/relationships/hyperlink" Target="https://www.youtube.com/watch?v=iG9CE55wbtY"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www.youtube.com/watch?v=ozNo1tSARh8" TargetMode="External"/><Relationship Id="rId2" Type="http://schemas.openxmlformats.org/officeDocument/2006/relationships/hyperlink" Target="https://www.youtube.com/watch?v=NugRZGDbPFU"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youtube.com/watch?v=kBcsqfwfGqw"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teachthought.com/"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3.gif"/></Relationships>
</file>

<file path=ppt/slides/_rels/slide26.xml.rels><?xml version="1.0" encoding="UTF-8" standalone="yes"?>
<Relationships xmlns="http://schemas.openxmlformats.org/package/2006/relationships"><Relationship Id="rId2" Type="http://schemas.openxmlformats.org/officeDocument/2006/relationships/hyperlink" Target="https://gov.wales/plans-and-reviews-about-fe-he-and-skills"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businesswales.gov.wales/skillsgateway/"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educators.wale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44DA1-3836-374B-AC21-A3D530B20C1F}"/>
              </a:ext>
            </a:extLst>
          </p:cNvPr>
          <p:cNvSpPr>
            <a:spLocks noGrp="1"/>
          </p:cNvSpPr>
          <p:nvPr>
            <p:ph type="ctrTitle"/>
          </p:nvPr>
        </p:nvSpPr>
        <p:spPr/>
        <p:txBody>
          <a:bodyPr/>
          <a:lstStyle/>
          <a:p>
            <a:r>
              <a:rPr lang="en-US" dirty="0"/>
              <a:t>Skills Agenda </a:t>
            </a:r>
          </a:p>
        </p:txBody>
      </p:sp>
      <p:sp>
        <p:nvSpPr>
          <p:cNvPr id="3" name="Subtitle 2">
            <a:extLst>
              <a:ext uri="{FF2B5EF4-FFF2-40B4-BE49-F238E27FC236}">
                <a16:creationId xmlns:a16="http://schemas.microsoft.com/office/drawing/2014/main" id="{7E5C0D1F-5A23-FF43-A336-E6855291E9FD}"/>
              </a:ext>
            </a:extLst>
          </p:cNvPr>
          <p:cNvSpPr>
            <a:spLocks noGrp="1"/>
          </p:cNvSpPr>
          <p:nvPr>
            <p:ph type="subTitle" idx="1"/>
          </p:nvPr>
        </p:nvSpPr>
        <p:spPr/>
        <p:txBody>
          <a:bodyPr/>
          <a:lstStyle/>
          <a:p>
            <a:r>
              <a:rPr lang="en-US" dirty="0"/>
              <a:t>PCET –Teaching Toolkit II</a:t>
            </a:r>
          </a:p>
        </p:txBody>
      </p:sp>
    </p:spTree>
    <p:extLst>
      <p:ext uri="{BB962C8B-B14F-4D97-AF65-F5344CB8AC3E}">
        <p14:creationId xmlns:p14="http://schemas.microsoft.com/office/powerpoint/2010/main" val="25024052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elsh Govern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2512" y="6096084"/>
            <a:ext cx="3095625" cy="647700"/>
          </a:xfrm>
          <a:prstGeom prst="rect">
            <a:avLst/>
          </a:prstGeom>
          <a:noFill/>
          <a:extLst>
            <a:ext uri="{909E8E84-426E-40DD-AFC4-6F175D3DCCD1}">
              <a14:hiddenFill xmlns:a14="http://schemas.microsoft.com/office/drawing/2010/main">
                <a:solidFill>
                  <a:srgbClr val="FFFFFF"/>
                </a:solidFill>
              </a14:hiddenFill>
            </a:ext>
          </a:extLst>
        </p:spPr>
      </p:pic>
      <p:sp>
        <p:nvSpPr>
          <p:cNvPr id="5" name="Subtitle 4">
            <a:extLst>
              <a:ext uri="{FF2B5EF4-FFF2-40B4-BE49-F238E27FC236}">
                <a16:creationId xmlns:a16="http://schemas.microsoft.com/office/drawing/2014/main" id="{03CABA8D-EDAD-164B-8D3D-F3DA8CF34B37}"/>
              </a:ext>
            </a:extLst>
          </p:cNvPr>
          <p:cNvSpPr>
            <a:spLocks noGrp="1"/>
          </p:cNvSpPr>
          <p:nvPr>
            <p:ph type="subTitle" idx="1"/>
          </p:nvPr>
        </p:nvSpPr>
        <p:spPr>
          <a:xfrm>
            <a:off x="1524000" y="2962656"/>
            <a:ext cx="9144000" cy="871728"/>
          </a:xfrm>
        </p:spPr>
        <p:txBody>
          <a:bodyPr>
            <a:normAutofit/>
          </a:bodyPr>
          <a:lstStyle/>
          <a:p>
            <a:r>
              <a:rPr lang="en-GB" b="1" dirty="0"/>
              <a:t>Skills Agenda </a:t>
            </a:r>
          </a:p>
          <a:p>
            <a:r>
              <a:rPr lang="en-GB" b="1" dirty="0"/>
              <a:t>Essential and Employability Skills</a:t>
            </a:r>
            <a:endParaRPr lang="en-US" dirty="0"/>
          </a:p>
        </p:txBody>
      </p:sp>
    </p:spTree>
    <p:extLst>
      <p:ext uri="{BB962C8B-B14F-4D97-AF65-F5344CB8AC3E}">
        <p14:creationId xmlns:p14="http://schemas.microsoft.com/office/powerpoint/2010/main" val="1215015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085B1-6015-FA99-7F32-B90CD17F8D9D}"/>
              </a:ext>
            </a:extLst>
          </p:cNvPr>
          <p:cNvSpPr>
            <a:spLocks noGrp="1"/>
          </p:cNvSpPr>
          <p:nvPr>
            <p:ph type="title"/>
          </p:nvPr>
        </p:nvSpPr>
        <p:spPr/>
        <p:txBody>
          <a:bodyPr/>
          <a:lstStyle/>
          <a:p>
            <a:r>
              <a:rPr lang="en-US" dirty="0"/>
              <a:t>Learning objectives </a:t>
            </a:r>
          </a:p>
        </p:txBody>
      </p:sp>
      <p:sp>
        <p:nvSpPr>
          <p:cNvPr id="3" name="Content Placeholder 2">
            <a:extLst>
              <a:ext uri="{FF2B5EF4-FFF2-40B4-BE49-F238E27FC236}">
                <a16:creationId xmlns:a16="http://schemas.microsoft.com/office/drawing/2014/main" id="{09FB3ACB-290D-D9C0-97E4-73609180424D}"/>
              </a:ext>
            </a:extLst>
          </p:cNvPr>
          <p:cNvSpPr>
            <a:spLocks noGrp="1"/>
          </p:cNvSpPr>
          <p:nvPr>
            <p:ph idx="1"/>
          </p:nvPr>
        </p:nvSpPr>
        <p:spPr/>
        <p:txBody>
          <a:bodyPr/>
          <a:lstStyle/>
          <a:p>
            <a:r>
              <a:rPr lang="en-US" dirty="0"/>
              <a:t>Discuss the transition from school to PCET</a:t>
            </a:r>
          </a:p>
          <a:p>
            <a:r>
              <a:rPr lang="en-US" dirty="0"/>
              <a:t>Examine Dewey’s 4 principles of learning</a:t>
            </a:r>
          </a:p>
          <a:p>
            <a:r>
              <a:rPr lang="en-US" dirty="0"/>
              <a:t>Explore education in the 21</a:t>
            </a:r>
            <a:r>
              <a:rPr lang="en-US" baseline="30000" dirty="0"/>
              <a:t>st</a:t>
            </a:r>
            <a:r>
              <a:rPr lang="en-US" dirty="0"/>
              <a:t> C /4IR</a:t>
            </a:r>
          </a:p>
          <a:p>
            <a:r>
              <a:rPr lang="en-US" dirty="0"/>
              <a:t>Review the Welsh Government skills agenda /resources/effective pedagogy   </a:t>
            </a:r>
          </a:p>
          <a:p>
            <a:endParaRPr lang="en-US" dirty="0"/>
          </a:p>
        </p:txBody>
      </p:sp>
    </p:spTree>
    <p:extLst>
      <p:ext uri="{BB962C8B-B14F-4D97-AF65-F5344CB8AC3E}">
        <p14:creationId xmlns:p14="http://schemas.microsoft.com/office/powerpoint/2010/main" val="9894872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ounded Rectangle 14">
            <a:extLst>
              <a:ext uri="{FF2B5EF4-FFF2-40B4-BE49-F238E27FC236}">
                <a16:creationId xmlns:a16="http://schemas.microsoft.com/office/drawing/2014/main" id="{B781DC51-1D15-43A2-AB4F-2051C5F1C4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1008B81-C8A4-4EEF-A211-877A35E98A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C82B94A0-9C04-497F-9F2A-234AC715BC1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5" name="Picture 14">
            <a:extLst>
              <a:ext uri="{FF2B5EF4-FFF2-40B4-BE49-F238E27FC236}">
                <a16:creationId xmlns:a16="http://schemas.microsoft.com/office/drawing/2014/main" id="{369CB58F-9DB1-495E-8241-D899410449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FD08A98B-390B-964B-BB82-D52035A6076F}"/>
              </a:ext>
            </a:extLst>
          </p:cNvPr>
          <p:cNvSpPr>
            <a:spLocks noGrp="1"/>
          </p:cNvSpPr>
          <p:nvPr>
            <p:ph type="title"/>
          </p:nvPr>
        </p:nvSpPr>
        <p:spPr>
          <a:xfrm>
            <a:off x="685800" y="1066163"/>
            <a:ext cx="3306744" cy="5148371"/>
          </a:xfrm>
        </p:spPr>
        <p:txBody>
          <a:bodyPr>
            <a:normAutofit/>
          </a:bodyPr>
          <a:lstStyle/>
          <a:p>
            <a:r>
              <a:rPr lang="en-US" dirty="0">
                <a:solidFill>
                  <a:schemeClr val="bg1"/>
                </a:solidFill>
              </a:rPr>
              <a:t>Activity: PCET a step change?</a:t>
            </a:r>
          </a:p>
        </p:txBody>
      </p:sp>
      <p:graphicFrame>
        <p:nvGraphicFramePr>
          <p:cNvPr id="5" name="Content Placeholder 2">
            <a:extLst>
              <a:ext uri="{FF2B5EF4-FFF2-40B4-BE49-F238E27FC236}">
                <a16:creationId xmlns:a16="http://schemas.microsoft.com/office/drawing/2014/main" id="{D2705BAC-DB5F-CBDA-4FE9-9C0269F63926}"/>
              </a:ext>
            </a:extLst>
          </p:cNvPr>
          <p:cNvGraphicFramePr>
            <a:graphicFrameLocks noGrp="1"/>
          </p:cNvGraphicFramePr>
          <p:nvPr>
            <p:ph idx="1"/>
            <p:extLst>
              <p:ext uri="{D42A27DB-BD31-4B8C-83A1-F6EECF244321}">
                <p14:modId xmlns:p14="http://schemas.microsoft.com/office/powerpoint/2010/main" val="742534922"/>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725321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9A8126-A35C-026D-7001-149AD8BB801E}"/>
              </a:ext>
            </a:extLst>
          </p:cNvPr>
          <p:cNvSpPr>
            <a:spLocks noGrp="1"/>
          </p:cNvSpPr>
          <p:nvPr>
            <p:ph type="title"/>
          </p:nvPr>
        </p:nvSpPr>
        <p:spPr/>
        <p:txBody>
          <a:bodyPr>
            <a:normAutofit/>
          </a:bodyPr>
          <a:lstStyle/>
          <a:p>
            <a:r>
              <a:rPr lang="en-US" dirty="0"/>
              <a:t>John Dewey’s view of learning </a:t>
            </a:r>
          </a:p>
        </p:txBody>
      </p:sp>
      <p:sp>
        <p:nvSpPr>
          <p:cNvPr id="3" name="Content Placeholder 2">
            <a:extLst>
              <a:ext uri="{FF2B5EF4-FFF2-40B4-BE49-F238E27FC236}">
                <a16:creationId xmlns:a16="http://schemas.microsoft.com/office/drawing/2014/main" id="{25166390-A6CD-64DD-B57C-61403517AEDC}"/>
              </a:ext>
            </a:extLst>
          </p:cNvPr>
          <p:cNvSpPr>
            <a:spLocks noGrp="1"/>
          </p:cNvSpPr>
          <p:nvPr>
            <p:ph idx="1"/>
          </p:nvPr>
        </p:nvSpPr>
        <p:spPr/>
        <p:txBody>
          <a:bodyPr>
            <a:normAutofit/>
          </a:bodyPr>
          <a:lstStyle/>
          <a:p>
            <a:r>
              <a:rPr lang="en-GB" b="0" i="0" u="none" strike="noStrike" dirty="0">
                <a:solidFill>
                  <a:srgbClr val="131313"/>
                </a:solidFill>
                <a:effectLst/>
                <a:highlight>
                  <a:srgbClr val="FFFF00"/>
                </a:highlight>
                <a:latin typeface="Roboto" panose="02000000000000000000" pitchFamily="2" charset="0"/>
              </a:rPr>
              <a:t>John Dewey </a:t>
            </a:r>
            <a:r>
              <a:rPr lang="en-GB" b="0" i="0" u="none" strike="noStrike" dirty="0">
                <a:solidFill>
                  <a:srgbClr val="131313"/>
                </a:solidFill>
                <a:effectLst/>
                <a:latin typeface="Roboto" panose="02000000000000000000" pitchFamily="2" charset="0"/>
              </a:rPr>
              <a:t>has had an impact on education thinking.</a:t>
            </a:r>
          </a:p>
          <a:p>
            <a:r>
              <a:rPr lang="en-GB" b="0" i="0" u="none" strike="noStrike" dirty="0">
                <a:solidFill>
                  <a:srgbClr val="131313"/>
                </a:solidFill>
                <a:effectLst/>
                <a:latin typeface="Roboto" panose="02000000000000000000" pitchFamily="2" charset="0"/>
              </a:rPr>
              <a:t>The American philosopher, psychologist and educator believed children to be active contributors and agents of their learning, and not just passive recipients of knowledge of previous generations. </a:t>
            </a:r>
          </a:p>
          <a:p>
            <a:r>
              <a:rPr lang="en-GB" b="0" i="0" u="none" strike="noStrike" dirty="0">
                <a:solidFill>
                  <a:srgbClr val="131313"/>
                </a:solidFill>
                <a:effectLst/>
                <a:latin typeface="Roboto" panose="02000000000000000000" pitchFamily="2" charset="0"/>
              </a:rPr>
              <a:t>He believed that for knowledge to be acquired successfully, learning should be an experience. </a:t>
            </a:r>
          </a:p>
          <a:p>
            <a:r>
              <a:rPr lang="en-GB" b="0" i="0" u="none" strike="noStrike" dirty="0">
                <a:solidFill>
                  <a:srgbClr val="131313"/>
                </a:solidFill>
                <a:effectLst/>
                <a:latin typeface="Roboto" panose="02000000000000000000" pitchFamily="2" charset="0"/>
              </a:rPr>
              <a:t>His </a:t>
            </a:r>
            <a:r>
              <a:rPr lang="en-GB" b="1" i="0" u="none" strike="noStrike" dirty="0">
                <a:solidFill>
                  <a:srgbClr val="131313"/>
                </a:solidFill>
                <a:effectLst/>
                <a:highlight>
                  <a:srgbClr val="FFFF00"/>
                </a:highlight>
                <a:latin typeface="Roboto" panose="02000000000000000000" pitchFamily="2" charset="0"/>
              </a:rPr>
              <a:t>Experiential Learning </a:t>
            </a:r>
            <a:r>
              <a:rPr lang="en-GB" b="0" i="0" u="none" strike="noStrike" dirty="0">
                <a:solidFill>
                  <a:srgbClr val="131313"/>
                </a:solidFill>
                <a:effectLst/>
                <a:latin typeface="Roboto" panose="02000000000000000000" pitchFamily="2" charset="0"/>
              </a:rPr>
              <a:t>approach was based on four core principle</a:t>
            </a:r>
          </a:p>
          <a:p>
            <a:r>
              <a:rPr lang="en-US" dirty="0">
                <a:hlinkClick r:id="rId2"/>
              </a:rPr>
              <a:t>These are explained in the following video  </a:t>
            </a:r>
            <a:r>
              <a:rPr lang="en-GB" b="1" i="0" u="none" strike="noStrike" dirty="0">
                <a:solidFill>
                  <a:srgbClr val="0F0F0F"/>
                </a:solidFill>
                <a:effectLst/>
                <a:latin typeface="Roboto" panose="02000000000000000000" pitchFamily="2" charset="0"/>
                <a:hlinkClick r:id="rId2"/>
              </a:rPr>
              <a:t>John Dewey’s 4 Principles of Education</a:t>
            </a:r>
            <a:endParaRPr lang="en-GB" b="1" i="0" u="none" strike="noStrike" dirty="0">
              <a:solidFill>
                <a:srgbClr val="0F0F0F"/>
              </a:solidFill>
              <a:effectLst/>
              <a:latin typeface="Roboto" panose="02000000000000000000" pitchFamily="2" charset="0"/>
            </a:endParaRPr>
          </a:p>
          <a:p>
            <a:endParaRPr lang="en-US" dirty="0"/>
          </a:p>
          <a:p>
            <a:endParaRPr lang="en-US" dirty="0"/>
          </a:p>
        </p:txBody>
      </p:sp>
    </p:spTree>
    <p:extLst>
      <p:ext uri="{BB962C8B-B14F-4D97-AF65-F5344CB8AC3E}">
        <p14:creationId xmlns:p14="http://schemas.microsoft.com/office/powerpoint/2010/main" val="38989925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FB31D-3ABF-6651-2D78-C0A608362BCF}"/>
              </a:ext>
            </a:extLst>
          </p:cNvPr>
          <p:cNvSpPr>
            <a:spLocks noGrp="1"/>
          </p:cNvSpPr>
          <p:nvPr>
            <p:ph type="title"/>
          </p:nvPr>
        </p:nvSpPr>
        <p:spPr/>
        <p:txBody>
          <a:bodyPr/>
          <a:lstStyle/>
          <a:p>
            <a:r>
              <a:rPr lang="en-US" dirty="0"/>
              <a:t>Dewey’s 4 principles.</a:t>
            </a:r>
          </a:p>
        </p:txBody>
      </p:sp>
      <p:sp>
        <p:nvSpPr>
          <p:cNvPr id="3" name="Content Placeholder 2">
            <a:extLst>
              <a:ext uri="{FF2B5EF4-FFF2-40B4-BE49-F238E27FC236}">
                <a16:creationId xmlns:a16="http://schemas.microsoft.com/office/drawing/2014/main" id="{BA78243B-95CA-670B-2EF8-1DB88B9B84E7}"/>
              </a:ext>
            </a:extLst>
          </p:cNvPr>
          <p:cNvSpPr>
            <a:spLocks noGrp="1"/>
          </p:cNvSpPr>
          <p:nvPr>
            <p:ph idx="1"/>
          </p:nvPr>
        </p:nvSpPr>
        <p:spPr/>
        <p:txBody>
          <a:bodyPr/>
          <a:lstStyle/>
          <a:p>
            <a:pPr marL="514350" indent="-514350">
              <a:buFont typeface="+mj-lt"/>
              <a:buAutoNum type="arabicPeriod"/>
            </a:pPr>
            <a:r>
              <a:rPr lang="en-US" dirty="0"/>
              <a:t>Experiential learning, learning by doing </a:t>
            </a:r>
          </a:p>
          <a:p>
            <a:pPr marL="514350" indent="-514350">
              <a:buFont typeface="+mj-lt"/>
              <a:buAutoNum type="arabicPeriod"/>
            </a:pPr>
            <a:r>
              <a:rPr lang="en-US" dirty="0"/>
              <a:t>Learning in a democratic society </a:t>
            </a:r>
          </a:p>
          <a:p>
            <a:pPr marL="514350" indent="-514350">
              <a:buFont typeface="+mj-lt"/>
              <a:buAutoNum type="arabicPeriod"/>
            </a:pPr>
            <a:r>
              <a:rPr lang="en-US" dirty="0"/>
              <a:t>Interactive learning – reflecting the nature of the worlds we live in</a:t>
            </a:r>
          </a:p>
          <a:p>
            <a:pPr marL="514350" indent="-514350">
              <a:buFont typeface="+mj-lt"/>
              <a:buAutoNum type="arabicPeriod"/>
            </a:pPr>
            <a:r>
              <a:rPr lang="en-US" dirty="0"/>
              <a:t>Interdisciplinary nature of learning – transfer of learning </a:t>
            </a:r>
          </a:p>
          <a:p>
            <a:pPr marL="0" indent="0">
              <a:buNone/>
            </a:pPr>
            <a:endParaRPr lang="en-US" dirty="0"/>
          </a:p>
          <a:p>
            <a:pPr marL="0" indent="0" algn="ctr">
              <a:buNone/>
            </a:pPr>
            <a:r>
              <a:rPr lang="en-US" i="1" dirty="0"/>
              <a:t>‘Education is life itself ’</a:t>
            </a:r>
          </a:p>
        </p:txBody>
      </p:sp>
    </p:spTree>
    <p:extLst>
      <p:ext uri="{BB962C8B-B14F-4D97-AF65-F5344CB8AC3E}">
        <p14:creationId xmlns:p14="http://schemas.microsoft.com/office/powerpoint/2010/main" val="31316625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71C04-C2D2-74D5-FDEA-0512F62ACBA2}"/>
              </a:ext>
            </a:extLst>
          </p:cNvPr>
          <p:cNvSpPr>
            <a:spLocks noGrp="1"/>
          </p:cNvSpPr>
          <p:nvPr>
            <p:ph type="title"/>
          </p:nvPr>
        </p:nvSpPr>
        <p:spPr/>
        <p:txBody>
          <a:bodyPr>
            <a:normAutofit/>
          </a:bodyPr>
          <a:lstStyle/>
          <a:p>
            <a:r>
              <a:rPr lang="en-US" sz="4000" dirty="0">
                <a:highlight>
                  <a:srgbClr val="FFFF00"/>
                </a:highlight>
              </a:rPr>
              <a:t>Activity:  The 21</a:t>
            </a:r>
            <a:r>
              <a:rPr lang="en-US" sz="4000" baseline="30000" dirty="0">
                <a:highlight>
                  <a:srgbClr val="FFFF00"/>
                </a:highlight>
              </a:rPr>
              <a:t>st</a:t>
            </a:r>
            <a:r>
              <a:rPr lang="en-US" sz="4000" dirty="0">
                <a:highlight>
                  <a:srgbClr val="FFFF00"/>
                </a:highlight>
              </a:rPr>
              <a:t> Century employment context </a:t>
            </a:r>
            <a:endParaRPr lang="en-US" sz="4000" dirty="0"/>
          </a:p>
        </p:txBody>
      </p:sp>
      <p:sp>
        <p:nvSpPr>
          <p:cNvPr id="3" name="Content Placeholder 2">
            <a:extLst>
              <a:ext uri="{FF2B5EF4-FFF2-40B4-BE49-F238E27FC236}">
                <a16:creationId xmlns:a16="http://schemas.microsoft.com/office/drawing/2014/main" id="{B1C0D87D-E349-ECD2-D58A-1D514F58CFDA}"/>
              </a:ext>
            </a:extLst>
          </p:cNvPr>
          <p:cNvSpPr>
            <a:spLocks noGrp="1"/>
          </p:cNvSpPr>
          <p:nvPr>
            <p:ph idx="1"/>
          </p:nvPr>
        </p:nvSpPr>
        <p:spPr/>
        <p:txBody>
          <a:bodyPr/>
          <a:lstStyle/>
          <a:p>
            <a:r>
              <a:rPr lang="en-US" dirty="0"/>
              <a:t>What sort of world is it that are we preparing our learners?</a:t>
            </a:r>
          </a:p>
          <a:p>
            <a:r>
              <a:rPr lang="en-US" dirty="0"/>
              <a:t>What sort of employability skills are desired? </a:t>
            </a:r>
          </a:p>
          <a:p>
            <a:r>
              <a:rPr lang="en-US" dirty="0"/>
              <a:t>What are the big changes that impact our learner's prospects?</a:t>
            </a:r>
          </a:p>
          <a:p>
            <a:pPr lvl="1"/>
            <a:r>
              <a:rPr lang="en-US" dirty="0"/>
              <a:t>Political</a:t>
            </a:r>
          </a:p>
          <a:p>
            <a:pPr lvl="1"/>
            <a:r>
              <a:rPr lang="en-US" dirty="0"/>
              <a:t>Economic</a:t>
            </a:r>
          </a:p>
          <a:p>
            <a:pPr lvl="1"/>
            <a:r>
              <a:rPr lang="en-US" dirty="0"/>
              <a:t>Social</a:t>
            </a:r>
          </a:p>
          <a:p>
            <a:pPr lvl="1"/>
            <a:r>
              <a:rPr lang="en-US" dirty="0"/>
              <a:t>Technological</a:t>
            </a:r>
          </a:p>
        </p:txBody>
      </p:sp>
    </p:spTree>
    <p:extLst>
      <p:ext uri="{BB962C8B-B14F-4D97-AF65-F5344CB8AC3E}">
        <p14:creationId xmlns:p14="http://schemas.microsoft.com/office/powerpoint/2010/main" val="16309056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0A09F-B03A-894B-9C00-ECA53D87F8D9}"/>
              </a:ext>
            </a:extLst>
          </p:cNvPr>
          <p:cNvSpPr>
            <a:spLocks noGrp="1"/>
          </p:cNvSpPr>
          <p:nvPr>
            <p:ph type="title"/>
          </p:nvPr>
        </p:nvSpPr>
        <p:spPr/>
        <p:txBody>
          <a:bodyPr>
            <a:normAutofit fontScale="90000"/>
          </a:bodyPr>
          <a:lstStyle/>
          <a:p>
            <a:r>
              <a:rPr lang="en-US" dirty="0"/>
              <a:t>The Fourth Industrial Revolution (4IR) and Education </a:t>
            </a:r>
          </a:p>
        </p:txBody>
      </p:sp>
      <p:sp>
        <p:nvSpPr>
          <p:cNvPr id="3" name="Content Placeholder 2">
            <a:extLst>
              <a:ext uri="{FF2B5EF4-FFF2-40B4-BE49-F238E27FC236}">
                <a16:creationId xmlns:a16="http://schemas.microsoft.com/office/drawing/2014/main" id="{27EA3BA8-40ED-D541-87CB-3993FEADDDA4}"/>
              </a:ext>
            </a:extLst>
          </p:cNvPr>
          <p:cNvSpPr>
            <a:spLocks noGrp="1"/>
          </p:cNvSpPr>
          <p:nvPr>
            <p:ph idx="1"/>
          </p:nvPr>
        </p:nvSpPr>
        <p:spPr/>
        <p:txBody>
          <a:bodyPr>
            <a:normAutofit lnSpcReduction="10000"/>
          </a:bodyPr>
          <a:lstStyle/>
          <a:p>
            <a:r>
              <a:rPr lang="en-GB" b="0" i="0" u="none" strike="noStrike" dirty="0">
                <a:solidFill>
                  <a:srgbClr val="000000"/>
                </a:solidFill>
                <a:effectLst/>
                <a:latin typeface="AkkuratLLWeb"/>
              </a:rPr>
              <a:t>Education is the primary tool for connecting people to the workplace. It is a building block that is used to aid employment. Employment, in turn, is the channel that allows people to be economically autonomous and to play an active role in the economy. (World Economic Forum , 2024)</a:t>
            </a:r>
            <a:endParaRPr lang="en-US" dirty="0">
              <a:hlinkClick r:id="rId2"/>
            </a:endParaRPr>
          </a:p>
          <a:p>
            <a:endParaRPr lang="en-US" dirty="0">
              <a:hlinkClick r:id="rId2"/>
            </a:endParaRPr>
          </a:p>
          <a:p>
            <a:pPr marL="0" indent="0">
              <a:buNone/>
            </a:pPr>
            <a:r>
              <a:rPr lang="en-US" dirty="0">
                <a:highlight>
                  <a:srgbClr val="FFFF00"/>
                </a:highlight>
                <a:hlinkClick r:id="rId2"/>
              </a:rPr>
              <a:t>Review this article and share your views </a:t>
            </a:r>
          </a:p>
          <a:p>
            <a:r>
              <a:rPr lang="en-US" dirty="0">
                <a:highlight>
                  <a:srgbClr val="FFFF00"/>
                </a:highlight>
                <a:hlinkClick r:id="rId2"/>
              </a:rPr>
              <a:t>https://www.weforum.org/agenda/2019/08/fourth-industrial-revolution-education/</a:t>
            </a:r>
            <a:endParaRPr lang="en-US" dirty="0">
              <a:highlight>
                <a:srgbClr val="FFFF00"/>
              </a:highlight>
            </a:endParaRPr>
          </a:p>
          <a:p>
            <a:endParaRPr lang="en-US" dirty="0"/>
          </a:p>
          <a:p>
            <a:endParaRPr lang="en-US" dirty="0"/>
          </a:p>
          <a:p>
            <a:r>
              <a:rPr lang="en-US" dirty="0">
                <a:hlinkClick r:id="rId3"/>
              </a:rPr>
              <a:t>https://youtu.be/kpW9JcWxKq0</a:t>
            </a:r>
            <a:endParaRPr lang="en-US" dirty="0"/>
          </a:p>
          <a:p>
            <a:endParaRPr lang="en-US" dirty="0"/>
          </a:p>
          <a:p>
            <a:endParaRPr lang="en-US" dirty="0"/>
          </a:p>
          <a:p>
            <a:endParaRPr lang="en-US" dirty="0"/>
          </a:p>
        </p:txBody>
      </p:sp>
    </p:spTree>
    <p:extLst>
      <p:ext uri="{BB962C8B-B14F-4D97-AF65-F5344CB8AC3E}">
        <p14:creationId xmlns:p14="http://schemas.microsoft.com/office/powerpoint/2010/main" val="4800758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F60F6-0E93-B797-E94E-3049E45DDC0C}"/>
              </a:ext>
            </a:extLst>
          </p:cNvPr>
          <p:cNvSpPr>
            <a:spLocks noGrp="1"/>
          </p:cNvSpPr>
          <p:nvPr>
            <p:ph type="title"/>
          </p:nvPr>
        </p:nvSpPr>
        <p:spPr/>
        <p:txBody>
          <a:bodyPr>
            <a:normAutofit fontScale="90000"/>
          </a:bodyPr>
          <a:lstStyle/>
          <a:p>
            <a:r>
              <a:rPr lang="en-US" dirty="0"/>
              <a:t>The Fourth Industrial Revolution (4IR) and Education </a:t>
            </a:r>
          </a:p>
        </p:txBody>
      </p:sp>
      <p:sp>
        <p:nvSpPr>
          <p:cNvPr id="3" name="Content Placeholder 2">
            <a:extLst>
              <a:ext uri="{FF2B5EF4-FFF2-40B4-BE49-F238E27FC236}">
                <a16:creationId xmlns:a16="http://schemas.microsoft.com/office/drawing/2014/main" id="{00B0C05A-5A66-B8E8-220F-F121D08EA7C4}"/>
              </a:ext>
            </a:extLst>
          </p:cNvPr>
          <p:cNvSpPr>
            <a:spLocks noGrp="1"/>
          </p:cNvSpPr>
          <p:nvPr>
            <p:ph idx="1"/>
          </p:nvPr>
        </p:nvSpPr>
        <p:spPr/>
        <p:txBody>
          <a:bodyPr>
            <a:normAutofit/>
          </a:bodyPr>
          <a:lstStyle/>
          <a:p>
            <a:pPr marL="0" indent="0">
              <a:buNone/>
            </a:pPr>
            <a:r>
              <a:rPr lang="en-US" dirty="0"/>
              <a:t>This video produced by the </a:t>
            </a:r>
            <a:r>
              <a:rPr lang="en-GB" b="0" i="0" u="none" strike="noStrike" dirty="0">
                <a:solidFill>
                  <a:srgbClr val="000000"/>
                </a:solidFill>
                <a:effectLst/>
                <a:latin typeface="AkkuratLLWeb"/>
              </a:rPr>
              <a:t>World Economic Forum provides and overview of how they see the </a:t>
            </a:r>
            <a:r>
              <a:rPr lang="en-US" dirty="0"/>
              <a:t>Fourth Industrial Revolution (4IR) </a:t>
            </a:r>
          </a:p>
          <a:p>
            <a:pPr marL="0" indent="0">
              <a:buNone/>
            </a:pPr>
            <a:endParaRPr lang="en-US" dirty="0"/>
          </a:p>
          <a:p>
            <a:pPr marL="0" indent="0">
              <a:buNone/>
            </a:pPr>
            <a:r>
              <a:rPr lang="en-GB" b="1" i="0" u="none" strike="noStrike" dirty="0">
                <a:solidFill>
                  <a:srgbClr val="0F0F0F"/>
                </a:solidFill>
                <a:effectLst/>
                <a:latin typeface="Roboto" panose="02000000000000000000" pitchFamily="2" charset="0"/>
                <a:hlinkClick r:id="rId2"/>
              </a:rPr>
              <a:t>Video : What is the Fourth Industrial Revolution?</a:t>
            </a:r>
            <a:endParaRPr lang="en-GB" b="1" i="0" u="none" strike="noStrike" dirty="0">
              <a:solidFill>
                <a:srgbClr val="0F0F0F"/>
              </a:solidFill>
              <a:effectLst/>
              <a:latin typeface="Roboto" panose="02000000000000000000" pitchFamily="2" charset="0"/>
            </a:endParaRPr>
          </a:p>
          <a:p>
            <a:pPr marL="0" indent="0">
              <a:buNone/>
            </a:pPr>
            <a:endParaRPr lang="en-US" dirty="0"/>
          </a:p>
          <a:p>
            <a:r>
              <a:rPr lang="en-US" dirty="0">
                <a:highlight>
                  <a:srgbClr val="FFFF00"/>
                </a:highlight>
              </a:rPr>
              <a:t>What does this mean for us as educators?</a:t>
            </a:r>
          </a:p>
          <a:p>
            <a:r>
              <a:rPr lang="en-US" dirty="0">
                <a:highlight>
                  <a:srgbClr val="FFFF00"/>
                </a:highlight>
              </a:rPr>
              <a:t>What skills will we need as educators to remain relevant?</a:t>
            </a:r>
          </a:p>
          <a:p>
            <a:r>
              <a:rPr lang="en-US" dirty="0">
                <a:highlight>
                  <a:srgbClr val="FFFF00"/>
                </a:highlight>
              </a:rPr>
              <a:t>What skills will our students need to get employment and sustain careers?</a:t>
            </a:r>
          </a:p>
        </p:txBody>
      </p:sp>
    </p:spTree>
    <p:extLst>
      <p:ext uri="{BB962C8B-B14F-4D97-AF65-F5344CB8AC3E}">
        <p14:creationId xmlns:p14="http://schemas.microsoft.com/office/powerpoint/2010/main" val="3340097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EDF41-F4A8-817A-B58C-D79BC9B174F4}"/>
              </a:ext>
            </a:extLst>
          </p:cNvPr>
          <p:cNvSpPr>
            <a:spLocks noGrp="1"/>
          </p:cNvSpPr>
          <p:nvPr>
            <p:ph type="title"/>
          </p:nvPr>
        </p:nvSpPr>
        <p:spPr/>
        <p:txBody>
          <a:bodyPr>
            <a:normAutofit/>
          </a:bodyPr>
          <a:lstStyle/>
          <a:p>
            <a:r>
              <a:rPr lang="en-US" dirty="0"/>
              <a:t>What will work look like in the 21 C ?</a:t>
            </a:r>
          </a:p>
        </p:txBody>
      </p:sp>
      <p:sp>
        <p:nvSpPr>
          <p:cNvPr id="3" name="Content Placeholder 2">
            <a:extLst>
              <a:ext uri="{FF2B5EF4-FFF2-40B4-BE49-F238E27FC236}">
                <a16:creationId xmlns:a16="http://schemas.microsoft.com/office/drawing/2014/main" id="{65CB590B-AF08-8EEF-C77D-0146967A183C}"/>
              </a:ext>
            </a:extLst>
          </p:cNvPr>
          <p:cNvSpPr>
            <a:spLocks noGrp="1"/>
          </p:cNvSpPr>
          <p:nvPr>
            <p:ph idx="1"/>
          </p:nvPr>
        </p:nvSpPr>
        <p:spPr/>
        <p:txBody>
          <a:bodyPr>
            <a:normAutofit/>
          </a:bodyPr>
          <a:lstStyle/>
          <a:p>
            <a:r>
              <a:rPr lang="en-US" dirty="0"/>
              <a:t>The </a:t>
            </a:r>
            <a:r>
              <a:rPr lang="en-US" dirty="0" err="1"/>
              <a:t>Futureist</a:t>
            </a:r>
            <a:r>
              <a:rPr lang="en-US" dirty="0"/>
              <a:t> Yuval Noah Harari has written an article on </a:t>
            </a:r>
            <a:r>
              <a:rPr lang="en-GB" b="1" i="0" u="none" strike="noStrike" dirty="0">
                <a:solidFill>
                  <a:srgbClr val="000000"/>
                </a:solidFill>
                <a:effectLst/>
                <a:latin typeface="Apercu"/>
              </a:rPr>
              <a:t>what the year 2050 has in store for humankind</a:t>
            </a:r>
          </a:p>
          <a:p>
            <a:r>
              <a:rPr lang="en-US" dirty="0"/>
              <a:t>When you will be at the height of your careers !</a:t>
            </a:r>
          </a:p>
          <a:p>
            <a:r>
              <a:rPr lang="en-US" dirty="0"/>
              <a:t>Activity :</a:t>
            </a:r>
          </a:p>
          <a:p>
            <a:r>
              <a:rPr lang="en-US" dirty="0">
                <a:highlight>
                  <a:srgbClr val="FFFF00"/>
                </a:highlight>
              </a:rPr>
              <a:t>Let’s read the article together and make some notes/observations for discussion </a:t>
            </a:r>
          </a:p>
          <a:p>
            <a:r>
              <a:rPr lang="en-US" dirty="0">
                <a:hlinkClick r:id="rId2"/>
              </a:rPr>
              <a:t>https://www.wired.co.uk/article/yuval-noah-harari-extract-21-lessons-for-the-21st-century</a:t>
            </a:r>
            <a:endParaRPr lang="en-US" dirty="0"/>
          </a:p>
          <a:p>
            <a:endParaRPr lang="en-US" dirty="0"/>
          </a:p>
        </p:txBody>
      </p:sp>
    </p:spTree>
    <p:extLst>
      <p:ext uri="{BB962C8B-B14F-4D97-AF65-F5344CB8AC3E}">
        <p14:creationId xmlns:p14="http://schemas.microsoft.com/office/powerpoint/2010/main" val="2186672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l"/>
            <a:r>
              <a:rPr lang="en-GB" b="1" dirty="0"/>
              <a:t>Soft /Hard Skills</a:t>
            </a:r>
          </a:p>
        </p:txBody>
      </p:sp>
      <p:sp>
        <p:nvSpPr>
          <p:cNvPr id="2" name="Content Placeholder 1"/>
          <p:cNvSpPr>
            <a:spLocks noGrp="1"/>
          </p:cNvSpPr>
          <p:nvPr>
            <p:ph idx="1"/>
          </p:nvPr>
        </p:nvSpPr>
        <p:spPr>
          <a:xfrm>
            <a:off x="602167" y="1690688"/>
            <a:ext cx="9670298" cy="4258593"/>
          </a:xfrm>
        </p:spPr>
        <p:txBody>
          <a:bodyPr>
            <a:normAutofit fontScale="85000" lnSpcReduction="20000"/>
          </a:bodyPr>
          <a:lstStyle/>
          <a:p>
            <a:pPr algn="l"/>
            <a:r>
              <a:rPr lang="en-GB" sz="2200" b="0" i="0" dirty="0">
                <a:solidFill>
                  <a:srgbClr val="0B0C0C"/>
                </a:solidFill>
                <a:effectLst/>
              </a:rPr>
              <a:t>Soft skills are general skills that most employers look for when recruiting and are needed for most jobs. They're sometimes called transferable skills or employability skills by employers. </a:t>
            </a:r>
          </a:p>
          <a:p>
            <a:pPr marL="0" indent="0">
              <a:buNone/>
            </a:pPr>
            <a:r>
              <a:rPr lang="en-GB" sz="2200" b="1" dirty="0">
                <a:solidFill>
                  <a:srgbClr val="0B0C0C"/>
                </a:solidFill>
                <a:effectLst/>
              </a:rPr>
              <a:t>Examples of soft skills</a:t>
            </a:r>
          </a:p>
          <a:p>
            <a:r>
              <a:rPr lang="en-GB" sz="2200" b="0" dirty="0">
                <a:solidFill>
                  <a:srgbClr val="0B0C0C"/>
                </a:solidFill>
                <a:effectLst/>
              </a:rPr>
              <a:t>Soft skills are more likely to be the kind you pick up through life experience, like how you:</a:t>
            </a:r>
          </a:p>
          <a:p>
            <a:pPr>
              <a:buFont typeface="Arial" panose="020B0604020202020204" pitchFamily="34" charset="0"/>
              <a:buChar char="•"/>
            </a:pPr>
            <a:r>
              <a:rPr lang="en-GB" sz="2200" b="0" dirty="0">
                <a:solidFill>
                  <a:srgbClr val="0B0C0C"/>
                </a:solidFill>
                <a:effectLst/>
              </a:rPr>
              <a:t>communicate and work with others</a:t>
            </a:r>
          </a:p>
          <a:p>
            <a:pPr>
              <a:buFont typeface="Arial" panose="020B0604020202020204" pitchFamily="34" charset="0"/>
              <a:buChar char="•"/>
            </a:pPr>
            <a:r>
              <a:rPr lang="en-GB" sz="2200" b="0" dirty="0">
                <a:solidFill>
                  <a:srgbClr val="0B0C0C"/>
                </a:solidFill>
                <a:effectLst/>
              </a:rPr>
              <a:t>make decisions</a:t>
            </a:r>
          </a:p>
          <a:p>
            <a:pPr>
              <a:buFont typeface="Arial" panose="020B0604020202020204" pitchFamily="34" charset="0"/>
              <a:buChar char="•"/>
            </a:pPr>
            <a:r>
              <a:rPr lang="en-GB" sz="2200" b="0" dirty="0">
                <a:solidFill>
                  <a:srgbClr val="0B0C0C"/>
                </a:solidFill>
                <a:effectLst/>
              </a:rPr>
              <a:t>organise yourself and work</a:t>
            </a:r>
          </a:p>
          <a:p>
            <a:pPr>
              <a:buFont typeface="Arial" panose="020B0604020202020204" pitchFamily="34" charset="0"/>
              <a:buChar char="•"/>
            </a:pPr>
            <a:r>
              <a:rPr lang="en-GB" sz="2200" b="0" dirty="0">
                <a:solidFill>
                  <a:srgbClr val="0B0C0C"/>
                </a:solidFill>
                <a:effectLst/>
              </a:rPr>
              <a:t>adapt to difficult situations</a:t>
            </a:r>
            <a:endParaRPr lang="en-GB" sz="3500" dirty="0">
              <a:hlinkClick r:id="rId3"/>
            </a:endParaRPr>
          </a:p>
          <a:p>
            <a:r>
              <a:rPr lang="en-GB" dirty="0">
                <a:hlinkClick r:id="rId4"/>
              </a:rPr>
              <a:t>UK Gov website </a:t>
            </a:r>
            <a:endParaRPr lang="en-GB" dirty="0">
              <a:hlinkClick r:id="rId3"/>
            </a:endParaRPr>
          </a:p>
          <a:p>
            <a:endParaRPr lang="en-GB" sz="2200" dirty="0">
              <a:hlinkClick r:id="rId3"/>
            </a:endParaRPr>
          </a:p>
          <a:p>
            <a:pPr marL="0" indent="0">
              <a:buNone/>
            </a:pPr>
            <a:r>
              <a:rPr lang="en-GB" sz="2200" dirty="0">
                <a:hlinkClick r:id="rId3"/>
              </a:rPr>
              <a:t>Video Heckman talks about soft skills :  http://www.youtube.com/watch?v=yKzQYQNtYts</a:t>
            </a:r>
            <a:endParaRPr lang="en-GB" sz="2200" dirty="0"/>
          </a:p>
        </p:txBody>
      </p:sp>
      <p:pic>
        <p:nvPicPr>
          <p:cNvPr id="921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28048" y="481166"/>
            <a:ext cx="3657600" cy="1028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919458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7E7093-FB76-6368-4BBC-825BF3A6B718}"/>
              </a:ext>
            </a:extLst>
          </p:cNvPr>
          <p:cNvSpPr>
            <a:spLocks noGrp="1"/>
          </p:cNvSpPr>
          <p:nvPr>
            <p:ph type="title"/>
          </p:nvPr>
        </p:nvSpPr>
        <p:spPr/>
        <p:txBody>
          <a:bodyPr/>
          <a:lstStyle/>
          <a:p>
            <a:r>
              <a:rPr lang="en-US" dirty="0"/>
              <a:t>The Welsh Government view </a:t>
            </a:r>
          </a:p>
        </p:txBody>
      </p:sp>
      <p:sp>
        <p:nvSpPr>
          <p:cNvPr id="3" name="Content Placeholder 2">
            <a:extLst>
              <a:ext uri="{FF2B5EF4-FFF2-40B4-BE49-F238E27FC236}">
                <a16:creationId xmlns:a16="http://schemas.microsoft.com/office/drawing/2014/main" id="{68301FF4-2F49-E9A8-AF58-75689A55B988}"/>
              </a:ext>
            </a:extLst>
          </p:cNvPr>
          <p:cNvSpPr>
            <a:spLocks noGrp="1"/>
          </p:cNvSpPr>
          <p:nvPr>
            <p:ph idx="1"/>
          </p:nvPr>
        </p:nvSpPr>
        <p:spPr/>
        <p:txBody>
          <a:bodyPr/>
          <a:lstStyle/>
          <a:p>
            <a:endParaRPr lang="en-US" dirty="0"/>
          </a:p>
        </p:txBody>
      </p:sp>
      <p:pic>
        <p:nvPicPr>
          <p:cNvPr id="4" name="Picture 2">
            <a:extLst>
              <a:ext uri="{FF2B5EF4-FFF2-40B4-BE49-F238E27FC236}">
                <a16:creationId xmlns:a16="http://schemas.microsoft.com/office/drawing/2014/main" id="{1D955F5A-9E4D-4231-1ABD-BA772E65A2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7732" y="3212306"/>
            <a:ext cx="8343870" cy="1738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35017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val 13"/>
          <p:cNvSpPr/>
          <p:nvPr/>
        </p:nvSpPr>
        <p:spPr>
          <a:xfrm>
            <a:off x="7608168" y="1556793"/>
            <a:ext cx="1944216" cy="153976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Planning and Organisation</a:t>
            </a:r>
          </a:p>
        </p:txBody>
      </p:sp>
      <p:sp>
        <p:nvSpPr>
          <p:cNvPr id="18" name="Oval 17"/>
          <p:cNvSpPr/>
          <p:nvPr/>
        </p:nvSpPr>
        <p:spPr>
          <a:xfrm>
            <a:off x="5035053" y="198532"/>
            <a:ext cx="2024608" cy="15037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Critical Thinking and Problem Solving</a:t>
            </a:r>
          </a:p>
        </p:txBody>
      </p:sp>
      <p:sp>
        <p:nvSpPr>
          <p:cNvPr id="15" name="Oval 14"/>
          <p:cNvSpPr/>
          <p:nvPr/>
        </p:nvSpPr>
        <p:spPr>
          <a:xfrm>
            <a:off x="6761646" y="3933056"/>
            <a:ext cx="1922512" cy="151216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Creativity and Innovation</a:t>
            </a:r>
          </a:p>
        </p:txBody>
      </p:sp>
      <p:sp>
        <p:nvSpPr>
          <p:cNvPr id="16" name="Oval 15"/>
          <p:cNvSpPr/>
          <p:nvPr/>
        </p:nvSpPr>
        <p:spPr>
          <a:xfrm>
            <a:off x="3575720" y="3914696"/>
            <a:ext cx="1922512" cy="151216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Personal Effectiveness</a:t>
            </a:r>
          </a:p>
          <a:p>
            <a:pPr algn="ctr"/>
            <a:endParaRPr lang="en-GB" dirty="0"/>
          </a:p>
        </p:txBody>
      </p:sp>
      <p:sp>
        <p:nvSpPr>
          <p:cNvPr id="17" name="Oval 16"/>
          <p:cNvSpPr/>
          <p:nvPr/>
        </p:nvSpPr>
        <p:spPr>
          <a:xfrm>
            <a:off x="2616925" y="1584989"/>
            <a:ext cx="1922512" cy="14761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Digital Literacy </a:t>
            </a:r>
          </a:p>
        </p:txBody>
      </p:sp>
      <p:sp>
        <p:nvSpPr>
          <p:cNvPr id="20" name="Oval 19"/>
          <p:cNvSpPr/>
          <p:nvPr/>
        </p:nvSpPr>
        <p:spPr>
          <a:xfrm>
            <a:off x="4751213" y="1952836"/>
            <a:ext cx="2592288" cy="20882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dirty="0"/>
              <a:t>Essential and Employability Skills</a:t>
            </a:r>
          </a:p>
        </p:txBody>
      </p:sp>
      <p:sp>
        <p:nvSpPr>
          <p:cNvPr id="21" name="TextBox 20"/>
          <p:cNvSpPr txBox="1"/>
          <p:nvPr/>
        </p:nvSpPr>
        <p:spPr>
          <a:xfrm>
            <a:off x="1703512" y="5637170"/>
            <a:ext cx="8784976" cy="923330"/>
          </a:xfrm>
          <a:prstGeom prst="rect">
            <a:avLst/>
          </a:prstGeom>
          <a:noFill/>
        </p:spPr>
        <p:txBody>
          <a:bodyPr wrap="square" rtlCol="0">
            <a:spAutoFit/>
          </a:bodyPr>
          <a:lstStyle/>
          <a:p>
            <a:r>
              <a:rPr lang="en-GB" dirty="0"/>
              <a:t>Essential and Employability Skills are used in an </a:t>
            </a:r>
            <a:r>
              <a:rPr lang="en-GB" b="1" dirty="0"/>
              <a:t>integrated</a:t>
            </a:r>
            <a:r>
              <a:rPr lang="en-GB" dirty="0"/>
              <a:t>, </a:t>
            </a:r>
            <a:r>
              <a:rPr lang="en-GB" b="1" dirty="0"/>
              <a:t>holistic</a:t>
            </a:r>
            <a:r>
              <a:rPr lang="en-GB" dirty="0"/>
              <a:t> and </a:t>
            </a:r>
            <a:r>
              <a:rPr lang="en-GB" b="1" dirty="0"/>
              <a:t>contextualised</a:t>
            </a:r>
            <a:r>
              <a:rPr lang="en-GB" dirty="0"/>
              <a:t> way</a:t>
            </a:r>
          </a:p>
          <a:p>
            <a:r>
              <a:rPr lang="en-GB" dirty="0"/>
              <a:t>Therefore they must be </a:t>
            </a:r>
            <a:r>
              <a:rPr lang="en-GB" b="1" dirty="0"/>
              <a:t>developed</a:t>
            </a:r>
            <a:r>
              <a:rPr lang="en-GB" dirty="0"/>
              <a:t>, </a:t>
            </a:r>
            <a:r>
              <a:rPr lang="en-GB" b="1" dirty="0"/>
              <a:t>applied</a:t>
            </a:r>
            <a:r>
              <a:rPr lang="en-GB" dirty="0"/>
              <a:t> and </a:t>
            </a:r>
            <a:r>
              <a:rPr lang="en-GB" b="1" dirty="0"/>
              <a:t>assessed</a:t>
            </a:r>
            <a:r>
              <a:rPr lang="en-GB" dirty="0"/>
              <a:t> in the same way in order that they </a:t>
            </a:r>
            <a:r>
              <a:rPr lang="en-GB" b="1" dirty="0"/>
              <a:t>make sense </a:t>
            </a:r>
            <a:r>
              <a:rPr lang="en-GB" dirty="0"/>
              <a:t>and are </a:t>
            </a:r>
            <a:r>
              <a:rPr lang="en-GB" b="1" dirty="0"/>
              <a:t>transferrable </a:t>
            </a:r>
            <a:r>
              <a:rPr lang="en-GB" dirty="0"/>
              <a:t>to</a:t>
            </a:r>
            <a:r>
              <a:rPr lang="en-GB" b="1" dirty="0"/>
              <a:t> different contexts</a:t>
            </a:r>
            <a:r>
              <a:rPr lang="en-GB" dirty="0"/>
              <a:t>. </a:t>
            </a:r>
          </a:p>
        </p:txBody>
      </p:sp>
      <p:cxnSp>
        <p:nvCxnSpPr>
          <p:cNvPr id="23" name="Straight Arrow Connector 22"/>
          <p:cNvCxnSpPr/>
          <p:nvPr/>
        </p:nvCxnSpPr>
        <p:spPr>
          <a:xfrm>
            <a:off x="4439817" y="2564905"/>
            <a:ext cx="311397" cy="283821"/>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33" name="Straight Arrow Connector 32"/>
          <p:cNvCxnSpPr/>
          <p:nvPr/>
        </p:nvCxnSpPr>
        <p:spPr>
          <a:xfrm flipV="1">
            <a:off x="4295800" y="1140089"/>
            <a:ext cx="648072" cy="495671"/>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34" name="Straight Arrow Connector 33"/>
          <p:cNvCxnSpPr/>
          <p:nvPr/>
        </p:nvCxnSpPr>
        <p:spPr>
          <a:xfrm>
            <a:off x="3719736" y="3212976"/>
            <a:ext cx="288032" cy="701720"/>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35" name="Straight Arrow Connector 34"/>
          <p:cNvCxnSpPr/>
          <p:nvPr/>
        </p:nvCxnSpPr>
        <p:spPr>
          <a:xfrm>
            <a:off x="5591944" y="4689140"/>
            <a:ext cx="1008112" cy="0"/>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37" name="Straight Arrow Connector 36"/>
          <p:cNvCxnSpPr/>
          <p:nvPr/>
        </p:nvCxnSpPr>
        <p:spPr>
          <a:xfrm flipH="1">
            <a:off x="8180102" y="3212976"/>
            <a:ext cx="292162" cy="701720"/>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53" name="Straight Arrow Connector 52"/>
          <p:cNvCxnSpPr/>
          <p:nvPr/>
        </p:nvCxnSpPr>
        <p:spPr>
          <a:xfrm>
            <a:off x="7135854" y="1140089"/>
            <a:ext cx="653655" cy="495671"/>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54" name="Straight Arrow Connector 53"/>
          <p:cNvCxnSpPr/>
          <p:nvPr/>
        </p:nvCxnSpPr>
        <p:spPr>
          <a:xfrm flipV="1">
            <a:off x="5035054" y="3789040"/>
            <a:ext cx="268859" cy="252028"/>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55" name="Straight Arrow Connector 54"/>
          <p:cNvCxnSpPr>
            <a:endCxn id="14" idx="2"/>
          </p:cNvCxnSpPr>
          <p:nvPr/>
        </p:nvCxnSpPr>
        <p:spPr>
          <a:xfrm flipV="1">
            <a:off x="7221646" y="2326678"/>
            <a:ext cx="386522" cy="238227"/>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56" name="Straight Arrow Connector 55"/>
          <p:cNvCxnSpPr>
            <a:stCxn id="20" idx="5"/>
          </p:cNvCxnSpPr>
          <p:nvPr/>
        </p:nvCxnSpPr>
        <p:spPr>
          <a:xfrm>
            <a:off x="6963870" y="3735254"/>
            <a:ext cx="257777" cy="305814"/>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pic>
        <p:nvPicPr>
          <p:cNvPr id="10248"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7399535">
            <a:off x="5830847" y="1657904"/>
            <a:ext cx="426358" cy="341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a:extLst>
              <a:ext uri="{FF2B5EF4-FFF2-40B4-BE49-F238E27FC236}">
                <a16:creationId xmlns:a16="http://schemas.microsoft.com/office/drawing/2014/main" id="{BE156E0E-09A3-3B6C-4B4C-0EB04D8F09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15010" y="517037"/>
            <a:ext cx="2079625" cy="43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054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DC650-9193-9C11-730C-26F42C3A9ACA}"/>
              </a:ext>
            </a:extLst>
          </p:cNvPr>
          <p:cNvSpPr>
            <a:spLocks noGrp="1"/>
          </p:cNvSpPr>
          <p:nvPr>
            <p:ph type="title"/>
          </p:nvPr>
        </p:nvSpPr>
        <p:spPr/>
        <p:txBody>
          <a:bodyPr>
            <a:normAutofit/>
          </a:bodyPr>
          <a:lstStyle/>
          <a:p>
            <a:r>
              <a:rPr lang="en-US" dirty="0"/>
              <a:t>Typical Cluster of Essential Skills –Wales </a:t>
            </a:r>
          </a:p>
        </p:txBody>
      </p:sp>
      <p:sp>
        <p:nvSpPr>
          <p:cNvPr id="3" name="Content Placeholder 2">
            <a:extLst>
              <a:ext uri="{FF2B5EF4-FFF2-40B4-BE49-F238E27FC236}">
                <a16:creationId xmlns:a16="http://schemas.microsoft.com/office/drawing/2014/main" id="{5C771543-2CB2-555A-6FA3-AC77DC24B377}"/>
              </a:ext>
            </a:extLst>
          </p:cNvPr>
          <p:cNvSpPr>
            <a:spLocks noGrp="1"/>
          </p:cNvSpPr>
          <p:nvPr>
            <p:ph idx="1"/>
          </p:nvPr>
        </p:nvSpPr>
        <p:spPr/>
        <p:txBody>
          <a:bodyPr>
            <a:normAutofit lnSpcReduction="10000"/>
          </a:bodyPr>
          <a:lstStyle/>
          <a:p>
            <a:r>
              <a:rPr lang="en-GB" sz="2800" dirty="0"/>
              <a:t>Digital Literacy</a:t>
            </a:r>
          </a:p>
          <a:p>
            <a:r>
              <a:rPr lang="en-GB" sz="2800" dirty="0"/>
              <a:t>Critical Thinking and Problem Solving</a:t>
            </a:r>
          </a:p>
          <a:p>
            <a:r>
              <a:rPr lang="en-GB" sz="2800" dirty="0"/>
              <a:t>Planning and Organisation</a:t>
            </a:r>
          </a:p>
          <a:p>
            <a:r>
              <a:rPr lang="en-GB" sz="2800" dirty="0"/>
              <a:t>Creativity and Innovation</a:t>
            </a:r>
          </a:p>
          <a:p>
            <a:r>
              <a:rPr lang="en-GB" sz="2800" dirty="0"/>
              <a:t>Personal Effectiveness</a:t>
            </a:r>
          </a:p>
          <a:p>
            <a:endParaRPr lang="en-GB" dirty="0"/>
          </a:p>
          <a:p>
            <a:r>
              <a:rPr lang="en-GB" sz="2800" dirty="0">
                <a:hlinkClick r:id="rId2"/>
              </a:rPr>
              <a:t>https://qualificationswales.org/information-support/qualifications-available-in-wales/essential-skills-wales/</a:t>
            </a:r>
            <a:endParaRPr lang="en-GB" sz="2800" dirty="0"/>
          </a:p>
          <a:p>
            <a:endParaRPr lang="en-GB" sz="2800" dirty="0"/>
          </a:p>
          <a:p>
            <a:endParaRPr lang="en-US" dirty="0"/>
          </a:p>
        </p:txBody>
      </p:sp>
    </p:spTree>
    <p:extLst>
      <p:ext uri="{BB962C8B-B14F-4D97-AF65-F5344CB8AC3E}">
        <p14:creationId xmlns:p14="http://schemas.microsoft.com/office/powerpoint/2010/main" val="2290054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981200" y="338328"/>
            <a:ext cx="8229600" cy="858424"/>
          </a:xfrm>
        </p:spPr>
        <p:txBody>
          <a:bodyPr>
            <a:normAutofit/>
          </a:bodyPr>
          <a:lstStyle/>
          <a:p>
            <a:r>
              <a:rPr lang="en-GB" sz="3800" b="1" dirty="0"/>
              <a:t>Digital Literacy</a:t>
            </a:r>
          </a:p>
        </p:txBody>
      </p:sp>
      <p:sp>
        <p:nvSpPr>
          <p:cNvPr id="2" name="Content Placeholder 1"/>
          <p:cNvSpPr>
            <a:spLocks noGrp="1"/>
          </p:cNvSpPr>
          <p:nvPr>
            <p:ph idx="1"/>
          </p:nvPr>
        </p:nvSpPr>
        <p:spPr>
          <a:xfrm>
            <a:off x="1726995" y="1432346"/>
            <a:ext cx="7408333" cy="3993307"/>
          </a:xfrm>
        </p:spPr>
        <p:txBody>
          <a:bodyPr/>
          <a:lstStyle/>
          <a:p>
            <a:pPr marL="0" indent="0">
              <a:buNone/>
            </a:pPr>
            <a:r>
              <a:rPr lang="en-GB" b="1" u="sng" dirty="0"/>
              <a:t>Comprised of 6 areas:</a:t>
            </a:r>
          </a:p>
          <a:p>
            <a:r>
              <a:rPr lang="en-GB" dirty="0"/>
              <a:t>Digital Responsibility</a:t>
            </a:r>
          </a:p>
          <a:p>
            <a:r>
              <a:rPr lang="en-GB" dirty="0"/>
              <a:t>Digital Productivity</a:t>
            </a:r>
          </a:p>
          <a:p>
            <a:r>
              <a:rPr lang="en-GB" dirty="0"/>
              <a:t>Digital Creativity</a:t>
            </a:r>
          </a:p>
          <a:p>
            <a:r>
              <a:rPr lang="en-GB" dirty="0"/>
              <a:t>Digital Collaboration</a:t>
            </a:r>
          </a:p>
          <a:p>
            <a:r>
              <a:rPr lang="en-GB" dirty="0"/>
              <a:t>Digital Information Literacy</a:t>
            </a:r>
          </a:p>
          <a:p>
            <a:r>
              <a:rPr lang="en-GB" dirty="0"/>
              <a:t>Digital Learning. </a:t>
            </a:r>
          </a:p>
        </p:txBody>
      </p:sp>
    </p:spTree>
    <p:extLst>
      <p:ext uri="{BB962C8B-B14F-4D97-AF65-F5344CB8AC3E}">
        <p14:creationId xmlns:p14="http://schemas.microsoft.com/office/powerpoint/2010/main" val="41084026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991544" y="548680"/>
            <a:ext cx="8229600" cy="792088"/>
          </a:xfrm>
        </p:spPr>
        <p:txBody>
          <a:bodyPr>
            <a:normAutofit/>
          </a:bodyPr>
          <a:lstStyle/>
          <a:p>
            <a:r>
              <a:rPr lang="en-GB" sz="3800" b="1" dirty="0"/>
              <a:t>Digital Literacy</a:t>
            </a:r>
          </a:p>
        </p:txBody>
      </p:sp>
      <p:sp>
        <p:nvSpPr>
          <p:cNvPr id="2" name="Content Placeholder 1"/>
          <p:cNvSpPr>
            <a:spLocks noGrp="1"/>
          </p:cNvSpPr>
          <p:nvPr>
            <p:ph idx="1"/>
          </p:nvPr>
        </p:nvSpPr>
        <p:spPr>
          <a:xfrm>
            <a:off x="1775521" y="1988840"/>
            <a:ext cx="8496943" cy="4536504"/>
          </a:xfrm>
        </p:spPr>
        <p:txBody>
          <a:bodyPr>
            <a:normAutofit/>
          </a:bodyPr>
          <a:lstStyle/>
          <a:p>
            <a:r>
              <a:rPr lang="en-GB" dirty="0"/>
              <a:t>Respond to risks and problems to </a:t>
            </a:r>
            <a:r>
              <a:rPr lang="en-GB" b="1" dirty="0"/>
              <a:t>communicate safely</a:t>
            </a:r>
          </a:p>
          <a:p>
            <a:r>
              <a:rPr lang="en-GB" b="1" dirty="0"/>
              <a:t>Social media</a:t>
            </a:r>
          </a:p>
          <a:p>
            <a:r>
              <a:rPr lang="en-GB" b="1" dirty="0"/>
              <a:t>Digital footprint</a:t>
            </a:r>
          </a:p>
          <a:p>
            <a:r>
              <a:rPr lang="en-GB" b="1" dirty="0"/>
              <a:t>Find</a:t>
            </a:r>
            <a:r>
              <a:rPr lang="en-GB" dirty="0"/>
              <a:t>, </a:t>
            </a:r>
            <a:r>
              <a:rPr lang="en-GB" b="1" dirty="0"/>
              <a:t>organise</a:t>
            </a:r>
            <a:r>
              <a:rPr lang="en-GB" dirty="0"/>
              <a:t>, </a:t>
            </a:r>
            <a:r>
              <a:rPr lang="en-GB" b="1" dirty="0"/>
              <a:t>store</a:t>
            </a:r>
            <a:r>
              <a:rPr lang="en-GB" dirty="0"/>
              <a:t>, </a:t>
            </a:r>
            <a:r>
              <a:rPr lang="en-GB" b="1" dirty="0"/>
              <a:t>manage</a:t>
            </a:r>
            <a:r>
              <a:rPr lang="en-GB" dirty="0"/>
              <a:t>, </a:t>
            </a:r>
            <a:r>
              <a:rPr lang="en-GB" b="1" dirty="0"/>
              <a:t>evaluate</a:t>
            </a:r>
            <a:r>
              <a:rPr lang="en-GB" dirty="0"/>
              <a:t>, </a:t>
            </a:r>
            <a:r>
              <a:rPr lang="en-GB" b="1" dirty="0"/>
              <a:t>share</a:t>
            </a:r>
            <a:r>
              <a:rPr lang="en-GB" dirty="0"/>
              <a:t> and </a:t>
            </a:r>
            <a:r>
              <a:rPr lang="en-GB" b="1" dirty="0"/>
              <a:t>protect</a:t>
            </a:r>
            <a:r>
              <a:rPr lang="en-GB" dirty="0"/>
              <a:t> digital information</a:t>
            </a:r>
          </a:p>
          <a:p>
            <a:r>
              <a:rPr lang="en-GB" b="1" dirty="0"/>
              <a:t>Manipulate </a:t>
            </a:r>
            <a:r>
              <a:rPr lang="en-GB" dirty="0"/>
              <a:t>and </a:t>
            </a:r>
            <a:r>
              <a:rPr lang="en-GB" b="1" dirty="0"/>
              <a:t>create digital data</a:t>
            </a:r>
          </a:p>
          <a:p>
            <a:r>
              <a:rPr lang="en-GB" dirty="0"/>
              <a:t>Use </a:t>
            </a:r>
            <a:r>
              <a:rPr lang="en-GB" b="1" dirty="0"/>
              <a:t>digital technologies </a:t>
            </a:r>
            <a:r>
              <a:rPr lang="en-GB" dirty="0"/>
              <a:t>in a range of contexts and to </a:t>
            </a:r>
            <a:r>
              <a:rPr lang="en-GB" b="1" dirty="0"/>
              <a:t>support other skills</a:t>
            </a:r>
            <a:r>
              <a:rPr lang="en-GB" dirty="0"/>
              <a:t>.</a:t>
            </a:r>
          </a:p>
        </p:txBody>
      </p:sp>
      <p:pic>
        <p:nvPicPr>
          <p:cNvPr id="5124"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60995" y="4257092"/>
            <a:ext cx="2016224" cy="15137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559050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991544" y="476672"/>
            <a:ext cx="8229600" cy="864096"/>
          </a:xfrm>
        </p:spPr>
        <p:txBody>
          <a:bodyPr>
            <a:normAutofit fontScale="90000"/>
          </a:bodyPr>
          <a:lstStyle/>
          <a:p>
            <a:r>
              <a:rPr lang="en-GB" sz="3800" b="1" dirty="0"/>
              <a:t>Critical Thinking and Problem Solving</a:t>
            </a:r>
          </a:p>
        </p:txBody>
      </p:sp>
      <p:sp>
        <p:nvSpPr>
          <p:cNvPr id="2" name="Content Placeholder 1"/>
          <p:cNvSpPr>
            <a:spLocks noGrp="1"/>
          </p:cNvSpPr>
          <p:nvPr>
            <p:ph idx="1"/>
          </p:nvPr>
        </p:nvSpPr>
        <p:spPr>
          <a:xfrm>
            <a:off x="1868217" y="1556792"/>
            <a:ext cx="8352927" cy="4536504"/>
          </a:xfrm>
        </p:spPr>
        <p:txBody>
          <a:bodyPr>
            <a:normAutofit lnSpcReduction="10000"/>
          </a:bodyPr>
          <a:lstStyle/>
          <a:p>
            <a:r>
              <a:rPr lang="en-GB" b="1" dirty="0"/>
              <a:t>Decision-making </a:t>
            </a:r>
            <a:r>
              <a:rPr lang="en-GB" dirty="0"/>
              <a:t>and </a:t>
            </a:r>
            <a:r>
              <a:rPr lang="en-GB" b="1" dirty="0"/>
              <a:t>problem-solving</a:t>
            </a:r>
            <a:r>
              <a:rPr lang="en-GB" dirty="0"/>
              <a:t> approaches and techniques</a:t>
            </a:r>
          </a:p>
          <a:p>
            <a:r>
              <a:rPr lang="en-GB" dirty="0"/>
              <a:t>Potential </a:t>
            </a:r>
            <a:r>
              <a:rPr lang="en-GB" b="1" dirty="0"/>
              <a:t>solutions</a:t>
            </a:r>
            <a:r>
              <a:rPr lang="en-GB" dirty="0"/>
              <a:t> and </a:t>
            </a:r>
            <a:r>
              <a:rPr lang="en-GB" b="1" dirty="0"/>
              <a:t>reasons</a:t>
            </a:r>
            <a:r>
              <a:rPr lang="en-GB" dirty="0"/>
              <a:t> for different views</a:t>
            </a:r>
          </a:p>
          <a:p>
            <a:r>
              <a:rPr lang="en-GB" b="1" dirty="0"/>
              <a:t>Justification</a:t>
            </a:r>
            <a:r>
              <a:rPr lang="en-GB" dirty="0"/>
              <a:t> of decisions made</a:t>
            </a:r>
          </a:p>
          <a:p>
            <a:r>
              <a:rPr lang="en-GB" dirty="0"/>
              <a:t>Developing  and assessing </a:t>
            </a:r>
            <a:r>
              <a:rPr lang="en-GB" b="1" dirty="0"/>
              <a:t>arguments </a:t>
            </a:r>
            <a:r>
              <a:rPr lang="en-GB" dirty="0"/>
              <a:t>and</a:t>
            </a:r>
            <a:r>
              <a:rPr lang="en-GB" b="1" dirty="0"/>
              <a:t> options </a:t>
            </a:r>
            <a:r>
              <a:rPr lang="en-GB" dirty="0"/>
              <a:t>– validity and reliability</a:t>
            </a:r>
          </a:p>
          <a:p>
            <a:r>
              <a:rPr lang="en-GB" dirty="0"/>
              <a:t>Opposing </a:t>
            </a:r>
            <a:r>
              <a:rPr lang="en-GB" b="1" dirty="0"/>
              <a:t>views</a:t>
            </a:r>
            <a:r>
              <a:rPr lang="en-GB" dirty="0"/>
              <a:t>, alternative </a:t>
            </a:r>
            <a:r>
              <a:rPr lang="en-GB" b="1" dirty="0"/>
              <a:t>ideas</a:t>
            </a:r>
          </a:p>
          <a:p>
            <a:r>
              <a:rPr lang="en-GB" b="1" dirty="0"/>
              <a:t>Reflection</a:t>
            </a:r>
            <a:r>
              <a:rPr lang="en-GB" dirty="0"/>
              <a:t>.</a:t>
            </a:r>
          </a:p>
          <a:p>
            <a:endParaRPr lang="en-GB" dirty="0"/>
          </a:p>
          <a:p>
            <a:pPr marL="0" indent="0">
              <a:buNone/>
            </a:pPr>
            <a:r>
              <a:rPr lang="en-GB" dirty="0">
                <a:highlight>
                  <a:srgbClr val="00FFFF"/>
                </a:highlight>
              </a:rPr>
              <a:t>VIDEO RESOURCE</a:t>
            </a:r>
          </a:p>
          <a:p>
            <a:pPr marL="0" indent="0">
              <a:buNone/>
            </a:pPr>
            <a:r>
              <a:rPr lang="en-GB" b="1" i="0" u="none" strike="noStrike" dirty="0">
                <a:solidFill>
                  <a:srgbClr val="0F0F0F"/>
                </a:solidFill>
                <a:effectLst/>
                <a:highlight>
                  <a:srgbClr val="00FFFF"/>
                </a:highlight>
                <a:latin typeface="Roboto" panose="02000000000000000000" pitchFamily="2" charset="0"/>
              </a:rPr>
              <a:t>5 tips to improve your critical thinking - Samantha </a:t>
            </a:r>
            <a:r>
              <a:rPr lang="en-GB" b="1" i="0" u="none" strike="noStrike" dirty="0" err="1">
                <a:solidFill>
                  <a:srgbClr val="0F0F0F"/>
                </a:solidFill>
                <a:effectLst/>
                <a:highlight>
                  <a:srgbClr val="00FFFF"/>
                </a:highlight>
                <a:latin typeface="Roboto" panose="02000000000000000000" pitchFamily="2" charset="0"/>
              </a:rPr>
              <a:t>Agoos</a:t>
            </a:r>
            <a:endParaRPr lang="en-GB" dirty="0">
              <a:highlight>
                <a:srgbClr val="00FFFF"/>
              </a:highlight>
            </a:endParaRPr>
          </a:p>
          <a:p>
            <a:pPr marL="0" indent="0">
              <a:buNone/>
            </a:pPr>
            <a:r>
              <a:rPr lang="en-GB" dirty="0">
                <a:highlight>
                  <a:srgbClr val="00FFFF"/>
                </a:highlight>
                <a:hlinkClick r:id="rId3"/>
              </a:rPr>
              <a:t>https://www.youtube.com/watch?v=dItUGF8GdTw&amp;t=4s</a:t>
            </a:r>
            <a:endParaRPr lang="en-GB" dirty="0">
              <a:highlight>
                <a:srgbClr val="00FFFF"/>
              </a:highlight>
            </a:endParaRPr>
          </a:p>
          <a:p>
            <a:pPr marL="0" indent="0">
              <a:buNone/>
            </a:pPr>
            <a:endParaRPr lang="en-GB" dirty="0"/>
          </a:p>
          <a:p>
            <a:endParaRPr lang="en-GB" dirty="0"/>
          </a:p>
        </p:txBody>
      </p:sp>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40137" y="656692"/>
            <a:ext cx="1475830"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62426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991544" y="548680"/>
            <a:ext cx="8229600" cy="720080"/>
          </a:xfrm>
        </p:spPr>
        <p:txBody>
          <a:bodyPr>
            <a:normAutofit/>
          </a:bodyPr>
          <a:lstStyle/>
          <a:p>
            <a:r>
              <a:rPr lang="en-GB" sz="3800" b="1" dirty="0"/>
              <a:t>Planning and Organisation</a:t>
            </a:r>
          </a:p>
        </p:txBody>
      </p:sp>
      <p:sp>
        <p:nvSpPr>
          <p:cNvPr id="2" name="Content Placeholder 1"/>
          <p:cNvSpPr>
            <a:spLocks noGrp="1"/>
          </p:cNvSpPr>
          <p:nvPr>
            <p:ph idx="1"/>
          </p:nvPr>
        </p:nvSpPr>
        <p:spPr>
          <a:xfrm>
            <a:off x="1919537" y="1490227"/>
            <a:ext cx="9432404" cy="4605860"/>
          </a:xfrm>
        </p:spPr>
        <p:txBody>
          <a:bodyPr>
            <a:normAutofit/>
          </a:bodyPr>
          <a:lstStyle/>
          <a:p>
            <a:r>
              <a:rPr lang="en-GB" b="1" dirty="0"/>
              <a:t>Aims</a:t>
            </a:r>
            <a:r>
              <a:rPr lang="en-GB" dirty="0"/>
              <a:t>, </a:t>
            </a:r>
            <a:r>
              <a:rPr lang="en-GB" b="1" dirty="0"/>
              <a:t>objectives</a:t>
            </a:r>
            <a:r>
              <a:rPr lang="en-GB" dirty="0"/>
              <a:t>, </a:t>
            </a:r>
            <a:r>
              <a:rPr lang="en-GB" b="1" dirty="0"/>
              <a:t>targets</a:t>
            </a:r>
            <a:r>
              <a:rPr lang="en-GB" dirty="0"/>
              <a:t> and </a:t>
            </a:r>
            <a:r>
              <a:rPr lang="en-GB" b="1" dirty="0"/>
              <a:t>timescales</a:t>
            </a:r>
          </a:p>
          <a:p>
            <a:r>
              <a:rPr lang="en-GB" b="1" dirty="0"/>
              <a:t>Responsibility</a:t>
            </a:r>
            <a:r>
              <a:rPr lang="en-GB" dirty="0"/>
              <a:t> and </a:t>
            </a:r>
            <a:r>
              <a:rPr lang="en-GB" b="1" dirty="0"/>
              <a:t>reliability</a:t>
            </a:r>
          </a:p>
          <a:p>
            <a:r>
              <a:rPr lang="en-GB" b="1" dirty="0"/>
              <a:t>Plan</a:t>
            </a:r>
            <a:r>
              <a:rPr lang="en-GB" dirty="0"/>
              <a:t>, </a:t>
            </a:r>
            <a:r>
              <a:rPr lang="en-GB" b="1" dirty="0"/>
              <a:t>manage resources </a:t>
            </a:r>
            <a:r>
              <a:rPr lang="en-GB" dirty="0"/>
              <a:t>and </a:t>
            </a:r>
            <a:r>
              <a:rPr lang="en-GB" b="1" dirty="0"/>
              <a:t>allocate responsibilities</a:t>
            </a:r>
          </a:p>
          <a:p>
            <a:r>
              <a:rPr lang="en-GB" b="1" dirty="0"/>
              <a:t>Select</a:t>
            </a:r>
            <a:r>
              <a:rPr lang="en-GB" dirty="0"/>
              <a:t>, </a:t>
            </a:r>
            <a:r>
              <a:rPr lang="en-GB" b="1" dirty="0"/>
              <a:t>organise</a:t>
            </a:r>
            <a:r>
              <a:rPr lang="en-GB" dirty="0"/>
              <a:t> and </a:t>
            </a:r>
            <a:r>
              <a:rPr lang="en-GB" b="1" dirty="0"/>
              <a:t>evaluate</a:t>
            </a:r>
            <a:r>
              <a:rPr lang="en-GB" dirty="0"/>
              <a:t> information</a:t>
            </a:r>
          </a:p>
          <a:p>
            <a:r>
              <a:rPr lang="en-GB" b="1" dirty="0"/>
              <a:t>Implement</a:t>
            </a:r>
            <a:r>
              <a:rPr lang="en-GB" dirty="0"/>
              <a:t>, </a:t>
            </a:r>
            <a:r>
              <a:rPr lang="en-GB" b="1" dirty="0"/>
              <a:t>monitor</a:t>
            </a:r>
            <a:r>
              <a:rPr lang="en-GB" dirty="0"/>
              <a:t>, </a:t>
            </a:r>
            <a:r>
              <a:rPr lang="en-GB" b="1" dirty="0"/>
              <a:t>evaluate </a:t>
            </a:r>
            <a:r>
              <a:rPr lang="en-GB" dirty="0"/>
              <a:t>and </a:t>
            </a:r>
            <a:r>
              <a:rPr lang="en-GB" b="1" dirty="0"/>
              <a:t>adapt</a:t>
            </a:r>
          </a:p>
          <a:p>
            <a:r>
              <a:rPr lang="en-GB" dirty="0"/>
              <a:t>Respond to </a:t>
            </a:r>
            <a:r>
              <a:rPr lang="en-GB" b="1" dirty="0"/>
              <a:t>risk</a:t>
            </a:r>
            <a:endParaRPr lang="en-GB" dirty="0"/>
          </a:p>
          <a:p>
            <a:r>
              <a:rPr lang="en-GB" b="1" dirty="0"/>
              <a:t>Reflection</a:t>
            </a:r>
            <a:r>
              <a:rPr lang="en-GB" dirty="0"/>
              <a:t>.</a:t>
            </a:r>
          </a:p>
          <a:p>
            <a:r>
              <a:rPr lang="en-GB" dirty="0">
                <a:highlight>
                  <a:srgbClr val="00FFFF"/>
                </a:highlight>
              </a:rPr>
              <a:t>VIDEO RESOURCE: </a:t>
            </a:r>
            <a:r>
              <a:rPr lang="en-GB" b="1" i="0" u="none" strike="noStrike" dirty="0">
                <a:solidFill>
                  <a:srgbClr val="0F0F0F"/>
                </a:solidFill>
                <a:effectLst/>
                <a:highlight>
                  <a:srgbClr val="00FFFF"/>
                </a:highlight>
                <a:latin typeface="Roboto" panose="02000000000000000000" pitchFamily="2" charset="0"/>
              </a:rPr>
              <a:t>How to Manage Your Time Better</a:t>
            </a:r>
            <a:endParaRPr lang="en-GB" dirty="0">
              <a:highlight>
                <a:srgbClr val="00FFFF"/>
              </a:highlight>
            </a:endParaRPr>
          </a:p>
          <a:p>
            <a:r>
              <a:rPr lang="en-GB" dirty="0">
                <a:highlight>
                  <a:srgbClr val="00FFFF"/>
                </a:highlight>
                <a:hlinkClick r:id="rId3"/>
              </a:rPr>
              <a:t>http://www.youtube.com/watch?v=VUk6LXRZMMk</a:t>
            </a:r>
            <a:endParaRPr lang="en-GB" dirty="0">
              <a:highlight>
                <a:srgbClr val="00FFFF"/>
              </a:highlight>
            </a:endParaRPr>
          </a:p>
          <a:p>
            <a:endParaRPr lang="en-GB" dirty="0"/>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72463" y="761913"/>
            <a:ext cx="1224135" cy="12186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86406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981200" y="338328"/>
            <a:ext cx="8229600" cy="858424"/>
          </a:xfrm>
        </p:spPr>
        <p:txBody>
          <a:bodyPr>
            <a:normAutofit/>
          </a:bodyPr>
          <a:lstStyle/>
          <a:p>
            <a:r>
              <a:rPr lang="en-GB" sz="3800" b="1" dirty="0"/>
              <a:t>Creativity and Innovation</a:t>
            </a:r>
          </a:p>
        </p:txBody>
      </p:sp>
      <p:sp>
        <p:nvSpPr>
          <p:cNvPr id="2" name="Content Placeholder 1"/>
          <p:cNvSpPr>
            <a:spLocks noGrp="1"/>
          </p:cNvSpPr>
          <p:nvPr>
            <p:ph idx="1"/>
          </p:nvPr>
        </p:nvSpPr>
        <p:spPr>
          <a:xfrm>
            <a:off x="2063553" y="1772817"/>
            <a:ext cx="8280919" cy="4680519"/>
          </a:xfrm>
        </p:spPr>
        <p:txBody>
          <a:bodyPr>
            <a:normAutofit/>
          </a:bodyPr>
          <a:lstStyle/>
          <a:p>
            <a:r>
              <a:rPr lang="en-GB" b="1" dirty="0"/>
              <a:t>Generate ideas </a:t>
            </a:r>
          </a:p>
          <a:p>
            <a:r>
              <a:rPr lang="en-GB" dirty="0"/>
              <a:t>Make the most of </a:t>
            </a:r>
            <a:r>
              <a:rPr lang="en-GB" b="1" dirty="0"/>
              <a:t>opportunities</a:t>
            </a:r>
          </a:p>
          <a:p>
            <a:r>
              <a:rPr lang="en-GB" b="1" dirty="0"/>
              <a:t>Original thinking</a:t>
            </a:r>
            <a:r>
              <a:rPr lang="en-GB" dirty="0"/>
              <a:t>, </a:t>
            </a:r>
            <a:r>
              <a:rPr lang="en-GB" b="1" dirty="0"/>
              <a:t>imagination</a:t>
            </a:r>
            <a:r>
              <a:rPr lang="en-GB" dirty="0"/>
              <a:t>, </a:t>
            </a:r>
            <a:r>
              <a:rPr lang="en-GB" b="1" dirty="0"/>
              <a:t>initiative</a:t>
            </a:r>
          </a:p>
          <a:p>
            <a:r>
              <a:rPr lang="en-GB" b="1" dirty="0"/>
              <a:t>Challenge</a:t>
            </a:r>
            <a:r>
              <a:rPr lang="en-GB" dirty="0"/>
              <a:t> </a:t>
            </a:r>
            <a:r>
              <a:rPr lang="en-GB" b="1" dirty="0"/>
              <a:t>assumptions</a:t>
            </a:r>
          </a:p>
          <a:p>
            <a:r>
              <a:rPr lang="en-GB" b="1" dirty="0"/>
              <a:t>Assess</a:t>
            </a:r>
            <a:r>
              <a:rPr lang="en-GB" dirty="0"/>
              <a:t>, </a:t>
            </a:r>
            <a:r>
              <a:rPr lang="en-GB" b="1" dirty="0"/>
              <a:t>evaluate</a:t>
            </a:r>
            <a:r>
              <a:rPr lang="en-GB" dirty="0"/>
              <a:t>, </a:t>
            </a:r>
            <a:r>
              <a:rPr lang="en-GB" b="1" dirty="0"/>
              <a:t>combine</a:t>
            </a:r>
            <a:r>
              <a:rPr lang="en-GB" dirty="0"/>
              <a:t> and </a:t>
            </a:r>
            <a:r>
              <a:rPr lang="en-GB" b="1" dirty="0"/>
              <a:t>develop</a:t>
            </a:r>
            <a:r>
              <a:rPr lang="en-GB" dirty="0"/>
              <a:t> ideas</a:t>
            </a:r>
          </a:p>
          <a:p>
            <a:r>
              <a:rPr lang="en-GB" b="1" dirty="0"/>
              <a:t>Reflection</a:t>
            </a:r>
            <a:r>
              <a:rPr lang="en-GB" dirty="0"/>
              <a:t>.</a:t>
            </a:r>
          </a:p>
          <a:p>
            <a:pPr marL="0" indent="0">
              <a:buNone/>
            </a:pPr>
            <a:endParaRPr lang="en-GB"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8498" y="767540"/>
            <a:ext cx="1698269" cy="19936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486668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ECE22-01D9-EBC0-3162-B9E37C7D9D08}"/>
              </a:ext>
            </a:extLst>
          </p:cNvPr>
          <p:cNvSpPr>
            <a:spLocks noGrp="1"/>
          </p:cNvSpPr>
          <p:nvPr>
            <p:ph type="title"/>
          </p:nvPr>
        </p:nvSpPr>
        <p:spPr/>
        <p:txBody>
          <a:bodyPr/>
          <a:lstStyle/>
          <a:p>
            <a:r>
              <a:rPr lang="en-US" dirty="0"/>
              <a:t>Creativity , Schools and PCET</a:t>
            </a:r>
          </a:p>
        </p:txBody>
      </p:sp>
      <p:sp>
        <p:nvSpPr>
          <p:cNvPr id="3" name="Content Placeholder 2">
            <a:extLst>
              <a:ext uri="{FF2B5EF4-FFF2-40B4-BE49-F238E27FC236}">
                <a16:creationId xmlns:a16="http://schemas.microsoft.com/office/drawing/2014/main" id="{1CE431D2-97F5-15A1-B1D1-0569314AB2ED}"/>
              </a:ext>
            </a:extLst>
          </p:cNvPr>
          <p:cNvSpPr>
            <a:spLocks noGrp="1"/>
          </p:cNvSpPr>
          <p:nvPr>
            <p:ph idx="1"/>
          </p:nvPr>
        </p:nvSpPr>
        <p:spPr/>
        <p:txBody>
          <a:bodyPr>
            <a:normAutofit/>
          </a:bodyPr>
          <a:lstStyle/>
          <a:p>
            <a:r>
              <a:rPr lang="en-US" dirty="0"/>
              <a:t>Do schools kill creativity? Sir Ken Robinson </a:t>
            </a:r>
          </a:p>
          <a:p>
            <a:endParaRPr lang="en-US" dirty="0"/>
          </a:p>
          <a:p>
            <a:r>
              <a:rPr lang="en-US" dirty="0">
                <a:highlight>
                  <a:srgbClr val="00FFFF"/>
                </a:highlight>
              </a:rPr>
              <a:t>VIDEO- Sir Ken Robinson </a:t>
            </a:r>
          </a:p>
          <a:p>
            <a:r>
              <a:rPr lang="en-US" dirty="0">
                <a:highlight>
                  <a:srgbClr val="00FFFF"/>
                </a:highlight>
                <a:hlinkClick r:id="rId2"/>
              </a:rPr>
              <a:t>https://www.youtube.com/watch?v=iG9CE55wbtY</a:t>
            </a:r>
            <a:endParaRPr lang="en-US" dirty="0">
              <a:highlight>
                <a:srgbClr val="00FFFF"/>
              </a:highlight>
            </a:endParaRPr>
          </a:p>
          <a:p>
            <a:endParaRPr lang="en-US" dirty="0"/>
          </a:p>
          <a:p>
            <a:r>
              <a:rPr lang="en-US" dirty="0"/>
              <a:t>What is creativity as a skill?</a:t>
            </a:r>
          </a:p>
          <a:p>
            <a:r>
              <a:rPr lang="en-GB" dirty="0">
                <a:hlinkClick r:id="rId3"/>
              </a:rPr>
              <a:t>http://www.youtube.com/watch?v=FXJUDyqobbM</a:t>
            </a:r>
            <a:endParaRPr lang="en-GB" dirty="0"/>
          </a:p>
          <a:p>
            <a:endParaRPr lang="en-US" dirty="0"/>
          </a:p>
        </p:txBody>
      </p:sp>
    </p:spTree>
    <p:extLst>
      <p:ext uri="{BB962C8B-B14F-4D97-AF65-F5344CB8AC3E}">
        <p14:creationId xmlns:p14="http://schemas.microsoft.com/office/powerpoint/2010/main" val="2020275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AAE5A-94F8-37AF-9767-8156B25C5E03}"/>
              </a:ext>
            </a:extLst>
          </p:cNvPr>
          <p:cNvSpPr>
            <a:spLocks noGrp="1"/>
          </p:cNvSpPr>
          <p:nvPr>
            <p:ph type="title"/>
          </p:nvPr>
        </p:nvSpPr>
        <p:spPr/>
        <p:txBody>
          <a:bodyPr>
            <a:normAutofit/>
          </a:bodyPr>
          <a:lstStyle/>
          <a:p>
            <a:r>
              <a:rPr lang="en-US" dirty="0"/>
              <a:t>Resources- Creativity and innovation </a:t>
            </a:r>
          </a:p>
        </p:txBody>
      </p:sp>
      <p:sp>
        <p:nvSpPr>
          <p:cNvPr id="3" name="Content Placeholder 2">
            <a:extLst>
              <a:ext uri="{FF2B5EF4-FFF2-40B4-BE49-F238E27FC236}">
                <a16:creationId xmlns:a16="http://schemas.microsoft.com/office/drawing/2014/main" id="{A91FC1D0-E003-2CA9-6245-45AD7D1A2B64}"/>
              </a:ext>
            </a:extLst>
          </p:cNvPr>
          <p:cNvSpPr>
            <a:spLocks noGrp="1"/>
          </p:cNvSpPr>
          <p:nvPr>
            <p:ph idx="1"/>
          </p:nvPr>
        </p:nvSpPr>
        <p:spPr/>
        <p:txBody>
          <a:bodyPr/>
          <a:lstStyle/>
          <a:p>
            <a:r>
              <a:rPr lang="en-US" dirty="0"/>
              <a:t>Where do good ideas come from? </a:t>
            </a:r>
            <a:r>
              <a:rPr lang="en-GB" b="1" i="0" u="none" strike="noStrike" dirty="0">
                <a:solidFill>
                  <a:srgbClr val="0F0F0F"/>
                </a:solidFill>
                <a:effectLst/>
                <a:latin typeface="Roboto" panose="02000000000000000000" pitchFamily="2" charset="0"/>
              </a:rPr>
              <a:t>Steven Johnson</a:t>
            </a:r>
            <a:endParaRPr lang="en-US" dirty="0"/>
          </a:p>
          <a:p>
            <a:r>
              <a:rPr lang="en-US" dirty="0">
                <a:hlinkClick r:id="rId2"/>
              </a:rPr>
              <a:t>https://www.youtube.com/watch?v=NugRZGDbPFU</a:t>
            </a:r>
            <a:endParaRPr lang="en-US" dirty="0"/>
          </a:p>
          <a:p>
            <a:endParaRPr lang="en-US" dirty="0"/>
          </a:p>
          <a:p>
            <a:r>
              <a:rPr lang="en-GB" b="1" i="0" u="none" strike="noStrike" dirty="0">
                <a:solidFill>
                  <a:srgbClr val="0F0F0F"/>
                </a:solidFill>
                <a:effectLst/>
                <a:latin typeface="Roboto" panose="02000000000000000000" pitchFamily="2" charset="0"/>
              </a:rPr>
              <a:t>Developing Creativity and Innovation through Education: </a:t>
            </a:r>
            <a:r>
              <a:rPr lang="en-GB" b="1" i="0" u="none" strike="noStrike" dirty="0" err="1">
                <a:solidFill>
                  <a:srgbClr val="0F0F0F"/>
                </a:solidFill>
                <a:effectLst/>
                <a:latin typeface="Roboto" panose="02000000000000000000" pitchFamily="2" charset="0"/>
              </a:rPr>
              <a:t>Doireann</a:t>
            </a:r>
            <a:r>
              <a:rPr lang="en-GB" b="1" i="0" u="none" strike="noStrike" dirty="0">
                <a:solidFill>
                  <a:srgbClr val="0F0F0F"/>
                </a:solidFill>
                <a:effectLst/>
                <a:latin typeface="Roboto" panose="02000000000000000000" pitchFamily="2" charset="0"/>
              </a:rPr>
              <a:t> O'Connor at </a:t>
            </a:r>
            <a:r>
              <a:rPr lang="en-GB" b="1" i="0" u="none" strike="noStrike" dirty="0" err="1">
                <a:solidFill>
                  <a:srgbClr val="0F0F0F"/>
                </a:solidFill>
                <a:effectLst/>
                <a:latin typeface="Roboto" panose="02000000000000000000" pitchFamily="2" charset="0"/>
              </a:rPr>
              <a:t>TEDxCIT</a:t>
            </a:r>
            <a:endParaRPr lang="en-GB" b="1" i="0" u="none" strike="noStrike" dirty="0">
              <a:solidFill>
                <a:srgbClr val="0F0F0F"/>
              </a:solidFill>
              <a:effectLst/>
              <a:latin typeface="Roboto" panose="02000000000000000000" pitchFamily="2" charset="0"/>
            </a:endParaRPr>
          </a:p>
          <a:p>
            <a:r>
              <a:rPr lang="en-GB" dirty="0">
                <a:hlinkClick r:id="rId3"/>
              </a:rPr>
              <a:t>http://www.youtube.com/watch?v=ozNo1tSARh8</a:t>
            </a:r>
            <a:endParaRPr lang="en-GB" dirty="0"/>
          </a:p>
          <a:p>
            <a:endParaRPr lang="en-GB" b="1" i="0" u="none" strike="noStrike" dirty="0">
              <a:solidFill>
                <a:srgbClr val="0F0F0F"/>
              </a:solidFill>
              <a:effectLst/>
              <a:latin typeface="Roboto" panose="02000000000000000000" pitchFamily="2" charset="0"/>
            </a:endParaRPr>
          </a:p>
          <a:p>
            <a:endParaRPr lang="en-US" dirty="0"/>
          </a:p>
        </p:txBody>
      </p:sp>
    </p:spTree>
    <p:extLst>
      <p:ext uri="{BB962C8B-B14F-4D97-AF65-F5344CB8AC3E}">
        <p14:creationId xmlns:p14="http://schemas.microsoft.com/office/powerpoint/2010/main" val="24293248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3800" b="1" dirty="0"/>
              <a:t>Personal Effectiveness</a:t>
            </a:r>
          </a:p>
        </p:txBody>
      </p:sp>
      <p:sp>
        <p:nvSpPr>
          <p:cNvPr id="2" name="Content Placeholder 1"/>
          <p:cNvSpPr>
            <a:spLocks noGrp="1"/>
          </p:cNvSpPr>
          <p:nvPr>
            <p:ph idx="1"/>
          </p:nvPr>
        </p:nvSpPr>
        <p:spPr>
          <a:xfrm>
            <a:off x="1640756" y="1424292"/>
            <a:ext cx="8352927" cy="4104456"/>
          </a:xfrm>
        </p:spPr>
        <p:txBody>
          <a:bodyPr>
            <a:normAutofit lnSpcReduction="10000"/>
          </a:bodyPr>
          <a:lstStyle/>
          <a:p>
            <a:r>
              <a:rPr lang="en-GB" dirty="0"/>
              <a:t>Recognise </a:t>
            </a:r>
            <a:r>
              <a:rPr lang="en-GB" b="1" dirty="0"/>
              <a:t>strengths</a:t>
            </a:r>
            <a:r>
              <a:rPr lang="en-GB" dirty="0"/>
              <a:t>, </a:t>
            </a:r>
            <a:r>
              <a:rPr lang="en-GB" b="1" dirty="0"/>
              <a:t>weaknesses</a:t>
            </a:r>
            <a:r>
              <a:rPr lang="en-GB" dirty="0"/>
              <a:t>,</a:t>
            </a:r>
            <a:r>
              <a:rPr lang="en-GB" b="1" dirty="0"/>
              <a:t> talents </a:t>
            </a:r>
            <a:r>
              <a:rPr lang="en-GB" dirty="0"/>
              <a:t>and</a:t>
            </a:r>
            <a:r>
              <a:rPr lang="en-GB" b="1" dirty="0"/>
              <a:t> aptitudes</a:t>
            </a:r>
          </a:p>
          <a:p>
            <a:r>
              <a:rPr lang="en-GB" dirty="0"/>
              <a:t>Manage and improve </a:t>
            </a:r>
            <a:r>
              <a:rPr lang="en-GB" b="1" dirty="0"/>
              <a:t>own behaviour </a:t>
            </a:r>
            <a:r>
              <a:rPr lang="en-GB" dirty="0"/>
              <a:t>and </a:t>
            </a:r>
            <a:r>
              <a:rPr lang="en-GB" b="1" dirty="0"/>
              <a:t>performance</a:t>
            </a:r>
          </a:p>
          <a:p>
            <a:r>
              <a:rPr lang="en-GB" b="1" dirty="0"/>
              <a:t>Initiative</a:t>
            </a:r>
            <a:r>
              <a:rPr lang="en-GB" dirty="0"/>
              <a:t> and </a:t>
            </a:r>
            <a:r>
              <a:rPr lang="en-GB" b="1" dirty="0"/>
              <a:t>independence</a:t>
            </a:r>
          </a:p>
          <a:p>
            <a:r>
              <a:rPr lang="en-GB" dirty="0"/>
              <a:t>Personal </a:t>
            </a:r>
            <a:r>
              <a:rPr lang="en-GB" b="1" dirty="0"/>
              <a:t>effectiveness</a:t>
            </a:r>
          </a:p>
          <a:p>
            <a:r>
              <a:rPr lang="en-GB" b="1" dirty="0"/>
              <a:t>Time management</a:t>
            </a:r>
          </a:p>
          <a:p>
            <a:r>
              <a:rPr lang="en-GB" b="1" dirty="0"/>
              <a:t>Manage conflict</a:t>
            </a:r>
          </a:p>
          <a:p>
            <a:r>
              <a:rPr lang="en-GB" b="1" dirty="0"/>
              <a:t>Roles</a:t>
            </a:r>
            <a:r>
              <a:rPr lang="en-GB" dirty="0"/>
              <a:t> and </a:t>
            </a:r>
            <a:r>
              <a:rPr lang="en-GB" b="1" dirty="0"/>
              <a:t>teams</a:t>
            </a:r>
          </a:p>
          <a:p>
            <a:r>
              <a:rPr lang="en-GB" b="1" dirty="0"/>
              <a:t>Respect for others</a:t>
            </a:r>
          </a:p>
          <a:p>
            <a:r>
              <a:rPr lang="en-GB" b="1" dirty="0"/>
              <a:t>Reflection</a:t>
            </a:r>
            <a:r>
              <a:rPr lang="en-GB" dirty="0"/>
              <a:t>.</a:t>
            </a:r>
          </a:p>
          <a:p>
            <a:r>
              <a:rPr lang="en-GB" dirty="0">
                <a:hlinkClick r:id="rId3"/>
              </a:rPr>
              <a:t>http://www.youtube.com/watch?v=kBcsqfwfGqw</a:t>
            </a:r>
            <a:endParaRPr lang="en-GB" dirty="0"/>
          </a:p>
        </p:txBody>
      </p:sp>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93683" y="576023"/>
            <a:ext cx="1719752" cy="18952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799572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val 13"/>
          <p:cNvSpPr/>
          <p:nvPr/>
        </p:nvSpPr>
        <p:spPr>
          <a:xfrm>
            <a:off x="7608168" y="1556793"/>
            <a:ext cx="1944216" cy="153976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Planning and Organisation</a:t>
            </a:r>
          </a:p>
        </p:txBody>
      </p:sp>
      <p:sp>
        <p:nvSpPr>
          <p:cNvPr id="18" name="Oval 17"/>
          <p:cNvSpPr/>
          <p:nvPr/>
        </p:nvSpPr>
        <p:spPr>
          <a:xfrm>
            <a:off x="5035053" y="198532"/>
            <a:ext cx="2024608" cy="15037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Critical Thinking and Problem Solving</a:t>
            </a:r>
          </a:p>
        </p:txBody>
      </p:sp>
      <p:sp>
        <p:nvSpPr>
          <p:cNvPr id="15" name="Oval 14"/>
          <p:cNvSpPr/>
          <p:nvPr/>
        </p:nvSpPr>
        <p:spPr>
          <a:xfrm>
            <a:off x="6761646" y="3933056"/>
            <a:ext cx="1922512" cy="151216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Creativity and Innovation</a:t>
            </a:r>
          </a:p>
        </p:txBody>
      </p:sp>
      <p:sp>
        <p:nvSpPr>
          <p:cNvPr id="16" name="Oval 15"/>
          <p:cNvSpPr/>
          <p:nvPr/>
        </p:nvSpPr>
        <p:spPr>
          <a:xfrm>
            <a:off x="3575720" y="3914696"/>
            <a:ext cx="1922512" cy="151216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Personal Effectiveness</a:t>
            </a:r>
          </a:p>
          <a:p>
            <a:pPr algn="ctr"/>
            <a:endParaRPr lang="en-GB" dirty="0"/>
          </a:p>
        </p:txBody>
      </p:sp>
      <p:sp>
        <p:nvSpPr>
          <p:cNvPr id="17" name="Oval 16"/>
          <p:cNvSpPr/>
          <p:nvPr/>
        </p:nvSpPr>
        <p:spPr>
          <a:xfrm>
            <a:off x="2616925" y="1584989"/>
            <a:ext cx="1922512" cy="14761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Digital Literacy </a:t>
            </a:r>
          </a:p>
        </p:txBody>
      </p:sp>
      <p:sp>
        <p:nvSpPr>
          <p:cNvPr id="20" name="Oval 19"/>
          <p:cNvSpPr/>
          <p:nvPr/>
        </p:nvSpPr>
        <p:spPr>
          <a:xfrm>
            <a:off x="4751213" y="1952836"/>
            <a:ext cx="2592288" cy="20882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dirty="0"/>
              <a:t>Essential and Employability Skills</a:t>
            </a:r>
          </a:p>
        </p:txBody>
      </p:sp>
      <p:sp>
        <p:nvSpPr>
          <p:cNvPr id="21" name="TextBox 20"/>
          <p:cNvSpPr txBox="1"/>
          <p:nvPr/>
        </p:nvSpPr>
        <p:spPr>
          <a:xfrm>
            <a:off x="1703512" y="5637170"/>
            <a:ext cx="8784976" cy="923330"/>
          </a:xfrm>
          <a:prstGeom prst="rect">
            <a:avLst/>
          </a:prstGeom>
          <a:noFill/>
        </p:spPr>
        <p:txBody>
          <a:bodyPr wrap="square" rtlCol="0">
            <a:spAutoFit/>
          </a:bodyPr>
          <a:lstStyle/>
          <a:p>
            <a:r>
              <a:rPr lang="en-GB" dirty="0"/>
              <a:t>Essential and Employability Skills are used in an </a:t>
            </a:r>
            <a:r>
              <a:rPr lang="en-GB" b="1" dirty="0"/>
              <a:t>integrated</a:t>
            </a:r>
            <a:r>
              <a:rPr lang="en-GB" dirty="0"/>
              <a:t>, </a:t>
            </a:r>
            <a:r>
              <a:rPr lang="en-GB" b="1" dirty="0"/>
              <a:t>holistic</a:t>
            </a:r>
            <a:r>
              <a:rPr lang="en-GB" dirty="0"/>
              <a:t> and </a:t>
            </a:r>
            <a:r>
              <a:rPr lang="en-GB" b="1" dirty="0"/>
              <a:t>contextualised</a:t>
            </a:r>
            <a:r>
              <a:rPr lang="en-GB" dirty="0"/>
              <a:t> way</a:t>
            </a:r>
          </a:p>
          <a:p>
            <a:r>
              <a:rPr lang="en-GB" dirty="0"/>
              <a:t>Therefore they must be </a:t>
            </a:r>
            <a:r>
              <a:rPr lang="en-GB" b="1" dirty="0"/>
              <a:t>developed</a:t>
            </a:r>
            <a:r>
              <a:rPr lang="en-GB" dirty="0"/>
              <a:t>, </a:t>
            </a:r>
            <a:r>
              <a:rPr lang="en-GB" b="1" dirty="0"/>
              <a:t>applied</a:t>
            </a:r>
            <a:r>
              <a:rPr lang="en-GB" dirty="0"/>
              <a:t> and </a:t>
            </a:r>
            <a:r>
              <a:rPr lang="en-GB" b="1" dirty="0"/>
              <a:t>assessed</a:t>
            </a:r>
            <a:r>
              <a:rPr lang="en-GB" dirty="0"/>
              <a:t> in the same way in order that they </a:t>
            </a:r>
            <a:r>
              <a:rPr lang="en-GB" b="1" dirty="0"/>
              <a:t>make sense </a:t>
            </a:r>
            <a:r>
              <a:rPr lang="en-GB" dirty="0"/>
              <a:t>and are </a:t>
            </a:r>
            <a:r>
              <a:rPr lang="en-GB" b="1" dirty="0"/>
              <a:t>transferrable </a:t>
            </a:r>
            <a:r>
              <a:rPr lang="en-GB" dirty="0"/>
              <a:t>to</a:t>
            </a:r>
            <a:r>
              <a:rPr lang="en-GB" b="1" dirty="0"/>
              <a:t> different contexts</a:t>
            </a:r>
            <a:r>
              <a:rPr lang="en-GB" dirty="0"/>
              <a:t>. </a:t>
            </a:r>
          </a:p>
        </p:txBody>
      </p:sp>
      <p:cxnSp>
        <p:nvCxnSpPr>
          <p:cNvPr id="23" name="Straight Arrow Connector 22"/>
          <p:cNvCxnSpPr/>
          <p:nvPr/>
        </p:nvCxnSpPr>
        <p:spPr>
          <a:xfrm>
            <a:off x="4439817" y="2564905"/>
            <a:ext cx="311397" cy="283821"/>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33" name="Straight Arrow Connector 32"/>
          <p:cNvCxnSpPr/>
          <p:nvPr/>
        </p:nvCxnSpPr>
        <p:spPr>
          <a:xfrm flipV="1">
            <a:off x="4295800" y="1140089"/>
            <a:ext cx="648072" cy="495671"/>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34" name="Straight Arrow Connector 33"/>
          <p:cNvCxnSpPr/>
          <p:nvPr/>
        </p:nvCxnSpPr>
        <p:spPr>
          <a:xfrm>
            <a:off x="3719736" y="3212976"/>
            <a:ext cx="288032" cy="701720"/>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35" name="Straight Arrow Connector 34"/>
          <p:cNvCxnSpPr/>
          <p:nvPr/>
        </p:nvCxnSpPr>
        <p:spPr>
          <a:xfrm>
            <a:off x="5591944" y="4689140"/>
            <a:ext cx="1008112" cy="0"/>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37" name="Straight Arrow Connector 36"/>
          <p:cNvCxnSpPr/>
          <p:nvPr/>
        </p:nvCxnSpPr>
        <p:spPr>
          <a:xfrm flipH="1">
            <a:off x="8180102" y="3212976"/>
            <a:ext cx="292162" cy="701720"/>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53" name="Straight Arrow Connector 52"/>
          <p:cNvCxnSpPr/>
          <p:nvPr/>
        </p:nvCxnSpPr>
        <p:spPr>
          <a:xfrm>
            <a:off x="7135854" y="1140089"/>
            <a:ext cx="653655" cy="495671"/>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54" name="Straight Arrow Connector 53"/>
          <p:cNvCxnSpPr/>
          <p:nvPr/>
        </p:nvCxnSpPr>
        <p:spPr>
          <a:xfrm flipV="1">
            <a:off x="5035054" y="3789040"/>
            <a:ext cx="268859" cy="252028"/>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55" name="Straight Arrow Connector 54"/>
          <p:cNvCxnSpPr>
            <a:endCxn id="14" idx="2"/>
          </p:cNvCxnSpPr>
          <p:nvPr/>
        </p:nvCxnSpPr>
        <p:spPr>
          <a:xfrm flipV="1">
            <a:off x="7221646" y="2326678"/>
            <a:ext cx="386522" cy="238227"/>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cxnSp>
        <p:nvCxnSpPr>
          <p:cNvPr id="56" name="Straight Arrow Connector 55"/>
          <p:cNvCxnSpPr>
            <a:stCxn id="20" idx="5"/>
          </p:cNvCxnSpPr>
          <p:nvPr/>
        </p:nvCxnSpPr>
        <p:spPr>
          <a:xfrm>
            <a:off x="6963870" y="3735254"/>
            <a:ext cx="257777" cy="305814"/>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pic>
        <p:nvPicPr>
          <p:cNvPr id="10248"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7399535">
            <a:off x="5830847" y="1657904"/>
            <a:ext cx="426358" cy="341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a:extLst>
              <a:ext uri="{FF2B5EF4-FFF2-40B4-BE49-F238E27FC236}">
                <a16:creationId xmlns:a16="http://schemas.microsoft.com/office/drawing/2014/main" id="{BE156E0E-09A3-3B6C-4B4C-0EB04D8F09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52384" y="432698"/>
            <a:ext cx="2079625" cy="43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02066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981200" y="338328"/>
            <a:ext cx="8229600" cy="786416"/>
          </a:xfrm>
        </p:spPr>
        <p:txBody>
          <a:bodyPr>
            <a:normAutofit/>
          </a:bodyPr>
          <a:lstStyle/>
          <a:p>
            <a:r>
              <a:rPr lang="en-GB" sz="3800" b="1" dirty="0"/>
              <a:t>Effective Pedagogic Practice</a:t>
            </a:r>
          </a:p>
        </p:txBody>
      </p:sp>
      <p:sp>
        <p:nvSpPr>
          <p:cNvPr id="4" name="Content Placeholder 3"/>
          <p:cNvSpPr>
            <a:spLocks noGrp="1"/>
          </p:cNvSpPr>
          <p:nvPr>
            <p:ph idx="1"/>
          </p:nvPr>
        </p:nvSpPr>
        <p:spPr>
          <a:xfrm>
            <a:off x="1703513" y="1196752"/>
            <a:ext cx="8712969" cy="5472608"/>
          </a:xfrm>
        </p:spPr>
        <p:txBody>
          <a:bodyPr>
            <a:normAutofit fontScale="92500" lnSpcReduction="20000"/>
          </a:bodyPr>
          <a:lstStyle/>
          <a:p>
            <a:r>
              <a:rPr lang="en-GB" b="1" u="sng" dirty="0"/>
              <a:t>Evidence-based approaches to effective differentiated pedagogic practice in the teaching of skills include:</a:t>
            </a:r>
          </a:p>
          <a:p>
            <a:endParaRPr lang="en-GB" dirty="0"/>
          </a:p>
          <a:p>
            <a:r>
              <a:rPr lang="en-GB" dirty="0"/>
              <a:t>teachers </a:t>
            </a:r>
            <a:r>
              <a:rPr lang="en-GB" b="1" dirty="0"/>
              <a:t>set high expectations </a:t>
            </a:r>
            <a:r>
              <a:rPr lang="en-GB" dirty="0"/>
              <a:t>for every student’s progress and </a:t>
            </a:r>
            <a:r>
              <a:rPr lang="en-GB" b="1" dirty="0"/>
              <a:t>ambitious targets</a:t>
            </a:r>
            <a:r>
              <a:rPr lang="en-GB" dirty="0"/>
              <a:t> for improving classroom performances </a:t>
            </a:r>
          </a:p>
          <a:p>
            <a:r>
              <a:rPr lang="en-GB" dirty="0"/>
              <a:t>teachers </a:t>
            </a:r>
            <a:r>
              <a:rPr lang="en-GB" b="1" dirty="0"/>
              <a:t>implement teaching methods </a:t>
            </a:r>
            <a:r>
              <a:rPr lang="en-GB" dirty="0"/>
              <a:t>that have been shown to be </a:t>
            </a:r>
            <a:r>
              <a:rPr lang="en-GB" b="1" dirty="0"/>
              <a:t>effective in promoting successful learning </a:t>
            </a:r>
            <a:r>
              <a:rPr lang="en-GB" dirty="0"/>
              <a:t>for all</a:t>
            </a:r>
          </a:p>
          <a:p>
            <a:r>
              <a:rPr lang="en-GB" dirty="0"/>
              <a:t>teachers </a:t>
            </a:r>
            <a:r>
              <a:rPr lang="en-GB" b="1" dirty="0"/>
              <a:t>create classroom learning environments </a:t>
            </a:r>
            <a:r>
              <a:rPr lang="en-GB" dirty="0"/>
              <a:t>in which all students are </a:t>
            </a:r>
            <a:r>
              <a:rPr lang="en-GB" b="1" dirty="0"/>
              <a:t>engaged</a:t>
            </a:r>
            <a:r>
              <a:rPr lang="en-GB" dirty="0"/>
              <a:t>, </a:t>
            </a:r>
            <a:r>
              <a:rPr lang="en-GB" b="1" dirty="0"/>
              <a:t>challenged</a:t>
            </a:r>
            <a:r>
              <a:rPr lang="en-GB" dirty="0"/>
              <a:t>, </a:t>
            </a:r>
            <a:r>
              <a:rPr lang="en-GB" b="1" dirty="0"/>
              <a:t>feel safe to take risks </a:t>
            </a:r>
            <a:r>
              <a:rPr lang="en-GB" dirty="0"/>
              <a:t>and are </a:t>
            </a:r>
            <a:r>
              <a:rPr lang="en-GB" b="1" dirty="0"/>
              <a:t>supported to learn</a:t>
            </a:r>
          </a:p>
          <a:p>
            <a:r>
              <a:rPr lang="en-GB" dirty="0"/>
              <a:t>teachers </a:t>
            </a:r>
            <a:r>
              <a:rPr lang="en-GB" b="1" dirty="0"/>
              <a:t>work to build students’ beliefs in their own capacities </a:t>
            </a:r>
            <a:r>
              <a:rPr lang="en-GB" dirty="0"/>
              <a:t>to learn successfully and their understandings of the relationship between effort and success</a:t>
            </a:r>
          </a:p>
          <a:p>
            <a:r>
              <a:rPr lang="en-GB" dirty="0"/>
              <a:t>teachers </a:t>
            </a:r>
            <a:r>
              <a:rPr lang="en-GB" b="1" dirty="0"/>
              <a:t>provide regular and timely feedback </a:t>
            </a:r>
            <a:r>
              <a:rPr lang="en-GB" dirty="0"/>
              <a:t>to students in forms that make it clear what actions individuals can take to make further learning progress.</a:t>
            </a:r>
          </a:p>
          <a:p>
            <a:pPr marL="0" indent="0" algn="r">
              <a:buNone/>
            </a:pPr>
            <a:r>
              <a:rPr lang="en-GB" dirty="0"/>
              <a:t> Masters (2010)</a:t>
            </a:r>
          </a:p>
          <a:p>
            <a:pPr marL="0" indent="0">
              <a:buNone/>
            </a:pPr>
            <a:r>
              <a:rPr lang="en-GB" dirty="0"/>
              <a:t>- Hattie (2009:236) suggests </a:t>
            </a:r>
            <a:r>
              <a:rPr lang="en-GB" b="1" dirty="0"/>
              <a:t>“it is the differences in the teachers that make the difference in student learning.”</a:t>
            </a: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88376" y="6401595"/>
            <a:ext cx="2079625" cy="43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214473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5531" y="764373"/>
            <a:ext cx="10174013" cy="1293028"/>
          </a:xfrm>
        </p:spPr>
        <p:txBody>
          <a:bodyPr>
            <a:normAutofit/>
          </a:bodyPr>
          <a:lstStyle/>
          <a:p>
            <a:r>
              <a:rPr lang="en-GB" b="1" dirty="0"/>
              <a:t>What about our gifted students?</a:t>
            </a:r>
          </a:p>
        </p:txBody>
      </p:sp>
      <p:sp>
        <p:nvSpPr>
          <p:cNvPr id="3" name="Content Placeholder 2"/>
          <p:cNvSpPr>
            <a:spLocks noGrp="1"/>
          </p:cNvSpPr>
          <p:nvPr>
            <p:ph idx="1"/>
          </p:nvPr>
        </p:nvSpPr>
        <p:spPr>
          <a:xfrm>
            <a:off x="525517" y="2866437"/>
            <a:ext cx="5496911" cy="2985195"/>
          </a:xfrm>
        </p:spPr>
        <p:txBody>
          <a:bodyPr/>
          <a:lstStyle/>
          <a:p>
            <a:pPr marL="0" indent="0">
              <a:buNone/>
            </a:pPr>
            <a:r>
              <a:rPr lang="en-GB" dirty="0">
                <a:hlinkClick r:id="rId3"/>
              </a:rPr>
              <a:t>Resources for parents fo gifted children http://www.teachthought.com/</a:t>
            </a:r>
            <a:endParaRPr lang="en-GB" dirty="0"/>
          </a:p>
        </p:txBody>
      </p:sp>
      <p:pic>
        <p:nvPicPr>
          <p:cNvPr id="4" name="Picture 2" descr="Welsh Governmen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01654" y="6309320"/>
            <a:ext cx="2076482" cy="434464"/>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1815405"/>
            <a:ext cx="5366990" cy="37144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007275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9098B-93C2-E647-8383-E744AF64C6A7}"/>
              </a:ext>
            </a:extLst>
          </p:cNvPr>
          <p:cNvSpPr>
            <a:spLocks noGrp="1"/>
          </p:cNvSpPr>
          <p:nvPr>
            <p:ph type="title"/>
          </p:nvPr>
        </p:nvSpPr>
        <p:spPr>
          <a:xfrm>
            <a:off x="685800" y="764373"/>
            <a:ext cx="10820400" cy="1293028"/>
          </a:xfrm>
        </p:spPr>
        <p:txBody>
          <a:bodyPr/>
          <a:lstStyle/>
          <a:p>
            <a:r>
              <a:rPr lang="en-US" dirty="0"/>
              <a:t>Further reading /resources </a:t>
            </a:r>
            <a:br>
              <a:rPr lang="en-US" dirty="0"/>
            </a:br>
            <a:r>
              <a:rPr lang="en-US" dirty="0"/>
              <a:t>Welsh Government </a:t>
            </a:r>
          </a:p>
        </p:txBody>
      </p:sp>
      <p:sp>
        <p:nvSpPr>
          <p:cNvPr id="3" name="Content Placeholder 2">
            <a:extLst>
              <a:ext uri="{FF2B5EF4-FFF2-40B4-BE49-F238E27FC236}">
                <a16:creationId xmlns:a16="http://schemas.microsoft.com/office/drawing/2014/main" id="{28778275-5664-564A-B4D4-57A72D9EB8EE}"/>
              </a:ext>
            </a:extLst>
          </p:cNvPr>
          <p:cNvSpPr>
            <a:spLocks noGrp="1"/>
          </p:cNvSpPr>
          <p:nvPr>
            <p:ph idx="1"/>
          </p:nvPr>
        </p:nvSpPr>
        <p:spPr/>
        <p:txBody>
          <a:bodyPr/>
          <a:lstStyle/>
          <a:p>
            <a:endParaRPr lang="en-US" dirty="0">
              <a:hlinkClick r:id="rId2"/>
            </a:endParaRPr>
          </a:p>
          <a:p>
            <a:pPr marL="0" indent="0">
              <a:buNone/>
            </a:pPr>
            <a:r>
              <a:rPr lang="en-GB" b="1" i="0" u="none" strike="noStrike" dirty="0">
                <a:solidFill>
                  <a:srgbClr val="1F1F1F"/>
                </a:solidFill>
                <a:effectLst/>
                <a:latin typeface="Arial" panose="020B0604020202020204" pitchFamily="34" charset="0"/>
              </a:rPr>
              <a:t>Plans and reviews about FE, HE and skills</a:t>
            </a:r>
          </a:p>
          <a:p>
            <a:r>
              <a:rPr lang="en-US" dirty="0">
                <a:hlinkClick r:id="rId2"/>
              </a:rPr>
              <a:t>https://gov.wales/plans-and-reviews-about-fe-he-and-skills</a:t>
            </a:r>
            <a:endParaRPr lang="en-US" dirty="0"/>
          </a:p>
          <a:p>
            <a:endParaRPr lang="en-US" dirty="0"/>
          </a:p>
          <a:p>
            <a:endParaRPr lang="en-US" dirty="0"/>
          </a:p>
        </p:txBody>
      </p:sp>
    </p:spTree>
    <p:extLst>
      <p:ext uri="{BB962C8B-B14F-4D97-AF65-F5344CB8AC3E}">
        <p14:creationId xmlns:p14="http://schemas.microsoft.com/office/powerpoint/2010/main" val="4238384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8A9C0-3FE4-4E46-9DDF-FA93D735DC75}"/>
              </a:ext>
            </a:extLst>
          </p:cNvPr>
          <p:cNvSpPr>
            <a:spLocks noGrp="1"/>
          </p:cNvSpPr>
          <p:nvPr>
            <p:ph type="title"/>
          </p:nvPr>
        </p:nvSpPr>
        <p:spPr/>
        <p:txBody>
          <a:bodyPr/>
          <a:lstStyle/>
          <a:p>
            <a:r>
              <a:rPr lang="en-US" dirty="0"/>
              <a:t>Business Wales </a:t>
            </a:r>
          </a:p>
        </p:txBody>
      </p:sp>
      <p:sp>
        <p:nvSpPr>
          <p:cNvPr id="3" name="Content Placeholder 2">
            <a:extLst>
              <a:ext uri="{FF2B5EF4-FFF2-40B4-BE49-F238E27FC236}">
                <a16:creationId xmlns:a16="http://schemas.microsoft.com/office/drawing/2014/main" id="{71ACA298-CE6C-8B45-B81C-938EA3DED8F6}"/>
              </a:ext>
            </a:extLst>
          </p:cNvPr>
          <p:cNvSpPr>
            <a:spLocks noGrp="1"/>
          </p:cNvSpPr>
          <p:nvPr>
            <p:ph idx="1"/>
          </p:nvPr>
        </p:nvSpPr>
        <p:spPr/>
        <p:txBody>
          <a:bodyPr/>
          <a:lstStyle/>
          <a:p>
            <a:r>
              <a:rPr lang="en-US" dirty="0">
                <a:hlinkClick r:id="rId2"/>
              </a:rPr>
              <a:t>https://businesswales.gov.wales/skillsgateway/</a:t>
            </a:r>
            <a:endParaRPr lang="en-US" dirty="0"/>
          </a:p>
          <a:p>
            <a:endParaRPr lang="en-US" dirty="0"/>
          </a:p>
        </p:txBody>
      </p:sp>
    </p:spTree>
    <p:extLst>
      <p:ext uri="{BB962C8B-B14F-4D97-AF65-F5344CB8AC3E}">
        <p14:creationId xmlns:p14="http://schemas.microsoft.com/office/powerpoint/2010/main" val="34236303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BA891-C60C-0B4C-85BC-A36DEF9FF80E}"/>
              </a:ext>
            </a:extLst>
          </p:cNvPr>
          <p:cNvSpPr>
            <a:spLocks noGrp="1"/>
          </p:cNvSpPr>
          <p:nvPr>
            <p:ph type="title"/>
          </p:nvPr>
        </p:nvSpPr>
        <p:spPr/>
        <p:txBody>
          <a:bodyPr/>
          <a:lstStyle/>
          <a:p>
            <a:r>
              <a:rPr lang="en-US" dirty="0"/>
              <a:t>EWC</a:t>
            </a:r>
          </a:p>
        </p:txBody>
      </p:sp>
      <p:sp>
        <p:nvSpPr>
          <p:cNvPr id="3" name="Content Placeholder 2">
            <a:extLst>
              <a:ext uri="{FF2B5EF4-FFF2-40B4-BE49-F238E27FC236}">
                <a16:creationId xmlns:a16="http://schemas.microsoft.com/office/drawing/2014/main" id="{024ABF97-7F32-0B42-820E-3EFD736EDF38}"/>
              </a:ext>
            </a:extLst>
          </p:cNvPr>
          <p:cNvSpPr>
            <a:spLocks noGrp="1"/>
          </p:cNvSpPr>
          <p:nvPr>
            <p:ph idx="1"/>
          </p:nvPr>
        </p:nvSpPr>
        <p:spPr/>
        <p:txBody>
          <a:bodyPr/>
          <a:lstStyle/>
          <a:p>
            <a:r>
              <a:rPr lang="en-US" dirty="0">
                <a:hlinkClick r:id="rId2"/>
              </a:rPr>
              <a:t>https://educators.wales/</a:t>
            </a:r>
            <a:endParaRPr lang="en-US" dirty="0"/>
          </a:p>
          <a:p>
            <a:endParaRPr lang="en-US" dirty="0"/>
          </a:p>
        </p:txBody>
      </p:sp>
    </p:spTree>
    <p:extLst>
      <p:ext uri="{BB962C8B-B14F-4D97-AF65-F5344CB8AC3E}">
        <p14:creationId xmlns:p14="http://schemas.microsoft.com/office/powerpoint/2010/main" val="830224384"/>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C4220D"/>
      </a:accent1>
      <a:accent2>
        <a:srgbClr val="EB7712"/>
      </a:accent2>
      <a:accent3>
        <a:srgbClr val="ECBD31"/>
      </a:accent3>
      <a:accent4>
        <a:srgbClr val="92CE4A"/>
      </a:accent4>
      <a:accent5>
        <a:srgbClr val="50CFB4"/>
      </a:accent5>
      <a:accent6>
        <a:srgbClr val="0D8EC5"/>
      </a:accent6>
      <a:hlink>
        <a:srgbClr val="EA5A0C"/>
      </a:hlink>
      <a:folHlink>
        <a:srgbClr val="F09D3A"/>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FE1EB5C7-81A8-4CBA-AE6E-B3BF73DC389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{F1B8342E-D5A6-CC4E-AF4D-E8371BEBF774}tf10001079_mac</Template>
  <TotalTime>306</TotalTime>
  <Words>1335</Words>
  <Application>Microsoft Macintosh PowerPoint</Application>
  <PresentationFormat>Widescreen</PresentationFormat>
  <Paragraphs>193</Paragraphs>
  <Slides>28</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AkkuratLLWeb</vt:lpstr>
      <vt:lpstr>Apercu</vt:lpstr>
      <vt:lpstr>Arial</vt:lpstr>
      <vt:lpstr>Calibri</vt:lpstr>
      <vt:lpstr>Century Gothic</vt:lpstr>
      <vt:lpstr>Roboto</vt:lpstr>
      <vt:lpstr>Vapor Trail</vt:lpstr>
      <vt:lpstr>Skills Agenda </vt:lpstr>
      <vt:lpstr>PowerPoint Presentation</vt:lpstr>
      <vt:lpstr>Learning objectives </vt:lpstr>
      <vt:lpstr>Activity: PCET a step change?</vt:lpstr>
      <vt:lpstr>John Dewey’s view of learning </vt:lpstr>
      <vt:lpstr>Dewey’s 4 principles.</vt:lpstr>
      <vt:lpstr>Activity:  The 21st Century employment context </vt:lpstr>
      <vt:lpstr>The Fourth Industrial Revolution (4IR) and Education </vt:lpstr>
      <vt:lpstr>The Fourth Industrial Revolution (4IR) and Education </vt:lpstr>
      <vt:lpstr>What will work look like in the 21 C ?</vt:lpstr>
      <vt:lpstr>Soft /Hard Skills</vt:lpstr>
      <vt:lpstr>The Welsh Government view </vt:lpstr>
      <vt:lpstr>PowerPoint Presentation</vt:lpstr>
      <vt:lpstr>Typical Cluster of Essential Skills –Wales </vt:lpstr>
      <vt:lpstr>Digital Literacy</vt:lpstr>
      <vt:lpstr>Digital Literacy</vt:lpstr>
      <vt:lpstr>Critical Thinking and Problem Solving</vt:lpstr>
      <vt:lpstr>Planning and Organisation</vt:lpstr>
      <vt:lpstr>Creativity and Innovation</vt:lpstr>
      <vt:lpstr>Creativity , Schools and PCET</vt:lpstr>
      <vt:lpstr>Resources- Creativity and innovation </vt:lpstr>
      <vt:lpstr>Personal Effectiveness</vt:lpstr>
      <vt:lpstr>PowerPoint Presentation</vt:lpstr>
      <vt:lpstr>Effective Pedagogic Practice</vt:lpstr>
      <vt:lpstr>What about our gifted students?</vt:lpstr>
      <vt:lpstr>Further reading /resources  Welsh Government </vt:lpstr>
      <vt:lpstr>Business Wales </vt:lpstr>
      <vt:lpstr>EWC</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Skills Agenda </dc:title>
  <dc:creator>Mark Flagg</dc:creator>
  <cp:lastModifiedBy>Mark Flagg</cp:lastModifiedBy>
  <cp:revision>5</cp:revision>
  <dcterms:created xsi:type="dcterms:W3CDTF">2021-12-06T12:59:51Z</dcterms:created>
  <dcterms:modified xsi:type="dcterms:W3CDTF">2024-01-13T16:57:07Z</dcterms:modified>
</cp:coreProperties>
</file>