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6"/>
  </p:notesMasterIdLst>
  <p:sldIdLst>
    <p:sldId id="1869" r:id="rId5"/>
  </p:sldIdLst>
  <p:sldSz cx="22220238" cy="30267275"/>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1259677" algn="l" rtl="0" fontAlgn="base">
      <a:spcBef>
        <a:spcPct val="0"/>
      </a:spcBef>
      <a:spcAft>
        <a:spcPct val="0"/>
      </a:spcAft>
      <a:defRPr kern="1200">
        <a:solidFill>
          <a:schemeClr val="tx1"/>
        </a:solidFill>
        <a:latin typeface="Arial" panose="020B0604020202020204" pitchFamily="34" charset="0"/>
        <a:ea typeface="+mn-ea"/>
        <a:cs typeface="+mn-cs"/>
      </a:defRPr>
    </a:lvl2pPr>
    <a:lvl3pPr marL="2519355" algn="l" rtl="0" fontAlgn="base">
      <a:spcBef>
        <a:spcPct val="0"/>
      </a:spcBef>
      <a:spcAft>
        <a:spcPct val="0"/>
      </a:spcAft>
      <a:defRPr kern="1200">
        <a:solidFill>
          <a:schemeClr val="tx1"/>
        </a:solidFill>
        <a:latin typeface="Arial" panose="020B0604020202020204" pitchFamily="34" charset="0"/>
        <a:ea typeface="+mn-ea"/>
        <a:cs typeface="+mn-cs"/>
      </a:defRPr>
    </a:lvl3pPr>
    <a:lvl4pPr marL="3779032" algn="l" rtl="0" fontAlgn="base">
      <a:spcBef>
        <a:spcPct val="0"/>
      </a:spcBef>
      <a:spcAft>
        <a:spcPct val="0"/>
      </a:spcAft>
      <a:defRPr kern="1200">
        <a:solidFill>
          <a:schemeClr val="tx1"/>
        </a:solidFill>
        <a:latin typeface="Arial" panose="020B0604020202020204" pitchFamily="34" charset="0"/>
        <a:ea typeface="+mn-ea"/>
        <a:cs typeface="+mn-cs"/>
      </a:defRPr>
    </a:lvl4pPr>
    <a:lvl5pPr marL="5038710" algn="l" rtl="0" fontAlgn="base">
      <a:spcBef>
        <a:spcPct val="0"/>
      </a:spcBef>
      <a:spcAft>
        <a:spcPct val="0"/>
      </a:spcAft>
      <a:defRPr kern="1200">
        <a:solidFill>
          <a:schemeClr val="tx1"/>
        </a:solidFill>
        <a:latin typeface="Arial" panose="020B0604020202020204" pitchFamily="34" charset="0"/>
        <a:ea typeface="+mn-ea"/>
        <a:cs typeface="+mn-cs"/>
      </a:defRPr>
    </a:lvl5pPr>
    <a:lvl6pPr marL="6298387" algn="l" defTabSz="2519355" rtl="0" eaLnBrk="1" latinLnBrk="0" hangingPunct="1">
      <a:defRPr kern="1200">
        <a:solidFill>
          <a:schemeClr val="tx1"/>
        </a:solidFill>
        <a:latin typeface="Arial" panose="020B0604020202020204" pitchFamily="34" charset="0"/>
        <a:ea typeface="+mn-ea"/>
        <a:cs typeface="+mn-cs"/>
      </a:defRPr>
    </a:lvl6pPr>
    <a:lvl7pPr marL="7558065" algn="l" defTabSz="2519355" rtl="0" eaLnBrk="1" latinLnBrk="0" hangingPunct="1">
      <a:defRPr kern="1200">
        <a:solidFill>
          <a:schemeClr val="tx1"/>
        </a:solidFill>
        <a:latin typeface="Arial" panose="020B0604020202020204" pitchFamily="34" charset="0"/>
        <a:ea typeface="+mn-ea"/>
        <a:cs typeface="+mn-cs"/>
      </a:defRPr>
    </a:lvl7pPr>
    <a:lvl8pPr marL="8817742" algn="l" defTabSz="2519355" rtl="0" eaLnBrk="1" latinLnBrk="0" hangingPunct="1">
      <a:defRPr kern="1200">
        <a:solidFill>
          <a:schemeClr val="tx1"/>
        </a:solidFill>
        <a:latin typeface="Arial" panose="020B0604020202020204" pitchFamily="34" charset="0"/>
        <a:ea typeface="+mn-ea"/>
        <a:cs typeface="+mn-cs"/>
      </a:defRPr>
    </a:lvl8pPr>
    <a:lvl9pPr marL="10077420" algn="l" defTabSz="2519355"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Lines theme" id="{EE9670AD-028C-4190-AAA8-2AF0F3B1E372}">
          <p14:sldIdLst>
            <p14:sldId id="1869"/>
          </p14:sldIdLst>
        </p14:section>
      </p14:sectionLst>
    </p:ext>
    <p:ext uri="{EFAFB233-063F-42B5-8137-9DF3F51BA10A}">
      <p15:sldGuideLst xmlns:p15="http://schemas.microsoft.com/office/powerpoint/2012/main">
        <p15:guide id="1" orient="horz" pos="9533" userDrawn="1">
          <p15:clr>
            <a:srgbClr val="A4A3A4"/>
          </p15:clr>
        </p15:guide>
        <p15:guide id="2" pos="875" userDrawn="1">
          <p15:clr>
            <a:srgbClr val="A4A3A4"/>
          </p15:clr>
        </p15:guide>
        <p15:guide id="3" pos="13122" userDrawn="1">
          <p15:clr>
            <a:srgbClr val="A4A3A4"/>
          </p15:clr>
        </p15:guide>
        <p15:guide id="4" pos="7961"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CE0D4"/>
    <a:srgbClr val="F0E6DC"/>
    <a:srgbClr val="E1EBC6"/>
    <a:srgbClr val="E3D1BF"/>
    <a:srgbClr val="F8EBE0"/>
    <a:srgbClr val="D1B497"/>
    <a:srgbClr val="AA673C"/>
    <a:srgbClr val="C19C84"/>
    <a:srgbClr val="007788"/>
    <a:srgbClr val="6A69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5" autoAdjust="0"/>
    <p:restoredTop sz="65205" autoAdjust="0"/>
  </p:normalViewPr>
  <p:slideViewPr>
    <p:cSldViewPr snapToGrid="0">
      <p:cViewPr>
        <p:scale>
          <a:sx n="41" d="100"/>
          <a:sy n="41" d="100"/>
        </p:scale>
        <p:origin x="332" y="-2312"/>
      </p:cViewPr>
      <p:guideLst>
        <p:guide orient="horz" pos="9533"/>
        <p:guide pos="875"/>
        <p:guide pos="13122"/>
        <p:guide pos="7961"/>
      </p:guideLst>
    </p:cSldViewPr>
  </p:slideViewPr>
  <p:outlineViewPr>
    <p:cViewPr>
      <p:scale>
        <a:sx n="33" d="100"/>
        <a:sy n="33" d="100"/>
      </p:scale>
      <p:origin x="0" y="0"/>
    </p:cViewPr>
  </p:outlineViewPr>
  <p:notesTextViewPr>
    <p:cViewPr>
      <p:scale>
        <a:sx n="1" d="1"/>
        <a:sy n="1" d="1"/>
      </p:scale>
      <p:origin x="0" y="0"/>
    </p:cViewPr>
  </p:notesTextViewPr>
  <p:sorterViewPr>
    <p:cViewPr>
      <p:scale>
        <a:sx n="60" d="100"/>
        <a:sy n="60" d="100"/>
      </p:scale>
      <p:origin x="0" y="-184"/>
    </p:cViewPr>
  </p:sorterViewPr>
  <p:notesViewPr>
    <p:cSldViewPr snapToGrid="0">
      <p:cViewPr varScale="1">
        <p:scale>
          <a:sx n="48" d="100"/>
          <a:sy n="48" d="100"/>
        </p:scale>
        <p:origin x="1828" y="3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2170113" y="685800"/>
            <a:ext cx="2517775"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3306" kern="1200">
        <a:solidFill>
          <a:schemeClr val="tx1"/>
        </a:solidFill>
        <a:latin typeface="Arial" charset="0"/>
        <a:ea typeface="+mn-ea"/>
        <a:cs typeface="+mn-cs"/>
      </a:defRPr>
    </a:lvl1pPr>
    <a:lvl2pPr marL="1259677" algn="l" rtl="0" eaLnBrk="0" fontAlgn="base" hangingPunct="0">
      <a:spcBef>
        <a:spcPct val="30000"/>
      </a:spcBef>
      <a:spcAft>
        <a:spcPct val="0"/>
      </a:spcAft>
      <a:defRPr sz="3306" kern="1200">
        <a:solidFill>
          <a:schemeClr val="tx1"/>
        </a:solidFill>
        <a:latin typeface="Arial" charset="0"/>
        <a:ea typeface="+mn-ea"/>
        <a:cs typeface="+mn-cs"/>
      </a:defRPr>
    </a:lvl2pPr>
    <a:lvl3pPr marL="2519355" algn="l" rtl="0" eaLnBrk="0" fontAlgn="base" hangingPunct="0">
      <a:spcBef>
        <a:spcPct val="30000"/>
      </a:spcBef>
      <a:spcAft>
        <a:spcPct val="0"/>
      </a:spcAft>
      <a:defRPr sz="3306" kern="1200">
        <a:solidFill>
          <a:schemeClr val="tx1"/>
        </a:solidFill>
        <a:latin typeface="Arial" charset="0"/>
        <a:ea typeface="+mn-ea"/>
        <a:cs typeface="+mn-cs"/>
      </a:defRPr>
    </a:lvl3pPr>
    <a:lvl4pPr marL="3779032" algn="l" rtl="0" eaLnBrk="0" fontAlgn="base" hangingPunct="0">
      <a:spcBef>
        <a:spcPct val="30000"/>
      </a:spcBef>
      <a:spcAft>
        <a:spcPct val="0"/>
      </a:spcAft>
      <a:defRPr sz="3306" kern="1200">
        <a:solidFill>
          <a:schemeClr val="tx1"/>
        </a:solidFill>
        <a:latin typeface="Arial" charset="0"/>
        <a:ea typeface="+mn-ea"/>
        <a:cs typeface="+mn-cs"/>
      </a:defRPr>
    </a:lvl4pPr>
    <a:lvl5pPr marL="5038710" algn="l" rtl="0" eaLnBrk="0" fontAlgn="base" hangingPunct="0">
      <a:spcBef>
        <a:spcPct val="30000"/>
      </a:spcBef>
      <a:spcAft>
        <a:spcPct val="0"/>
      </a:spcAft>
      <a:defRPr sz="3306" kern="1200">
        <a:solidFill>
          <a:schemeClr val="tx1"/>
        </a:solidFill>
        <a:latin typeface="Arial" charset="0"/>
        <a:ea typeface="+mn-ea"/>
        <a:cs typeface="+mn-cs"/>
      </a:defRPr>
    </a:lvl5pPr>
    <a:lvl6pPr marL="6298387" algn="l" defTabSz="2519355" rtl="0" eaLnBrk="1" latinLnBrk="0" hangingPunct="1">
      <a:defRPr sz="3306" kern="1200">
        <a:solidFill>
          <a:schemeClr val="tx1"/>
        </a:solidFill>
        <a:latin typeface="+mn-lt"/>
        <a:ea typeface="+mn-ea"/>
        <a:cs typeface="+mn-cs"/>
      </a:defRPr>
    </a:lvl6pPr>
    <a:lvl7pPr marL="7558065" algn="l" defTabSz="2519355" rtl="0" eaLnBrk="1" latinLnBrk="0" hangingPunct="1">
      <a:defRPr sz="3306" kern="1200">
        <a:solidFill>
          <a:schemeClr val="tx1"/>
        </a:solidFill>
        <a:latin typeface="+mn-lt"/>
        <a:ea typeface="+mn-ea"/>
        <a:cs typeface="+mn-cs"/>
      </a:defRPr>
    </a:lvl7pPr>
    <a:lvl8pPr marL="8817742" algn="l" defTabSz="2519355" rtl="0" eaLnBrk="1" latinLnBrk="0" hangingPunct="1">
      <a:defRPr sz="3306" kern="1200">
        <a:solidFill>
          <a:schemeClr val="tx1"/>
        </a:solidFill>
        <a:latin typeface="+mn-lt"/>
        <a:ea typeface="+mn-ea"/>
        <a:cs typeface="+mn-cs"/>
      </a:defRPr>
    </a:lvl8pPr>
    <a:lvl9pPr marL="10077420" algn="l" defTabSz="2519355" rtl="0" eaLnBrk="1" latinLnBrk="0" hangingPunct="1">
      <a:defRPr sz="330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None/>
            </a:pPr>
            <a:r>
              <a:rPr lang="en-GB" sz="1200" b="1" i="0" u="none" strike="noStrike" dirty="0">
                <a:solidFill>
                  <a:srgbClr val="000000"/>
                </a:solidFill>
                <a:effectLst/>
              </a:rPr>
              <a:t>Introduction</a:t>
            </a:r>
          </a:p>
          <a:p>
            <a:pPr algn="l">
              <a:buNone/>
            </a:pPr>
            <a:endParaRPr lang="en-GB" sz="1200" b="1" i="0" u="none" strike="noStrike" dirty="0">
              <a:solidFill>
                <a:srgbClr val="000000"/>
              </a:solidFill>
              <a:effectLst/>
            </a:endParaRPr>
          </a:p>
          <a:p>
            <a:pPr algn="l"/>
            <a:r>
              <a:rPr lang="en-GB" sz="1200" dirty="0">
                <a:solidFill>
                  <a:srgbClr val="000000"/>
                </a:solidFill>
              </a:rPr>
              <a:t>The term Emotional intelligence (EI) can be defined as the capacity to identify, comprehend and control personal feelings as well as the capacity to comprehend and react positively to the feelings of others. Mayer and Salovey (1997) consider EI to be a combination of emotional skills, whereas Goleman (1995) focuses on such competencies as self-awareness, self-regulation, motivation, empathy and social skills. EI is critical in university group work to help negotiate disagreements, address feedback, deliver on schedule and enhance good communication. Emotionally intelligent students tend to be more prepared to work as a team, solve conflict and ensure successful team performances..</a:t>
            </a:r>
            <a:endParaRPr lang="en-GB" sz="1200" b="0" i="0" u="none" strike="noStrike" dirty="0">
              <a:solidFill>
                <a:srgbClr val="000000"/>
              </a:solidFill>
              <a:effectLst/>
            </a:endParaRPr>
          </a:p>
          <a:p>
            <a:pPr algn="l"/>
            <a:r>
              <a:rPr lang="en-GB" sz="1200" b="1" dirty="0"/>
              <a:t>EI IN TEAMWORK</a:t>
            </a:r>
            <a:endParaRPr lang="en-GB" sz="1200" dirty="0"/>
          </a:p>
          <a:p>
            <a:pPr algn="l"/>
            <a:endParaRPr lang="en-GB" sz="1200" dirty="0"/>
          </a:p>
          <a:p>
            <a:pPr algn="l"/>
            <a:r>
              <a:rPr lang="en-GB" sz="1200" dirty="0"/>
              <a:t>Emotional intelligence (EI) helps students to be more effective in group projects through better communication, collaboration and conflict management. According to the model developed by Goleman, there are five main competencies: self-awareness, self-regulation, motivation, empathy and social skills. Self-awareness enables the student to identify emotional triggers like frustration when faced with criticism and self-regulation helps the student to react calmly under pressure. Motivation helps to remain persistent in the face of challenges, and empathy helps to hear out other views of the group. Social skills help in effective communication and development of relationships (Côté, 2022).</a:t>
            </a:r>
          </a:p>
          <a:p>
            <a:pPr algn="l"/>
            <a:r>
              <a:rPr lang="en-GB" sz="1200" dirty="0"/>
              <a:t>These are the competencies that come in handy especially in dealing with typical teamwork issues. Indicatively, empathy might be used to solve conflicts, whereas self-regulation may be used to alleviate stress in the face of a strict deadline. Highly emotionally intelligent students have better chances of taking feedback constructively and are able to sustain positive working relations. Nevertheless, emotional intelligence is not a panacea to ensure that a team succeeds because proper teamwork requires personal dedication, effective communication and accountability. However, studies indicate that EI plays a significant role in enhancing effective teamwork, cohesion and better results of a project in a group (Goleman, 1995).</a:t>
            </a:r>
          </a:p>
          <a:p>
            <a:pPr algn="l"/>
            <a:r>
              <a:rPr lang="en-GB" sz="1200" b="1" dirty="0"/>
              <a:t>MANAGING OWN EMOTIONS</a:t>
            </a:r>
            <a:endParaRPr lang="en-GB" sz="1200" dirty="0"/>
          </a:p>
          <a:p>
            <a:pPr algn="l"/>
            <a:endParaRPr lang="en-GB" sz="1200" dirty="0"/>
          </a:p>
          <a:p>
            <a:pPr algn="l"/>
            <a:r>
              <a:rPr lang="en-GB" sz="1200" dirty="0"/>
              <a:t>Understanding and controlling emotions is crucial in being productive and minimizing stress in group projects. Emotional triggers can be critical feedback, looming deadlines or unequal workload allocation among the students. Self-awareness helps people to tell these emotional reactions before they cause unwanted impact in behaviour or decision making. Knowing their triggers, the students can better deal with them, constructively, and sustain good working relationships.</a:t>
            </a:r>
          </a:p>
          <a:p>
            <a:pPr algn="l"/>
            <a:r>
              <a:rPr lang="en-GB" sz="1200" dirty="0"/>
              <a:t>Emotional regulation cannot be effectively done without awareness. Mindfulness may assist students to stay in the moment, alleviate stress and avoid spontaneous responses in difficult circumstances. Reflection also enables students to learn based on past experiences and find more effective means of reacting to pressure. Emotional wellbeing and the performance of projects can also be helped with practical strategies like prioritisation, effective time management and brief pauses. Taking a moment to think about criticism or disagreement enables students to take the situation at its face value and make an objective decision about responding in a constructive way instead of responding emotionally (Côté, 2022).</a:t>
            </a:r>
          </a:p>
          <a:p>
            <a:pPr algn="l"/>
            <a:r>
              <a:rPr lang="en-GB" sz="1200" dirty="0"/>
              <a:t>Nonetheless, the emotional awareness can only go so far, unless it is complemented by strategic regulation plans. Active mindfulness and reflection help students to stay calm in the face of pressure, communicate well and play a constructive role in group results. Consequently, emotional regulation has the potential to minimize conflict, increase cooperation and overall group performance (</a:t>
            </a:r>
            <a:r>
              <a:rPr lang="en-GB" sz="1200" dirty="0" err="1"/>
              <a:t>Kriakous</a:t>
            </a:r>
            <a:r>
              <a:rPr lang="en-GB" sz="1200" dirty="0"/>
              <a:t> et al., 2021).</a:t>
            </a:r>
          </a:p>
          <a:p>
            <a:pPr algn="l"/>
            <a:r>
              <a:rPr lang="en-GB" sz="1200" b="1" dirty="0"/>
              <a:t>UNDERSTANDING OTHERS' EMOTIONS</a:t>
            </a:r>
            <a:endParaRPr lang="en-GB" sz="1200" dirty="0"/>
          </a:p>
          <a:p>
            <a:pPr algn="l"/>
            <a:endParaRPr lang="en-GB" sz="1200" dirty="0"/>
          </a:p>
          <a:p>
            <a:pPr algn="l"/>
            <a:r>
              <a:rPr lang="en-GB" sz="1200" dirty="0"/>
              <a:t>The ability to be empathetic of other people is one of the main points of emotional intelligence and can serve as a considerable benefit of teamwork. Empathy is the ability to identify and comprehend the attitudes and thoughts of another human being. Cognitive empathy is the ability to know what other people think and feel whereas emotional empathy is about sharing and reacting accordingly to the feeling. Empathy in group projects will enable students to develop better relationships and a conducive working environment.</a:t>
            </a:r>
          </a:p>
          <a:p>
            <a:pPr algn="l"/>
            <a:r>
              <a:rPr lang="en-GB" sz="1200" dirty="0"/>
              <a:t>Active listening, perspective-taking and constructive feedback are some of the ways empathy can enhance communication. Active listening enables students to listen to the concerns without making assumptions whereas perspective-taking enables them to consider the various perspectives before they make judgements. Defensiveness can be minimized by offering constructive feedback in a respectful and supportive way; this enhances cooperation. As an illustration, lack of empathy can lead to blame and conflict especially when a member of the team fails to meet a deadline. Conversely, an empathetic reaction would be to talk about the causes behind the delay, provide support and find solutions to put the project back on track (Schlegel et al., 2022)</a:t>
            </a:r>
          </a:p>
          <a:p>
            <a:pPr algn="l"/>
            <a:r>
              <a:rPr lang="en-GB" sz="1200" dirty="0"/>
              <a:t>There should however be a balance between empathy and accountability so that standards of the team are adhered to. Empathy builds stronger trust when effectively used, enhances communication and facilitates more engagement among the team members. These results will lead to greater degrees of cooperation, more output and successful project outcomes. Thus, the ability to empathize with others is not only beneficial to the development of relationships between people but also has a positive effect on the overall performance of the team (Côté, 2022).</a:t>
            </a:r>
          </a:p>
          <a:p>
            <a:pPr algn="l"/>
            <a:r>
              <a:rPr lang="en-GB" sz="1200" b="1" dirty="0"/>
              <a:t>Conclusion and Recommendations</a:t>
            </a:r>
          </a:p>
          <a:p>
            <a:pPr algn="l"/>
            <a:endParaRPr lang="en-GB" sz="1200" dirty="0"/>
          </a:p>
          <a:p>
            <a:pPr algn="l"/>
            <a:r>
              <a:rPr lang="en-GB" sz="1200" dirty="0"/>
              <a:t>Emotional intelligence is an important aspect of effective group projects because it enhances communication, conflict management and overall performance of the team. Being in a position to identify and control the personal feelings, as well as being able to identify and control the feelings of other people, helps students to perform better under stress and have a positive working relationship. The students are to improve emotional intelligence by paying attention to their emotional reactions on a regular basis, being mindful in stressful experiences, learning to focus on active listening and getting positive feedback of others. Moreover, showing empathy and embracing alternative views can lead to better teamwork, more trust and more successful and effective project results.</a:t>
            </a: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a:t>
            </a:fld>
            <a:endParaRPr lang="en-US" altLang="en-US" dirty="0"/>
          </a:p>
        </p:txBody>
      </p:sp>
    </p:spTree>
    <p:extLst>
      <p:ext uri="{BB962C8B-B14F-4D97-AF65-F5344CB8AC3E}">
        <p14:creationId xmlns:p14="http://schemas.microsoft.com/office/powerpoint/2010/main" val="3567595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ABE041-F0D7-5D30-5EC4-3883FEB01CCB}"/>
              </a:ext>
            </a:extLst>
          </p:cNvPr>
          <p:cNvSpPr>
            <a:spLocks noGrp="1"/>
          </p:cNvSpPr>
          <p:nvPr>
            <p:ph type="dt" sz="half" idx="10"/>
          </p:nvPr>
        </p:nvSpPr>
        <p:spPr/>
        <p:txBody>
          <a:bodyPr/>
          <a:lstStyle/>
          <a:p>
            <a:fld id="{50A1B9BC-7BE7-4893-90FD-CC95830FD8F2}" type="datetimeFigureOut">
              <a:rPr lang="en-US" smtClean="0"/>
              <a:pPr/>
              <a:t>6/14/2026</a:t>
            </a:fld>
            <a:endParaRPr lang="en-US" dirty="0"/>
          </a:p>
        </p:txBody>
      </p:sp>
      <p:sp>
        <p:nvSpPr>
          <p:cNvPr id="3" name="Footer Placeholder 2">
            <a:extLst>
              <a:ext uri="{FF2B5EF4-FFF2-40B4-BE49-F238E27FC236}">
                <a16:creationId xmlns:a16="http://schemas.microsoft.com/office/drawing/2014/main" id="{FEC35D90-9CE8-7DF0-AF08-F47706EB08C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1384931-99E2-8887-5D47-F6A40A61864B}"/>
              </a:ext>
            </a:extLst>
          </p:cNvPr>
          <p:cNvSpPr>
            <a:spLocks noGrp="1"/>
          </p:cNvSpPr>
          <p:nvPr>
            <p:ph type="sldNum" sz="quarter" idx="12"/>
          </p:nvPr>
        </p:nvSpPr>
        <p:spPr/>
        <p:txBody>
          <a:bodyPr/>
          <a:lstStyle/>
          <a:p>
            <a:fld id="{2715270E-046A-4C23-BC98-E307A7DD6BE8}" type="slidenum">
              <a:rPr lang="en-US" smtClean="0"/>
              <a:pPr/>
              <a:t>‹#›</a:t>
            </a:fld>
            <a:endParaRPr lang="en-US" dirty="0"/>
          </a:p>
        </p:txBody>
      </p:sp>
    </p:spTree>
    <p:extLst>
      <p:ext uri="{BB962C8B-B14F-4D97-AF65-F5344CB8AC3E}">
        <p14:creationId xmlns:p14="http://schemas.microsoft.com/office/powerpoint/2010/main" val="23997113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a:lum/>
            <a:extLst>
              <a:ext uri="{96DAC541-7B7A-43D3-8B79-37D633B846F1}">
                <asvg:svgBlip xmlns:asvg="http://schemas.microsoft.com/office/drawing/2016/SVG/main" r:embed="rId3"/>
              </a:ext>
            </a:extLst>
          </a:blip>
          <a:srcRect/>
          <a:stretch>
            <a:fillRect l="-18000" r="-18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CB3861-3EF2-DB6D-C8F1-70C200F8CADE}"/>
              </a:ext>
            </a:extLst>
          </p:cNvPr>
          <p:cNvSpPr>
            <a:spLocks noGrp="1"/>
          </p:cNvSpPr>
          <p:nvPr>
            <p:ph type="title"/>
          </p:nvPr>
        </p:nvSpPr>
        <p:spPr>
          <a:xfrm>
            <a:off x="1527642" y="1611454"/>
            <a:ext cx="19164955" cy="5850274"/>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341B421-A7B3-6A50-F110-2A7E4EDBB090}"/>
              </a:ext>
            </a:extLst>
          </p:cNvPr>
          <p:cNvSpPr>
            <a:spLocks noGrp="1"/>
          </p:cNvSpPr>
          <p:nvPr>
            <p:ph type="body" idx="1"/>
          </p:nvPr>
        </p:nvSpPr>
        <p:spPr>
          <a:xfrm>
            <a:off x="1527642" y="8057261"/>
            <a:ext cx="19164955" cy="1920430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DC6AE9-E1AF-AE61-E992-C17857FF23C1}"/>
              </a:ext>
            </a:extLst>
          </p:cNvPr>
          <p:cNvSpPr>
            <a:spLocks noGrp="1"/>
          </p:cNvSpPr>
          <p:nvPr>
            <p:ph type="dt" sz="half" idx="2"/>
          </p:nvPr>
        </p:nvSpPr>
        <p:spPr>
          <a:xfrm>
            <a:off x="1527641" y="28053282"/>
            <a:ext cx="4999554" cy="1611452"/>
          </a:xfrm>
          <a:prstGeom prst="rect">
            <a:avLst/>
          </a:prstGeom>
        </p:spPr>
        <p:txBody>
          <a:bodyPr vert="horz" lIns="91440" tIns="45720" rIns="91440" bIns="45720" rtlCol="0" anchor="ctr"/>
          <a:lstStyle>
            <a:lvl1pPr algn="l">
              <a:defRPr sz="2187">
                <a:solidFill>
                  <a:schemeClr val="tx1">
                    <a:tint val="82000"/>
                  </a:schemeClr>
                </a:solidFill>
              </a:defRPr>
            </a:lvl1pPr>
          </a:lstStyle>
          <a:p>
            <a:fld id="{1D364696-E1F3-49EF-AEC8-730A16D9A23F}" type="datetimeFigureOut">
              <a:rPr lang="en-US" altLang="en-US" smtClean="0"/>
              <a:pPr/>
              <a:t>6/14/2026</a:t>
            </a:fld>
            <a:endParaRPr lang="en-US" altLang="en-US" dirty="0"/>
          </a:p>
        </p:txBody>
      </p:sp>
      <p:sp>
        <p:nvSpPr>
          <p:cNvPr id="5" name="Footer Placeholder 4">
            <a:extLst>
              <a:ext uri="{FF2B5EF4-FFF2-40B4-BE49-F238E27FC236}">
                <a16:creationId xmlns:a16="http://schemas.microsoft.com/office/drawing/2014/main" id="{18B1A367-4FDF-ADD0-4565-494A08BF5BC6}"/>
              </a:ext>
            </a:extLst>
          </p:cNvPr>
          <p:cNvSpPr>
            <a:spLocks noGrp="1"/>
          </p:cNvSpPr>
          <p:nvPr>
            <p:ph type="ftr" sz="quarter" idx="3"/>
          </p:nvPr>
        </p:nvSpPr>
        <p:spPr>
          <a:xfrm>
            <a:off x="7360454" y="28053282"/>
            <a:ext cx="7499330" cy="1611452"/>
          </a:xfrm>
          <a:prstGeom prst="rect">
            <a:avLst/>
          </a:prstGeom>
        </p:spPr>
        <p:txBody>
          <a:bodyPr vert="horz" lIns="91440" tIns="45720" rIns="91440" bIns="45720" rtlCol="0" anchor="ctr"/>
          <a:lstStyle>
            <a:lvl1pPr algn="ctr">
              <a:defRPr sz="2187">
                <a:solidFill>
                  <a:schemeClr val="tx1">
                    <a:tint val="82000"/>
                  </a:schemeClr>
                </a:solidFill>
              </a:defRPr>
            </a:lvl1pPr>
          </a:lstStyle>
          <a:p>
            <a:endParaRPr lang="en-US" altLang="en-US" dirty="0"/>
          </a:p>
        </p:txBody>
      </p:sp>
      <p:sp>
        <p:nvSpPr>
          <p:cNvPr id="6" name="Slide Number Placeholder 5">
            <a:extLst>
              <a:ext uri="{FF2B5EF4-FFF2-40B4-BE49-F238E27FC236}">
                <a16:creationId xmlns:a16="http://schemas.microsoft.com/office/drawing/2014/main" id="{92C54C65-EF69-02E6-8E4A-8144C597561A}"/>
              </a:ext>
            </a:extLst>
          </p:cNvPr>
          <p:cNvSpPr>
            <a:spLocks noGrp="1"/>
          </p:cNvSpPr>
          <p:nvPr>
            <p:ph type="sldNum" sz="quarter" idx="4"/>
          </p:nvPr>
        </p:nvSpPr>
        <p:spPr>
          <a:xfrm>
            <a:off x="15693043" y="28053282"/>
            <a:ext cx="4999554" cy="1611452"/>
          </a:xfrm>
          <a:prstGeom prst="rect">
            <a:avLst/>
          </a:prstGeom>
        </p:spPr>
        <p:txBody>
          <a:bodyPr vert="horz" lIns="91440" tIns="45720" rIns="91440" bIns="45720" rtlCol="0" anchor="ctr"/>
          <a:lstStyle>
            <a:lvl1pPr algn="r">
              <a:defRPr sz="2187">
                <a:solidFill>
                  <a:schemeClr val="tx1">
                    <a:tint val="82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2009571591"/>
      </p:ext>
    </p:extLst>
  </p:cSld>
  <p:clrMap bg1="lt1" tx1="dk1" bg2="lt2" tx2="dk2" accent1="accent1" accent2="accent2" accent3="accent3" accent4="accent4" accent5="accent5" accent6="accent6" hlink="hlink" folHlink="folHlink"/>
  <p:sldLayoutIdLst>
    <p:sldLayoutId id="2147483727" r:id="rId1"/>
  </p:sldLayoutIdLst>
  <p:txStyles>
    <p:titleStyle>
      <a:lvl1pPr algn="l" defTabSz="1666494" rtl="0" eaLnBrk="1" latinLnBrk="0" hangingPunct="1">
        <a:lnSpc>
          <a:spcPct val="90000"/>
        </a:lnSpc>
        <a:spcBef>
          <a:spcPct val="0"/>
        </a:spcBef>
        <a:buNone/>
        <a:defRPr sz="8019" kern="1200">
          <a:solidFill>
            <a:schemeClr val="tx1"/>
          </a:solidFill>
          <a:latin typeface="+mj-lt"/>
          <a:ea typeface="+mj-ea"/>
          <a:cs typeface="+mj-cs"/>
        </a:defRPr>
      </a:lvl1pPr>
    </p:titleStyle>
    <p:bodyStyle>
      <a:lvl1pPr marL="416624" indent="-416624" algn="l" defTabSz="1666494" rtl="0" eaLnBrk="1" latinLnBrk="0" hangingPunct="1">
        <a:lnSpc>
          <a:spcPct val="90000"/>
        </a:lnSpc>
        <a:spcBef>
          <a:spcPts val="1823"/>
        </a:spcBef>
        <a:buFont typeface="Arial" panose="020B0604020202020204" pitchFamily="34" charset="0"/>
        <a:buChar char="•"/>
        <a:defRPr sz="5103" kern="1200">
          <a:solidFill>
            <a:schemeClr val="tx1"/>
          </a:solidFill>
          <a:latin typeface="+mn-lt"/>
          <a:ea typeface="+mn-ea"/>
          <a:cs typeface="+mn-cs"/>
        </a:defRPr>
      </a:lvl1pPr>
      <a:lvl2pPr marL="1249871" indent="-416624" algn="l" defTabSz="1666494" rtl="0" eaLnBrk="1" latinLnBrk="0" hangingPunct="1">
        <a:lnSpc>
          <a:spcPct val="90000"/>
        </a:lnSpc>
        <a:spcBef>
          <a:spcPts val="911"/>
        </a:spcBef>
        <a:buFont typeface="Arial" panose="020B0604020202020204" pitchFamily="34" charset="0"/>
        <a:buChar char="•"/>
        <a:defRPr sz="4374" kern="1200">
          <a:solidFill>
            <a:schemeClr val="tx1"/>
          </a:solidFill>
          <a:latin typeface="+mn-lt"/>
          <a:ea typeface="+mn-ea"/>
          <a:cs typeface="+mn-cs"/>
        </a:defRPr>
      </a:lvl2pPr>
      <a:lvl3pPr marL="2083118" indent="-416624" algn="l" defTabSz="1666494" rtl="0" eaLnBrk="1" latinLnBrk="0" hangingPunct="1">
        <a:lnSpc>
          <a:spcPct val="90000"/>
        </a:lnSpc>
        <a:spcBef>
          <a:spcPts val="911"/>
        </a:spcBef>
        <a:buFont typeface="Arial" panose="020B0604020202020204" pitchFamily="34" charset="0"/>
        <a:buChar char="•"/>
        <a:defRPr sz="3645" kern="1200">
          <a:solidFill>
            <a:schemeClr val="tx1"/>
          </a:solidFill>
          <a:latin typeface="+mn-lt"/>
          <a:ea typeface="+mn-ea"/>
          <a:cs typeface="+mn-cs"/>
        </a:defRPr>
      </a:lvl3pPr>
      <a:lvl4pPr marL="2916365"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4pPr>
      <a:lvl5pPr marL="3749612"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5pPr>
      <a:lvl6pPr marL="4582859"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6pPr>
      <a:lvl7pPr marL="5416106"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7pPr>
      <a:lvl8pPr marL="6249353"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8pPr>
      <a:lvl9pPr marL="7082600" indent="-416624" algn="l" defTabSz="1666494" rtl="0" eaLnBrk="1" latinLnBrk="0" hangingPunct="1">
        <a:lnSpc>
          <a:spcPct val="90000"/>
        </a:lnSpc>
        <a:spcBef>
          <a:spcPts val="911"/>
        </a:spcBef>
        <a:buFont typeface="Arial" panose="020B0604020202020204" pitchFamily="34" charset="0"/>
        <a:buChar char="•"/>
        <a:defRPr sz="3281" kern="1200">
          <a:solidFill>
            <a:schemeClr val="tx1"/>
          </a:solidFill>
          <a:latin typeface="+mn-lt"/>
          <a:ea typeface="+mn-ea"/>
          <a:cs typeface="+mn-cs"/>
        </a:defRPr>
      </a:lvl9pPr>
    </p:bodyStyle>
    <p:otherStyle>
      <a:defPPr>
        <a:defRPr lang="en-US"/>
      </a:defPPr>
      <a:lvl1pPr marL="0" algn="l" defTabSz="1666494" rtl="0" eaLnBrk="1" latinLnBrk="0" hangingPunct="1">
        <a:defRPr sz="3281" kern="1200">
          <a:solidFill>
            <a:schemeClr val="tx1"/>
          </a:solidFill>
          <a:latin typeface="+mn-lt"/>
          <a:ea typeface="+mn-ea"/>
          <a:cs typeface="+mn-cs"/>
        </a:defRPr>
      </a:lvl1pPr>
      <a:lvl2pPr marL="833247" algn="l" defTabSz="1666494" rtl="0" eaLnBrk="1" latinLnBrk="0" hangingPunct="1">
        <a:defRPr sz="3281" kern="1200">
          <a:solidFill>
            <a:schemeClr val="tx1"/>
          </a:solidFill>
          <a:latin typeface="+mn-lt"/>
          <a:ea typeface="+mn-ea"/>
          <a:cs typeface="+mn-cs"/>
        </a:defRPr>
      </a:lvl2pPr>
      <a:lvl3pPr marL="1666494" algn="l" defTabSz="1666494" rtl="0" eaLnBrk="1" latinLnBrk="0" hangingPunct="1">
        <a:defRPr sz="3281" kern="1200">
          <a:solidFill>
            <a:schemeClr val="tx1"/>
          </a:solidFill>
          <a:latin typeface="+mn-lt"/>
          <a:ea typeface="+mn-ea"/>
          <a:cs typeface="+mn-cs"/>
        </a:defRPr>
      </a:lvl3pPr>
      <a:lvl4pPr marL="2499741" algn="l" defTabSz="1666494" rtl="0" eaLnBrk="1" latinLnBrk="0" hangingPunct="1">
        <a:defRPr sz="3281" kern="1200">
          <a:solidFill>
            <a:schemeClr val="tx1"/>
          </a:solidFill>
          <a:latin typeface="+mn-lt"/>
          <a:ea typeface="+mn-ea"/>
          <a:cs typeface="+mn-cs"/>
        </a:defRPr>
      </a:lvl4pPr>
      <a:lvl5pPr marL="3332988" algn="l" defTabSz="1666494" rtl="0" eaLnBrk="1" latinLnBrk="0" hangingPunct="1">
        <a:defRPr sz="3281" kern="1200">
          <a:solidFill>
            <a:schemeClr val="tx1"/>
          </a:solidFill>
          <a:latin typeface="+mn-lt"/>
          <a:ea typeface="+mn-ea"/>
          <a:cs typeface="+mn-cs"/>
        </a:defRPr>
      </a:lvl5pPr>
      <a:lvl6pPr marL="4166235" algn="l" defTabSz="1666494" rtl="0" eaLnBrk="1" latinLnBrk="0" hangingPunct="1">
        <a:defRPr sz="3281" kern="1200">
          <a:solidFill>
            <a:schemeClr val="tx1"/>
          </a:solidFill>
          <a:latin typeface="+mn-lt"/>
          <a:ea typeface="+mn-ea"/>
          <a:cs typeface="+mn-cs"/>
        </a:defRPr>
      </a:lvl6pPr>
      <a:lvl7pPr marL="4999482" algn="l" defTabSz="1666494" rtl="0" eaLnBrk="1" latinLnBrk="0" hangingPunct="1">
        <a:defRPr sz="3281" kern="1200">
          <a:solidFill>
            <a:schemeClr val="tx1"/>
          </a:solidFill>
          <a:latin typeface="+mn-lt"/>
          <a:ea typeface="+mn-ea"/>
          <a:cs typeface="+mn-cs"/>
        </a:defRPr>
      </a:lvl7pPr>
      <a:lvl8pPr marL="5832729" algn="l" defTabSz="1666494" rtl="0" eaLnBrk="1" latinLnBrk="0" hangingPunct="1">
        <a:defRPr sz="3281" kern="1200">
          <a:solidFill>
            <a:schemeClr val="tx1"/>
          </a:solidFill>
          <a:latin typeface="+mn-lt"/>
          <a:ea typeface="+mn-ea"/>
          <a:cs typeface="+mn-cs"/>
        </a:defRPr>
      </a:lvl8pPr>
      <a:lvl9pPr marL="6665976" algn="l" defTabSz="1666494" rtl="0" eaLnBrk="1" latinLnBrk="0" hangingPunct="1">
        <a:defRPr sz="328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srcRect/>
          <a:tile tx="0" ty="0" sx="100000" sy="100000" flip="none" algn="tl"/>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C4E6242-04C2-8EE8-0722-2F5B2677974C}"/>
              </a:ext>
            </a:extLst>
          </p:cNvPr>
          <p:cNvSpPr txBox="1"/>
          <p:nvPr/>
        </p:nvSpPr>
        <p:spPr>
          <a:xfrm>
            <a:off x="0" y="7916"/>
            <a:ext cx="22220237" cy="1839606"/>
          </a:xfrm>
          <a:prstGeom prst="rect">
            <a:avLst/>
          </a:prstGeom>
          <a:solidFill>
            <a:srgbClr val="FFFF00"/>
          </a:solidFill>
        </p:spPr>
        <p:txBody>
          <a:bodyPr wrap="square">
            <a:spAutoFit/>
          </a:bodyPr>
          <a:lstStyle/>
          <a:p>
            <a:pPr algn="ctr">
              <a:lnSpc>
                <a:spcPct val="150000"/>
              </a:lnSpc>
            </a:pPr>
            <a:r>
              <a:rPr lang="en-GB" sz="4000" b="1" i="0" u="none" strike="noStrike" dirty="0">
                <a:solidFill>
                  <a:srgbClr val="000000"/>
                </a:solidFill>
                <a:effectLst/>
                <a:latin typeface="-webkit-standard"/>
              </a:rPr>
              <a:t>Leading Group Projects with Emotional Intelligence: Enhancing Teamwork, Communication and Student Success</a:t>
            </a:r>
            <a:endParaRPr lang="en-GB" sz="4000" b="1" dirty="0"/>
          </a:p>
        </p:txBody>
      </p:sp>
      <p:sp>
        <p:nvSpPr>
          <p:cNvPr id="8" name="TextBox 7">
            <a:extLst>
              <a:ext uri="{FF2B5EF4-FFF2-40B4-BE49-F238E27FC236}">
                <a16:creationId xmlns:a16="http://schemas.microsoft.com/office/drawing/2014/main" id="{5F8CAA06-4539-BF32-04AB-423D1EABEF78}"/>
              </a:ext>
            </a:extLst>
          </p:cNvPr>
          <p:cNvSpPr txBox="1"/>
          <p:nvPr/>
        </p:nvSpPr>
        <p:spPr>
          <a:xfrm>
            <a:off x="0" y="5446464"/>
            <a:ext cx="22220237" cy="1938992"/>
          </a:xfrm>
          <a:prstGeom prst="rect">
            <a:avLst/>
          </a:prstGeom>
          <a:solidFill>
            <a:schemeClr val="accent6">
              <a:lumMod val="20000"/>
              <a:lumOff val="80000"/>
            </a:schemeClr>
          </a:solidFill>
        </p:spPr>
        <p:txBody>
          <a:bodyPr wrap="square">
            <a:spAutoFit/>
          </a:bodyPr>
          <a:lstStyle/>
          <a:p>
            <a:pPr algn="ctr">
              <a:buNone/>
            </a:pPr>
            <a:r>
              <a:rPr lang="en-GB" sz="2000" b="1" i="0" u="none" strike="noStrike" dirty="0">
                <a:solidFill>
                  <a:srgbClr val="000000"/>
                </a:solidFill>
                <a:effectLst/>
              </a:rPr>
              <a:t>Introduction</a:t>
            </a:r>
          </a:p>
          <a:p>
            <a:pPr algn="just">
              <a:buNone/>
            </a:pPr>
            <a:endParaRPr lang="en-GB" sz="2000" b="1" i="0" u="none" strike="noStrike" dirty="0">
              <a:solidFill>
                <a:srgbClr val="000000"/>
              </a:solidFill>
              <a:effectLst/>
            </a:endParaRPr>
          </a:p>
          <a:p>
            <a:pPr algn="just"/>
            <a:r>
              <a:rPr lang="en-GB" sz="2000" dirty="0">
                <a:solidFill>
                  <a:srgbClr val="000000"/>
                </a:solidFill>
              </a:rPr>
              <a:t>The term Emotional intelligence (EI) can be defined as the capacity to identify, comprehend and control personal feelings as well as the capacity to comprehend and react positively to the feelings of others. Mayer and Salovey (1997) consider EI to be a combination of emotional skills, whereas Goleman (1995) focuses on such competencies as self-awareness, self-regulation, motivation, empathy and social skills. EI is critical in university group work to help negotiate disagreements, address feedback, deliver on schedule and enhance good communication. Emotionally intelligent students tend to be more prepared to work as a team, solve conflict and ensure successful team performances..</a:t>
            </a:r>
            <a:endParaRPr lang="en-GB" sz="2000" b="0" i="0" u="none" strike="noStrike" dirty="0">
              <a:solidFill>
                <a:srgbClr val="000000"/>
              </a:solidFill>
              <a:effectLst/>
            </a:endParaRPr>
          </a:p>
        </p:txBody>
      </p:sp>
      <p:sp>
        <p:nvSpPr>
          <p:cNvPr id="12" name="TextBox 11">
            <a:extLst>
              <a:ext uri="{FF2B5EF4-FFF2-40B4-BE49-F238E27FC236}">
                <a16:creationId xmlns:a16="http://schemas.microsoft.com/office/drawing/2014/main" id="{32738AC5-50AC-0B44-80A2-28C4D558C3B3}"/>
              </a:ext>
            </a:extLst>
          </p:cNvPr>
          <p:cNvSpPr txBox="1"/>
          <p:nvPr/>
        </p:nvSpPr>
        <p:spPr>
          <a:xfrm>
            <a:off x="-1" y="7360100"/>
            <a:ext cx="11093683" cy="5632311"/>
          </a:xfrm>
          <a:prstGeom prst="rect">
            <a:avLst/>
          </a:prstGeom>
          <a:solidFill>
            <a:schemeClr val="accent4">
              <a:lumMod val="20000"/>
              <a:lumOff val="80000"/>
            </a:schemeClr>
          </a:solidFill>
        </p:spPr>
        <p:txBody>
          <a:bodyPr wrap="square">
            <a:spAutoFit/>
          </a:bodyPr>
          <a:lstStyle/>
          <a:p>
            <a:pPr algn="ctr"/>
            <a:r>
              <a:rPr lang="en-GB" sz="2000" b="1" dirty="0"/>
              <a:t>EI IN TEAMWORK</a:t>
            </a:r>
            <a:endParaRPr lang="en-GB" sz="2000" dirty="0"/>
          </a:p>
          <a:p>
            <a:pPr algn="just"/>
            <a:endParaRPr lang="en-GB" sz="2000" dirty="0"/>
          </a:p>
          <a:p>
            <a:pPr algn="just"/>
            <a:r>
              <a:rPr lang="en-GB" sz="2000" dirty="0"/>
              <a:t>Emotional intelligence (EI) helps students to be more effective in group projects through better communication, collaboration and conflict management. According to the model developed by Goleman, there are five main competencies: self-awareness, self-regulation, motivation, empathy and social skills. Self-awareness enables the student to identify emotional triggers like frustration when faced with criticism and self-regulation helps the student to react calmly under pressure. Motivation helps to remain persistent in the face of challenges, and empathy helps to hear out other views of the group. Social skills help in effective communication and development of relationships (Côté, 2022).</a:t>
            </a:r>
          </a:p>
          <a:p>
            <a:pPr algn="just"/>
            <a:r>
              <a:rPr lang="en-GB" sz="2000" dirty="0"/>
              <a:t>These are the competencies that come in handy especially in dealing with typical teamwork issues. Indicatively, empathy might be used to solve conflicts, whereas self-regulation may be used to alleviate stress in the face of a strict deadline. Highly emotionally intelligent students have better chances of taking feedback constructively and are able to sustain positive working relations. Nevertheless, emotional intelligence is not a panacea to ensure that a team succeeds because proper teamwork requires personal dedication, effective communication and accountability. However, studies indicate that EI plays a significant role in enhancing effective teamwork, cohesion and better results of a project in a group (Goleman, 1995).</a:t>
            </a:r>
          </a:p>
        </p:txBody>
      </p:sp>
      <p:sp>
        <p:nvSpPr>
          <p:cNvPr id="16" name="TextBox 15">
            <a:extLst>
              <a:ext uri="{FF2B5EF4-FFF2-40B4-BE49-F238E27FC236}">
                <a16:creationId xmlns:a16="http://schemas.microsoft.com/office/drawing/2014/main" id="{1229D584-42B0-39F7-7F9E-777AA1E59B49}"/>
              </a:ext>
            </a:extLst>
          </p:cNvPr>
          <p:cNvSpPr txBox="1"/>
          <p:nvPr/>
        </p:nvSpPr>
        <p:spPr>
          <a:xfrm>
            <a:off x="11126558" y="12925433"/>
            <a:ext cx="11126555" cy="6555641"/>
          </a:xfrm>
          <a:prstGeom prst="rect">
            <a:avLst/>
          </a:prstGeom>
          <a:solidFill>
            <a:schemeClr val="accent4">
              <a:lumMod val="20000"/>
              <a:lumOff val="80000"/>
            </a:schemeClr>
          </a:solidFill>
        </p:spPr>
        <p:txBody>
          <a:bodyPr wrap="square">
            <a:spAutoFit/>
          </a:bodyPr>
          <a:lstStyle/>
          <a:p>
            <a:pPr algn="ctr"/>
            <a:r>
              <a:rPr lang="en-GB" sz="2000" b="1" dirty="0"/>
              <a:t>MANAGING OWN EMOTIONS</a:t>
            </a:r>
            <a:endParaRPr lang="en-GB" sz="2000" dirty="0"/>
          </a:p>
          <a:p>
            <a:pPr algn="just"/>
            <a:endParaRPr lang="en-GB" sz="2000" dirty="0"/>
          </a:p>
          <a:p>
            <a:pPr algn="just"/>
            <a:r>
              <a:rPr lang="en-GB" sz="2000" dirty="0"/>
              <a:t>Understanding and controlling emotions is crucial in being productive and minimizing stress in group projects. Emotional triggers can be critical feedback, looming deadlines or unequal workload allocation among the students. Self-awareness helps people to tell these emotional reactions before they cause unwanted impact in behaviour or decision making. Knowing their triggers, the students can better deal with them, constructively, and sustain good working relationships.</a:t>
            </a:r>
          </a:p>
          <a:p>
            <a:pPr algn="just"/>
            <a:r>
              <a:rPr lang="en-GB" sz="2000" dirty="0"/>
              <a:t>Emotional regulation cannot be effectively done without awareness. Mindfulness may assist students to stay in the moment, alleviate stress and avoid spontaneous responses in difficult circumstances. Reflection also enables students to learn based on past experiences and find more effective means of reacting to pressure. Emotional wellbeing and the performance of projects can also be helped with practical strategies like prioritisation, effective time management and brief pauses. Taking a moment to think about criticism or disagreement enables students to take the situation at its face value and make an objective decision about responding in a constructive way instead of responding emotionally (Côté, 2022).</a:t>
            </a:r>
          </a:p>
          <a:p>
            <a:pPr algn="just"/>
            <a:r>
              <a:rPr lang="en-GB" sz="2000" dirty="0"/>
              <a:t>Nonetheless, the emotional awareness can only go so far, unless it is complemented by strategic regulation plans. Active mindfulness and reflection help students to stay calm in the face of pressure, communicate well and play a constructive role in group results. Consequently, emotional regulation has the potential to minimize conflict, increase cooperation and overall group performance (</a:t>
            </a:r>
            <a:r>
              <a:rPr lang="en-GB" sz="2000" dirty="0" err="1"/>
              <a:t>Kriakous</a:t>
            </a:r>
            <a:r>
              <a:rPr lang="en-GB" sz="2000" dirty="0"/>
              <a:t> et al., 2021).</a:t>
            </a:r>
          </a:p>
        </p:txBody>
      </p:sp>
      <p:sp>
        <p:nvSpPr>
          <p:cNvPr id="26" name="TextBox 25">
            <a:extLst>
              <a:ext uri="{FF2B5EF4-FFF2-40B4-BE49-F238E27FC236}">
                <a16:creationId xmlns:a16="http://schemas.microsoft.com/office/drawing/2014/main" id="{BBCB34D9-E852-5885-F885-EE824B228B0D}"/>
              </a:ext>
            </a:extLst>
          </p:cNvPr>
          <p:cNvSpPr txBox="1"/>
          <p:nvPr/>
        </p:nvSpPr>
        <p:spPr>
          <a:xfrm>
            <a:off x="32878" y="18199660"/>
            <a:ext cx="11093680" cy="7171194"/>
          </a:xfrm>
          <a:prstGeom prst="rect">
            <a:avLst/>
          </a:prstGeom>
          <a:solidFill>
            <a:schemeClr val="bg1">
              <a:lumMod val="85000"/>
            </a:schemeClr>
          </a:solidFill>
        </p:spPr>
        <p:txBody>
          <a:bodyPr wrap="square">
            <a:spAutoFit/>
          </a:bodyPr>
          <a:lstStyle/>
          <a:p>
            <a:pPr algn="ctr"/>
            <a:r>
              <a:rPr lang="en-GB" sz="2000" b="1" dirty="0"/>
              <a:t>UNDERSTANDING OTHERS' EMOTIONS</a:t>
            </a:r>
            <a:endParaRPr lang="en-GB" sz="2000" dirty="0"/>
          </a:p>
          <a:p>
            <a:pPr algn="just"/>
            <a:endParaRPr lang="en-GB" sz="2000" dirty="0"/>
          </a:p>
          <a:p>
            <a:pPr algn="just"/>
            <a:r>
              <a:rPr lang="en-GB" sz="2000" dirty="0"/>
              <a:t>The ability to be empathetic of other people is one of the main points of emotional intelligence and can serve as a considerable benefit of teamwork. Empathy is the ability to identify and comprehend the attitudes and thoughts of another human being. Cognitive empathy is the ability to know what other people think and feel whereas emotional empathy is about sharing and reacting accordingly to the feeling. Empathy in group projects will enable students to develop better relationships and a conducive working environment.</a:t>
            </a:r>
          </a:p>
          <a:p>
            <a:pPr algn="just"/>
            <a:r>
              <a:rPr lang="en-GB" sz="2000" dirty="0"/>
              <a:t>Active listening, perspective-taking and constructive feedback are some of the ways empathy can enhance communication. Active listening enables students to listen to the concerns without making assumptions whereas perspective-taking enables them to consider the various perspectives before they make judgements. Defensiveness can be minimized by offering constructive feedback in a respectful and supportive way; this enhances cooperation. As an illustration, lack of empathy can lead to blame and conflict especially when a member of the team fails to meet a deadline. Conversely, an empathetic reaction would be to talk about the causes behind the delay, provide support and find solutions to put the project back on track (Schlegel et al., 2022)</a:t>
            </a:r>
          </a:p>
          <a:p>
            <a:pPr algn="just"/>
            <a:r>
              <a:rPr lang="en-GB" sz="2000" dirty="0"/>
              <a:t>There should however be a balance between empathy and accountability so that standards of the team are adhered to. Empathy builds stronger trust when effectively used, enhances communication and facilitates more engagement among the team members. These results will lead to greater degrees of cooperation, more output and successful project outcomes. Thus, the ability to empathize with others is not only beneficial to the development of relationships between people but also has a positive effect on the overall performance of the team (Côté, 2022).</a:t>
            </a:r>
          </a:p>
        </p:txBody>
      </p:sp>
      <p:sp>
        <p:nvSpPr>
          <p:cNvPr id="28" name="TextBox 27">
            <a:extLst>
              <a:ext uri="{FF2B5EF4-FFF2-40B4-BE49-F238E27FC236}">
                <a16:creationId xmlns:a16="http://schemas.microsoft.com/office/drawing/2014/main" id="{C95F5A46-94CC-AAAA-0F27-14839FF3F674}"/>
              </a:ext>
            </a:extLst>
          </p:cNvPr>
          <p:cNvSpPr txBox="1"/>
          <p:nvPr/>
        </p:nvSpPr>
        <p:spPr>
          <a:xfrm>
            <a:off x="0" y="25382818"/>
            <a:ext cx="22220238" cy="2246769"/>
          </a:xfrm>
          <a:prstGeom prst="rect">
            <a:avLst/>
          </a:prstGeom>
          <a:solidFill>
            <a:schemeClr val="accent6">
              <a:lumMod val="20000"/>
              <a:lumOff val="80000"/>
            </a:schemeClr>
          </a:solidFill>
        </p:spPr>
        <p:txBody>
          <a:bodyPr wrap="square">
            <a:spAutoFit/>
          </a:bodyPr>
          <a:lstStyle/>
          <a:p>
            <a:pPr algn="ctr"/>
            <a:r>
              <a:rPr lang="en-GB" sz="2000" b="1" dirty="0"/>
              <a:t>Conclusion and Recommendations</a:t>
            </a:r>
          </a:p>
          <a:p>
            <a:endParaRPr lang="en-GB" sz="2000" dirty="0"/>
          </a:p>
          <a:p>
            <a:r>
              <a:rPr lang="en-GB" sz="2000" dirty="0"/>
              <a:t>Emotional intelligence is an important aspect of effective group projects because it enhances communication, conflict management and overall performance of the team. Being in a position to identify and control the personal feelings, as well as being able to identify and control the feelings of other people, helps students to perform better under stress and have a positive working relationship. The students are to improve emotional intelligence by paying attention to their emotional reactions on a regular basis, being mindful in stressful experiences, learning to focus on active listening and getting positive feedback of others. Moreover, showing empathy and embracing alternative views can lead to better teamwork, more trust and more successful and effective project results.</a:t>
            </a:r>
          </a:p>
        </p:txBody>
      </p:sp>
      <p:sp>
        <p:nvSpPr>
          <p:cNvPr id="30" name="TextBox 29">
            <a:extLst>
              <a:ext uri="{FF2B5EF4-FFF2-40B4-BE49-F238E27FC236}">
                <a16:creationId xmlns:a16="http://schemas.microsoft.com/office/drawing/2014/main" id="{0B3EF92C-7482-EEFA-2556-E23B5149035B}"/>
              </a:ext>
            </a:extLst>
          </p:cNvPr>
          <p:cNvSpPr txBox="1"/>
          <p:nvPr/>
        </p:nvSpPr>
        <p:spPr>
          <a:xfrm>
            <a:off x="0" y="27641551"/>
            <a:ext cx="22220238" cy="2585323"/>
          </a:xfrm>
          <a:prstGeom prst="rect">
            <a:avLst/>
          </a:prstGeom>
          <a:solidFill>
            <a:schemeClr val="tx2">
              <a:lumMod val="10000"/>
              <a:lumOff val="90000"/>
            </a:schemeClr>
          </a:solidFill>
        </p:spPr>
        <p:txBody>
          <a:bodyPr wrap="square">
            <a:spAutoFit/>
          </a:bodyPr>
          <a:lstStyle/>
          <a:p>
            <a:pPr algn="ctr">
              <a:buNone/>
            </a:pPr>
            <a:r>
              <a:rPr lang="en-GB" b="1" i="0" u="none" strike="noStrike" dirty="0">
                <a:solidFill>
                  <a:srgbClr val="000000"/>
                </a:solidFill>
                <a:effectLst/>
              </a:rPr>
              <a:t>Reference</a:t>
            </a:r>
          </a:p>
          <a:p>
            <a:pPr algn="l">
              <a:buNone/>
            </a:pPr>
            <a:endParaRPr lang="en-GB" b="0" i="0" u="none" strike="noStrike" dirty="0">
              <a:solidFill>
                <a:srgbClr val="000000"/>
              </a:solidFill>
              <a:effectLst/>
            </a:endParaRPr>
          </a:p>
          <a:p>
            <a:pPr algn="l">
              <a:buNone/>
            </a:pPr>
            <a:r>
              <a:rPr lang="en-GB" b="0" i="0" u="none" strike="noStrike" dirty="0">
                <a:solidFill>
                  <a:srgbClr val="000000"/>
                </a:solidFill>
                <a:effectLst/>
              </a:rPr>
              <a:t>Côté, S. (2022) ‘Emotional intelligence in organizations’, </a:t>
            </a:r>
            <a:r>
              <a:rPr lang="en-GB" b="0" i="1" u="none" strike="noStrike" dirty="0">
                <a:solidFill>
                  <a:srgbClr val="000000"/>
                </a:solidFill>
                <a:effectLst/>
              </a:rPr>
              <a:t>Annual Review of Organizational Psychology and Organizational </a:t>
            </a:r>
            <a:r>
              <a:rPr lang="en-GB" b="0" i="1" u="none" strike="noStrike" dirty="0" err="1">
                <a:solidFill>
                  <a:srgbClr val="000000"/>
                </a:solidFill>
                <a:effectLst/>
              </a:rPr>
              <a:t>Behavior</a:t>
            </a:r>
            <a:r>
              <a:rPr lang="en-GB" b="0" i="0" u="none" strike="noStrike" dirty="0">
                <a:solidFill>
                  <a:srgbClr val="000000"/>
                </a:solidFill>
                <a:effectLst/>
              </a:rPr>
              <a:t>, 9, pp. 123–147.</a:t>
            </a:r>
          </a:p>
          <a:p>
            <a:pPr algn="l">
              <a:buNone/>
            </a:pPr>
            <a:r>
              <a:rPr lang="en-GB" b="0" i="0" u="none" strike="noStrike" dirty="0">
                <a:solidFill>
                  <a:srgbClr val="000000"/>
                </a:solidFill>
                <a:effectLst/>
              </a:rPr>
              <a:t>Goleman, D. (1995) </a:t>
            </a:r>
            <a:r>
              <a:rPr lang="en-GB" b="0" i="1" u="none" strike="noStrike" dirty="0">
                <a:solidFill>
                  <a:srgbClr val="000000"/>
                </a:solidFill>
                <a:effectLst/>
              </a:rPr>
              <a:t>Emotional Intelligence: Why It Can Matter More Than IQ</a:t>
            </a:r>
            <a:r>
              <a:rPr lang="en-GB" b="0" i="0" u="none" strike="noStrike" dirty="0">
                <a:solidFill>
                  <a:srgbClr val="000000"/>
                </a:solidFill>
                <a:effectLst/>
              </a:rPr>
              <a:t>. New York: Bantam Books.</a:t>
            </a:r>
          </a:p>
          <a:p>
            <a:pPr algn="l">
              <a:buNone/>
            </a:pPr>
            <a:r>
              <a:rPr lang="en-GB" b="0" i="0" u="none" strike="noStrike" dirty="0" err="1">
                <a:solidFill>
                  <a:srgbClr val="000000"/>
                </a:solidFill>
                <a:effectLst/>
              </a:rPr>
              <a:t>Kriakous</a:t>
            </a:r>
            <a:r>
              <a:rPr lang="en-GB" b="0" i="0" u="none" strike="noStrike" dirty="0">
                <a:solidFill>
                  <a:srgbClr val="000000"/>
                </a:solidFill>
                <a:effectLst/>
              </a:rPr>
              <a:t>, S.A., Elliott, K.A., Lamers, C. and Owen, R. (2021) ‘The effectiveness of mindfulness-based stress reduction on the psychological functioning of healthcare professionals: a systematic review’, </a:t>
            </a:r>
            <a:r>
              <a:rPr lang="en-GB" b="0" i="1" u="none" strike="noStrike" dirty="0">
                <a:solidFill>
                  <a:srgbClr val="000000"/>
                </a:solidFill>
                <a:effectLst/>
              </a:rPr>
              <a:t>Mindfulness</a:t>
            </a:r>
            <a:r>
              <a:rPr lang="en-GB" b="0" i="0" u="none" strike="noStrike" dirty="0">
                <a:solidFill>
                  <a:srgbClr val="000000"/>
                </a:solidFill>
                <a:effectLst/>
              </a:rPr>
              <a:t>, 12(1), pp. 1–28.</a:t>
            </a:r>
          </a:p>
          <a:p>
            <a:pPr algn="l">
              <a:buNone/>
            </a:pPr>
            <a:r>
              <a:rPr lang="en-GB" b="0" i="0" u="none" strike="noStrike" dirty="0">
                <a:solidFill>
                  <a:srgbClr val="000000"/>
                </a:solidFill>
                <a:effectLst/>
              </a:rPr>
              <a:t>Mayer, J.D., Salovey, P. and Caruso, D.R. (2004) ‘Emotional intelligence: Theory, findings, and implications’, </a:t>
            </a:r>
            <a:r>
              <a:rPr lang="en-GB" b="0" i="1" u="none" strike="noStrike" dirty="0">
                <a:solidFill>
                  <a:srgbClr val="000000"/>
                </a:solidFill>
                <a:effectLst/>
              </a:rPr>
              <a:t>Psychological Inquiry</a:t>
            </a:r>
            <a:r>
              <a:rPr lang="en-GB" b="0" i="0" u="none" strike="noStrike" dirty="0">
                <a:solidFill>
                  <a:srgbClr val="000000"/>
                </a:solidFill>
                <a:effectLst/>
              </a:rPr>
              <a:t>, 15(3), pp. 197–215.</a:t>
            </a:r>
          </a:p>
          <a:p>
            <a:pPr algn="l"/>
            <a:r>
              <a:rPr lang="en-GB" b="0" i="0" u="none" strike="noStrike" dirty="0">
                <a:solidFill>
                  <a:srgbClr val="000000"/>
                </a:solidFill>
                <a:effectLst/>
              </a:rPr>
              <a:t>Schlegel, K., Grandjean, D. and Scherer, K.R. (2022) ‘Introducing the Geneva Emotional Competence Test: An ability measure of workplace emotional competence and empathy’, </a:t>
            </a:r>
            <a:r>
              <a:rPr lang="en-GB" b="0" i="1" u="none" strike="noStrike" dirty="0">
                <a:solidFill>
                  <a:srgbClr val="000000"/>
                </a:solidFill>
                <a:effectLst/>
              </a:rPr>
              <a:t>Personality and Individual Differences</a:t>
            </a:r>
            <a:r>
              <a:rPr lang="en-GB" b="0" i="0" u="none" strike="noStrike" dirty="0">
                <a:solidFill>
                  <a:srgbClr val="000000"/>
                </a:solidFill>
                <a:effectLst/>
              </a:rPr>
              <a:t>, 194, 111650.</a:t>
            </a:r>
          </a:p>
        </p:txBody>
      </p:sp>
      <p:pic>
        <p:nvPicPr>
          <p:cNvPr id="33" name="Picture 32">
            <a:extLst>
              <a:ext uri="{FF2B5EF4-FFF2-40B4-BE49-F238E27FC236}">
                <a16:creationId xmlns:a16="http://schemas.microsoft.com/office/drawing/2014/main" id="{39CEB7DC-B603-FAF9-1397-9FCBBDAA44A2}"/>
              </a:ext>
            </a:extLst>
          </p:cNvPr>
          <p:cNvPicPr>
            <a:picLocks noChangeAspect="1"/>
          </p:cNvPicPr>
          <p:nvPr/>
        </p:nvPicPr>
        <p:blipFill>
          <a:blip r:embed="rId4"/>
          <a:stretch>
            <a:fillRect/>
          </a:stretch>
        </p:blipFill>
        <p:spPr>
          <a:xfrm>
            <a:off x="0" y="2850663"/>
            <a:ext cx="6427694" cy="2595802"/>
          </a:xfrm>
          <a:prstGeom prst="rect">
            <a:avLst/>
          </a:prstGeom>
        </p:spPr>
      </p:pic>
      <p:pic>
        <p:nvPicPr>
          <p:cNvPr id="34" name="Picture 33">
            <a:extLst>
              <a:ext uri="{FF2B5EF4-FFF2-40B4-BE49-F238E27FC236}">
                <a16:creationId xmlns:a16="http://schemas.microsoft.com/office/drawing/2014/main" id="{F4456AF4-75CD-A9A8-F4CF-5F1E900B7CE7}"/>
              </a:ext>
            </a:extLst>
          </p:cNvPr>
          <p:cNvPicPr>
            <a:picLocks noChangeAspect="1"/>
          </p:cNvPicPr>
          <p:nvPr/>
        </p:nvPicPr>
        <p:blipFill>
          <a:blip r:embed="rId5"/>
          <a:stretch>
            <a:fillRect/>
          </a:stretch>
        </p:blipFill>
        <p:spPr>
          <a:xfrm>
            <a:off x="15717837" y="1847523"/>
            <a:ext cx="6502400" cy="3598941"/>
          </a:xfrm>
          <a:prstGeom prst="rect">
            <a:avLst/>
          </a:prstGeom>
        </p:spPr>
      </p:pic>
      <p:pic>
        <p:nvPicPr>
          <p:cNvPr id="35" name="Picture 34">
            <a:extLst>
              <a:ext uri="{FF2B5EF4-FFF2-40B4-BE49-F238E27FC236}">
                <a16:creationId xmlns:a16="http://schemas.microsoft.com/office/drawing/2014/main" id="{EB4D6768-B0C9-A07F-2F4B-F267A9727056}"/>
              </a:ext>
            </a:extLst>
          </p:cNvPr>
          <p:cNvPicPr>
            <a:picLocks noChangeAspect="1"/>
          </p:cNvPicPr>
          <p:nvPr/>
        </p:nvPicPr>
        <p:blipFill>
          <a:blip r:embed="rId6"/>
          <a:stretch>
            <a:fillRect/>
          </a:stretch>
        </p:blipFill>
        <p:spPr>
          <a:xfrm>
            <a:off x="6469531" y="1853714"/>
            <a:ext cx="9248306" cy="3592749"/>
          </a:xfrm>
          <a:prstGeom prst="rect">
            <a:avLst/>
          </a:prstGeom>
        </p:spPr>
      </p:pic>
      <p:pic>
        <p:nvPicPr>
          <p:cNvPr id="36" name="Picture 35">
            <a:extLst>
              <a:ext uri="{FF2B5EF4-FFF2-40B4-BE49-F238E27FC236}">
                <a16:creationId xmlns:a16="http://schemas.microsoft.com/office/drawing/2014/main" id="{6C64D24D-5CAF-835E-D109-17683BCDB12B}"/>
              </a:ext>
            </a:extLst>
          </p:cNvPr>
          <p:cNvPicPr>
            <a:picLocks noChangeAspect="1"/>
          </p:cNvPicPr>
          <p:nvPr/>
        </p:nvPicPr>
        <p:blipFill>
          <a:blip r:embed="rId7"/>
          <a:stretch>
            <a:fillRect/>
          </a:stretch>
        </p:blipFill>
        <p:spPr>
          <a:xfrm>
            <a:off x="11093682" y="7397420"/>
            <a:ext cx="11093682" cy="5500614"/>
          </a:xfrm>
          <a:prstGeom prst="rect">
            <a:avLst/>
          </a:prstGeom>
        </p:spPr>
      </p:pic>
      <p:pic>
        <p:nvPicPr>
          <p:cNvPr id="37" name="Picture 36">
            <a:extLst>
              <a:ext uri="{FF2B5EF4-FFF2-40B4-BE49-F238E27FC236}">
                <a16:creationId xmlns:a16="http://schemas.microsoft.com/office/drawing/2014/main" id="{30273176-E5B6-F895-723D-82C2C66851BB}"/>
              </a:ext>
            </a:extLst>
          </p:cNvPr>
          <p:cNvPicPr>
            <a:picLocks noChangeAspect="1"/>
          </p:cNvPicPr>
          <p:nvPr/>
        </p:nvPicPr>
        <p:blipFill>
          <a:blip r:embed="rId8"/>
          <a:stretch>
            <a:fillRect/>
          </a:stretch>
        </p:blipFill>
        <p:spPr>
          <a:xfrm>
            <a:off x="-1" y="13004375"/>
            <a:ext cx="11093681" cy="5167885"/>
          </a:xfrm>
          <a:prstGeom prst="rect">
            <a:avLst/>
          </a:prstGeom>
        </p:spPr>
      </p:pic>
      <p:pic>
        <p:nvPicPr>
          <p:cNvPr id="38" name="Picture 37">
            <a:extLst>
              <a:ext uri="{FF2B5EF4-FFF2-40B4-BE49-F238E27FC236}">
                <a16:creationId xmlns:a16="http://schemas.microsoft.com/office/drawing/2014/main" id="{364C677B-314C-B126-5064-9FAD227521F0}"/>
              </a:ext>
            </a:extLst>
          </p:cNvPr>
          <p:cNvPicPr>
            <a:picLocks noChangeAspect="1"/>
          </p:cNvPicPr>
          <p:nvPr/>
        </p:nvPicPr>
        <p:blipFill>
          <a:blip r:embed="rId9"/>
          <a:stretch>
            <a:fillRect/>
          </a:stretch>
        </p:blipFill>
        <p:spPr>
          <a:xfrm>
            <a:off x="11126558" y="19506722"/>
            <a:ext cx="11060802" cy="5864131"/>
          </a:xfrm>
          <a:prstGeom prst="rect">
            <a:avLst/>
          </a:prstGeom>
        </p:spPr>
      </p:pic>
      <p:sp>
        <p:nvSpPr>
          <p:cNvPr id="5" name="TextBox 4">
            <a:extLst>
              <a:ext uri="{FF2B5EF4-FFF2-40B4-BE49-F238E27FC236}">
                <a16:creationId xmlns:a16="http://schemas.microsoft.com/office/drawing/2014/main" id="{0B77529C-7447-ACF3-36A0-03C0686D3CA4}"/>
              </a:ext>
            </a:extLst>
          </p:cNvPr>
          <p:cNvSpPr txBox="1"/>
          <p:nvPr/>
        </p:nvSpPr>
        <p:spPr>
          <a:xfrm>
            <a:off x="20919" y="1835000"/>
            <a:ext cx="6427693" cy="1015663"/>
          </a:xfrm>
          <a:prstGeom prst="rect">
            <a:avLst/>
          </a:prstGeom>
          <a:solidFill>
            <a:srgbClr val="FFFF00"/>
          </a:solidFill>
        </p:spPr>
        <p:txBody>
          <a:bodyPr wrap="square" rtlCol="0">
            <a:spAutoFit/>
          </a:bodyPr>
          <a:lstStyle/>
          <a:p>
            <a:r>
              <a:rPr lang="en-US" sz="2000" b="1" dirty="0"/>
              <a:t>Student name: Marius Tanase</a:t>
            </a:r>
          </a:p>
          <a:p>
            <a:r>
              <a:rPr lang="en-US" sz="2000" b="1" dirty="0"/>
              <a:t>Student ID: 2410743</a:t>
            </a:r>
          </a:p>
          <a:p>
            <a:r>
              <a:rPr lang="en-US" sz="2000" b="1" dirty="0"/>
              <a:t>Lecturer name: Dr Abdallah Naseer</a:t>
            </a:r>
            <a:endParaRPr lang="en-GB" sz="2000" b="1" dirty="0"/>
          </a:p>
        </p:txBody>
      </p:sp>
    </p:spTree>
    <p:extLst>
      <p:ext uri="{BB962C8B-B14F-4D97-AF65-F5344CB8AC3E}">
        <p14:creationId xmlns:p14="http://schemas.microsoft.com/office/powerpoint/2010/main" val="27393770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F9CE79C-5104-4273-B83B-D03AD839A8F7}">
  <ds:schemaRefs>
    <ds:schemaRef ds:uri="http://schemas.microsoft.com/sharepoint/v3/contenttype/forms"/>
  </ds:schemaRefs>
</ds:datastoreItem>
</file>

<file path=customXml/itemProps2.xml><?xml version="1.0" encoding="utf-8"?>
<ds:datastoreItem xmlns:ds="http://schemas.openxmlformats.org/officeDocument/2006/customXml" ds:itemID="{1D141EBB-3386-4164-A294-111C6309E33E}">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E18D074-6F3D-488C-8220-03C2DEFDE854}">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Asian Pacific American Heritage Month presentation</Template>
  <TotalTime>351</TotalTime>
  <Words>2311</Words>
  <Application>Microsoft Office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-webkit-standard</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tanase</dc:creator>
  <cp:lastModifiedBy>maria tanase</cp:lastModifiedBy>
  <cp:revision>22</cp:revision>
  <cp:lastPrinted>2026-06-06T18:27:24Z</cp:lastPrinted>
  <dcterms:created xsi:type="dcterms:W3CDTF">2025-03-23T10:59:07Z</dcterms:created>
  <dcterms:modified xsi:type="dcterms:W3CDTF">2026-06-14T17:46:02Z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