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6858000" cy="9144000"/>
  <p:embeddedFontLst>
    <p:embeddedFont>
      <p:font typeface="Alfa Slab One" charset="0"/>
      <p:regular r:id="rId12"/>
    </p:embeddedFont>
    <p:embeddedFont>
      <p:font typeface="Proxima Nova" charset="0"/>
      <p:regular r:id="rId13"/>
      <p:bold r:id="rId14"/>
      <p:italic r:id="rId15"/>
      <p:boldItalic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napToGrid="0">
      <p:cViewPr varScale="1">
        <p:scale>
          <a:sx n="98" d="100"/>
          <a:sy n="98" d="100"/>
        </p:scale>
        <p:origin x="-576" y="-96"/>
      </p:cViewPr>
      <p:guideLst>
        <p:guide orient="horz" pos="162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19cfa462b52_0_5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19cfa462b52_0_5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Healthcare in the United Kingdom is severely facing challenges in the aspects of having a fulfilling workforce. The rising number of vacancies and job roles and the inability of the sector to fulfil these roles have pushed and forced the healthcare sector into contemplating major solutions for these challenges. The identified challenges in the health and social care sector are the loss of workforce resulting in growing vacancies and the loss of workforce supply in the market for healthcare professionals (</a:t>
            </a:r>
            <a:r>
              <a:rPr lang="en-GB">
                <a:solidFill>
                  <a:srgbClr val="222222"/>
                </a:solidFill>
                <a:highlight>
                  <a:srgbClr val="FFFFFF"/>
                </a:highlight>
              </a:rPr>
              <a:t>Iacobucci, 2019</a:t>
            </a:r>
            <a:r>
              <a:rPr lang="en-GB">
                <a:solidFill>
                  <a:schemeClr val="dk1"/>
                </a:solidFill>
              </a:rPr>
              <a:t>). Workforce challenges have been contemplated as a major drawback in healthcare as it has been emerging as a huge threat for both the sector and for the people seeking healthcare. The lack of workforce in the sector can be directly related to the inefficiency of the services in delivering healthcare within time. The rising vacancies in healthcare have soared by around 12% and a significant loss of nurses quantified around 1600 indicated that the healthcare sector is a crucial requirement of the workforce. </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g19cfa462b52_0_54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g19cfa462b52_0_5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None/>
            </a:pPr>
            <a:r>
              <a:rPr lang="en-GB" b="1">
                <a:solidFill>
                  <a:schemeClr val="dk1"/>
                </a:solidFill>
              </a:rPr>
              <a:t>Political: </a:t>
            </a:r>
            <a:r>
              <a:rPr lang="en-GB"/>
              <a:t>One of the major factors that have contributed to the problems in the healthcare sector is Brexit and its uncertainties. The restrictions of movement for healthcare professionals from Europe in the UK have also resulted in the loss of the workforce. Another major factor is the Covid-19 pandemic which also resulted in a significant loss of workforce due to restrictions on movement for European healthcare professionals (</a:t>
            </a:r>
            <a:r>
              <a:rPr lang="en-GB">
                <a:solidFill>
                  <a:srgbClr val="222222"/>
                </a:solidFill>
                <a:highlight>
                  <a:srgbClr val="FFFFFF"/>
                </a:highlight>
              </a:rPr>
              <a:t>Deakin, 2022</a:t>
            </a:r>
            <a:r>
              <a:rPr lang="en-GB"/>
              <a:t>). </a:t>
            </a:r>
            <a:endParaRPr/>
          </a:p>
          <a:p>
            <a:pPr marL="0" lvl="0" indent="0" algn="l" rtl="0">
              <a:lnSpc>
                <a:spcPct val="150000"/>
              </a:lnSpc>
              <a:spcBef>
                <a:spcPts val="0"/>
              </a:spcBef>
              <a:spcAft>
                <a:spcPts val="0"/>
              </a:spcAft>
              <a:buNone/>
            </a:pPr>
            <a:r>
              <a:rPr lang="en-GB" b="1">
                <a:solidFill>
                  <a:schemeClr val="dk1"/>
                </a:solidFill>
              </a:rPr>
              <a:t>Economic: </a:t>
            </a:r>
            <a:r>
              <a:rPr lang="en-GB"/>
              <a:t>The rise of inflation to 9% has also created a challenge for healthcare professionals to manage the cost of living in the UK and that has resulted in a high loss of workforce. The economic downturn and the cutting down of public funding on healthcare have resulted in the loss of the financial capabilities of the NHS. </a:t>
            </a:r>
            <a:endParaRPr/>
          </a:p>
          <a:p>
            <a:pPr marL="0" lvl="0" indent="0" algn="l" rtl="0">
              <a:lnSpc>
                <a:spcPct val="150000"/>
              </a:lnSpc>
              <a:spcBef>
                <a:spcPts val="0"/>
              </a:spcBef>
              <a:spcAft>
                <a:spcPts val="0"/>
              </a:spcAft>
              <a:buNone/>
            </a:pPr>
            <a:endParaRPr/>
          </a:p>
          <a:p>
            <a:pPr marL="0" lvl="0" indent="0" algn="l" rtl="0">
              <a:lnSpc>
                <a:spcPct val="150000"/>
              </a:lnSpc>
              <a:spcBef>
                <a:spcPts val="0"/>
              </a:spcBef>
              <a:spcAft>
                <a:spcPts val="0"/>
              </a:spcAft>
              <a:buNone/>
            </a:pPr>
            <a:endParaRPr b="1">
              <a:solidFill>
                <a:schemeClr val="dk1"/>
              </a:solidFill>
            </a:endParaRPr>
          </a:p>
          <a:p>
            <a:pPr marL="0" lvl="0" indent="0" algn="l" rtl="0">
              <a:lnSpc>
                <a:spcPct val="150000"/>
              </a:lnSpc>
              <a:spcBef>
                <a:spcPts val="0"/>
              </a:spcBef>
              <a:spcAft>
                <a:spcPts val="0"/>
              </a:spcAft>
              <a:buClr>
                <a:schemeClr val="dk1"/>
              </a:buClr>
              <a:buSzPts val="1100"/>
              <a:buFont typeface="Arial"/>
              <a:buNone/>
            </a:pPr>
            <a:endParaRPr b="1">
              <a:solidFill>
                <a:schemeClr val="dk1"/>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g19cfa462b52_0_51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 name="Google Shape;73;g19cfa462b52_0_5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None/>
            </a:pPr>
            <a:r>
              <a:rPr lang="en-GB" b="1">
                <a:solidFill>
                  <a:schemeClr val="dk1"/>
                </a:solidFill>
              </a:rPr>
              <a:t>Social: </a:t>
            </a:r>
            <a:r>
              <a:rPr lang="en-GB">
                <a:solidFill>
                  <a:schemeClr val="dk1"/>
                </a:solidFill>
              </a:rPr>
              <a:t>The rise of the ageing population in the nation has also supported the rise of challenges in the  healthcare sector as their growing healthcare demands are met with an unfulfilled workforce in the sector. With the growing number of aged patients, the demand and expectation of people towards NHS have risen and thus putting a strain on the sector. </a:t>
            </a:r>
            <a:endParaRPr>
              <a:solidFill>
                <a:schemeClr val="dk1"/>
              </a:solidFill>
            </a:endParaRPr>
          </a:p>
          <a:p>
            <a:pPr marL="0" lvl="0" indent="0" algn="l" rtl="0">
              <a:lnSpc>
                <a:spcPct val="150000"/>
              </a:lnSpc>
              <a:spcBef>
                <a:spcPts val="0"/>
              </a:spcBef>
              <a:spcAft>
                <a:spcPts val="0"/>
              </a:spcAft>
              <a:buNone/>
            </a:pPr>
            <a:r>
              <a:rPr lang="en-GB" b="1">
                <a:solidFill>
                  <a:schemeClr val="dk1"/>
                </a:solidFill>
              </a:rPr>
              <a:t>Technological: </a:t>
            </a:r>
            <a:r>
              <a:rPr lang="en-GB"/>
              <a:t>The rising technology in healthcare services has also led to the automation of many services which resulted in the sector cutting down several roles. Emerging from the lack of spending on healthcare, the incapability of some healthcare organisations to implement the latest technologies has also resulted in a lack of expertise in the healthcare workforce (</a:t>
            </a:r>
            <a:r>
              <a:rPr lang="en-GB">
                <a:solidFill>
                  <a:srgbClr val="222222"/>
                </a:solidFill>
                <a:highlight>
                  <a:srgbClr val="FFFFFF"/>
                </a:highlight>
              </a:rPr>
              <a:t>Alderwick and Charlesworth, 2022</a:t>
            </a:r>
            <a:r>
              <a:rPr lang="en-GB"/>
              <a:t>).</a:t>
            </a:r>
            <a:endParaRPr/>
          </a:p>
          <a:p>
            <a:pPr marL="0" lvl="0" indent="0" algn="l" rtl="0">
              <a:lnSpc>
                <a:spcPct val="150000"/>
              </a:lnSpc>
              <a:spcBef>
                <a:spcPts val="0"/>
              </a:spcBef>
              <a:spcAft>
                <a:spcPts val="0"/>
              </a:spcAft>
              <a:buClr>
                <a:schemeClr val="dk1"/>
              </a:buClr>
              <a:buSzPts val="1100"/>
              <a:buFont typeface="Arial"/>
              <a:buNone/>
            </a:pPr>
            <a:endParaRPr b="1">
              <a:solidFill>
                <a:schemeClr val="dk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19cfa462b52_0_55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19cfa462b52_0_5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None/>
            </a:pPr>
            <a:r>
              <a:rPr lang="en-GB" b="1">
                <a:solidFill>
                  <a:schemeClr val="dk1"/>
                </a:solidFill>
              </a:rPr>
              <a:t>Legal: </a:t>
            </a:r>
            <a:r>
              <a:rPr lang="en-GB"/>
              <a:t>One of the legal factors that have supported the rise of workforce challenges is the rise in litigation due to the dissatisfaction of people towards healthcare services. This has also led to NHS facing legal procedures.</a:t>
            </a:r>
            <a:endParaRPr/>
          </a:p>
          <a:p>
            <a:pPr marL="0" lvl="0" indent="0" algn="l" rtl="0">
              <a:lnSpc>
                <a:spcPct val="150000"/>
              </a:lnSpc>
              <a:spcBef>
                <a:spcPts val="0"/>
              </a:spcBef>
              <a:spcAft>
                <a:spcPts val="0"/>
              </a:spcAft>
              <a:buClr>
                <a:schemeClr val="dk1"/>
              </a:buClr>
              <a:buSzPts val="1100"/>
              <a:buFont typeface="Arial"/>
              <a:buNone/>
            </a:pPr>
            <a:r>
              <a:rPr lang="en-GB" b="1">
                <a:solidFill>
                  <a:schemeClr val="dk1"/>
                </a:solidFill>
              </a:rPr>
              <a:t>Environmental: </a:t>
            </a:r>
            <a:r>
              <a:rPr lang="en-GB"/>
              <a:t>The toxic waste emerging from the healthcare centres has also put a strain on the environment which has also led to the inefficiency of certain healthcare organisations in the nation. </a:t>
            </a:r>
            <a:endParaRPr b="1">
              <a:solidFill>
                <a:schemeClr val="dk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19cfa462b52_0_5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19cfa462b52_0_5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19cfa462b52_0_54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19cfa462b52_0_5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From the above fishbone diagram of the causes leading the effect of workforce shortages have demonstrated that these factors play an important role in forming the challenge. The National Healthcare System faces workforce shortages due to several reasons in the sector emerging from different sources. All these forces lead to the emergence of challenges in the healthcare sector in the United Kingdom. The nation has been in great distress and strain with the problem of workforce shortage rising. The first aspect has been identified as the lack of public funding which has led to the low economic strength of the sector and eventually leading inefficiency in the wage allocation of nurses and healthcare professionals (</a:t>
            </a:r>
            <a:r>
              <a:rPr lang="en-GB">
                <a:solidFill>
                  <a:srgbClr val="222222"/>
                </a:solidFill>
                <a:highlight>
                  <a:srgbClr val="FFFFFF"/>
                </a:highlight>
              </a:rPr>
              <a:t>Buchan </a:t>
            </a:r>
            <a:r>
              <a:rPr lang="en-GB" i="1">
                <a:solidFill>
                  <a:srgbClr val="222222"/>
                </a:solidFill>
                <a:highlight>
                  <a:srgbClr val="FFFFFF"/>
                </a:highlight>
              </a:rPr>
              <a:t>et al</a:t>
            </a:r>
            <a:r>
              <a:rPr lang="en-GB">
                <a:solidFill>
                  <a:srgbClr val="222222"/>
                </a:solidFill>
                <a:highlight>
                  <a:srgbClr val="FFFFFF"/>
                </a:highlight>
              </a:rPr>
              <a:t>., 2019</a:t>
            </a:r>
            <a:r>
              <a:rPr lang="en-GB">
                <a:solidFill>
                  <a:schemeClr val="dk1"/>
                </a:solidFill>
              </a:rPr>
              <a:t>). The second aspect was identified as the lack of workforce planning in the sector which also demonstrates the ineffectiveness of the sector and the third factor was the retirement of nurses from the healthcare organisations leaving high vacancies around. The lack of training and education in the nation has also put a strain on the workforce regarding expertise and knowledge. The decreasing economic capacity while living in the UK has also resulted in many nurses leaving their jobs and even the nation which has eventually strained the NHS workforce (</a:t>
            </a:r>
            <a:r>
              <a:rPr lang="en-GB">
                <a:solidFill>
                  <a:srgbClr val="222222"/>
                </a:solidFill>
                <a:highlight>
                  <a:srgbClr val="FFFFFF"/>
                </a:highlight>
              </a:rPr>
              <a:t>Richardson, 2019</a:t>
            </a:r>
            <a:r>
              <a:rPr lang="en-GB">
                <a:solidFill>
                  <a:schemeClr val="dk1"/>
                </a:solidFill>
              </a:rPr>
              <a:t>). </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19cfa462b52_0_52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19cfa462b52_0_5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There are certain measures by which the NHS can mitigate the challenge of workforce shortages in the healthcare sector. Although there is no such effective solution for the workforce shortages, some can be utilised to mitigate the impact and lessen the pressure on the NHS. The first measure to address this situation can be comprehended as education and training where the NHS should increase nursing training in the nation to increase the workforce in future (Charlesworth, 2021). The next alternative for the NHS in maintaining the workforce will be the retention policies that would support the nurses to encourage in being engaged in the services. Improving the retention of nurses would strengthen the workforce in the upcoming days and would ultimately lead to high turnover. One other measure that the NHS can take is the utilisation of e-rostering to ensure effective recruitment and staffing are being conducted. This will help the NHS to become more aware of the effective care being delivered at the bedside and increase efficiency in the expenditure of healthcare organisations. This will also lead the NHS to become more effective towards eliminating the time taken to address the critical situation of patients with the help of effective healthcare job planning (NHS, 2022). The most effective implementation for NHS in this measure will be e-roster and job planning following the need and complexity of the situation. </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19cfa462b52_0_55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19cfa462b52_0_5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cxnSp>
        <p:nvCxnSpPr>
          <p:cNvPr id="10" name="Google Shape;10;p2"/>
          <p:cNvCxnSpPr/>
          <p:nvPr/>
        </p:nvCxnSpPr>
        <p:spPr>
          <a:xfrm>
            <a:off x="4278300" y="2751163"/>
            <a:ext cx="587400" cy="0"/>
          </a:xfrm>
          <a:prstGeom prst="straightConnector1">
            <a:avLst/>
          </a:prstGeom>
          <a:noFill/>
          <a:ln w="76200" cap="flat" cmpd="sng">
            <a:solidFill>
              <a:schemeClr val="dk1"/>
            </a:solidFill>
            <a:prstDash val="solid"/>
            <a:round/>
            <a:headEnd type="none" w="sm" len="sm"/>
            <a:tailEnd type="none" w="sm" len="sm"/>
          </a:ln>
        </p:spPr>
      </p:cxnSp>
      <p:sp>
        <p:nvSpPr>
          <p:cNvPr id="11" name="Google Shape;11;p2"/>
          <p:cNvSpPr txBox="1">
            <a:spLocks noGrp="1"/>
          </p:cNvSpPr>
          <p:nvPr>
            <p:ph type="ctrTitle"/>
          </p:nvPr>
        </p:nvSpPr>
        <p:spPr>
          <a:xfrm>
            <a:off x="311700" y="595975"/>
            <a:ext cx="8520600" cy="1957800"/>
          </a:xfrm>
          <a:prstGeom prst="rect">
            <a:avLst/>
          </a:prstGeom>
        </p:spPr>
        <p:txBody>
          <a:bodyPr spcFirstLastPara="1" wrap="square" lIns="91425" tIns="91425" rIns="91425" bIns="91425" anchor="b" anchorCtr="0">
            <a:norm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a:endParaRPr/>
          </a:p>
        </p:txBody>
      </p:sp>
      <p:sp>
        <p:nvSpPr>
          <p:cNvPr id="12" name="Google Shape;12;p2"/>
          <p:cNvSpPr txBox="1">
            <a:spLocks noGrp="1"/>
          </p:cNvSpPr>
          <p:nvPr>
            <p:ph type="subTitle" idx="1"/>
          </p:nvPr>
        </p:nvSpPr>
        <p:spPr>
          <a:xfrm>
            <a:off x="311700" y="3165823"/>
            <a:ext cx="8520600" cy="733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400"/>
              <a:buNone/>
              <a:defRPr sz="24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4"/>
        <p:cNvGrpSpPr/>
        <p:nvPr/>
      </p:nvGrpSpPr>
      <p:grpSpPr>
        <a:xfrm>
          <a:off x="0" y="0"/>
          <a:ext cx="0" cy="0"/>
          <a:chOff x="0" y="0"/>
          <a:chExt cx="0" cy="0"/>
        </a:xfrm>
      </p:grpSpPr>
      <p:sp>
        <p:nvSpPr>
          <p:cNvPr id="15" name="Google Shape;15;p3"/>
          <p:cNvSpPr txBox="1">
            <a:spLocks noGrp="1"/>
          </p:cNvSpPr>
          <p:nvPr>
            <p:ph type="title"/>
          </p:nvPr>
        </p:nvSpPr>
        <p:spPr>
          <a:xfrm>
            <a:off x="311700" y="2480550"/>
            <a:ext cx="8114400" cy="24459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6800"/>
              <a:buNone/>
              <a:defRPr sz="6800">
                <a:solidFill>
                  <a:schemeClr val="lt1"/>
                </a:solidFill>
              </a:defRPr>
            </a:lvl1pPr>
            <a:lvl2pPr lvl="1">
              <a:spcBef>
                <a:spcPts val="0"/>
              </a:spcBef>
              <a:spcAft>
                <a:spcPts val="0"/>
              </a:spcAft>
              <a:buClr>
                <a:schemeClr val="lt1"/>
              </a:buClr>
              <a:buSzPts val="6800"/>
              <a:buNone/>
              <a:defRPr sz="6800">
                <a:solidFill>
                  <a:schemeClr val="lt1"/>
                </a:solidFill>
              </a:defRPr>
            </a:lvl2pPr>
            <a:lvl3pPr lvl="2">
              <a:spcBef>
                <a:spcPts val="0"/>
              </a:spcBef>
              <a:spcAft>
                <a:spcPts val="0"/>
              </a:spcAft>
              <a:buClr>
                <a:schemeClr val="lt1"/>
              </a:buClr>
              <a:buSzPts val="6800"/>
              <a:buNone/>
              <a:defRPr sz="6800">
                <a:solidFill>
                  <a:schemeClr val="lt1"/>
                </a:solidFill>
              </a:defRPr>
            </a:lvl3pPr>
            <a:lvl4pPr lvl="3">
              <a:spcBef>
                <a:spcPts val="0"/>
              </a:spcBef>
              <a:spcAft>
                <a:spcPts val="0"/>
              </a:spcAft>
              <a:buClr>
                <a:schemeClr val="lt1"/>
              </a:buClr>
              <a:buSzPts val="6800"/>
              <a:buNone/>
              <a:defRPr sz="6800">
                <a:solidFill>
                  <a:schemeClr val="lt1"/>
                </a:solidFill>
              </a:defRPr>
            </a:lvl4pPr>
            <a:lvl5pPr lvl="4">
              <a:spcBef>
                <a:spcPts val="0"/>
              </a:spcBef>
              <a:spcAft>
                <a:spcPts val="0"/>
              </a:spcAft>
              <a:buClr>
                <a:schemeClr val="lt1"/>
              </a:buClr>
              <a:buSzPts val="6800"/>
              <a:buNone/>
              <a:defRPr sz="6800">
                <a:solidFill>
                  <a:schemeClr val="lt1"/>
                </a:solidFill>
              </a:defRPr>
            </a:lvl5pPr>
            <a:lvl6pPr lvl="5">
              <a:spcBef>
                <a:spcPts val="0"/>
              </a:spcBef>
              <a:spcAft>
                <a:spcPts val="0"/>
              </a:spcAft>
              <a:buClr>
                <a:schemeClr val="lt1"/>
              </a:buClr>
              <a:buSzPts val="6800"/>
              <a:buNone/>
              <a:defRPr sz="6800">
                <a:solidFill>
                  <a:schemeClr val="lt1"/>
                </a:solidFill>
              </a:defRPr>
            </a:lvl6pPr>
            <a:lvl7pPr lvl="6">
              <a:spcBef>
                <a:spcPts val="0"/>
              </a:spcBef>
              <a:spcAft>
                <a:spcPts val="0"/>
              </a:spcAft>
              <a:buClr>
                <a:schemeClr val="lt1"/>
              </a:buClr>
              <a:buSzPts val="6800"/>
              <a:buNone/>
              <a:defRPr sz="6800">
                <a:solidFill>
                  <a:schemeClr val="lt1"/>
                </a:solidFill>
              </a:defRPr>
            </a:lvl7pPr>
            <a:lvl8pPr lvl="7">
              <a:spcBef>
                <a:spcPts val="0"/>
              </a:spcBef>
              <a:spcAft>
                <a:spcPts val="0"/>
              </a:spcAft>
              <a:buClr>
                <a:schemeClr val="lt1"/>
              </a:buClr>
              <a:buSzPts val="6800"/>
              <a:buNone/>
              <a:defRPr sz="6800">
                <a:solidFill>
                  <a:schemeClr val="lt1"/>
                </a:solidFill>
              </a:defRPr>
            </a:lvl8pPr>
            <a:lvl9pPr lvl="8">
              <a:spcBef>
                <a:spcPts val="0"/>
              </a:spcBef>
              <a:spcAft>
                <a:spcPts val="0"/>
              </a:spcAft>
              <a:buClr>
                <a:schemeClr val="lt1"/>
              </a:buClr>
              <a:buSzPts val="6800"/>
              <a:buNone/>
              <a:defRPr sz="6800">
                <a:solidFill>
                  <a:schemeClr val="lt1"/>
                </a:solidFill>
              </a:defRPr>
            </a:lvl9pPr>
          </a:lstStyle>
          <a:p>
            <a:endParaRPr/>
          </a:p>
        </p:txBody>
      </p:sp>
      <p:sp>
        <p:nvSpPr>
          <p:cNvPr id="16" name="Google Shape;16;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19" name="Google Shape;19;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0" name="Google Shape;20;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
        <p:cNvGrpSpPr/>
        <p:nvPr/>
      </p:nvGrpSpPr>
      <p:grpSpPr>
        <a:xfrm>
          <a:off x="0" y="0"/>
          <a:ext cx="0" cy="0"/>
          <a:chOff x="0" y="0"/>
          <a:chExt cx="0" cy="0"/>
        </a:xfrm>
      </p:grpSpPr>
      <p:sp>
        <p:nvSpPr>
          <p:cNvPr id="22" name="Google Shape;22;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3" name="Google Shape;23;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5" name="Google Shape;2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6"/>
        <p:cNvGrpSpPr/>
        <p:nvPr/>
      </p:nvGrpSpPr>
      <p:grpSpPr>
        <a:xfrm>
          <a:off x="0" y="0"/>
          <a:ext cx="0" cy="0"/>
          <a:chOff x="0" y="0"/>
          <a:chExt cx="0" cy="0"/>
        </a:xfrm>
      </p:grpSpPr>
      <p:sp>
        <p:nvSpPr>
          <p:cNvPr id="27" name="Google Shape;27;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8" name="Google Shape;28;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9"/>
        <p:cNvGrpSpPr/>
        <p:nvPr/>
      </p:nvGrpSpPr>
      <p:grpSpPr>
        <a:xfrm>
          <a:off x="0" y="0"/>
          <a:ext cx="0" cy="0"/>
          <a:chOff x="0" y="0"/>
          <a:chExt cx="0" cy="0"/>
        </a:xfrm>
      </p:grpSpPr>
      <p:sp>
        <p:nvSpPr>
          <p:cNvPr id="30" name="Google Shape;30;p7"/>
          <p:cNvSpPr txBox="1">
            <a:spLocks noGrp="1"/>
          </p:cNvSpPr>
          <p:nvPr>
            <p:ph type="title"/>
          </p:nvPr>
        </p:nvSpPr>
        <p:spPr>
          <a:xfrm>
            <a:off x="311700" y="6318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1" name="Google Shape;31;p7"/>
          <p:cNvSpPr txBox="1">
            <a:spLocks noGrp="1"/>
          </p:cNvSpPr>
          <p:nvPr>
            <p:ph type="body" idx="1"/>
          </p:nvPr>
        </p:nvSpPr>
        <p:spPr>
          <a:xfrm>
            <a:off x="311700" y="1490875"/>
            <a:ext cx="2808000" cy="30780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2" name="Google Shape;32;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33"/>
        <p:cNvGrpSpPr/>
        <p:nvPr/>
      </p:nvGrpSpPr>
      <p:grpSpPr>
        <a:xfrm>
          <a:off x="0" y="0"/>
          <a:ext cx="0" cy="0"/>
          <a:chOff x="0" y="0"/>
          <a:chExt cx="0" cy="0"/>
        </a:xfrm>
      </p:grpSpPr>
      <p:sp>
        <p:nvSpPr>
          <p:cNvPr id="34" name="Google Shape;34;p8"/>
          <p:cNvSpPr txBox="1">
            <a:spLocks noGrp="1"/>
          </p:cNvSpPr>
          <p:nvPr>
            <p:ph type="title"/>
          </p:nvPr>
        </p:nvSpPr>
        <p:spPr>
          <a:xfrm>
            <a:off x="490250" y="526350"/>
            <a:ext cx="56838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35" name="Google Shape;35;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6"/>
        <p:cNvGrpSpPr/>
        <p:nvPr/>
      </p:nvGrpSpPr>
      <p:grpSpPr>
        <a:xfrm>
          <a:off x="0" y="0"/>
          <a:ext cx="0" cy="0"/>
          <a:chOff x="0" y="0"/>
          <a:chExt cx="0" cy="0"/>
        </a:xfrm>
      </p:grpSpPr>
      <p:sp>
        <p:nvSpPr>
          <p:cNvPr id="37" name="Google Shape;37;p9"/>
          <p:cNvSpPr/>
          <p:nvPr/>
        </p:nvSpPr>
        <p:spPr>
          <a:xfrm>
            <a:off x="4572000" y="10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8" name="Google Shape;38;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39" name="Google Shape;39;p9"/>
          <p:cNvSpPr txBox="1">
            <a:spLocks noGrp="1"/>
          </p:cNvSpPr>
          <p:nvPr>
            <p:ph type="title"/>
          </p:nvPr>
        </p:nvSpPr>
        <p:spPr>
          <a:xfrm>
            <a:off x="265500" y="1375599"/>
            <a:ext cx="4045200" cy="1551900"/>
          </a:xfrm>
          <a:prstGeom prst="rect">
            <a:avLst/>
          </a:prstGeom>
        </p:spPr>
        <p:txBody>
          <a:bodyPr spcFirstLastPara="1" wrap="square" lIns="91425" tIns="91425" rIns="91425" bIns="91425" anchor="b"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40" name="Google Shape;40;p9"/>
          <p:cNvSpPr txBox="1">
            <a:spLocks noGrp="1"/>
          </p:cNvSpPr>
          <p:nvPr>
            <p:ph type="subTitle" idx="1"/>
          </p:nvPr>
        </p:nvSpPr>
        <p:spPr>
          <a:xfrm>
            <a:off x="265500" y="2981125"/>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18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41" name="Google Shape;41;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42" name="Google Shape;42;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3"/>
        <p:cNvGrpSpPr/>
        <p:nvPr/>
      </p:nvGrpSpPr>
      <p:grpSpPr>
        <a:xfrm>
          <a:off x="0" y="0"/>
          <a:ext cx="0" cy="0"/>
          <a:chOff x="0" y="0"/>
          <a:chExt cx="0" cy="0"/>
        </a:xfrm>
      </p:grpSpPr>
      <p:sp>
        <p:nvSpPr>
          <p:cNvPr id="44" name="Google Shape;44;p10"/>
          <p:cNvSpPr txBox="1">
            <a:spLocks noGrp="1"/>
          </p:cNvSpPr>
          <p:nvPr>
            <p:ph type="body" idx="1"/>
          </p:nvPr>
        </p:nvSpPr>
        <p:spPr>
          <a:xfrm>
            <a:off x="319500" y="423372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accent3"/>
              </a:buClr>
              <a:buSzPts val="1800"/>
              <a:buFont typeface="Alfa Slab One"/>
              <a:buNone/>
              <a:defRPr>
                <a:solidFill>
                  <a:schemeClr val="accent3"/>
                </a:solidFill>
                <a:latin typeface="Alfa Slab One"/>
                <a:ea typeface="Alfa Slab One"/>
                <a:cs typeface="Alfa Slab One"/>
                <a:sym typeface="Alfa Slab One"/>
              </a:defRPr>
            </a:lvl1pPr>
          </a:lstStyle>
          <a:p>
            <a:endParaRPr/>
          </a:p>
        </p:txBody>
      </p:sp>
      <p:sp>
        <p:nvSpPr>
          <p:cNvPr id="45" name="Google Shape;4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6"/>
        <p:cNvGrpSpPr/>
        <p:nvPr/>
      </p:nvGrpSpPr>
      <p:grpSpPr>
        <a:xfrm>
          <a:off x="0" y="0"/>
          <a:ext cx="0" cy="0"/>
          <a:chOff x="0" y="0"/>
          <a:chExt cx="0" cy="0"/>
        </a:xfrm>
      </p:grpSpPr>
      <p:sp>
        <p:nvSpPr>
          <p:cNvPr id="47" name="Google Shape;47;p11"/>
          <p:cNvSpPr txBox="1">
            <a:spLocks noGrp="1"/>
          </p:cNvSpPr>
          <p:nvPr>
            <p:ph type="title" hasCustomPrompt="1"/>
          </p:nvPr>
        </p:nvSpPr>
        <p:spPr>
          <a:xfrm>
            <a:off x="311700" y="1167925"/>
            <a:ext cx="8520600" cy="19800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1"/>
              </a:buClr>
              <a:buSzPts val="11000"/>
              <a:buNone/>
              <a:defRPr sz="11000">
                <a:solidFill>
                  <a:schemeClr val="dk1"/>
                </a:solidFill>
              </a:defRPr>
            </a:lvl1pPr>
            <a:lvl2pPr lvl="1" algn="ctr">
              <a:spcBef>
                <a:spcPts val="0"/>
              </a:spcBef>
              <a:spcAft>
                <a:spcPts val="0"/>
              </a:spcAft>
              <a:buClr>
                <a:schemeClr val="dk1"/>
              </a:buClr>
              <a:buSzPts val="11000"/>
              <a:buNone/>
              <a:defRPr sz="11000">
                <a:solidFill>
                  <a:schemeClr val="dk1"/>
                </a:solidFill>
              </a:defRPr>
            </a:lvl2pPr>
            <a:lvl3pPr lvl="2" algn="ctr">
              <a:spcBef>
                <a:spcPts val="0"/>
              </a:spcBef>
              <a:spcAft>
                <a:spcPts val="0"/>
              </a:spcAft>
              <a:buClr>
                <a:schemeClr val="dk1"/>
              </a:buClr>
              <a:buSzPts val="11000"/>
              <a:buNone/>
              <a:defRPr sz="11000">
                <a:solidFill>
                  <a:schemeClr val="dk1"/>
                </a:solidFill>
              </a:defRPr>
            </a:lvl3pPr>
            <a:lvl4pPr lvl="3" algn="ctr">
              <a:spcBef>
                <a:spcPts val="0"/>
              </a:spcBef>
              <a:spcAft>
                <a:spcPts val="0"/>
              </a:spcAft>
              <a:buClr>
                <a:schemeClr val="dk1"/>
              </a:buClr>
              <a:buSzPts val="11000"/>
              <a:buNone/>
              <a:defRPr sz="11000">
                <a:solidFill>
                  <a:schemeClr val="dk1"/>
                </a:solidFill>
              </a:defRPr>
            </a:lvl4pPr>
            <a:lvl5pPr lvl="4" algn="ctr">
              <a:spcBef>
                <a:spcPts val="0"/>
              </a:spcBef>
              <a:spcAft>
                <a:spcPts val="0"/>
              </a:spcAft>
              <a:buClr>
                <a:schemeClr val="dk1"/>
              </a:buClr>
              <a:buSzPts val="11000"/>
              <a:buNone/>
              <a:defRPr sz="11000">
                <a:solidFill>
                  <a:schemeClr val="dk1"/>
                </a:solidFill>
              </a:defRPr>
            </a:lvl5pPr>
            <a:lvl6pPr lvl="5" algn="ctr">
              <a:spcBef>
                <a:spcPts val="0"/>
              </a:spcBef>
              <a:spcAft>
                <a:spcPts val="0"/>
              </a:spcAft>
              <a:buClr>
                <a:schemeClr val="dk1"/>
              </a:buClr>
              <a:buSzPts val="11000"/>
              <a:buNone/>
              <a:defRPr sz="11000">
                <a:solidFill>
                  <a:schemeClr val="dk1"/>
                </a:solidFill>
              </a:defRPr>
            </a:lvl6pPr>
            <a:lvl7pPr lvl="6" algn="ctr">
              <a:spcBef>
                <a:spcPts val="0"/>
              </a:spcBef>
              <a:spcAft>
                <a:spcPts val="0"/>
              </a:spcAft>
              <a:buClr>
                <a:schemeClr val="dk1"/>
              </a:buClr>
              <a:buSzPts val="11000"/>
              <a:buNone/>
              <a:defRPr sz="11000">
                <a:solidFill>
                  <a:schemeClr val="dk1"/>
                </a:solidFill>
              </a:defRPr>
            </a:lvl7pPr>
            <a:lvl8pPr lvl="7" algn="ctr">
              <a:spcBef>
                <a:spcPts val="0"/>
              </a:spcBef>
              <a:spcAft>
                <a:spcPts val="0"/>
              </a:spcAft>
              <a:buClr>
                <a:schemeClr val="dk1"/>
              </a:buClr>
              <a:buSzPts val="11000"/>
              <a:buNone/>
              <a:defRPr sz="11000">
                <a:solidFill>
                  <a:schemeClr val="dk1"/>
                </a:solidFill>
              </a:defRPr>
            </a:lvl8pPr>
            <a:lvl9pPr lvl="8" algn="ctr">
              <a:spcBef>
                <a:spcPts val="0"/>
              </a:spcBef>
              <a:spcAft>
                <a:spcPts val="0"/>
              </a:spcAft>
              <a:buClr>
                <a:schemeClr val="dk1"/>
              </a:buClr>
              <a:buSzPts val="11000"/>
              <a:buNone/>
              <a:defRPr sz="11000">
                <a:solidFill>
                  <a:schemeClr val="dk1"/>
                </a:solidFill>
              </a:defRPr>
            </a:lvl9pPr>
          </a:lstStyle>
          <a:p>
            <a:r>
              <a:t>xx%</a:t>
            </a:r>
          </a:p>
        </p:txBody>
      </p:sp>
      <p:sp>
        <p:nvSpPr>
          <p:cNvPr id="48" name="Google Shape;48;p11"/>
          <p:cNvSpPr txBox="1">
            <a:spLocks noGrp="1"/>
          </p:cNvSpPr>
          <p:nvPr>
            <p:ph type="body" idx="1"/>
          </p:nvPr>
        </p:nvSpPr>
        <p:spPr>
          <a:xfrm>
            <a:off x="311700" y="3224250"/>
            <a:ext cx="85206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9" name="Google Shape;49;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ameday">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1pPr>
            <a:lvl2pPr lvl="1">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2pPr>
            <a:lvl3pPr lvl="2">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3pPr>
            <a:lvl4pPr lvl="3">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4pPr>
            <a:lvl5pPr lvl="4">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5pPr>
            <a:lvl6pPr lvl="5">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6pPr>
            <a:lvl7pPr lvl="6">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7pPr>
            <a:lvl8pPr lvl="7">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8pPr>
            <a:lvl9pPr lvl="8">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Proxima Nova"/>
              <a:buChar char="●"/>
              <a:defRPr sz="1800">
                <a:solidFill>
                  <a:schemeClr val="dk2"/>
                </a:solidFill>
                <a:latin typeface="Proxima Nova"/>
                <a:ea typeface="Proxima Nova"/>
                <a:cs typeface="Proxima Nova"/>
                <a:sym typeface="Proxima Nova"/>
              </a:defRPr>
            </a:lvl1pPr>
            <a:lvl2pPr marL="914400" lvl="1"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2pPr>
            <a:lvl3pPr marL="1371600" lvl="2"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3pPr>
            <a:lvl4pPr marL="1828800" lvl="3"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4pPr>
            <a:lvl5pPr marL="2286000" lvl="4"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5pPr>
            <a:lvl6pPr marL="2743200" lvl="5"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6pPr>
            <a:lvl7pPr marL="3200400" lvl="6"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7pPr>
            <a:lvl8pPr marL="3657600" lvl="7"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8pPr>
            <a:lvl9pPr marL="4114800" lvl="8"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Proxima Nova"/>
                <a:ea typeface="Proxima Nova"/>
                <a:cs typeface="Proxima Nova"/>
                <a:sym typeface="Proxima Nova"/>
              </a:defRPr>
            </a:lvl1pPr>
            <a:lvl2pPr lvl="1" algn="r">
              <a:buNone/>
              <a:defRPr sz="1000">
                <a:solidFill>
                  <a:schemeClr val="dk2"/>
                </a:solidFill>
                <a:latin typeface="Proxima Nova"/>
                <a:ea typeface="Proxima Nova"/>
                <a:cs typeface="Proxima Nova"/>
                <a:sym typeface="Proxima Nova"/>
              </a:defRPr>
            </a:lvl2pPr>
            <a:lvl3pPr lvl="2" algn="r">
              <a:buNone/>
              <a:defRPr sz="1000">
                <a:solidFill>
                  <a:schemeClr val="dk2"/>
                </a:solidFill>
                <a:latin typeface="Proxima Nova"/>
                <a:ea typeface="Proxima Nova"/>
                <a:cs typeface="Proxima Nova"/>
                <a:sym typeface="Proxima Nova"/>
              </a:defRPr>
            </a:lvl3pPr>
            <a:lvl4pPr lvl="3" algn="r">
              <a:buNone/>
              <a:defRPr sz="1000">
                <a:solidFill>
                  <a:schemeClr val="dk2"/>
                </a:solidFill>
                <a:latin typeface="Proxima Nova"/>
                <a:ea typeface="Proxima Nova"/>
                <a:cs typeface="Proxima Nova"/>
                <a:sym typeface="Proxima Nova"/>
              </a:defRPr>
            </a:lvl4pPr>
            <a:lvl5pPr lvl="4" algn="r">
              <a:buNone/>
              <a:defRPr sz="1000">
                <a:solidFill>
                  <a:schemeClr val="dk2"/>
                </a:solidFill>
                <a:latin typeface="Proxima Nova"/>
                <a:ea typeface="Proxima Nova"/>
                <a:cs typeface="Proxima Nova"/>
                <a:sym typeface="Proxima Nova"/>
              </a:defRPr>
            </a:lvl5pPr>
            <a:lvl6pPr lvl="5" algn="r">
              <a:buNone/>
              <a:defRPr sz="1000">
                <a:solidFill>
                  <a:schemeClr val="dk2"/>
                </a:solidFill>
                <a:latin typeface="Proxima Nova"/>
                <a:ea typeface="Proxima Nova"/>
                <a:cs typeface="Proxima Nova"/>
                <a:sym typeface="Proxima Nova"/>
              </a:defRPr>
            </a:lvl6pPr>
            <a:lvl7pPr lvl="6" algn="r">
              <a:buNone/>
              <a:defRPr sz="1000">
                <a:solidFill>
                  <a:schemeClr val="dk2"/>
                </a:solidFill>
                <a:latin typeface="Proxima Nova"/>
                <a:ea typeface="Proxima Nova"/>
                <a:cs typeface="Proxima Nova"/>
                <a:sym typeface="Proxima Nova"/>
              </a:defRPr>
            </a:lvl7pPr>
            <a:lvl8pPr lvl="7" algn="r">
              <a:buNone/>
              <a:defRPr sz="1000">
                <a:solidFill>
                  <a:schemeClr val="dk2"/>
                </a:solidFill>
                <a:latin typeface="Proxima Nova"/>
                <a:ea typeface="Proxima Nova"/>
                <a:cs typeface="Proxima Nova"/>
                <a:sym typeface="Proxima Nova"/>
              </a:defRPr>
            </a:lvl8pPr>
            <a:lvl9pPr lvl="8" algn="r">
              <a:buNone/>
              <a:defRPr sz="1000">
                <a:solidFill>
                  <a:schemeClr val="dk2"/>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sp>
        <p:nvSpPr>
          <p:cNvPr id="56" name="Google Shape;56;p13"/>
          <p:cNvSpPr txBox="1">
            <a:spLocks noGrp="1"/>
          </p:cNvSpPr>
          <p:nvPr>
            <p:ph type="ctrTitle"/>
          </p:nvPr>
        </p:nvSpPr>
        <p:spPr>
          <a:xfrm>
            <a:off x="311700" y="595975"/>
            <a:ext cx="8520600" cy="1957800"/>
          </a:xfrm>
          <a:prstGeom prst="rect">
            <a:avLst/>
          </a:prstGeom>
        </p:spPr>
        <p:txBody>
          <a:bodyPr spcFirstLastPara="1" wrap="square" lIns="91425" tIns="91425" rIns="91425" bIns="91425" anchor="b" anchorCtr="0">
            <a:normAutofit/>
          </a:bodyPr>
          <a:lstStyle/>
          <a:p>
            <a:pPr marL="0" lvl="0" indent="0" algn="ctr" rtl="0">
              <a:lnSpc>
                <a:spcPct val="150000"/>
              </a:lnSpc>
              <a:spcBef>
                <a:spcPts val="0"/>
              </a:spcBef>
              <a:spcAft>
                <a:spcPts val="0"/>
              </a:spcAft>
              <a:buNone/>
            </a:pPr>
            <a:r>
              <a:rPr lang="en-GB" sz="3200" dirty="0"/>
              <a:t>Problem-Solving and Decision Making</a:t>
            </a:r>
            <a:endParaRPr sz="7000" dirty="0"/>
          </a:p>
        </p:txBody>
      </p:sp>
      <p:sp>
        <p:nvSpPr>
          <p:cNvPr id="5" name="TextBox 4"/>
          <p:cNvSpPr txBox="1"/>
          <p:nvPr/>
        </p:nvSpPr>
        <p:spPr>
          <a:xfrm>
            <a:off x="817123" y="3171217"/>
            <a:ext cx="2246128" cy="954107"/>
          </a:xfrm>
          <a:prstGeom prst="rect">
            <a:avLst/>
          </a:prstGeom>
          <a:noFill/>
        </p:spPr>
        <p:txBody>
          <a:bodyPr wrap="none" rtlCol="0">
            <a:spAutoFit/>
          </a:bodyPr>
          <a:lstStyle/>
          <a:p>
            <a:r>
              <a:rPr lang="en-US" dirty="0" smtClean="0"/>
              <a:t>Module code :BMSW4004</a:t>
            </a:r>
          </a:p>
          <a:p>
            <a:r>
              <a:rPr lang="en-US" dirty="0" smtClean="0"/>
              <a:t>Lecture :Chijioke Uba</a:t>
            </a:r>
          </a:p>
          <a:p>
            <a:r>
              <a:rPr lang="en-US" dirty="0" smtClean="0"/>
              <a:t>Student name :Virgil Bica </a:t>
            </a:r>
          </a:p>
          <a:p>
            <a:r>
              <a:rPr lang="en-US" dirty="0" smtClean="0"/>
              <a:t>Student ID : 2123311</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sp>
        <p:nvSpPr>
          <p:cNvPr id="61" name="Google Shape;61;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2400"/>
              <a:t>Nature and impact of the problem </a:t>
            </a:r>
            <a:endParaRPr sz="2400"/>
          </a:p>
        </p:txBody>
      </p:sp>
      <p:sp>
        <p:nvSpPr>
          <p:cNvPr id="62" name="Google Shape;62;p14"/>
          <p:cNvSpPr txBox="1">
            <a:spLocks noGrp="1"/>
          </p:cNvSpPr>
          <p:nvPr>
            <p:ph type="body" idx="1"/>
          </p:nvPr>
        </p:nvSpPr>
        <p:spPr>
          <a:xfrm>
            <a:off x="311700" y="1152475"/>
            <a:ext cx="3563100" cy="3416400"/>
          </a:xfrm>
          <a:prstGeom prst="rect">
            <a:avLst/>
          </a:prstGeom>
        </p:spPr>
        <p:txBody>
          <a:bodyPr spcFirstLastPara="1" wrap="square" lIns="91425" tIns="91425" rIns="91425" bIns="91425" anchor="t" anchorCtr="0">
            <a:normAutofit fontScale="85000" lnSpcReduction="20000"/>
          </a:bodyPr>
          <a:lstStyle/>
          <a:p>
            <a:pPr marL="457200" lvl="0" indent="-341788" algn="just" rtl="0">
              <a:lnSpc>
                <a:spcPct val="150000"/>
              </a:lnSpc>
              <a:spcBef>
                <a:spcPts val="0"/>
              </a:spcBef>
              <a:spcAft>
                <a:spcPts val="0"/>
              </a:spcAft>
              <a:buSzPct val="143750"/>
              <a:buChar char="●"/>
            </a:pPr>
            <a:r>
              <a:rPr lang="en-GB" sz="1600">
                <a:solidFill>
                  <a:srgbClr val="000000"/>
                </a:solidFill>
              </a:rPr>
              <a:t>the inability of the sector to fulfil these roles have pushed and forced the healthcare sector into contemplating major solutions for these challenges.</a:t>
            </a:r>
            <a:endParaRPr sz="1600">
              <a:solidFill>
                <a:srgbClr val="000000"/>
              </a:solidFill>
            </a:endParaRPr>
          </a:p>
          <a:p>
            <a:pPr marL="457200" lvl="0" indent="-341788" algn="just" rtl="0">
              <a:lnSpc>
                <a:spcPct val="150000"/>
              </a:lnSpc>
              <a:spcBef>
                <a:spcPts val="0"/>
              </a:spcBef>
              <a:spcAft>
                <a:spcPts val="0"/>
              </a:spcAft>
              <a:buClr>
                <a:srgbClr val="000000"/>
              </a:buClr>
              <a:buSzPct val="143750"/>
              <a:buChar char="●"/>
            </a:pPr>
            <a:r>
              <a:rPr lang="en-GB" sz="1600">
                <a:solidFill>
                  <a:srgbClr val="000000"/>
                </a:solidFill>
              </a:rPr>
              <a:t>it has been emerging as a huge threat for both the sector and for the people seeking healthcare.</a:t>
            </a:r>
            <a:endParaRPr sz="1600">
              <a:solidFill>
                <a:srgbClr val="000000"/>
              </a:solidFill>
            </a:endParaRPr>
          </a:p>
          <a:p>
            <a:pPr marL="457200" lvl="0" indent="-341788" algn="just" rtl="0">
              <a:lnSpc>
                <a:spcPct val="150000"/>
              </a:lnSpc>
              <a:spcBef>
                <a:spcPts val="0"/>
              </a:spcBef>
              <a:spcAft>
                <a:spcPts val="0"/>
              </a:spcAft>
              <a:buClr>
                <a:srgbClr val="000000"/>
              </a:buClr>
              <a:buSzPct val="143750"/>
              <a:buChar char="●"/>
            </a:pPr>
            <a:r>
              <a:rPr lang="en-GB" sz="1600">
                <a:solidFill>
                  <a:srgbClr val="000000"/>
                </a:solidFill>
              </a:rPr>
              <a:t>the loss of workforce resulting in growing vacancies and the loss of workforce supply in the market for healthcare professionals (</a:t>
            </a:r>
            <a:r>
              <a:rPr lang="en-GB" sz="1600">
                <a:solidFill>
                  <a:srgbClr val="222222"/>
                </a:solidFill>
                <a:highlight>
                  <a:srgbClr val="FFFFFF"/>
                </a:highlight>
              </a:rPr>
              <a:t>Iacobucci, 2019</a:t>
            </a:r>
            <a:r>
              <a:rPr lang="en-GB" sz="1600">
                <a:solidFill>
                  <a:srgbClr val="000000"/>
                </a:solidFill>
              </a:rPr>
              <a:t>)</a:t>
            </a:r>
            <a:endParaRPr sz="1600">
              <a:solidFill>
                <a:srgbClr val="000000"/>
              </a:solidFill>
            </a:endParaRPr>
          </a:p>
        </p:txBody>
      </p:sp>
      <p:pic>
        <p:nvPicPr>
          <p:cNvPr id="63" name="Google Shape;63;p14"/>
          <p:cNvPicPr preferRelativeResize="0"/>
          <p:nvPr/>
        </p:nvPicPr>
        <p:blipFill>
          <a:blip r:embed="rId3">
            <a:alphaModFix/>
          </a:blip>
          <a:stretch>
            <a:fillRect/>
          </a:stretch>
        </p:blipFill>
        <p:spPr>
          <a:xfrm>
            <a:off x="4421550" y="1654900"/>
            <a:ext cx="4410750" cy="2748953"/>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2200"/>
              <a:t>Macro-economic factors leading to the problem</a:t>
            </a:r>
            <a:endParaRPr sz="2200"/>
          </a:p>
        </p:txBody>
      </p:sp>
      <p:sp>
        <p:nvSpPr>
          <p:cNvPr id="69" name="Google Shape;69;p15"/>
          <p:cNvSpPr txBox="1">
            <a:spLocks noGrp="1"/>
          </p:cNvSpPr>
          <p:nvPr>
            <p:ph type="body" idx="1"/>
          </p:nvPr>
        </p:nvSpPr>
        <p:spPr>
          <a:xfrm>
            <a:off x="5008600" y="1152475"/>
            <a:ext cx="3928200" cy="3416400"/>
          </a:xfrm>
          <a:prstGeom prst="rect">
            <a:avLst/>
          </a:prstGeom>
        </p:spPr>
        <p:txBody>
          <a:bodyPr spcFirstLastPara="1" wrap="square" lIns="91425" tIns="91425" rIns="91425" bIns="91425" anchor="t" anchorCtr="0">
            <a:normAutofit fontScale="77500" lnSpcReduction="20000"/>
          </a:bodyPr>
          <a:lstStyle/>
          <a:p>
            <a:pPr marL="457200" lvl="0" indent="-314960" algn="just" rtl="0">
              <a:lnSpc>
                <a:spcPct val="150000"/>
              </a:lnSpc>
              <a:spcBef>
                <a:spcPts val="0"/>
              </a:spcBef>
              <a:spcAft>
                <a:spcPts val="0"/>
              </a:spcAft>
              <a:buSzPct val="100000"/>
              <a:buChar char="●"/>
            </a:pPr>
            <a:r>
              <a:rPr lang="en-GB" sz="1600">
                <a:solidFill>
                  <a:srgbClr val="000000"/>
                </a:solidFill>
              </a:rPr>
              <a:t>One of the major factors that have contributed to the problems in the healthcare sector is Brexit and its uncertainties</a:t>
            </a:r>
            <a:endParaRPr sz="1600">
              <a:solidFill>
                <a:srgbClr val="000000"/>
              </a:solidFill>
            </a:endParaRPr>
          </a:p>
          <a:p>
            <a:pPr marL="457200" lvl="0" indent="-314960" algn="just" rtl="0">
              <a:lnSpc>
                <a:spcPct val="150000"/>
              </a:lnSpc>
              <a:spcBef>
                <a:spcPts val="0"/>
              </a:spcBef>
              <a:spcAft>
                <a:spcPts val="0"/>
              </a:spcAft>
              <a:buClr>
                <a:srgbClr val="000000"/>
              </a:buClr>
              <a:buSzPct val="100000"/>
              <a:buChar char="●"/>
            </a:pPr>
            <a:r>
              <a:rPr lang="en-GB" sz="1600">
                <a:solidFill>
                  <a:srgbClr val="000000"/>
                </a:solidFill>
              </a:rPr>
              <a:t>The Covid-19 has been another major political factor for the healthcare to lose workforce.</a:t>
            </a:r>
            <a:endParaRPr sz="1600">
              <a:solidFill>
                <a:srgbClr val="000000"/>
              </a:solidFill>
            </a:endParaRPr>
          </a:p>
          <a:p>
            <a:pPr marL="457200" lvl="0" indent="-314960" algn="just" rtl="0">
              <a:lnSpc>
                <a:spcPct val="150000"/>
              </a:lnSpc>
              <a:spcBef>
                <a:spcPts val="0"/>
              </a:spcBef>
              <a:spcAft>
                <a:spcPts val="0"/>
              </a:spcAft>
              <a:buClr>
                <a:srgbClr val="000000"/>
              </a:buClr>
              <a:buSzPct val="100000"/>
              <a:buChar char="●"/>
            </a:pPr>
            <a:r>
              <a:rPr lang="en-GB" sz="1600">
                <a:solidFill>
                  <a:srgbClr val="000000"/>
                </a:solidFill>
              </a:rPr>
              <a:t>The 9% rise in inflation also affected the economic capabilities of the nurses.</a:t>
            </a:r>
            <a:endParaRPr sz="1600">
              <a:solidFill>
                <a:srgbClr val="000000"/>
              </a:solidFill>
            </a:endParaRPr>
          </a:p>
          <a:p>
            <a:pPr marL="457200" lvl="0" indent="-314960" algn="just" rtl="0">
              <a:lnSpc>
                <a:spcPct val="150000"/>
              </a:lnSpc>
              <a:spcBef>
                <a:spcPts val="0"/>
              </a:spcBef>
              <a:spcAft>
                <a:spcPts val="0"/>
              </a:spcAft>
              <a:buClr>
                <a:srgbClr val="000000"/>
              </a:buClr>
              <a:buSzPct val="100000"/>
              <a:buChar char="●"/>
            </a:pPr>
            <a:r>
              <a:rPr lang="en-GB" sz="1600">
                <a:solidFill>
                  <a:srgbClr val="000000"/>
                </a:solidFill>
              </a:rPr>
              <a:t>The reduction of funding from the government was alasao a major economic impact. </a:t>
            </a:r>
            <a:endParaRPr sz="1600">
              <a:solidFill>
                <a:srgbClr val="000000"/>
              </a:solidFill>
            </a:endParaRPr>
          </a:p>
        </p:txBody>
      </p:sp>
      <p:pic>
        <p:nvPicPr>
          <p:cNvPr id="70" name="Google Shape;70;p15"/>
          <p:cNvPicPr preferRelativeResize="0"/>
          <p:nvPr/>
        </p:nvPicPr>
        <p:blipFill>
          <a:blip r:embed="rId3">
            <a:alphaModFix/>
          </a:blip>
          <a:stretch>
            <a:fillRect/>
          </a:stretch>
        </p:blipFill>
        <p:spPr>
          <a:xfrm>
            <a:off x="311700" y="1595275"/>
            <a:ext cx="4486500" cy="19529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4"/>
        <p:cNvGrpSpPr/>
        <p:nvPr/>
      </p:nvGrpSpPr>
      <p:grpSpPr>
        <a:xfrm>
          <a:off x="0" y="0"/>
          <a:ext cx="0" cy="0"/>
          <a:chOff x="0" y="0"/>
          <a:chExt cx="0" cy="0"/>
        </a:xfrm>
      </p:grpSpPr>
      <p:sp>
        <p:nvSpPr>
          <p:cNvPr id="75" name="Google Shape;75;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2200"/>
              <a:t>Macro-economic factors leading to the problem</a:t>
            </a:r>
            <a:endParaRPr sz="2200"/>
          </a:p>
        </p:txBody>
      </p:sp>
      <p:sp>
        <p:nvSpPr>
          <p:cNvPr id="76" name="Google Shape;76;p16"/>
          <p:cNvSpPr txBox="1">
            <a:spLocks noGrp="1"/>
          </p:cNvSpPr>
          <p:nvPr>
            <p:ph type="body" idx="1"/>
          </p:nvPr>
        </p:nvSpPr>
        <p:spPr>
          <a:xfrm>
            <a:off x="311700" y="1152475"/>
            <a:ext cx="3947100" cy="3416400"/>
          </a:xfrm>
          <a:prstGeom prst="rect">
            <a:avLst/>
          </a:prstGeom>
        </p:spPr>
        <p:txBody>
          <a:bodyPr spcFirstLastPara="1" wrap="square" lIns="91425" tIns="91425" rIns="91425" bIns="91425" anchor="t" anchorCtr="0">
            <a:normAutofit fontScale="77500" lnSpcReduction="20000"/>
          </a:bodyPr>
          <a:lstStyle/>
          <a:p>
            <a:pPr marL="457200" lvl="0" indent="-314960" algn="just" rtl="0">
              <a:lnSpc>
                <a:spcPct val="150000"/>
              </a:lnSpc>
              <a:spcBef>
                <a:spcPts val="0"/>
              </a:spcBef>
              <a:spcAft>
                <a:spcPts val="0"/>
              </a:spcAft>
              <a:buSzPct val="100000"/>
              <a:buChar char="●"/>
            </a:pPr>
            <a:r>
              <a:rPr lang="en-GB" sz="1600">
                <a:solidFill>
                  <a:srgbClr val="000000"/>
                </a:solidFill>
              </a:rPr>
              <a:t>The rise of the ageing population in the nation has also supported the rise of challenges.</a:t>
            </a:r>
            <a:endParaRPr sz="1600">
              <a:solidFill>
                <a:srgbClr val="000000"/>
              </a:solidFill>
            </a:endParaRPr>
          </a:p>
          <a:p>
            <a:pPr marL="457200" lvl="0" indent="-314960" algn="just" rtl="0">
              <a:lnSpc>
                <a:spcPct val="150000"/>
              </a:lnSpc>
              <a:spcBef>
                <a:spcPts val="0"/>
              </a:spcBef>
              <a:spcAft>
                <a:spcPts val="0"/>
              </a:spcAft>
              <a:buClr>
                <a:srgbClr val="000000"/>
              </a:buClr>
              <a:buSzPct val="100000"/>
              <a:buChar char="●"/>
            </a:pPr>
            <a:r>
              <a:rPr lang="en-GB" sz="1600">
                <a:solidFill>
                  <a:srgbClr val="000000"/>
                </a:solidFill>
              </a:rPr>
              <a:t>The demand and expectation of people towards NHS have risen and thus putting a strain on the sector.</a:t>
            </a:r>
            <a:endParaRPr sz="1600">
              <a:solidFill>
                <a:srgbClr val="000000"/>
              </a:solidFill>
            </a:endParaRPr>
          </a:p>
          <a:p>
            <a:pPr marL="457200" lvl="0" indent="-314960" algn="just" rtl="0">
              <a:lnSpc>
                <a:spcPct val="150000"/>
              </a:lnSpc>
              <a:spcBef>
                <a:spcPts val="0"/>
              </a:spcBef>
              <a:spcAft>
                <a:spcPts val="0"/>
              </a:spcAft>
              <a:buClr>
                <a:srgbClr val="000000"/>
              </a:buClr>
              <a:buSzPct val="100000"/>
              <a:buChar char="●"/>
            </a:pPr>
            <a:r>
              <a:rPr lang="en-GB" sz="1600">
                <a:solidFill>
                  <a:srgbClr val="000000"/>
                </a:solidFill>
              </a:rPr>
              <a:t>The automation of many services which resulted in the sector cutting down several roles.</a:t>
            </a:r>
            <a:endParaRPr sz="1600">
              <a:solidFill>
                <a:srgbClr val="000000"/>
              </a:solidFill>
            </a:endParaRPr>
          </a:p>
          <a:p>
            <a:pPr marL="457200" lvl="0" indent="-314960" algn="just" rtl="0">
              <a:lnSpc>
                <a:spcPct val="150000"/>
              </a:lnSpc>
              <a:spcBef>
                <a:spcPts val="0"/>
              </a:spcBef>
              <a:spcAft>
                <a:spcPts val="0"/>
              </a:spcAft>
              <a:buClr>
                <a:srgbClr val="000000"/>
              </a:buClr>
              <a:buSzPct val="100000"/>
              <a:buChar char="●"/>
            </a:pPr>
            <a:r>
              <a:rPr lang="en-GB" sz="1600">
                <a:solidFill>
                  <a:srgbClr val="000000"/>
                </a:solidFill>
              </a:rPr>
              <a:t>Also resulted in a lack of expertise in the healthcare workforce (</a:t>
            </a:r>
            <a:r>
              <a:rPr lang="en-GB" sz="1600">
                <a:solidFill>
                  <a:srgbClr val="222222"/>
                </a:solidFill>
                <a:highlight>
                  <a:srgbClr val="FFFFFF"/>
                </a:highlight>
              </a:rPr>
              <a:t>Alderwick and Charlesworth, 2022</a:t>
            </a:r>
            <a:r>
              <a:rPr lang="en-GB" sz="1600">
                <a:solidFill>
                  <a:srgbClr val="000000"/>
                </a:solidFill>
              </a:rPr>
              <a:t>).</a:t>
            </a:r>
            <a:endParaRPr sz="1600">
              <a:solidFill>
                <a:srgbClr val="000000"/>
              </a:solidFill>
            </a:endParaRPr>
          </a:p>
        </p:txBody>
      </p:sp>
      <p:pic>
        <p:nvPicPr>
          <p:cNvPr id="77" name="Google Shape;77;p16"/>
          <p:cNvPicPr preferRelativeResize="0"/>
          <p:nvPr/>
        </p:nvPicPr>
        <p:blipFill>
          <a:blip r:embed="rId3">
            <a:alphaModFix/>
          </a:blip>
          <a:stretch>
            <a:fillRect/>
          </a:stretch>
        </p:blipFill>
        <p:spPr>
          <a:xfrm>
            <a:off x="4572000" y="1556949"/>
            <a:ext cx="3875625" cy="26359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2200"/>
              <a:t>Macro-economic factors leading to the problem</a:t>
            </a:r>
            <a:endParaRPr sz="2200"/>
          </a:p>
        </p:txBody>
      </p:sp>
      <p:sp>
        <p:nvSpPr>
          <p:cNvPr id="83" name="Google Shape;83;p17"/>
          <p:cNvSpPr txBox="1">
            <a:spLocks noGrp="1"/>
          </p:cNvSpPr>
          <p:nvPr>
            <p:ph type="body" idx="1"/>
          </p:nvPr>
        </p:nvSpPr>
        <p:spPr>
          <a:xfrm>
            <a:off x="4867150" y="1620550"/>
            <a:ext cx="38982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Litigation is one of the major legal factors affecting the workforce shortages.</a:t>
            </a:r>
            <a:endParaRPr/>
          </a:p>
          <a:p>
            <a:pPr marL="457200" lvl="0" indent="-342900" algn="l" rtl="0">
              <a:spcBef>
                <a:spcPts val="0"/>
              </a:spcBef>
              <a:spcAft>
                <a:spcPts val="0"/>
              </a:spcAft>
              <a:buSzPts val="1800"/>
              <a:buChar char="●"/>
            </a:pPr>
            <a:r>
              <a:rPr lang="en-GB"/>
              <a:t>This has risen due to the dissatisfaction among people.</a:t>
            </a:r>
            <a:endParaRPr/>
          </a:p>
          <a:p>
            <a:pPr marL="457200" lvl="0" indent="-342900" algn="l" rtl="0">
              <a:spcBef>
                <a:spcPts val="0"/>
              </a:spcBef>
              <a:spcAft>
                <a:spcPts val="0"/>
              </a:spcAft>
              <a:buSzPts val="1800"/>
              <a:buChar char="●"/>
            </a:pPr>
            <a:r>
              <a:rPr lang="en-GB"/>
              <a:t>The toxic waste from hospitals also led to environmental concern. </a:t>
            </a:r>
            <a:endParaRPr/>
          </a:p>
        </p:txBody>
      </p:sp>
      <p:pic>
        <p:nvPicPr>
          <p:cNvPr id="84" name="Google Shape;84;p17"/>
          <p:cNvPicPr preferRelativeResize="0"/>
          <p:nvPr/>
        </p:nvPicPr>
        <p:blipFill>
          <a:blip r:embed="rId3">
            <a:alphaModFix/>
          </a:blip>
          <a:stretch>
            <a:fillRect/>
          </a:stretch>
        </p:blipFill>
        <p:spPr>
          <a:xfrm>
            <a:off x="553600" y="1386525"/>
            <a:ext cx="4091725" cy="27228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2100"/>
              <a:t>Fishbone representation of causes leading to the problem</a:t>
            </a:r>
            <a:endParaRPr sz="2100"/>
          </a:p>
        </p:txBody>
      </p:sp>
      <p:pic>
        <p:nvPicPr>
          <p:cNvPr id="90" name="Google Shape;90;p18"/>
          <p:cNvPicPr preferRelativeResize="0"/>
          <p:nvPr/>
        </p:nvPicPr>
        <p:blipFill>
          <a:blip r:embed="rId3">
            <a:alphaModFix/>
          </a:blip>
          <a:stretch>
            <a:fillRect/>
          </a:stretch>
        </p:blipFill>
        <p:spPr>
          <a:xfrm>
            <a:off x="1939087" y="1243324"/>
            <a:ext cx="5477475" cy="32347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2100"/>
              <a:t>Fishbone representation of causes leading to the problem</a:t>
            </a:r>
            <a:endParaRPr sz="2100"/>
          </a:p>
        </p:txBody>
      </p:sp>
      <p:sp>
        <p:nvSpPr>
          <p:cNvPr id="96" name="Google Shape;96;p19"/>
          <p:cNvSpPr txBox="1">
            <a:spLocks noGrp="1"/>
          </p:cNvSpPr>
          <p:nvPr>
            <p:ph type="body" idx="1"/>
          </p:nvPr>
        </p:nvSpPr>
        <p:spPr>
          <a:xfrm>
            <a:off x="311700" y="1092825"/>
            <a:ext cx="3593100" cy="3416400"/>
          </a:xfrm>
          <a:prstGeom prst="rect">
            <a:avLst/>
          </a:prstGeom>
        </p:spPr>
        <p:txBody>
          <a:bodyPr spcFirstLastPara="1" wrap="square" lIns="91425" tIns="91425" rIns="91425" bIns="91425" anchor="t" anchorCtr="0">
            <a:normAutofit lnSpcReduction="10000"/>
          </a:bodyPr>
          <a:lstStyle/>
          <a:p>
            <a:pPr marL="457200" lvl="0" indent="-330200" algn="l" rtl="0">
              <a:spcBef>
                <a:spcPts val="0"/>
              </a:spcBef>
              <a:spcAft>
                <a:spcPts val="0"/>
              </a:spcAft>
              <a:buSzPts val="1600"/>
              <a:buChar char="●"/>
            </a:pPr>
            <a:r>
              <a:rPr lang="en-GB" sz="1600"/>
              <a:t>The first aspect in the cause is the lack of public funding.</a:t>
            </a:r>
            <a:endParaRPr sz="1600"/>
          </a:p>
          <a:p>
            <a:pPr marL="457200" lvl="0" indent="-330200" algn="l" rtl="0">
              <a:spcBef>
                <a:spcPts val="0"/>
              </a:spcBef>
              <a:spcAft>
                <a:spcPts val="0"/>
              </a:spcAft>
              <a:buSzPts val="1600"/>
              <a:buChar char="●"/>
            </a:pPr>
            <a:r>
              <a:rPr lang="en-GB" sz="1600"/>
              <a:t>The second is identified as the lack of workforce planning.</a:t>
            </a:r>
            <a:endParaRPr sz="1600"/>
          </a:p>
          <a:p>
            <a:pPr marL="457200" lvl="0" indent="-330200" algn="l" rtl="0">
              <a:spcBef>
                <a:spcPts val="0"/>
              </a:spcBef>
              <a:spcAft>
                <a:spcPts val="0"/>
              </a:spcAft>
              <a:buSzPts val="1600"/>
              <a:buChar char="●"/>
            </a:pPr>
            <a:r>
              <a:rPr lang="en-GB" sz="1600"/>
              <a:t>The third aspect was the retirement and nurses leaving their jobs.</a:t>
            </a:r>
            <a:endParaRPr sz="1600"/>
          </a:p>
          <a:p>
            <a:pPr marL="457200" lvl="0" indent="-330200" algn="l" rtl="0">
              <a:spcBef>
                <a:spcPts val="0"/>
              </a:spcBef>
              <a:spcAft>
                <a:spcPts val="0"/>
              </a:spcAft>
              <a:buSzPts val="1600"/>
              <a:buChar char="●"/>
            </a:pPr>
            <a:r>
              <a:rPr lang="en-GB" sz="1600"/>
              <a:t>The lack of training is the fourth aspect.</a:t>
            </a:r>
            <a:endParaRPr sz="1600"/>
          </a:p>
          <a:p>
            <a:pPr marL="457200" lvl="0" indent="-330200" algn="l" rtl="0">
              <a:spcBef>
                <a:spcPts val="0"/>
              </a:spcBef>
              <a:spcAft>
                <a:spcPts val="0"/>
              </a:spcAft>
              <a:buSzPts val="1600"/>
              <a:buChar char="●"/>
            </a:pPr>
            <a:r>
              <a:rPr lang="en-GB" sz="1600"/>
              <a:t>Thee decreasing economic capacity also put a strain on the workforce </a:t>
            </a:r>
            <a:r>
              <a:rPr lang="en-GB" sz="1600">
                <a:solidFill>
                  <a:srgbClr val="000000"/>
                </a:solidFill>
                <a:latin typeface="Arial"/>
                <a:ea typeface="Arial"/>
                <a:cs typeface="Arial"/>
                <a:sym typeface="Arial"/>
              </a:rPr>
              <a:t> </a:t>
            </a:r>
            <a:r>
              <a:rPr lang="en-GB" sz="1600">
                <a:solidFill>
                  <a:srgbClr val="000000"/>
                </a:solidFill>
              </a:rPr>
              <a:t>(</a:t>
            </a:r>
            <a:r>
              <a:rPr lang="en-GB" sz="1600">
                <a:solidFill>
                  <a:srgbClr val="222222"/>
                </a:solidFill>
                <a:highlight>
                  <a:srgbClr val="FFFFFF"/>
                </a:highlight>
              </a:rPr>
              <a:t>Richardson, 2019</a:t>
            </a:r>
            <a:r>
              <a:rPr lang="en-GB" sz="1600">
                <a:solidFill>
                  <a:srgbClr val="000000"/>
                </a:solidFill>
              </a:rPr>
              <a:t>)</a:t>
            </a:r>
            <a:r>
              <a:rPr lang="en-GB" sz="1600"/>
              <a:t>. </a:t>
            </a:r>
            <a:endParaRPr sz="1600"/>
          </a:p>
        </p:txBody>
      </p:sp>
      <p:pic>
        <p:nvPicPr>
          <p:cNvPr id="97" name="Google Shape;97;p19"/>
          <p:cNvPicPr preferRelativeResize="0"/>
          <p:nvPr/>
        </p:nvPicPr>
        <p:blipFill>
          <a:blip r:embed="rId3">
            <a:alphaModFix/>
          </a:blip>
          <a:stretch>
            <a:fillRect/>
          </a:stretch>
        </p:blipFill>
        <p:spPr>
          <a:xfrm>
            <a:off x="4475125" y="1092825"/>
            <a:ext cx="3416400" cy="34164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2300"/>
              <a:t>Alternative solutions for NHS</a:t>
            </a:r>
            <a:endParaRPr sz="2300"/>
          </a:p>
        </p:txBody>
      </p:sp>
      <p:sp>
        <p:nvSpPr>
          <p:cNvPr id="103" name="Google Shape;103;p20"/>
          <p:cNvSpPr txBox="1">
            <a:spLocks noGrp="1"/>
          </p:cNvSpPr>
          <p:nvPr>
            <p:ph type="body" idx="1"/>
          </p:nvPr>
        </p:nvSpPr>
        <p:spPr>
          <a:xfrm>
            <a:off x="311700" y="1152475"/>
            <a:ext cx="35961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The first measure can be comprehended as training and development.</a:t>
            </a:r>
            <a:endParaRPr/>
          </a:p>
          <a:p>
            <a:pPr marL="457200" lvl="0" indent="-342900" algn="l" rtl="0">
              <a:spcBef>
                <a:spcPts val="0"/>
              </a:spcBef>
              <a:spcAft>
                <a:spcPts val="0"/>
              </a:spcAft>
              <a:buSzPts val="1800"/>
              <a:buChar char="●"/>
            </a:pPr>
            <a:r>
              <a:rPr lang="en-GB"/>
              <a:t>The second method would be creating retention policies.</a:t>
            </a:r>
            <a:endParaRPr/>
          </a:p>
          <a:p>
            <a:pPr marL="457200" lvl="0" indent="-342900" algn="l" rtl="0">
              <a:spcBef>
                <a:spcPts val="0"/>
              </a:spcBef>
              <a:spcAft>
                <a:spcPts val="0"/>
              </a:spcAft>
              <a:buSzPts val="1800"/>
              <a:buChar char="●"/>
            </a:pPr>
            <a:r>
              <a:rPr lang="en-GB"/>
              <a:t>The utilisation of e-roster can also help.</a:t>
            </a:r>
            <a:endParaRPr/>
          </a:p>
          <a:p>
            <a:pPr marL="457200" lvl="0" indent="-342900" algn="l" rtl="0">
              <a:spcBef>
                <a:spcPts val="0"/>
              </a:spcBef>
              <a:spcAft>
                <a:spcPts val="0"/>
              </a:spcAft>
              <a:buSzPts val="1800"/>
              <a:buChar char="●"/>
            </a:pPr>
            <a:r>
              <a:rPr lang="en-GB"/>
              <a:t>A better job planning can also help NHS. </a:t>
            </a:r>
            <a:endParaRPr/>
          </a:p>
        </p:txBody>
      </p:sp>
      <p:pic>
        <p:nvPicPr>
          <p:cNvPr id="104" name="Google Shape;104;p20"/>
          <p:cNvPicPr preferRelativeResize="0"/>
          <p:nvPr/>
        </p:nvPicPr>
        <p:blipFill>
          <a:blip r:embed="rId3">
            <a:alphaModFix/>
          </a:blip>
          <a:stretch>
            <a:fillRect/>
          </a:stretch>
        </p:blipFill>
        <p:spPr>
          <a:xfrm>
            <a:off x="3907800" y="1471000"/>
            <a:ext cx="4833025" cy="2462688"/>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21"/>
          <p:cNvSpPr txBox="1">
            <a:spLocks noGrp="1"/>
          </p:cNvSpPr>
          <p:nvPr>
            <p:ph type="title"/>
          </p:nvPr>
        </p:nvSpPr>
        <p:spPr>
          <a:xfrm>
            <a:off x="446575" y="526350"/>
            <a:ext cx="7970100" cy="40908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GB" i="1"/>
              <a:t>Thank You</a:t>
            </a:r>
            <a:endParaRPr i="1"/>
          </a:p>
        </p:txBody>
      </p:sp>
    </p:spTree>
  </p:cSld>
  <p:clrMapOvr>
    <a:masterClrMapping/>
  </p:clrMapOvr>
</p:sld>
</file>

<file path=ppt/theme/theme1.xml><?xml version="1.0" encoding="utf-8"?>
<a:theme xmlns:a="http://schemas.openxmlformats.org/drawingml/2006/main" name="Gameday">
  <a:themeElements>
    <a:clrScheme name="Gameday">
      <a:dk1>
        <a:srgbClr val="4285F4"/>
      </a:dk1>
      <a:lt1>
        <a:srgbClr val="FFFFFF"/>
      </a:lt1>
      <a:dk2>
        <a:srgbClr val="666666"/>
      </a:dk2>
      <a:lt2>
        <a:srgbClr val="D9D9D9"/>
      </a:lt2>
      <a:accent1>
        <a:srgbClr val="455A64"/>
      </a:accent1>
      <a:accent2>
        <a:srgbClr val="607D8B"/>
      </a:accent2>
      <a:accent3>
        <a:srgbClr val="FF5722"/>
      </a:accent3>
      <a:accent4>
        <a:srgbClr val="D84315"/>
      </a:accent4>
      <a:accent5>
        <a:srgbClr val="1C3AA9"/>
      </a:accent5>
      <a:accent6>
        <a:srgbClr val="FFAB40"/>
      </a:accent6>
      <a:hlink>
        <a:srgbClr val="1C3AA9"/>
      </a:hlink>
      <a:folHlink>
        <a:srgbClr val="1C3AA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1378</Words>
  <PresentationFormat>On-screen Show (16:9)</PresentationFormat>
  <Paragraphs>46</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Alfa Slab One</vt:lpstr>
      <vt:lpstr>Proxima Nova</vt:lpstr>
      <vt:lpstr>Gameday</vt:lpstr>
      <vt:lpstr>Problem-Solving and Decision Making</vt:lpstr>
      <vt:lpstr>Nature and impact of the problem </vt:lpstr>
      <vt:lpstr>Macro-economic factors leading to the problem</vt:lpstr>
      <vt:lpstr>Macro-economic factors leading to the problem</vt:lpstr>
      <vt:lpstr>Macro-economic factors leading to the problem</vt:lpstr>
      <vt:lpstr>Fishbone representation of causes leading to the problem</vt:lpstr>
      <vt:lpstr>Fishbone representation of causes leading to the problem</vt:lpstr>
      <vt:lpstr>Alternative solutions for NHS</vt:lpstr>
      <vt:lpstr>Thank You</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Problem-Solving and Decision Making</dc:title>
  <dc:creator>Virgil</dc:creator>
  <cp:lastModifiedBy>Windows User</cp:lastModifiedBy>
  <cp:revision>1</cp:revision>
  <dcterms:modified xsi:type="dcterms:W3CDTF">2022-12-01T00:05:09Z</dcterms:modified>
</cp:coreProperties>
</file>