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8" r:id="rId3"/>
    <p:sldId id="261" r:id="rId4"/>
    <p:sldId id="262" r:id="rId5"/>
    <p:sldId id="264" r:id="rId6"/>
    <p:sldId id="265" r:id="rId7"/>
    <p:sldId id="263" r:id="rId8"/>
    <p:sldId id="266" r:id="rId9"/>
    <p:sldId id="257"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EC4E3-ADC4-4E78-BCC8-E80C20F7CEA3}" type="datetimeFigureOut">
              <a:rPr lang="en-US" smtClean="0"/>
              <a:t>2/21/2024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EB5A90-A7D5-42E9-A916-876C647CB0AA}" type="slidenum">
              <a:rPr lang="en-US" smtClean="0"/>
              <a:t>‹#›</a:t>
            </a:fld>
            <a:endParaRPr lang="en-US"/>
          </a:p>
        </p:txBody>
      </p:sp>
    </p:spTree>
    <p:extLst>
      <p:ext uri="{BB962C8B-B14F-4D97-AF65-F5344CB8AC3E}">
        <p14:creationId xmlns:p14="http://schemas.microsoft.com/office/powerpoint/2010/main" val="1548446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AAEB5A90-A7D5-42E9-A916-876C647CB0AA}" type="slidenum">
              <a:rPr lang="en-US" smtClean="0"/>
              <a:t>2</a:t>
            </a:fld>
            <a:endParaRPr lang="en-US"/>
          </a:p>
        </p:txBody>
      </p:sp>
    </p:spTree>
    <p:extLst>
      <p:ext uri="{BB962C8B-B14F-4D97-AF65-F5344CB8AC3E}">
        <p14:creationId xmlns:p14="http://schemas.microsoft.com/office/powerpoint/2010/main" val="6764004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A726E7EE-2D8E-41E5-A3C5-403BF952D735}" type="datetime1">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CD4D1E-7C96-4F42-9AAC-D1826B913A17}" type="slidenum">
              <a:rPr lang="en-US" smtClean="0"/>
              <a:t>‹#›</a:t>
            </a:fld>
            <a:endParaRPr lang="en-US"/>
          </a:p>
        </p:txBody>
      </p:sp>
    </p:spTree>
    <p:extLst>
      <p:ext uri="{BB962C8B-B14F-4D97-AF65-F5344CB8AC3E}">
        <p14:creationId xmlns:p14="http://schemas.microsoft.com/office/powerpoint/2010/main" val="4215439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9FB5AB0-35F0-44FD-AB0F-185A37D94B49}" type="datetime1">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CD4D1E-7C96-4F42-9AAC-D1826B913A17}" type="slidenum">
              <a:rPr lang="en-US" smtClean="0"/>
              <a:t>‹#›</a:t>
            </a:fld>
            <a:endParaRPr lang="en-US"/>
          </a:p>
        </p:txBody>
      </p:sp>
    </p:spTree>
    <p:extLst>
      <p:ext uri="{BB962C8B-B14F-4D97-AF65-F5344CB8AC3E}">
        <p14:creationId xmlns:p14="http://schemas.microsoft.com/office/powerpoint/2010/main" val="1419676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2E9688-A950-4BD0-BCD8-C003713AF64D}" type="datetime1">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CD4D1E-7C96-4F42-9AAC-D1826B913A17}" type="slidenum">
              <a:rPr lang="en-US" smtClean="0"/>
              <a:t>‹#›</a:t>
            </a:fld>
            <a:endParaRPr lang="en-US"/>
          </a:p>
        </p:txBody>
      </p:sp>
    </p:spTree>
    <p:extLst>
      <p:ext uri="{BB962C8B-B14F-4D97-AF65-F5344CB8AC3E}">
        <p14:creationId xmlns:p14="http://schemas.microsoft.com/office/powerpoint/2010/main" val="1593439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7FEDA5F-7DBA-4DE7-B7DB-DB2A764DEA52}" type="datetime1">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CD4D1E-7C96-4F42-9AAC-D1826B913A17}" type="slidenum">
              <a:rPr lang="en-US" smtClean="0"/>
              <a:t>‹#›</a:t>
            </a:fld>
            <a:endParaRPr lang="en-US"/>
          </a:p>
        </p:txBody>
      </p:sp>
    </p:spTree>
    <p:extLst>
      <p:ext uri="{BB962C8B-B14F-4D97-AF65-F5344CB8AC3E}">
        <p14:creationId xmlns:p14="http://schemas.microsoft.com/office/powerpoint/2010/main" val="3166993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93A9A20-2C51-4DAD-AA16-957C3807A88D}" type="datetime1">
              <a:rPr lang="en-US" smtClean="0"/>
              <a:t>2/21/2024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CD4D1E-7C96-4F42-9AAC-D1826B913A17}" type="slidenum">
              <a:rPr lang="en-US" smtClean="0"/>
              <a:t>‹#›</a:t>
            </a:fld>
            <a:endParaRPr lang="en-US"/>
          </a:p>
        </p:txBody>
      </p:sp>
    </p:spTree>
    <p:extLst>
      <p:ext uri="{BB962C8B-B14F-4D97-AF65-F5344CB8AC3E}">
        <p14:creationId xmlns:p14="http://schemas.microsoft.com/office/powerpoint/2010/main" val="302957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99D214B-21AE-48C0-B330-4CCF6727EA5F}" type="datetime1">
              <a:rPr lang="en-US" smtClean="0"/>
              <a:t>2/21/2024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CD4D1E-7C96-4F42-9AAC-D1826B913A17}" type="slidenum">
              <a:rPr lang="en-US" smtClean="0"/>
              <a:t>‹#›</a:t>
            </a:fld>
            <a:endParaRPr lang="en-US"/>
          </a:p>
        </p:txBody>
      </p:sp>
    </p:spTree>
    <p:extLst>
      <p:ext uri="{BB962C8B-B14F-4D97-AF65-F5344CB8AC3E}">
        <p14:creationId xmlns:p14="http://schemas.microsoft.com/office/powerpoint/2010/main" val="16233388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92AA29-2572-4EA4-8D83-DC61B7BC4BCE}" type="datetime1">
              <a:rPr lang="en-US" smtClean="0"/>
              <a:t>2/21/2024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CD4D1E-7C96-4F42-9AAC-D1826B913A17}" type="slidenum">
              <a:rPr lang="en-US" smtClean="0"/>
              <a:t>‹#›</a:t>
            </a:fld>
            <a:endParaRPr lang="en-US"/>
          </a:p>
        </p:txBody>
      </p:sp>
    </p:spTree>
    <p:extLst>
      <p:ext uri="{BB962C8B-B14F-4D97-AF65-F5344CB8AC3E}">
        <p14:creationId xmlns:p14="http://schemas.microsoft.com/office/powerpoint/2010/main" val="1610062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ED819F-BCCC-4516-BC46-B741AA10DF23}" type="datetime1">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CD4D1E-7C96-4F42-9AAC-D1826B913A17}" type="slidenum">
              <a:rPr lang="en-US" smtClean="0"/>
              <a:t>‹#›</a:t>
            </a:fld>
            <a:endParaRPr lang="en-US"/>
          </a:p>
        </p:txBody>
      </p:sp>
    </p:spTree>
    <p:extLst>
      <p:ext uri="{BB962C8B-B14F-4D97-AF65-F5344CB8AC3E}">
        <p14:creationId xmlns:p14="http://schemas.microsoft.com/office/powerpoint/2010/main" val="2598551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1E6236-123D-404F-8EFE-AB2A5FD6FDBE}" type="datetime1">
              <a:rPr lang="en-US" smtClean="0"/>
              <a:t>2/21/2024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CD4D1E-7C96-4F42-9AAC-D1826B913A17}" type="slidenum">
              <a:rPr lang="en-US" smtClean="0"/>
              <a:t>‹#›</a:t>
            </a:fld>
            <a:endParaRPr lang="en-US"/>
          </a:p>
        </p:txBody>
      </p:sp>
    </p:spTree>
    <p:extLst>
      <p:ext uri="{BB962C8B-B14F-4D97-AF65-F5344CB8AC3E}">
        <p14:creationId xmlns:p14="http://schemas.microsoft.com/office/powerpoint/2010/main" val="2184188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8C03E5-A998-429A-877B-EDAB15C203E3}" type="datetime1">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CD4D1E-7C96-4F42-9AAC-D1826B913A17}" type="slidenum">
              <a:rPr lang="en-US" smtClean="0"/>
              <a:t>‹#›</a:t>
            </a:fld>
            <a:endParaRPr lang="en-US"/>
          </a:p>
        </p:txBody>
      </p:sp>
    </p:spTree>
    <p:extLst>
      <p:ext uri="{BB962C8B-B14F-4D97-AF65-F5344CB8AC3E}">
        <p14:creationId xmlns:p14="http://schemas.microsoft.com/office/powerpoint/2010/main" val="2796690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4180867-F44E-426B-9DD3-1FBF4298D548}" type="datetime1">
              <a:rPr lang="en-US" smtClean="0"/>
              <a:t>2/21/2024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CD4D1E-7C96-4F42-9AAC-D1826B913A17}" type="slidenum">
              <a:rPr lang="en-US" smtClean="0"/>
              <a:t>‹#›</a:t>
            </a:fld>
            <a:endParaRPr lang="en-US"/>
          </a:p>
        </p:txBody>
      </p:sp>
    </p:spTree>
    <p:extLst>
      <p:ext uri="{BB962C8B-B14F-4D97-AF65-F5344CB8AC3E}">
        <p14:creationId xmlns:p14="http://schemas.microsoft.com/office/powerpoint/2010/main" val="2338333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FC276F-C765-483B-A952-8AB806548614}" type="datetime1">
              <a:rPr lang="en-US" smtClean="0"/>
              <a:t>2/21/2024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CD4D1E-7C96-4F42-9AAC-D1826B913A17}" type="slidenum">
              <a:rPr lang="en-US" smtClean="0"/>
              <a:t>‹#›</a:t>
            </a:fld>
            <a:endParaRPr lang="en-US"/>
          </a:p>
        </p:txBody>
      </p:sp>
    </p:spTree>
    <p:extLst>
      <p:ext uri="{BB962C8B-B14F-4D97-AF65-F5344CB8AC3E}">
        <p14:creationId xmlns:p14="http://schemas.microsoft.com/office/powerpoint/2010/main" val="1562850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 Id="rId5" Type="http://schemas.openxmlformats.org/officeDocument/2006/relationships/image" Target="../media/image15.jpg"/><Relationship Id="rId4" Type="http://schemas.openxmlformats.org/officeDocument/2006/relationships/image" Target="../media/image14.jpg"/></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 Id="rId4" Type="http://schemas.openxmlformats.org/officeDocument/2006/relationships/image" Target="../media/image18.jpg"/></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b="1" dirty="0">
                <a:ln>
                  <a:solidFill>
                    <a:srgbClr val="00B0F0"/>
                  </a:solidFill>
                </a:ln>
                <a:solidFill>
                  <a:srgbClr val="C00000"/>
                </a:solidFill>
                <a:latin typeface="Arial" panose="020B0604020202020204" pitchFamily="34" charset="0"/>
                <a:cs typeface="Arial" panose="020B0604020202020204" pitchFamily="34" charset="0"/>
              </a:rPr>
              <a:t>Health and Safety Guide For Housekeeping Department</a:t>
            </a:r>
          </a:p>
        </p:txBody>
      </p:sp>
      <p:sp>
        <p:nvSpPr>
          <p:cNvPr id="3" name="Subtitle 2"/>
          <p:cNvSpPr>
            <a:spLocks noGrp="1"/>
          </p:cNvSpPr>
          <p:nvPr>
            <p:ph type="subTitle" idx="1"/>
          </p:nvPr>
        </p:nvSpPr>
        <p:spPr>
          <a:xfrm>
            <a:off x="-612448" y="3765807"/>
            <a:ext cx="9144000" cy="2387599"/>
          </a:xfrm>
        </p:spPr>
        <p:txBody>
          <a:bodyPr>
            <a:normAutofit/>
          </a:bodyPr>
          <a:lstStyle/>
          <a:p>
            <a:r>
              <a:rPr lang="en-US" b="1" dirty="0">
                <a:latin typeface="Arial" panose="020B0604020202020204" pitchFamily="34" charset="0"/>
                <a:cs typeface="Arial" panose="020B0604020202020204" pitchFamily="34" charset="0"/>
              </a:rPr>
              <a:t>Student No: 2245344</a:t>
            </a:r>
          </a:p>
          <a:p>
            <a:r>
              <a:rPr lang="en-US" b="1" dirty="0">
                <a:latin typeface="Arial" panose="020B0604020202020204" pitchFamily="34" charset="0"/>
                <a:cs typeface="Arial" panose="020B0604020202020204" pitchFamily="34" charset="0"/>
              </a:rPr>
              <a:t>Module Title: </a:t>
            </a:r>
            <a:r>
              <a:rPr lang="en-AU" b="1" dirty="0"/>
              <a:t>Hotel Placement – Operating Hotel Facilities.</a:t>
            </a:r>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Module Code: BMIH4006</a:t>
            </a:r>
          </a:p>
          <a:p>
            <a:r>
              <a:rPr lang="en-US" b="1" dirty="0">
                <a:latin typeface="Arial" panose="020B0604020202020204" pitchFamily="34" charset="0"/>
                <a:cs typeface="Arial" panose="020B0604020202020204" pitchFamily="34" charset="0"/>
              </a:rPr>
              <a:t>Lecturer: Scott James</a:t>
            </a:r>
          </a:p>
          <a:p>
            <a:r>
              <a:rPr lang="en-US" b="1" dirty="0">
                <a:latin typeface="Arial" panose="020B0604020202020204" pitchFamily="34" charset="0"/>
                <a:cs typeface="Arial" panose="020B0604020202020204" pitchFamily="34" charset="0"/>
              </a:rPr>
              <a:t>Name: Nicoleta Aurelia </a:t>
            </a:r>
            <a:r>
              <a:rPr lang="en-US" b="1">
                <a:latin typeface="Arial" panose="020B0604020202020204" pitchFamily="34" charset="0"/>
                <a:cs typeface="Arial" panose="020B0604020202020204" pitchFamily="34" charset="0"/>
              </a:rPr>
              <a:t>Monafu</a:t>
            </a:r>
            <a:endParaRPr lang="en-US" b="1" dirty="0">
              <a:latin typeface="Arial" panose="020B0604020202020204" pitchFamily="34" charset="0"/>
              <a:cs typeface="Arial" panose="020B0604020202020204" pitchFamily="34" charset="0"/>
            </a:endParaRPr>
          </a:p>
        </p:txBody>
      </p:sp>
      <p:pic>
        <p:nvPicPr>
          <p:cNvPr id="6" name="Picture 5"/>
          <p:cNvPicPr>
            <a:picLocks noChangeAspect="1"/>
          </p:cNvPicPr>
          <p:nvPr/>
        </p:nvPicPr>
        <p:blipFill rotWithShape="1">
          <a:blip r:embed="rId2">
            <a:clrChange>
              <a:clrFrom>
                <a:srgbClr val="FDFDFD"/>
              </a:clrFrom>
              <a:clrTo>
                <a:srgbClr val="FDFDFD">
                  <a:alpha val="0"/>
                </a:srgbClr>
              </a:clrTo>
            </a:clrChange>
            <a:extLst>
              <a:ext uri="{28A0092B-C50C-407E-A947-70E740481C1C}">
                <a14:useLocalDpi xmlns:a14="http://schemas.microsoft.com/office/drawing/2010/main" val="0"/>
              </a:ext>
            </a:extLst>
          </a:blip>
          <a:srcRect t="17888" b="16350"/>
          <a:stretch/>
        </p:blipFill>
        <p:spPr>
          <a:xfrm>
            <a:off x="-23610" y="38637"/>
            <a:ext cx="2824737" cy="1161000"/>
          </a:xfrm>
          <a:prstGeom prst="rect">
            <a:avLst/>
          </a:prstGeom>
        </p:spPr>
      </p:pic>
      <p:sp>
        <p:nvSpPr>
          <p:cNvPr id="7" name="Slide Number Placeholder 6"/>
          <p:cNvSpPr>
            <a:spLocks noGrp="1"/>
          </p:cNvSpPr>
          <p:nvPr>
            <p:ph type="sldNum" sz="quarter" idx="12"/>
          </p:nvPr>
        </p:nvSpPr>
        <p:spPr/>
        <p:txBody>
          <a:bodyPr/>
          <a:lstStyle/>
          <a:p>
            <a:fld id="{5ACD4D1E-7C96-4F42-9AAC-D1826B913A17}" type="slidenum">
              <a:rPr lang="en-US" smtClean="0"/>
              <a:t>1</a:t>
            </a:fld>
            <a:endParaRPr lang="en-US"/>
          </a:p>
        </p:txBody>
      </p:sp>
      <p:pic>
        <p:nvPicPr>
          <p:cNvPr id="9" name="Picture 8"/>
          <p:cNvPicPr>
            <a:picLocks noChangeAspect="1"/>
          </p:cNvPicPr>
          <p:nvPr/>
        </p:nvPicPr>
        <p:blipFill>
          <a:blip r:embed="rId3">
            <a:clrChange>
              <a:clrFrom>
                <a:srgbClr val="F7F7F7"/>
              </a:clrFrom>
              <a:clrTo>
                <a:srgbClr val="F7F7F7">
                  <a:alpha val="0"/>
                </a:srgbClr>
              </a:clrTo>
            </a:clrChange>
            <a:extLst>
              <a:ext uri="{28A0092B-C50C-407E-A947-70E740481C1C}">
                <a14:useLocalDpi xmlns:a14="http://schemas.microsoft.com/office/drawing/2010/main" val="0"/>
              </a:ext>
            </a:extLst>
          </a:blip>
          <a:stretch>
            <a:fillRect/>
          </a:stretch>
        </p:blipFill>
        <p:spPr>
          <a:xfrm>
            <a:off x="7942711" y="2962141"/>
            <a:ext cx="4249288" cy="3800176"/>
          </a:xfrm>
          <a:prstGeom prst="rect">
            <a:avLst/>
          </a:prstGeom>
        </p:spPr>
      </p:pic>
    </p:spTree>
    <p:extLst>
      <p:ext uri="{BB962C8B-B14F-4D97-AF65-F5344CB8AC3E}">
        <p14:creationId xmlns:p14="http://schemas.microsoft.com/office/powerpoint/2010/main" val="24777103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n>
                  <a:solidFill>
                    <a:srgbClr val="00B0F0"/>
                  </a:solidFill>
                </a:ln>
                <a:solidFill>
                  <a:srgbClr val="C00000"/>
                </a:solidFill>
                <a:latin typeface="Arial" panose="020B0604020202020204" pitchFamily="34" charset="0"/>
                <a:cs typeface="Arial" panose="020B0604020202020204" pitchFamily="34" charset="0"/>
              </a:rPr>
              <a:t>Table Of Content</a:t>
            </a:r>
          </a:p>
        </p:txBody>
      </p:sp>
      <p:sp>
        <p:nvSpPr>
          <p:cNvPr id="3" name="Content Placeholder 2"/>
          <p:cNvSpPr>
            <a:spLocks noGrp="1"/>
          </p:cNvSpPr>
          <p:nvPr>
            <p:ph idx="1"/>
          </p:nvPr>
        </p:nvSpPr>
        <p:spPr/>
        <p:txBody>
          <a:bodyPr/>
          <a:lstStyle/>
          <a:p>
            <a:r>
              <a:rPr lang="en-US" dirty="0"/>
              <a:t>Introduction</a:t>
            </a:r>
          </a:p>
          <a:p>
            <a:r>
              <a:rPr lang="en-US" dirty="0"/>
              <a:t>Risk and Hazards</a:t>
            </a:r>
          </a:p>
          <a:p>
            <a:pPr lvl="1"/>
            <a:r>
              <a:rPr lang="en-US" dirty="0"/>
              <a:t>In Room Cleaning</a:t>
            </a:r>
          </a:p>
          <a:p>
            <a:pPr lvl="1"/>
            <a:r>
              <a:rPr lang="en-US" dirty="0"/>
              <a:t>In Bathroom Cleaning </a:t>
            </a:r>
          </a:p>
          <a:p>
            <a:pPr lvl="1"/>
            <a:r>
              <a:rPr lang="en-US" dirty="0"/>
              <a:t>In Shifting Stuff</a:t>
            </a:r>
          </a:p>
          <a:p>
            <a:r>
              <a:rPr lang="en-US" dirty="0"/>
              <a:t>Precautions to Mitigate the Hazards</a:t>
            </a:r>
          </a:p>
          <a:p>
            <a:r>
              <a:rPr lang="en-US" dirty="0"/>
              <a:t>Benefits of Obeying Precautions</a:t>
            </a:r>
          </a:p>
          <a:p>
            <a:r>
              <a:rPr lang="en-US" dirty="0"/>
              <a:t>Conclusion</a:t>
            </a:r>
          </a:p>
          <a:p>
            <a:r>
              <a:rPr lang="en-US" dirty="0" err="1"/>
              <a:t>Refrence</a:t>
            </a:r>
            <a:endParaRPr lang="en-US" dirty="0"/>
          </a:p>
          <a:p>
            <a:endParaRPr lang="en-US" dirty="0"/>
          </a:p>
          <a:p>
            <a:endParaRPr lang="en-US" dirty="0"/>
          </a:p>
        </p:txBody>
      </p:sp>
      <p:sp>
        <p:nvSpPr>
          <p:cNvPr id="4" name="Slide Number Placeholder 3"/>
          <p:cNvSpPr>
            <a:spLocks noGrp="1"/>
          </p:cNvSpPr>
          <p:nvPr>
            <p:ph type="sldNum" sz="quarter" idx="12"/>
          </p:nvPr>
        </p:nvSpPr>
        <p:spPr/>
        <p:txBody>
          <a:bodyPr/>
          <a:lstStyle/>
          <a:p>
            <a:fld id="{5ACD4D1E-7C96-4F42-9AAC-D1826B913A17}" type="slidenum">
              <a:rPr lang="en-US" smtClean="0"/>
              <a:t>2</a:t>
            </a:fld>
            <a:endParaRPr lang="en-US"/>
          </a:p>
        </p:txBody>
      </p:sp>
      <p:pic>
        <p:nvPicPr>
          <p:cNvPr id="5" name="Picture 4"/>
          <p:cNvPicPr>
            <a:picLocks noChangeAspect="1"/>
          </p:cNvPicPr>
          <p:nvPr/>
        </p:nvPicPr>
        <p:blipFill>
          <a:blip r:embed="rId3">
            <a:clrChange>
              <a:clrFrom>
                <a:srgbClr val="FBFBF9"/>
              </a:clrFrom>
              <a:clrTo>
                <a:srgbClr val="FBFBF9">
                  <a:alpha val="0"/>
                </a:srgbClr>
              </a:clrTo>
            </a:clrChange>
            <a:extLst>
              <a:ext uri="{28A0092B-C50C-407E-A947-70E740481C1C}">
                <a14:useLocalDpi xmlns:a14="http://schemas.microsoft.com/office/drawing/2010/main" val="0"/>
              </a:ext>
            </a:extLst>
          </a:blip>
          <a:stretch>
            <a:fillRect/>
          </a:stretch>
        </p:blipFill>
        <p:spPr>
          <a:xfrm>
            <a:off x="6613859" y="1027906"/>
            <a:ext cx="5578141" cy="4826477"/>
          </a:xfrm>
          <a:prstGeom prst="rect">
            <a:avLst/>
          </a:prstGeom>
        </p:spPr>
      </p:pic>
    </p:spTree>
    <p:extLst>
      <p:ext uri="{BB962C8B-B14F-4D97-AF65-F5344CB8AC3E}">
        <p14:creationId xmlns:p14="http://schemas.microsoft.com/office/powerpoint/2010/main" val="235283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lnSpc>
                <a:spcPct val="150000"/>
              </a:lnSpc>
            </a:pPr>
            <a:r>
              <a:rPr lang="en-US" b="1" dirty="0">
                <a:ln>
                  <a:solidFill>
                    <a:srgbClr val="00B0F0"/>
                  </a:solidFill>
                </a:ln>
                <a:solidFill>
                  <a:srgbClr val="C00000"/>
                </a:solidFill>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838200" y="1580926"/>
            <a:ext cx="7739130" cy="5277074"/>
          </a:xfrm>
        </p:spPr>
        <p:txBody>
          <a:bodyPr>
            <a:normAutofit fontScale="62500" lnSpcReduction="20000"/>
          </a:bodyPr>
          <a:lstStyle/>
          <a:p>
            <a:pPr algn="just">
              <a:lnSpc>
                <a:spcPct val="170000"/>
              </a:lnSpc>
            </a:pPr>
            <a:r>
              <a:rPr lang="en-US" dirty="0"/>
              <a:t>As a responsible manager it is my duty to educate all of my hardworking employees</a:t>
            </a:r>
          </a:p>
          <a:p>
            <a:pPr algn="just">
              <a:lnSpc>
                <a:spcPct val="170000"/>
              </a:lnSpc>
            </a:pPr>
            <a:r>
              <a:rPr lang="en-US" dirty="0"/>
              <a:t> About the potential hazard and risk with which they are surrounded.</a:t>
            </a:r>
          </a:p>
          <a:p>
            <a:pPr algn="just">
              <a:lnSpc>
                <a:spcPct val="170000"/>
              </a:lnSpc>
            </a:pPr>
            <a:r>
              <a:rPr lang="en-US" dirty="0"/>
              <a:t>Simply, our job is just to cleans the corridors and rooms but there are many hidden and clearly visible risks associated with that.</a:t>
            </a:r>
          </a:p>
          <a:p>
            <a:pPr algn="just">
              <a:lnSpc>
                <a:spcPct val="170000"/>
              </a:lnSpc>
            </a:pPr>
            <a:r>
              <a:rPr lang="en-US" dirty="0"/>
              <a:t>So, like every month and with the entry of new of employees.</a:t>
            </a:r>
          </a:p>
          <a:p>
            <a:pPr algn="just">
              <a:lnSpc>
                <a:spcPct val="170000"/>
              </a:lnSpc>
            </a:pPr>
            <a:r>
              <a:rPr lang="en-US" dirty="0"/>
              <a:t>I gather you all to educate and acknowledge you about these hazards and risk in simply cleaning the rooms and shifting the stuffs.</a:t>
            </a:r>
          </a:p>
          <a:p>
            <a:pPr algn="just">
              <a:lnSpc>
                <a:spcPct val="170000"/>
              </a:lnSpc>
            </a:pPr>
            <a:r>
              <a:rPr lang="en-US" dirty="0"/>
              <a:t>Today the topic is mostly related with the risk associated with the room and bathroom cleaning and shifting of heavy stuff.</a:t>
            </a:r>
          </a:p>
        </p:txBody>
      </p:sp>
      <p:sp>
        <p:nvSpPr>
          <p:cNvPr id="4" name="Slide Number Placeholder 3"/>
          <p:cNvSpPr>
            <a:spLocks noGrp="1"/>
          </p:cNvSpPr>
          <p:nvPr>
            <p:ph type="sldNum" sz="quarter" idx="12"/>
          </p:nvPr>
        </p:nvSpPr>
        <p:spPr/>
        <p:txBody>
          <a:bodyPr/>
          <a:lstStyle/>
          <a:p>
            <a:fld id="{5ACD4D1E-7C96-4F42-9AAC-D1826B913A17}" type="slidenum">
              <a:rPr lang="en-US" smtClean="0"/>
              <a:t>3</a:t>
            </a:fld>
            <a:endParaRPr lang="en-US"/>
          </a:p>
        </p:txBody>
      </p:sp>
      <p:pic>
        <p:nvPicPr>
          <p:cNvPr id="5" name="Picture 4"/>
          <p:cNvPicPr>
            <a:picLocks noChangeAspect="1"/>
          </p:cNvPicPr>
          <p:nvPr/>
        </p:nvPicPr>
        <p:blipFill>
          <a:blip r:embed="rId2">
            <a:clrChange>
              <a:clrFrom>
                <a:srgbClr val="FCFBFF"/>
              </a:clrFrom>
              <a:clrTo>
                <a:srgbClr val="FCFBFF">
                  <a:alpha val="0"/>
                </a:srgbClr>
              </a:clrTo>
            </a:clrChange>
            <a:extLst>
              <a:ext uri="{28A0092B-C50C-407E-A947-70E740481C1C}">
                <a14:useLocalDpi xmlns:a14="http://schemas.microsoft.com/office/drawing/2010/main" val="0"/>
              </a:ext>
            </a:extLst>
          </a:blip>
          <a:stretch>
            <a:fillRect/>
          </a:stretch>
        </p:blipFill>
        <p:spPr>
          <a:xfrm>
            <a:off x="8701437" y="844357"/>
            <a:ext cx="3323137" cy="2714318"/>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01437" y="3863997"/>
            <a:ext cx="3323137" cy="2492353"/>
          </a:xfrm>
          <a:prstGeom prst="rect">
            <a:avLst/>
          </a:prstGeom>
        </p:spPr>
      </p:pic>
    </p:spTree>
    <p:extLst>
      <p:ext uri="{BB962C8B-B14F-4D97-AF65-F5344CB8AC3E}">
        <p14:creationId xmlns:p14="http://schemas.microsoft.com/office/powerpoint/2010/main" val="35494562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just">
              <a:lnSpc>
                <a:spcPct val="150000"/>
              </a:lnSpc>
            </a:pPr>
            <a:r>
              <a:rPr lang="en-US" sz="4000" b="1" dirty="0">
                <a:ln>
                  <a:solidFill>
                    <a:srgbClr val="00B0F0"/>
                  </a:solidFill>
                </a:ln>
                <a:solidFill>
                  <a:srgbClr val="C00000"/>
                </a:solidFill>
                <a:latin typeface="Arial" panose="020B0604020202020204" pitchFamily="34" charset="0"/>
                <a:cs typeface="Arial" panose="020B0604020202020204" pitchFamily="34" charset="0"/>
              </a:rPr>
              <a:t>Risk and Hazards During Room Cleaning</a:t>
            </a:r>
          </a:p>
        </p:txBody>
      </p:sp>
      <p:sp>
        <p:nvSpPr>
          <p:cNvPr id="3" name="Content Placeholder 2"/>
          <p:cNvSpPr>
            <a:spLocks noGrp="1"/>
          </p:cNvSpPr>
          <p:nvPr>
            <p:ph idx="1"/>
          </p:nvPr>
        </p:nvSpPr>
        <p:spPr>
          <a:xfrm>
            <a:off x="838200" y="1325563"/>
            <a:ext cx="7043670" cy="5032375"/>
          </a:xfrm>
        </p:spPr>
        <p:txBody>
          <a:bodyPr>
            <a:normAutofit fontScale="55000" lnSpcReduction="20000"/>
          </a:bodyPr>
          <a:lstStyle/>
          <a:p>
            <a:pPr algn="just">
              <a:lnSpc>
                <a:spcPct val="170000"/>
              </a:lnSpc>
            </a:pPr>
            <a:r>
              <a:rPr lang="en-US" dirty="0">
                <a:latin typeface="Arial" panose="020B0604020202020204" pitchFamily="34" charset="0"/>
                <a:cs typeface="Arial" panose="020B0604020202020204" pitchFamily="34" charset="0"/>
              </a:rPr>
              <a:t>According to previous case study a housekeeper can encounter with infectious pathogen during room cleaning.</a:t>
            </a:r>
          </a:p>
          <a:p>
            <a:pPr algn="just">
              <a:lnSpc>
                <a:spcPct val="170000"/>
              </a:lnSpc>
            </a:pPr>
            <a:r>
              <a:rPr lang="en-US" dirty="0">
                <a:latin typeface="Arial" panose="020B0604020202020204" pitchFamily="34" charset="0"/>
                <a:cs typeface="Arial" panose="020B0604020202020204" pitchFamily="34" charset="0"/>
              </a:rPr>
              <a:t>This can be possible when, one is changing soiled linen, with out wearing PPE.</a:t>
            </a:r>
          </a:p>
          <a:p>
            <a:pPr algn="just">
              <a:lnSpc>
                <a:spcPct val="170000"/>
              </a:lnSpc>
            </a:pPr>
            <a:r>
              <a:rPr lang="en-US" dirty="0">
                <a:latin typeface="Arial" panose="020B0604020202020204" pitchFamily="34" charset="0"/>
                <a:cs typeface="Arial" panose="020B0604020202020204" pitchFamily="34" charset="0"/>
              </a:rPr>
              <a:t>Another possible hazard is associated with handling of electrical appliance.</a:t>
            </a:r>
          </a:p>
          <a:p>
            <a:pPr algn="just">
              <a:lnSpc>
                <a:spcPct val="170000"/>
              </a:lnSpc>
            </a:pPr>
            <a:r>
              <a:rPr lang="en-US" dirty="0">
                <a:latin typeface="Arial" panose="020B0604020202020204" pitchFamily="34" charset="0"/>
                <a:cs typeface="Arial" panose="020B0604020202020204" pitchFamily="34" charset="0"/>
              </a:rPr>
              <a:t>It is highly possible that, one may lead to fata condition due to mishandling of electrical gadgets (</a:t>
            </a:r>
            <a:r>
              <a:rPr lang="en-US" dirty="0" err="1">
                <a:latin typeface="Arial" panose="020B0604020202020204" pitchFamily="34" charset="0"/>
                <a:cs typeface="Arial" panose="020B0604020202020204" pitchFamily="34" charset="0"/>
              </a:rPr>
              <a:t>Rathour</a:t>
            </a:r>
            <a:r>
              <a:rPr lang="en-US" dirty="0">
                <a:latin typeface="Arial" panose="020B0604020202020204" pitchFamily="34" charset="0"/>
                <a:cs typeface="Arial" panose="020B0604020202020204" pitchFamily="34" charset="0"/>
              </a:rPr>
              <a:t> and Sinha, 2023).</a:t>
            </a:r>
          </a:p>
          <a:p>
            <a:pPr algn="just">
              <a:lnSpc>
                <a:spcPct val="170000"/>
              </a:lnSpc>
            </a:pPr>
            <a:r>
              <a:rPr lang="en-US" dirty="0">
                <a:latin typeface="Arial" panose="020B0604020202020204" pitchFamily="34" charset="0"/>
                <a:cs typeface="Arial" panose="020B0604020202020204" pitchFamily="34" charset="0"/>
              </a:rPr>
              <a:t>It is also possible when use these gadgets with wet hands.</a:t>
            </a:r>
          </a:p>
          <a:p>
            <a:pPr algn="just">
              <a:lnSpc>
                <a:spcPct val="170000"/>
              </a:lnSpc>
            </a:pPr>
            <a:r>
              <a:rPr lang="en-US" dirty="0">
                <a:latin typeface="Arial" panose="020B0604020202020204" pitchFamily="34" charset="0"/>
                <a:cs typeface="Arial" panose="020B0604020202020204" pitchFamily="34" charset="0"/>
              </a:rPr>
              <a:t>A study tells a housekeeper may cause trips and falls of delicate stuff of the rooms and due to fatigue and unconsciousness (Browne, 2024).</a:t>
            </a:r>
          </a:p>
          <a:p>
            <a:pPr algn="just">
              <a:lnSpc>
                <a:spcPct val="170000"/>
              </a:lnSpc>
            </a:pPr>
            <a:r>
              <a:rPr lang="en-US" dirty="0">
                <a:latin typeface="Arial" panose="020B0604020202020204" pitchFamily="34" charset="0"/>
                <a:cs typeface="Arial" panose="020B0604020202020204" pitchFamily="34" charset="0"/>
              </a:rPr>
              <a:t>It is also possible that the employee may fall over the break glass and other stuff ands further harm itself (</a:t>
            </a:r>
            <a:r>
              <a:rPr lang="en-US" dirty="0" err="1">
                <a:latin typeface="Arial" panose="020B0604020202020204" pitchFamily="34" charset="0"/>
                <a:cs typeface="Arial" panose="020B0604020202020204" pitchFamily="34" charset="0"/>
              </a:rPr>
              <a:t>Bjornsdottir</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Ceci</a:t>
            </a:r>
            <a:r>
              <a:rPr lang="en-US" dirty="0">
                <a:latin typeface="Arial" panose="020B0604020202020204" pitchFamily="34" charset="0"/>
                <a:cs typeface="Arial" panose="020B0604020202020204" pitchFamily="34" charset="0"/>
              </a:rPr>
              <a:t>, 2023).</a:t>
            </a:r>
          </a:p>
          <a:p>
            <a:pPr algn="just">
              <a:lnSpc>
                <a:spcPct val="170000"/>
              </a:lnSpc>
            </a:pPr>
            <a:endParaRPr lang="en-US" dirty="0">
              <a:latin typeface="Arial" panose="020B0604020202020204" pitchFamily="34" charset="0"/>
              <a:cs typeface="Arial" panose="020B0604020202020204" pitchFamily="34" charset="0"/>
            </a:endParaRPr>
          </a:p>
          <a:p>
            <a:pPr algn="just">
              <a:lnSpc>
                <a:spcPct val="170000"/>
              </a:lnSpc>
            </a:pPr>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fld id="{5ACD4D1E-7C96-4F42-9AAC-D1826B913A17}" type="slidenum">
              <a:rPr lang="en-US" smtClean="0"/>
              <a:t>4</a:t>
            </a:fld>
            <a:endParaRPr lang="en-US"/>
          </a:p>
        </p:txBody>
      </p:sp>
      <p:pic>
        <p:nvPicPr>
          <p:cNvPr id="6" name="Picture 5"/>
          <p:cNvPicPr>
            <a:picLocks noChangeAspect="1"/>
          </p:cNvPicPr>
          <p:nvPr/>
        </p:nvPicPr>
        <p:blipFill rotWithShape="1">
          <a:blip r:embed="rId2">
            <a:clrChange>
              <a:clrFrom>
                <a:srgbClr val="C6BDAC"/>
              </a:clrFrom>
              <a:clrTo>
                <a:srgbClr val="C6BDAC">
                  <a:alpha val="0"/>
                </a:srgbClr>
              </a:clrTo>
            </a:clrChange>
            <a:extLst>
              <a:ext uri="{28A0092B-C50C-407E-A947-70E740481C1C}">
                <a14:useLocalDpi xmlns:a14="http://schemas.microsoft.com/office/drawing/2010/main" val="0"/>
              </a:ext>
            </a:extLst>
          </a:blip>
          <a:srcRect b="9157"/>
          <a:stretch/>
        </p:blipFill>
        <p:spPr>
          <a:xfrm>
            <a:off x="7541574" y="4241236"/>
            <a:ext cx="2595735" cy="2358041"/>
          </a:xfrm>
          <a:prstGeom prst="rect">
            <a:avLst/>
          </a:prstGeom>
        </p:spPr>
      </p:pic>
      <p:pic>
        <p:nvPicPr>
          <p:cNvPr id="9" name="Picture 8"/>
          <p:cNvPicPr>
            <a:picLocks noChangeAspect="1"/>
          </p:cNvPicPr>
          <p:nvPr/>
        </p:nvPicPr>
        <p:blipFill>
          <a:blip r:embed="rId3">
            <a:clrChange>
              <a:clrFrom>
                <a:srgbClr val="FDFDFD"/>
              </a:clrFrom>
              <a:clrTo>
                <a:srgbClr val="FDFDFD">
                  <a:alpha val="0"/>
                </a:srgbClr>
              </a:clrTo>
            </a:clrChange>
            <a:extLst>
              <a:ext uri="{28A0092B-C50C-407E-A947-70E740481C1C}">
                <a14:useLocalDpi xmlns:a14="http://schemas.microsoft.com/office/drawing/2010/main" val="0"/>
              </a:ext>
            </a:extLst>
          </a:blip>
          <a:stretch>
            <a:fillRect/>
          </a:stretch>
        </p:blipFill>
        <p:spPr>
          <a:xfrm>
            <a:off x="8031811" y="1325563"/>
            <a:ext cx="3680407" cy="2654720"/>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002078" y="4412568"/>
            <a:ext cx="1514475" cy="2095500"/>
          </a:xfrm>
          <a:prstGeom prst="rect">
            <a:avLst/>
          </a:prstGeom>
        </p:spPr>
      </p:pic>
    </p:spTree>
    <p:extLst>
      <p:ext uri="{BB962C8B-B14F-4D97-AF65-F5344CB8AC3E}">
        <p14:creationId xmlns:p14="http://schemas.microsoft.com/office/powerpoint/2010/main" val="4887952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pPr algn="just">
              <a:lnSpc>
                <a:spcPct val="150000"/>
              </a:lnSpc>
            </a:pPr>
            <a:r>
              <a:rPr lang="en-US" sz="3200" b="1" dirty="0">
                <a:ln>
                  <a:solidFill>
                    <a:srgbClr val="00B0F0"/>
                  </a:solidFill>
                </a:ln>
                <a:solidFill>
                  <a:srgbClr val="C00000"/>
                </a:solidFill>
                <a:latin typeface="Arial" panose="020B0604020202020204" pitchFamily="34" charset="0"/>
                <a:cs typeface="Arial" panose="020B0604020202020204" pitchFamily="34" charset="0"/>
              </a:rPr>
              <a:t>Risk and Hazards During Bathroom Room Cleaning</a:t>
            </a:r>
          </a:p>
        </p:txBody>
      </p:sp>
      <p:sp>
        <p:nvSpPr>
          <p:cNvPr id="3" name="Content Placeholder 2"/>
          <p:cNvSpPr>
            <a:spLocks noGrp="1"/>
          </p:cNvSpPr>
          <p:nvPr>
            <p:ph idx="1"/>
          </p:nvPr>
        </p:nvSpPr>
        <p:spPr>
          <a:xfrm>
            <a:off x="838200" y="1325563"/>
            <a:ext cx="6798972" cy="5441323"/>
          </a:xfrm>
        </p:spPr>
        <p:txBody>
          <a:bodyPr>
            <a:normAutofit fontScale="55000" lnSpcReduction="20000"/>
          </a:bodyPr>
          <a:lstStyle/>
          <a:p>
            <a:pPr algn="just">
              <a:lnSpc>
                <a:spcPct val="170000"/>
              </a:lnSpc>
            </a:pPr>
            <a:r>
              <a:rPr lang="en-US" dirty="0">
                <a:latin typeface="Arial" panose="020B0604020202020204" pitchFamily="34" charset="0"/>
                <a:cs typeface="Arial" panose="020B0604020202020204" pitchFamily="34" charset="0"/>
              </a:rPr>
              <a:t>According to Park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(2024), it is noted that many employee may occur allergic reactions. </a:t>
            </a:r>
          </a:p>
          <a:p>
            <a:pPr algn="just">
              <a:lnSpc>
                <a:spcPct val="170000"/>
              </a:lnSpc>
            </a:pPr>
            <a:r>
              <a:rPr lang="en-US" dirty="0">
                <a:latin typeface="Arial" panose="020B0604020202020204" pitchFamily="34" charset="0"/>
                <a:cs typeface="Arial" panose="020B0604020202020204" pitchFamily="34" charset="0"/>
              </a:rPr>
              <a:t>Due to irritating chemicals present in the cleaning products of the bathroom.</a:t>
            </a:r>
          </a:p>
          <a:p>
            <a:pPr algn="just">
              <a:lnSpc>
                <a:spcPct val="170000"/>
              </a:lnSpc>
            </a:pPr>
            <a:r>
              <a:rPr lang="en-US" dirty="0">
                <a:latin typeface="Arial" panose="020B0604020202020204" pitchFamily="34" charset="0"/>
                <a:cs typeface="Arial" panose="020B0604020202020204" pitchFamily="34" charset="0"/>
              </a:rPr>
              <a:t>This mostly occur when one don’t wear their heavy duty gloves and PPE, during cleaning process The allergic reaction may range from skin rash to fetal conditions, depends over employee sensitivity, such as respiratory inflammation.</a:t>
            </a:r>
          </a:p>
          <a:p>
            <a:pPr algn="just">
              <a:lnSpc>
                <a:spcPct val="170000"/>
              </a:lnSpc>
            </a:pPr>
            <a:r>
              <a:rPr lang="en-US" dirty="0">
                <a:latin typeface="Arial" panose="020B0604020202020204" pitchFamily="34" charset="0"/>
                <a:cs typeface="Arial" panose="020B0604020202020204" pitchFamily="34" charset="0"/>
              </a:rPr>
              <a:t>This is also reported that, employee fall in the bathroom, due to slippery, and wet floor (Chatterjee and Gupta, 2023).</a:t>
            </a:r>
          </a:p>
          <a:p>
            <a:pPr algn="just">
              <a:lnSpc>
                <a:spcPct val="170000"/>
              </a:lnSpc>
            </a:pPr>
            <a:r>
              <a:rPr lang="en-US" dirty="0">
                <a:latin typeface="Arial" panose="020B0604020202020204" pitchFamily="34" charset="0"/>
                <a:cs typeface="Arial" panose="020B0604020202020204" pitchFamily="34" charset="0"/>
              </a:rPr>
              <a:t>This occur when the employee is in hurry and panic condition or don’t wear non-skid soles.</a:t>
            </a:r>
          </a:p>
          <a:p>
            <a:pPr algn="just">
              <a:lnSpc>
                <a:spcPct val="170000"/>
              </a:lnSpc>
            </a:pPr>
            <a:r>
              <a:rPr lang="en-US" dirty="0">
                <a:latin typeface="Arial" panose="020B0604020202020204" pitchFamily="34" charset="0"/>
                <a:cs typeface="Arial" panose="020B0604020202020204" pitchFamily="34" charset="0"/>
              </a:rPr>
              <a:t>This fall may cause sever injuries, such as slip disk and joints dislocation.</a:t>
            </a:r>
          </a:p>
        </p:txBody>
      </p:sp>
      <p:sp>
        <p:nvSpPr>
          <p:cNvPr id="4" name="Slide Number Placeholder 3"/>
          <p:cNvSpPr>
            <a:spLocks noGrp="1"/>
          </p:cNvSpPr>
          <p:nvPr>
            <p:ph type="sldNum" sz="quarter" idx="12"/>
          </p:nvPr>
        </p:nvSpPr>
        <p:spPr/>
        <p:txBody>
          <a:bodyPr/>
          <a:lstStyle/>
          <a:p>
            <a:fld id="{5ACD4D1E-7C96-4F42-9AAC-D1826B913A17}" type="slidenum">
              <a:rPr lang="en-US" smtClean="0"/>
              <a:t>5</a:t>
            </a:fld>
            <a:endParaRPr lang="en-US"/>
          </a:p>
        </p:txBody>
      </p:sp>
      <p:pic>
        <p:nvPicPr>
          <p:cNvPr id="5" name="Picture 4"/>
          <p:cNvPicPr>
            <a:picLocks noChangeAspect="1"/>
          </p:cNvPicPr>
          <p:nvPr/>
        </p:nvPicPr>
        <p:blipFill>
          <a:blip r:embed="rId2">
            <a:clrChange>
              <a:clrFrom>
                <a:srgbClr val="ECECEC"/>
              </a:clrFrom>
              <a:clrTo>
                <a:srgbClr val="ECECEC">
                  <a:alpha val="0"/>
                </a:srgbClr>
              </a:clrTo>
            </a:clrChange>
            <a:extLst>
              <a:ext uri="{28A0092B-C50C-407E-A947-70E740481C1C}">
                <a14:useLocalDpi xmlns:a14="http://schemas.microsoft.com/office/drawing/2010/main" val="0"/>
              </a:ext>
            </a:extLst>
          </a:blip>
          <a:stretch>
            <a:fillRect/>
          </a:stretch>
        </p:blipFill>
        <p:spPr>
          <a:xfrm>
            <a:off x="8912181" y="3559098"/>
            <a:ext cx="3076977" cy="2797252"/>
          </a:xfrm>
          <a:prstGeom prst="rect">
            <a:avLst/>
          </a:prstGeom>
        </p:spPr>
      </p:pic>
      <p:pic>
        <p:nvPicPr>
          <p:cNvPr id="6" name="Picture 5"/>
          <p:cNvPicPr>
            <a:picLocks noChangeAspect="1"/>
          </p:cNvPicPr>
          <p:nvPr/>
        </p:nvPicPr>
        <p:blipFill>
          <a:blip r:embed="rId3">
            <a:clrChange>
              <a:clrFrom>
                <a:srgbClr val="FDFDFD"/>
              </a:clrFrom>
              <a:clrTo>
                <a:srgbClr val="FDFDFD">
                  <a:alpha val="0"/>
                </a:srgbClr>
              </a:clrTo>
            </a:clrChange>
            <a:extLst>
              <a:ext uri="{28A0092B-C50C-407E-A947-70E740481C1C}">
                <a14:useLocalDpi xmlns:a14="http://schemas.microsoft.com/office/drawing/2010/main" val="0"/>
              </a:ext>
            </a:extLst>
          </a:blip>
          <a:stretch>
            <a:fillRect/>
          </a:stretch>
        </p:blipFill>
        <p:spPr>
          <a:xfrm>
            <a:off x="9430689" y="971589"/>
            <a:ext cx="2409825" cy="2095500"/>
          </a:xfrm>
          <a:prstGeom prst="rect">
            <a:avLst/>
          </a:prstGeom>
        </p:spPr>
      </p:pic>
      <p:pic>
        <p:nvPicPr>
          <p:cNvPr id="7" name="Picture 6"/>
          <p:cNvPicPr>
            <a:picLocks noChangeAspect="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637172" y="3400022"/>
            <a:ext cx="2051571" cy="1145783"/>
          </a:xfrm>
          <a:prstGeom prst="rect">
            <a:avLst/>
          </a:prstGeom>
        </p:spPr>
      </p:pic>
    </p:spTree>
    <p:extLst>
      <p:ext uri="{BB962C8B-B14F-4D97-AF65-F5344CB8AC3E}">
        <p14:creationId xmlns:p14="http://schemas.microsoft.com/office/powerpoint/2010/main" val="526351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Autofit/>
          </a:bodyPr>
          <a:lstStyle/>
          <a:p>
            <a:pPr algn="just">
              <a:lnSpc>
                <a:spcPct val="150000"/>
              </a:lnSpc>
            </a:pPr>
            <a:r>
              <a:rPr lang="en-US" sz="3600" b="1" dirty="0">
                <a:ln>
                  <a:solidFill>
                    <a:srgbClr val="00B0F0"/>
                  </a:solidFill>
                </a:ln>
                <a:solidFill>
                  <a:srgbClr val="C00000"/>
                </a:solidFill>
                <a:latin typeface="Arial" panose="020B0604020202020204" pitchFamily="34" charset="0"/>
                <a:cs typeface="Arial" panose="020B0604020202020204" pitchFamily="34" charset="0"/>
              </a:rPr>
              <a:t>Risk and Hazards During Transferring</a:t>
            </a:r>
            <a:r>
              <a:rPr lang="en-US" sz="3600" b="1" dirty="0">
                <a:latin typeface="Arial" panose="020B0604020202020204" pitchFamily="34" charset="0"/>
                <a:cs typeface="Arial" panose="020B0604020202020204" pitchFamily="34" charset="0"/>
              </a:rPr>
              <a:t> </a:t>
            </a:r>
            <a:r>
              <a:rPr lang="en-US" sz="3600" b="1" dirty="0">
                <a:ln>
                  <a:solidFill>
                    <a:srgbClr val="00B0F0"/>
                  </a:solidFill>
                </a:ln>
                <a:solidFill>
                  <a:srgbClr val="C00000"/>
                </a:solidFill>
                <a:latin typeface="Arial" panose="020B0604020202020204" pitchFamily="34" charset="0"/>
                <a:cs typeface="Arial" panose="020B0604020202020204" pitchFamily="34" charset="0"/>
              </a:rPr>
              <a:t>heavy </a:t>
            </a:r>
          </a:p>
        </p:txBody>
      </p:sp>
      <p:sp>
        <p:nvSpPr>
          <p:cNvPr id="3" name="Content Placeholder 2"/>
          <p:cNvSpPr>
            <a:spLocks noGrp="1"/>
          </p:cNvSpPr>
          <p:nvPr>
            <p:ph idx="1"/>
          </p:nvPr>
        </p:nvSpPr>
        <p:spPr>
          <a:xfrm>
            <a:off x="838200" y="1260208"/>
            <a:ext cx="6798972" cy="5441323"/>
          </a:xfrm>
        </p:spPr>
        <p:txBody>
          <a:bodyPr>
            <a:normAutofit fontScale="85000" lnSpcReduction="10000"/>
          </a:bodyPr>
          <a:lstStyle/>
          <a:p>
            <a:pPr algn="just">
              <a:lnSpc>
                <a:spcPct val="150000"/>
              </a:lnSpc>
            </a:pPr>
            <a:r>
              <a:rPr lang="en-US" sz="2000" dirty="0">
                <a:latin typeface="Arial" panose="020B0604020202020204" pitchFamily="34" charset="0"/>
                <a:cs typeface="Arial" panose="020B0604020202020204" pitchFamily="34" charset="0"/>
              </a:rPr>
              <a:t>It is reported that many employees have lower back injuries, arm dislocation and muscle injuries, during shifting and lifting heavy stuff.</a:t>
            </a:r>
          </a:p>
          <a:p>
            <a:pPr algn="just">
              <a:lnSpc>
                <a:spcPct val="150000"/>
              </a:lnSpc>
            </a:pPr>
            <a:r>
              <a:rPr lang="en-US" sz="2000" dirty="0">
                <a:latin typeface="Arial" panose="020B0604020202020204" pitchFamily="34" charset="0"/>
                <a:cs typeface="Arial" panose="020B0604020202020204" pitchFamily="34" charset="0"/>
              </a:rPr>
              <a:t>This is mostly happen when stuff are handling in an inappropriate way, such as without cart (Comer and Holbrook Jr, 2023).</a:t>
            </a:r>
          </a:p>
          <a:p>
            <a:pPr algn="just">
              <a:lnSpc>
                <a:spcPct val="150000"/>
              </a:lnSpc>
            </a:pPr>
            <a:r>
              <a:rPr lang="en-US" sz="2000" dirty="0">
                <a:latin typeface="Arial" panose="020B0604020202020204" pitchFamily="34" charset="0"/>
                <a:cs typeface="Arial" panose="020B0604020202020204" pitchFamily="34" charset="0"/>
              </a:rPr>
              <a:t>Also it is happen when employee is just carrying piles of clothes through stair case.</a:t>
            </a:r>
          </a:p>
          <a:p>
            <a:pPr algn="just">
              <a:lnSpc>
                <a:spcPct val="150000"/>
              </a:lnSpc>
            </a:pPr>
            <a:r>
              <a:rPr lang="en-US" sz="2000" dirty="0">
                <a:latin typeface="Arial" panose="020B0604020202020204" pitchFamily="34" charset="0"/>
                <a:cs typeface="Arial" panose="020B0604020202020204" pitchFamily="34" charset="0"/>
              </a:rPr>
              <a:t>This hinder their vision, and imbalance cause them to brutally fall from the stair.</a:t>
            </a:r>
          </a:p>
          <a:p>
            <a:pPr algn="just">
              <a:lnSpc>
                <a:spcPct val="150000"/>
              </a:lnSpc>
            </a:pPr>
            <a:r>
              <a:rPr lang="en-US" sz="2000" dirty="0">
                <a:latin typeface="Arial" panose="020B0604020202020204" pitchFamily="34" charset="0"/>
                <a:cs typeface="Arial" panose="020B0604020202020204" pitchFamily="34" charset="0"/>
              </a:rPr>
              <a:t> This fall also cause loss of blood and infection such penetration of some pointed or rusted metal in the body (</a:t>
            </a:r>
            <a:r>
              <a:rPr lang="en-US" sz="1800" dirty="0" err="1">
                <a:latin typeface="Arial" panose="020B0604020202020204" pitchFamily="34" charset="0"/>
                <a:cs typeface="Arial" panose="020B0604020202020204" pitchFamily="34" charset="0"/>
              </a:rPr>
              <a:t>Saayman</a:t>
            </a:r>
            <a:r>
              <a:rPr lang="en-US" sz="1800" dirty="0">
                <a:latin typeface="Arial" panose="020B0604020202020204" pitchFamily="34" charset="0"/>
                <a:cs typeface="Arial" panose="020B0604020202020204" pitchFamily="34" charset="0"/>
              </a:rPr>
              <a:t>, 2024</a:t>
            </a:r>
            <a:r>
              <a:rPr lang="en-US" sz="2000"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12"/>
          </p:nvPr>
        </p:nvSpPr>
        <p:spPr/>
        <p:txBody>
          <a:bodyPr/>
          <a:lstStyle/>
          <a:p>
            <a:fld id="{5ACD4D1E-7C96-4F42-9AAC-D1826B913A17}" type="slidenum">
              <a:rPr lang="en-US" smtClean="0"/>
              <a:t>6</a:t>
            </a:fld>
            <a:endParaRPr lang="en-US"/>
          </a:p>
        </p:txBody>
      </p:sp>
      <p:pic>
        <p:nvPicPr>
          <p:cNvPr id="5" name="Picture 4"/>
          <p:cNvPicPr>
            <a:picLocks noChangeAspect="1"/>
          </p:cNvPicPr>
          <p:nvPr/>
        </p:nvPicPr>
        <p:blipFill>
          <a:blip r:embed="rId2">
            <a:clrChange>
              <a:clrFrom>
                <a:srgbClr val="FDFDFD"/>
              </a:clrFrom>
              <a:clrTo>
                <a:srgbClr val="FDFDFD">
                  <a:alpha val="0"/>
                </a:srgbClr>
              </a:clrTo>
            </a:clrChange>
            <a:extLst>
              <a:ext uri="{28A0092B-C50C-407E-A947-70E740481C1C}">
                <a14:useLocalDpi xmlns:a14="http://schemas.microsoft.com/office/drawing/2010/main" val="0"/>
              </a:ext>
            </a:extLst>
          </a:blip>
          <a:stretch>
            <a:fillRect/>
          </a:stretch>
        </p:blipFill>
        <p:spPr>
          <a:xfrm>
            <a:off x="9672704" y="4710357"/>
            <a:ext cx="1927818" cy="1991174"/>
          </a:xfrm>
          <a:prstGeom prst="rect">
            <a:avLst/>
          </a:prstGeom>
        </p:spPr>
      </p:pic>
      <p:pic>
        <p:nvPicPr>
          <p:cNvPr id="6" name="Picture 5"/>
          <p:cNvPicPr>
            <a:picLocks noChangeAspect="1"/>
          </p:cNvPicPr>
          <p:nvPr/>
        </p:nvPicPr>
        <p:blipFill>
          <a:blip r:embed="rId3">
            <a:clrChange>
              <a:clrFrom>
                <a:srgbClr val="FDFDFD"/>
              </a:clrFrom>
              <a:clrTo>
                <a:srgbClr val="FDFDFD">
                  <a:alpha val="0"/>
                </a:srgbClr>
              </a:clrTo>
            </a:clrChange>
            <a:extLst>
              <a:ext uri="{28A0092B-C50C-407E-A947-70E740481C1C}">
                <a14:useLocalDpi xmlns:a14="http://schemas.microsoft.com/office/drawing/2010/main" val="0"/>
              </a:ext>
            </a:extLst>
          </a:blip>
          <a:stretch>
            <a:fillRect/>
          </a:stretch>
        </p:blipFill>
        <p:spPr>
          <a:xfrm>
            <a:off x="7729089" y="3600994"/>
            <a:ext cx="1943615" cy="2591487"/>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10303" y="3146419"/>
            <a:ext cx="2256919" cy="1385992"/>
          </a:xfrm>
          <a:prstGeom prst="rect">
            <a:avLst/>
          </a:prstGeom>
        </p:spPr>
      </p:pic>
      <p:pic>
        <p:nvPicPr>
          <p:cNvPr id="8" name="Picture 7"/>
          <p:cNvPicPr>
            <a:picLocks noChangeAspect="1"/>
          </p:cNvPicPr>
          <p:nvPr/>
        </p:nvPicPr>
        <p:blipFill rotWithShape="1">
          <a:blip r:embed="rId5">
            <a:clrChange>
              <a:clrFrom>
                <a:srgbClr val="F7F7F7"/>
              </a:clrFrom>
              <a:clrTo>
                <a:srgbClr val="F7F7F7">
                  <a:alpha val="0"/>
                </a:srgbClr>
              </a:clrTo>
            </a:clrChange>
            <a:extLst>
              <a:ext uri="{28A0092B-C50C-407E-A947-70E740481C1C}">
                <a14:useLocalDpi xmlns:a14="http://schemas.microsoft.com/office/drawing/2010/main" val="0"/>
              </a:ext>
            </a:extLst>
          </a:blip>
          <a:srcRect l="11302" t="5766" r="12457"/>
          <a:stretch/>
        </p:blipFill>
        <p:spPr>
          <a:xfrm>
            <a:off x="8615966" y="1043188"/>
            <a:ext cx="2691686" cy="2103231"/>
          </a:xfrm>
          <a:prstGeom prst="rect">
            <a:avLst/>
          </a:prstGeom>
        </p:spPr>
      </p:pic>
    </p:spTree>
    <p:extLst>
      <p:ext uri="{BB962C8B-B14F-4D97-AF65-F5344CB8AC3E}">
        <p14:creationId xmlns:p14="http://schemas.microsoft.com/office/powerpoint/2010/main" val="3139301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Autofit/>
          </a:bodyPr>
          <a:lstStyle/>
          <a:p>
            <a:pPr algn="just">
              <a:lnSpc>
                <a:spcPct val="150000"/>
              </a:lnSpc>
            </a:pPr>
            <a:r>
              <a:rPr lang="en-US" sz="4000" b="1" dirty="0">
                <a:ln>
                  <a:solidFill>
                    <a:srgbClr val="00B0F0"/>
                  </a:solidFill>
                </a:ln>
                <a:solidFill>
                  <a:srgbClr val="C00000"/>
                </a:solidFill>
                <a:latin typeface="Arial" panose="020B0604020202020204" pitchFamily="34" charset="0"/>
                <a:cs typeface="Arial" panose="020B0604020202020204" pitchFamily="34" charset="0"/>
              </a:rPr>
              <a:t>Precautions to mitigate the Hazards</a:t>
            </a:r>
          </a:p>
        </p:txBody>
      </p:sp>
      <p:sp>
        <p:nvSpPr>
          <p:cNvPr id="3" name="Content Placeholder 2"/>
          <p:cNvSpPr>
            <a:spLocks noGrp="1"/>
          </p:cNvSpPr>
          <p:nvPr>
            <p:ph idx="1"/>
          </p:nvPr>
        </p:nvSpPr>
        <p:spPr>
          <a:xfrm>
            <a:off x="954110" y="1235411"/>
            <a:ext cx="8099738" cy="5032375"/>
          </a:xfrm>
        </p:spPr>
        <p:txBody>
          <a:bodyPr>
            <a:noAutofit/>
          </a:bodyPr>
          <a:lstStyle/>
          <a:p>
            <a:pPr algn="just">
              <a:lnSpc>
                <a:spcPct val="150000"/>
              </a:lnSpc>
            </a:pPr>
            <a:r>
              <a:rPr lang="en-US" sz="1500" dirty="0">
                <a:latin typeface="Arial" panose="020B0604020202020204" pitchFamily="34" charset="0"/>
                <a:cs typeface="Arial" panose="020B0604020202020204" pitchFamily="34" charset="0"/>
              </a:rPr>
              <a:t>It is strictly instructed to wear personal protective equipment according to the task.</a:t>
            </a:r>
          </a:p>
          <a:p>
            <a:pPr algn="just">
              <a:lnSpc>
                <a:spcPct val="150000"/>
              </a:lnSpc>
            </a:pPr>
            <a:r>
              <a:rPr lang="en-US" sz="1500" dirty="0">
                <a:latin typeface="Arial" panose="020B0604020202020204" pitchFamily="34" charset="0"/>
                <a:cs typeface="Arial" panose="020B0604020202020204" pitchFamily="34" charset="0"/>
              </a:rPr>
              <a:t>If the housekeeper is using cleaning agents to clean the bathroom then strictly wear heavy duty gloves, masks and non-skid sole.</a:t>
            </a:r>
          </a:p>
          <a:p>
            <a:pPr algn="just">
              <a:lnSpc>
                <a:spcPct val="150000"/>
              </a:lnSpc>
            </a:pPr>
            <a:r>
              <a:rPr lang="en-US" sz="1500" dirty="0">
                <a:latin typeface="Arial" panose="020B0604020202020204" pitchFamily="34" charset="0"/>
                <a:cs typeface="Arial" panose="020B0604020202020204" pitchFamily="34" charset="0"/>
              </a:rPr>
              <a:t>If the housekeeper is handling soiled Linens then, it is needed to wear an entire covered PPE, because pathogen may enter the body from the tiny incision.</a:t>
            </a:r>
          </a:p>
          <a:p>
            <a:pPr algn="just">
              <a:lnSpc>
                <a:spcPct val="150000"/>
              </a:lnSpc>
            </a:pPr>
            <a:r>
              <a:rPr lang="en-US" sz="1500" dirty="0">
                <a:latin typeface="Arial" panose="020B0604020202020204" pitchFamily="34" charset="0"/>
                <a:cs typeface="Arial" panose="020B0604020202020204" pitchFamily="34" charset="0"/>
              </a:rPr>
              <a:t>If the housekeeper is handling needles and other sharp objectives then take extra care, by wrapping them in layers of newspapers, and place them in separate sharp objects bags.</a:t>
            </a:r>
          </a:p>
          <a:p>
            <a:pPr algn="just">
              <a:lnSpc>
                <a:spcPct val="150000"/>
              </a:lnSpc>
            </a:pPr>
            <a:r>
              <a:rPr lang="en-US" sz="1500" dirty="0">
                <a:latin typeface="Arial" panose="020B0604020202020204" pitchFamily="34" charset="0"/>
                <a:cs typeface="Arial" panose="020B0604020202020204" pitchFamily="34" charset="0"/>
              </a:rPr>
              <a:t>If the employee is shifting stuff through stair case, then make it sure that the stuff didn't hinder the vision.</a:t>
            </a:r>
          </a:p>
          <a:p>
            <a:pPr algn="just">
              <a:lnSpc>
                <a:spcPct val="150000"/>
              </a:lnSpc>
            </a:pPr>
            <a:r>
              <a:rPr lang="en-US" sz="1500" dirty="0">
                <a:latin typeface="Arial" panose="020B0604020202020204" pitchFamily="34" charset="0"/>
                <a:cs typeface="Arial" panose="020B0604020202020204" pitchFamily="34" charset="0"/>
              </a:rPr>
              <a:t>If the employee is shifting lots of stuff from place to other then use cart.</a:t>
            </a:r>
          </a:p>
          <a:p>
            <a:pPr algn="just">
              <a:lnSpc>
                <a:spcPct val="150000"/>
              </a:lnSpc>
            </a:pPr>
            <a:r>
              <a:rPr lang="en-US" sz="1500" dirty="0">
                <a:latin typeface="Arial" panose="020B0604020202020204" pitchFamily="34" charset="0"/>
                <a:cs typeface="Arial" panose="020B0604020202020204" pitchFamily="34" charset="0"/>
              </a:rPr>
              <a:t>Before using cart make sure the cart is in proper condition.</a:t>
            </a:r>
          </a:p>
          <a:p>
            <a:pPr algn="just">
              <a:lnSpc>
                <a:spcPct val="150000"/>
              </a:lnSpc>
            </a:pPr>
            <a:r>
              <a:rPr lang="en-US" sz="1500" dirty="0">
                <a:latin typeface="Arial" panose="020B0604020202020204" pitchFamily="34" charset="0"/>
                <a:cs typeface="Arial" panose="020B0604020202020204" pitchFamily="34" charset="0"/>
              </a:rPr>
              <a:t>Before using electrical appliance make sure the hands are dry and handle the plugs and sockets from safe side (</a:t>
            </a:r>
            <a:r>
              <a:rPr lang="en-US" sz="1600" dirty="0" err="1">
                <a:latin typeface="Arial" panose="020B0604020202020204" pitchFamily="34" charset="0"/>
                <a:cs typeface="Arial" panose="020B0604020202020204" pitchFamily="34" charset="0"/>
              </a:rPr>
              <a:t>Sianipar</a:t>
            </a:r>
            <a:r>
              <a:rPr lang="en-US" sz="1600" dirty="0">
                <a:latin typeface="Arial" panose="020B0604020202020204" pitchFamily="34" charset="0"/>
                <a:cs typeface="Arial" panose="020B0604020202020204" pitchFamily="34" charset="0"/>
              </a:rPr>
              <a:t> and </a:t>
            </a:r>
            <a:r>
              <a:rPr lang="en-US" sz="1600" dirty="0" err="1">
                <a:latin typeface="Arial" panose="020B0604020202020204" pitchFamily="34" charset="0"/>
                <a:cs typeface="Arial" panose="020B0604020202020204" pitchFamily="34" charset="0"/>
              </a:rPr>
              <a:t>Cicilia</a:t>
            </a:r>
            <a:r>
              <a:rPr lang="en-US" sz="1600" dirty="0">
                <a:latin typeface="Arial" panose="020B0604020202020204" pitchFamily="34" charset="0"/>
                <a:cs typeface="Arial" panose="020B0604020202020204" pitchFamily="34" charset="0"/>
              </a:rPr>
              <a:t> 2023</a:t>
            </a:r>
            <a:r>
              <a:rPr lang="en-US" sz="1500"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12"/>
          </p:nvPr>
        </p:nvSpPr>
        <p:spPr/>
        <p:txBody>
          <a:bodyPr/>
          <a:lstStyle/>
          <a:p>
            <a:fld id="{5ACD4D1E-7C96-4F42-9AAC-D1826B913A17}" type="slidenum">
              <a:rPr lang="en-US" smtClean="0"/>
              <a:t>7</a:t>
            </a:fld>
            <a:endParaRPr lang="en-US"/>
          </a:p>
        </p:txBody>
      </p:sp>
      <p:pic>
        <p:nvPicPr>
          <p:cNvPr id="5" name="Picture 4"/>
          <p:cNvPicPr>
            <a:picLocks noChangeAspect="1"/>
          </p:cNvPicPr>
          <p:nvPr/>
        </p:nvPicPr>
        <p:blipFill>
          <a:blip r:embed="rId2">
            <a:clrChange>
              <a:clrFrom>
                <a:srgbClr val="FAFAFA"/>
              </a:clrFrom>
              <a:clrTo>
                <a:srgbClr val="FAFAFA">
                  <a:alpha val="0"/>
                </a:srgbClr>
              </a:clrTo>
            </a:clrChange>
            <a:extLst>
              <a:ext uri="{28A0092B-C50C-407E-A947-70E740481C1C}">
                <a14:useLocalDpi xmlns:a14="http://schemas.microsoft.com/office/drawing/2010/main" val="0"/>
              </a:ext>
            </a:extLst>
          </a:blip>
          <a:stretch>
            <a:fillRect/>
          </a:stretch>
        </p:blipFill>
        <p:spPr>
          <a:xfrm>
            <a:off x="10036984" y="4435603"/>
            <a:ext cx="1514475" cy="2095500"/>
          </a:xfrm>
          <a:prstGeom prst="rect">
            <a:avLst/>
          </a:prstGeom>
        </p:spPr>
      </p:pic>
      <p:pic>
        <p:nvPicPr>
          <p:cNvPr id="6" name="Picture 5"/>
          <p:cNvPicPr>
            <a:picLocks noChangeAspect="1"/>
          </p:cNvPicPr>
          <p:nvPr/>
        </p:nvPicPr>
        <p:blipFill>
          <a:blip r:embed="rId3">
            <a:clrChange>
              <a:clrFrom>
                <a:srgbClr val="FDFDFD"/>
              </a:clrFrom>
              <a:clrTo>
                <a:srgbClr val="FDFDFD">
                  <a:alpha val="0"/>
                </a:srgbClr>
              </a:clrTo>
            </a:clrChange>
            <a:extLst>
              <a:ext uri="{28A0092B-C50C-407E-A947-70E740481C1C}">
                <a14:useLocalDpi xmlns:a14="http://schemas.microsoft.com/office/drawing/2010/main" val="0"/>
              </a:ext>
            </a:extLst>
          </a:blip>
          <a:stretch>
            <a:fillRect/>
          </a:stretch>
        </p:blipFill>
        <p:spPr>
          <a:xfrm>
            <a:off x="9169758" y="2308792"/>
            <a:ext cx="3143250" cy="2095500"/>
          </a:xfrm>
          <a:prstGeom prst="rect">
            <a:avLst/>
          </a:prstGeom>
        </p:spPr>
      </p:pic>
      <p:pic>
        <p:nvPicPr>
          <p:cNvPr id="7" name="Picture 6"/>
          <p:cNvPicPr>
            <a:picLocks noChangeAspect="1"/>
          </p:cNvPicPr>
          <p:nvPr/>
        </p:nvPicPr>
        <p:blipFill>
          <a:blip r:embed="rId4">
            <a:clrChange>
              <a:clrFrom>
                <a:srgbClr val="ECECEC"/>
              </a:clrFrom>
              <a:clrTo>
                <a:srgbClr val="ECECEC">
                  <a:alpha val="0"/>
                </a:srgbClr>
              </a:clrTo>
            </a:clrChange>
            <a:extLst>
              <a:ext uri="{28A0092B-C50C-407E-A947-70E740481C1C}">
                <a14:useLocalDpi xmlns:a14="http://schemas.microsoft.com/office/drawing/2010/main" val="0"/>
              </a:ext>
            </a:extLst>
          </a:blip>
          <a:stretch>
            <a:fillRect/>
          </a:stretch>
        </p:blipFill>
        <p:spPr>
          <a:xfrm>
            <a:off x="9570260" y="187661"/>
            <a:ext cx="2447925" cy="2095500"/>
          </a:xfrm>
          <a:prstGeom prst="rect">
            <a:avLst/>
          </a:prstGeom>
        </p:spPr>
      </p:pic>
    </p:spTree>
    <p:extLst>
      <p:ext uri="{BB962C8B-B14F-4D97-AF65-F5344CB8AC3E}">
        <p14:creationId xmlns:p14="http://schemas.microsoft.com/office/powerpoint/2010/main" val="513647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just">
              <a:lnSpc>
                <a:spcPct val="150000"/>
              </a:lnSpc>
            </a:pPr>
            <a:r>
              <a:rPr lang="en-US" b="1" dirty="0">
                <a:ln>
                  <a:solidFill>
                    <a:srgbClr val="00B0F0"/>
                  </a:solidFill>
                </a:ln>
                <a:solidFill>
                  <a:srgbClr val="C00000"/>
                </a:solidFill>
                <a:latin typeface="Arial" panose="020B0604020202020204" pitchFamily="34" charset="0"/>
                <a:cs typeface="Arial" panose="020B0604020202020204" pitchFamily="34" charset="0"/>
              </a:rPr>
              <a:t>Benefits of Obeying Precautions</a:t>
            </a:r>
          </a:p>
        </p:txBody>
      </p:sp>
      <p:sp>
        <p:nvSpPr>
          <p:cNvPr id="3" name="Content Placeholder 2"/>
          <p:cNvSpPr>
            <a:spLocks noGrp="1"/>
          </p:cNvSpPr>
          <p:nvPr>
            <p:ph idx="1"/>
          </p:nvPr>
        </p:nvSpPr>
        <p:spPr>
          <a:xfrm>
            <a:off x="838200" y="1325563"/>
            <a:ext cx="8164132" cy="5231999"/>
          </a:xfrm>
        </p:spPr>
        <p:txBody>
          <a:bodyPr>
            <a:noAutofit/>
          </a:bodyPr>
          <a:lstStyle/>
          <a:p>
            <a:pPr algn="just">
              <a:lnSpc>
                <a:spcPct val="150000"/>
              </a:lnSpc>
            </a:pPr>
            <a:r>
              <a:rPr lang="en-US" sz="1500" dirty="0">
                <a:latin typeface="Arial" panose="020B0604020202020204" pitchFamily="34" charset="0"/>
                <a:cs typeface="Arial" panose="020B0604020202020204" pitchFamily="34" charset="0"/>
              </a:rPr>
              <a:t>Wearing non-skid soles protect you from slipping over wet floor because it is specially design to make grip over wet floor.</a:t>
            </a:r>
          </a:p>
          <a:p>
            <a:pPr algn="just">
              <a:lnSpc>
                <a:spcPct val="150000"/>
              </a:lnSpc>
            </a:pPr>
            <a:r>
              <a:rPr lang="en-US" sz="1500" dirty="0">
                <a:latin typeface="Arial" panose="020B0604020202020204" pitchFamily="34" charset="0"/>
                <a:cs typeface="Arial" panose="020B0604020202020204" pitchFamily="34" charset="0"/>
              </a:rPr>
              <a:t>Wearing PPE during handling soiled linen will protect you from direct contact of infectious pathogen.</a:t>
            </a:r>
          </a:p>
          <a:p>
            <a:pPr algn="just">
              <a:lnSpc>
                <a:spcPct val="150000"/>
              </a:lnSpc>
            </a:pPr>
            <a:r>
              <a:rPr lang="en-US" sz="1500" dirty="0">
                <a:latin typeface="Arial" panose="020B0604020202020204" pitchFamily="34" charset="0"/>
                <a:cs typeface="Arial" panose="020B0604020202020204" pitchFamily="34" charset="0"/>
              </a:rPr>
              <a:t> Wearing heavy duty gloves and masks, while handling cleaning agents protect you from allergic reactions caused by hazardous chemicals.</a:t>
            </a:r>
          </a:p>
          <a:p>
            <a:pPr algn="just">
              <a:lnSpc>
                <a:spcPct val="150000"/>
              </a:lnSpc>
            </a:pPr>
            <a:r>
              <a:rPr lang="en-US" sz="1500" dirty="0">
                <a:latin typeface="Arial" panose="020B0604020202020204" pitchFamily="34" charset="0"/>
                <a:cs typeface="Arial" panose="020B0604020202020204" pitchFamily="34" charset="0"/>
              </a:rPr>
              <a:t>Using cart during shifting, and managing optimal amount of stuff, while using stair case protect you from slips trip and falls, which leads to harmful injuries such as lower back.</a:t>
            </a:r>
          </a:p>
          <a:p>
            <a:pPr algn="just">
              <a:lnSpc>
                <a:spcPct val="150000"/>
              </a:lnSpc>
            </a:pPr>
            <a:r>
              <a:rPr lang="en-US" sz="1500" dirty="0">
                <a:latin typeface="Arial" panose="020B0604020202020204" pitchFamily="34" charset="0"/>
                <a:cs typeface="Arial" panose="020B0604020202020204" pitchFamily="34" charset="0"/>
              </a:rPr>
              <a:t>Handling electrical appliances according to the guideline provide with the particular gadget will protect you from fetal electric shocks.</a:t>
            </a:r>
          </a:p>
          <a:p>
            <a:pPr algn="just">
              <a:lnSpc>
                <a:spcPct val="150000"/>
              </a:lnSpc>
            </a:pPr>
            <a:r>
              <a:rPr lang="en-US" sz="1500" dirty="0">
                <a:latin typeface="Arial" panose="020B0604020202020204" pitchFamily="34" charset="0"/>
                <a:cs typeface="Arial" panose="020B0604020202020204" pitchFamily="34" charset="0"/>
              </a:rPr>
              <a:t>If you all deliberately take these precautions seriously, it will safe your life, time and career.</a:t>
            </a:r>
          </a:p>
          <a:p>
            <a:pPr algn="just">
              <a:lnSpc>
                <a:spcPct val="150000"/>
              </a:lnSpc>
            </a:pPr>
            <a:r>
              <a:rPr lang="en-US" sz="1500" dirty="0">
                <a:latin typeface="Arial" panose="020B0604020202020204" pitchFamily="34" charset="0"/>
                <a:cs typeface="Arial" panose="020B0604020202020204" pitchFamily="34" charset="0"/>
              </a:rPr>
              <a:t>This also make our supply continue of healthy and hardworking employees </a:t>
            </a:r>
            <a:r>
              <a:rPr lang="en-US" sz="1500" b="1" dirty="0">
                <a:latin typeface="Arial" panose="020B0604020202020204" pitchFamily="34" charset="0"/>
                <a:cs typeface="Arial" panose="020B0604020202020204" pitchFamily="34" charset="0"/>
              </a:rPr>
              <a:t>(</a:t>
            </a:r>
            <a:r>
              <a:rPr lang="en-US" sz="1600" dirty="0">
                <a:latin typeface="Arial" panose="020B0604020202020204" pitchFamily="34" charset="0"/>
                <a:cs typeface="Arial" panose="020B0604020202020204" pitchFamily="34" charset="0"/>
              </a:rPr>
              <a:t>Owen and Laird, 2020</a:t>
            </a:r>
            <a:r>
              <a:rPr lang="en-US" sz="1500" dirty="0">
                <a:latin typeface="Arial" panose="020B0604020202020204" pitchFamily="34" charset="0"/>
                <a:cs typeface="Arial" panose="020B0604020202020204" pitchFamily="34" charset="0"/>
              </a:rPr>
              <a:t>). </a:t>
            </a:r>
          </a:p>
        </p:txBody>
      </p:sp>
      <p:sp>
        <p:nvSpPr>
          <p:cNvPr id="4" name="Slide Number Placeholder 3"/>
          <p:cNvSpPr>
            <a:spLocks noGrp="1"/>
          </p:cNvSpPr>
          <p:nvPr>
            <p:ph type="sldNum" sz="quarter" idx="12"/>
          </p:nvPr>
        </p:nvSpPr>
        <p:spPr/>
        <p:txBody>
          <a:bodyPr/>
          <a:lstStyle/>
          <a:p>
            <a:fld id="{5ACD4D1E-7C96-4F42-9AAC-D1826B913A17}" type="slidenum">
              <a:rPr lang="en-US" smtClean="0"/>
              <a:t>8</a:t>
            </a:fld>
            <a:endParaRPr lang="en-US"/>
          </a:p>
        </p:txBody>
      </p:sp>
      <p:pic>
        <p:nvPicPr>
          <p:cNvPr id="5" name="Picture 4"/>
          <p:cNvPicPr>
            <a:picLocks noChangeAspect="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flipH="1">
            <a:off x="7952542" y="0"/>
            <a:ext cx="4451048" cy="6858000"/>
          </a:xfrm>
          <a:prstGeom prst="rect">
            <a:avLst/>
          </a:prstGeom>
        </p:spPr>
      </p:pic>
    </p:spTree>
    <p:extLst>
      <p:ext uri="{BB962C8B-B14F-4D97-AF65-F5344CB8AC3E}">
        <p14:creationId xmlns:p14="http://schemas.microsoft.com/office/powerpoint/2010/main" val="11869206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n>
                  <a:solidFill>
                    <a:srgbClr val="00B0F0"/>
                  </a:solidFill>
                </a:ln>
                <a:solidFill>
                  <a:srgbClr val="C00000"/>
                </a:solidFill>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p:txBody>
          <a:bodyPr>
            <a:normAutofit/>
          </a:bodyPr>
          <a:lstStyle/>
          <a:p>
            <a:pPr algn="just">
              <a:lnSpc>
                <a:spcPct val="150000"/>
              </a:lnSpc>
              <a:buFont typeface="Wingdings" panose="05000000000000000000" pitchFamily="2" charset="2"/>
              <a:buChar char="q"/>
            </a:pPr>
            <a:r>
              <a:rPr lang="en-US" sz="1600" dirty="0">
                <a:latin typeface="Arial" panose="020B0604020202020204" pitchFamily="34" charset="0"/>
                <a:cs typeface="Arial" panose="020B0604020202020204" pitchFamily="34" charset="0"/>
              </a:rPr>
              <a:t>According to all previous reports which reflect the accidents in different departments and scenarios of hotel restaurants an also with in the home it is clear that risks and hazards are everywhere. </a:t>
            </a:r>
          </a:p>
          <a:p>
            <a:pPr algn="just">
              <a:lnSpc>
                <a:spcPct val="150000"/>
              </a:lnSpc>
              <a:buFont typeface="Wingdings" panose="05000000000000000000" pitchFamily="2" charset="2"/>
              <a:buChar char="q"/>
            </a:pPr>
            <a:r>
              <a:rPr lang="en-US" sz="1600" dirty="0">
                <a:latin typeface="Arial" panose="020B0604020202020204" pitchFamily="34" charset="0"/>
                <a:cs typeface="Arial" panose="020B0604020202020204" pitchFamily="34" charset="0"/>
              </a:rPr>
              <a:t>Similarly, the housekeeping job is full of small to large risks and hazards. </a:t>
            </a:r>
          </a:p>
          <a:p>
            <a:pPr algn="just">
              <a:lnSpc>
                <a:spcPct val="150000"/>
              </a:lnSpc>
              <a:buFont typeface="Wingdings" panose="05000000000000000000" pitchFamily="2" charset="2"/>
              <a:buChar char="q"/>
            </a:pPr>
            <a:r>
              <a:rPr lang="en-US" sz="1600" dirty="0">
                <a:latin typeface="Arial" panose="020B0604020202020204" pitchFamily="34" charset="0"/>
                <a:cs typeface="Arial" panose="020B0604020202020204" pitchFamily="34" charset="0"/>
              </a:rPr>
              <a:t>To mitigate all of these risk and have a health and secure professional life it is necessary to follow all of the provided precautions regularly. </a:t>
            </a:r>
          </a:p>
        </p:txBody>
      </p:sp>
      <p:sp>
        <p:nvSpPr>
          <p:cNvPr id="4" name="Slide Number Placeholder 3"/>
          <p:cNvSpPr>
            <a:spLocks noGrp="1"/>
          </p:cNvSpPr>
          <p:nvPr>
            <p:ph type="sldNum" sz="quarter" idx="12"/>
          </p:nvPr>
        </p:nvSpPr>
        <p:spPr/>
        <p:txBody>
          <a:bodyPr/>
          <a:lstStyle/>
          <a:p>
            <a:fld id="{5ACD4D1E-7C96-4F42-9AAC-D1826B913A17}" type="slidenum">
              <a:rPr lang="en-US" smtClean="0"/>
              <a:t>9</a:t>
            </a:fld>
            <a:endParaRPr lang="en-US"/>
          </a:p>
        </p:txBody>
      </p:sp>
      <p:pic>
        <p:nvPicPr>
          <p:cNvPr id="5" name="Picture 4"/>
          <p:cNvPicPr>
            <a:picLocks noChangeAspect="1"/>
          </p:cNvPicPr>
          <p:nvPr/>
        </p:nvPicPr>
        <p:blipFill>
          <a:blip r:embed="rId2">
            <a:clrChange>
              <a:clrFrom>
                <a:srgbClr val="FDFDFD"/>
              </a:clrFrom>
              <a:clrTo>
                <a:srgbClr val="FDFDFD">
                  <a:alpha val="0"/>
                </a:srgbClr>
              </a:clrTo>
            </a:clrChange>
            <a:extLst>
              <a:ext uri="{28A0092B-C50C-407E-A947-70E740481C1C}">
                <a14:useLocalDpi xmlns:a14="http://schemas.microsoft.com/office/drawing/2010/main" val="0"/>
              </a:ext>
            </a:extLst>
          </a:blip>
          <a:stretch>
            <a:fillRect/>
          </a:stretch>
        </p:blipFill>
        <p:spPr>
          <a:xfrm>
            <a:off x="6967471" y="3196104"/>
            <a:ext cx="4092597" cy="3342808"/>
          </a:xfrm>
          <a:prstGeom prst="rect">
            <a:avLst/>
          </a:prstGeom>
        </p:spPr>
      </p:pic>
    </p:spTree>
    <p:extLst>
      <p:ext uri="{BB962C8B-B14F-4D97-AF65-F5344CB8AC3E}">
        <p14:creationId xmlns:p14="http://schemas.microsoft.com/office/powerpoint/2010/main" val="2002895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n>
                  <a:solidFill>
                    <a:srgbClr val="00B0F0"/>
                  </a:solidFill>
                </a:ln>
                <a:solidFill>
                  <a:srgbClr val="C00000"/>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739878" y="1373341"/>
            <a:ext cx="10515600" cy="4351338"/>
          </a:xfrm>
        </p:spPr>
        <p:txBody>
          <a:bodyPr>
            <a:noAutofit/>
          </a:bodyPr>
          <a:lstStyle/>
          <a:p>
            <a:pPr algn="just">
              <a:lnSpc>
                <a:spcPct val="170000"/>
              </a:lnSpc>
            </a:pPr>
            <a:r>
              <a:rPr lang="en-US" sz="1050" dirty="0" err="1">
                <a:latin typeface="Arial" panose="020B0604020202020204" pitchFamily="34" charset="0"/>
                <a:cs typeface="Arial" panose="020B0604020202020204" pitchFamily="34" charset="0"/>
              </a:rPr>
              <a:t>Sianipar</a:t>
            </a:r>
            <a:r>
              <a:rPr lang="en-US" sz="1050" dirty="0">
                <a:latin typeface="Arial" panose="020B0604020202020204" pitchFamily="34" charset="0"/>
                <a:cs typeface="Arial" panose="020B0604020202020204" pitchFamily="34" charset="0"/>
              </a:rPr>
              <a:t>, R. and </a:t>
            </a:r>
            <a:r>
              <a:rPr lang="en-US" sz="1050" dirty="0" err="1">
                <a:latin typeface="Arial" panose="020B0604020202020204" pitchFamily="34" charset="0"/>
                <a:cs typeface="Arial" panose="020B0604020202020204" pitchFamily="34" charset="0"/>
              </a:rPr>
              <a:t>Cicilia</a:t>
            </a:r>
            <a:r>
              <a:rPr lang="en-US" sz="1050" dirty="0">
                <a:latin typeface="Arial" panose="020B0604020202020204" pitchFamily="34" charset="0"/>
                <a:cs typeface="Arial" panose="020B0604020202020204" pitchFamily="34" charset="0"/>
              </a:rPr>
              <a:t>, R.L., 2023. </a:t>
            </a:r>
            <a:r>
              <a:rPr lang="en-US" sz="1050" i="1" dirty="0">
                <a:latin typeface="Arial" panose="020B0604020202020204" pitchFamily="34" charset="0"/>
                <a:cs typeface="Arial" panose="020B0604020202020204" pitchFamily="34" charset="0"/>
              </a:rPr>
              <a:t>Procedure Housekeeping</a:t>
            </a:r>
            <a:r>
              <a:rPr lang="en-US" sz="1050" dirty="0">
                <a:latin typeface="Arial" panose="020B0604020202020204" pitchFamily="34" charset="0"/>
                <a:cs typeface="Arial" panose="020B0604020202020204" pitchFamily="34" charset="0"/>
              </a:rPr>
              <a:t>. </a:t>
            </a:r>
            <a:r>
              <a:rPr lang="en-US" sz="1050" dirty="0" err="1">
                <a:latin typeface="Arial" panose="020B0604020202020204" pitchFamily="34" charset="0"/>
                <a:cs typeface="Arial" panose="020B0604020202020204" pitchFamily="34" charset="0"/>
              </a:rPr>
              <a:t>Penerbit</a:t>
            </a:r>
            <a:r>
              <a:rPr lang="en-US" sz="1050" dirty="0">
                <a:latin typeface="Arial" panose="020B0604020202020204" pitchFamily="34" charset="0"/>
                <a:cs typeface="Arial" panose="020B0604020202020204" pitchFamily="34" charset="0"/>
              </a:rPr>
              <a:t> NEM.</a:t>
            </a:r>
          </a:p>
          <a:p>
            <a:pPr algn="just">
              <a:lnSpc>
                <a:spcPct val="170000"/>
              </a:lnSpc>
            </a:pPr>
            <a:r>
              <a:rPr lang="en-US" sz="1050" dirty="0">
                <a:latin typeface="Arial" panose="020B0604020202020204" pitchFamily="34" charset="0"/>
                <a:cs typeface="Arial" panose="020B0604020202020204" pitchFamily="34" charset="0"/>
              </a:rPr>
              <a:t>Owen, L. and Laird, K., 2020. The role of textiles as fomites in the healthcare environment: a review of the infection control risk. </a:t>
            </a:r>
            <a:r>
              <a:rPr lang="en-US" sz="1050" i="1" dirty="0" err="1">
                <a:latin typeface="Arial" panose="020B0604020202020204" pitchFamily="34" charset="0"/>
                <a:cs typeface="Arial" panose="020B0604020202020204" pitchFamily="34" charset="0"/>
              </a:rPr>
              <a:t>PeerJ</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8</a:t>
            </a:r>
            <a:r>
              <a:rPr lang="en-US" sz="1050" dirty="0">
                <a:latin typeface="Arial" panose="020B0604020202020204" pitchFamily="34" charset="0"/>
                <a:cs typeface="Arial" panose="020B0604020202020204" pitchFamily="34" charset="0"/>
              </a:rPr>
              <a:t>, p.e9790.</a:t>
            </a:r>
          </a:p>
          <a:p>
            <a:pPr algn="just">
              <a:lnSpc>
                <a:spcPct val="170000"/>
              </a:lnSpc>
            </a:pPr>
            <a:r>
              <a:rPr lang="en-US" sz="1050" dirty="0">
                <a:latin typeface="Arial" panose="020B0604020202020204" pitchFamily="34" charset="0"/>
                <a:cs typeface="Arial" panose="020B0604020202020204" pitchFamily="34" charset="0"/>
              </a:rPr>
              <a:t>Comer, D.R. and Holbrook Jr, R.L., 2023. Good Things (About Bad Behavior) Come in Small Packages: Using the Short Story “Great Experiment” to Teach Business Ethics. </a:t>
            </a:r>
            <a:r>
              <a:rPr lang="en-US" sz="1050" i="1" dirty="0">
                <a:latin typeface="Arial" panose="020B0604020202020204" pitchFamily="34" charset="0"/>
                <a:cs typeface="Arial" panose="020B0604020202020204" pitchFamily="34" charset="0"/>
              </a:rPr>
              <a:t>Management Teaching Review</a:t>
            </a:r>
            <a:r>
              <a:rPr lang="en-US" sz="1050" dirty="0">
                <a:latin typeface="Arial" panose="020B0604020202020204" pitchFamily="34" charset="0"/>
                <a:cs typeface="Arial" panose="020B0604020202020204" pitchFamily="34" charset="0"/>
              </a:rPr>
              <a:t>, p.23792981231155607</a:t>
            </a:r>
          </a:p>
          <a:p>
            <a:pPr algn="just">
              <a:lnSpc>
                <a:spcPct val="170000"/>
              </a:lnSpc>
            </a:pPr>
            <a:r>
              <a:rPr lang="en-US" sz="1050" dirty="0" err="1">
                <a:latin typeface="Arial" panose="020B0604020202020204" pitchFamily="34" charset="0"/>
                <a:cs typeface="Arial" panose="020B0604020202020204" pitchFamily="34" charset="0"/>
              </a:rPr>
              <a:t>Saayman</a:t>
            </a:r>
            <a:r>
              <a:rPr lang="en-US" sz="1050" dirty="0">
                <a:latin typeface="Arial" panose="020B0604020202020204" pitchFamily="34" charset="0"/>
                <a:cs typeface="Arial" panose="020B0604020202020204" pitchFamily="34" charset="0"/>
              </a:rPr>
              <a:t>, G., 2024. Gunshots, Firearm Deaths and Blast Trauma. In </a:t>
            </a:r>
            <a:r>
              <a:rPr lang="en-US" sz="1050" i="1" dirty="0">
                <a:latin typeface="Arial" panose="020B0604020202020204" pitchFamily="34" charset="0"/>
                <a:cs typeface="Arial" panose="020B0604020202020204" pitchFamily="34" charset="0"/>
              </a:rPr>
              <a:t>Forensic and Legal Medicine</a:t>
            </a:r>
            <a:r>
              <a:rPr lang="en-US" sz="1050" dirty="0">
                <a:latin typeface="Arial" panose="020B0604020202020204" pitchFamily="34" charset="0"/>
                <a:cs typeface="Arial" panose="020B0604020202020204" pitchFamily="34" charset="0"/>
              </a:rPr>
              <a:t> (pp. 553-574). CRC Press.</a:t>
            </a:r>
          </a:p>
          <a:p>
            <a:pPr algn="just">
              <a:lnSpc>
                <a:spcPct val="170000"/>
              </a:lnSpc>
            </a:pPr>
            <a:r>
              <a:rPr lang="en-US" sz="1050" dirty="0">
                <a:latin typeface="Arial" panose="020B0604020202020204" pitchFamily="34" charset="0"/>
                <a:cs typeface="Arial" panose="020B0604020202020204" pitchFamily="34" charset="0"/>
              </a:rPr>
              <a:t>Park, J., Yun, H., Yoon, C., Lee, K. and </a:t>
            </a:r>
            <a:r>
              <a:rPr lang="en-US" sz="1050" dirty="0" err="1">
                <a:latin typeface="Arial" panose="020B0604020202020204" pitchFamily="34" charset="0"/>
                <a:cs typeface="Arial" panose="020B0604020202020204" pitchFamily="34" charset="0"/>
              </a:rPr>
              <a:t>Zoh</a:t>
            </a:r>
            <a:r>
              <a:rPr lang="en-US" sz="1050" dirty="0">
                <a:latin typeface="Arial" panose="020B0604020202020204" pitchFamily="34" charset="0"/>
                <a:cs typeface="Arial" panose="020B0604020202020204" pitchFamily="34" charset="0"/>
              </a:rPr>
              <a:t>, K.D., 2024. Suspect and non-target screening of chemicals in household cleaning products, and their toxicity assessment. </a:t>
            </a:r>
            <a:r>
              <a:rPr lang="en-US" sz="1050" i="1" dirty="0">
                <a:latin typeface="Arial" panose="020B0604020202020204" pitchFamily="34" charset="0"/>
                <a:cs typeface="Arial" panose="020B0604020202020204" pitchFamily="34" charset="0"/>
              </a:rPr>
              <a:t>Environmental Engineering Research</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29</a:t>
            </a:r>
            <a:r>
              <a:rPr lang="en-US" sz="1050" dirty="0">
                <a:latin typeface="Arial" panose="020B0604020202020204" pitchFamily="34" charset="0"/>
                <a:cs typeface="Arial" panose="020B0604020202020204" pitchFamily="34" charset="0"/>
              </a:rPr>
              <a:t>(1).</a:t>
            </a:r>
          </a:p>
          <a:p>
            <a:pPr algn="just">
              <a:lnSpc>
                <a:spcPct val="170000"/>
              </a:lnSpc>
            </a:pPr>
            <a:r>
              <a:rPr lang="en-US" sz="1050" dirty="0" err="1">
                <a:latin typeface="Arial" panose="020B0604020202020204" pitchFamily="34" charset="0"/>
                <a:cs typeface="Arial" panose="020B0604020202020204" pitchFamily="34" charset="0"/>
              </a:rPr>
              <a:t>Wolffe</a:t>
            </a:r>
            <a:r>
              <a:rPr lang="en-US" sz="1050" dirty="0">
                <a:latin typeface="Arial" panose="020B0604020202020204" pitchFamily="34" charset="0"/>
                <a:cs typeface="Arial" panose="020B0604020202020204" pitchFamily="34" charset="0"/>
              </a:rPr>
              <a:t>, T.A., Clinton, A., Robinson, A., </a:t>
            </a:r>
            <a:r>
              <a:rPr lang="en-US" sz="1050" dirty="0" err="1">
                <a:latin typeface="Arial" panose="020B0604020202020204" pitchFamily="34" charset="0"/>
                <a:cs typeface="Arial" panose="020B0604020202020204" pitchFamily="34" charset="0"/>
              </a:rPr>
              <a:t>Turrell</a:t>
            </a:r>
            <a:r>
              <a:rPr lang="en-US" sz="1050" dirty="0">
                <a:latin typeface="Arial" panose="020B0604020202020204" pitchFamily="34" charset="0"/>
                <a:cs typeface="Arial" panose="020B0604020202020204" pitchFamily="34" charset="0"/>
              </a:rPr>
              <a:t>, L. and </a:t>
            </a:r>
            <a:r>
              <a:rPr lang="en-US" sz="1050" dirty="0" err="1">
                <a:latin typeface="Arial" panose="020B0604020202020204" pitchFamily="34" charset="0"/>
                <a:cs typeface="Arial" panose="020B0604020202020204" pitchFamily="34" charset="0"/>
              </a:rPr>
              <a:t>Stec</a:t>
            </a:r>
            <a:r>
              <a:rPr lang="en-US" sz="1050" dirty="0">
                <a:latin typeface="Arial" panose="020B0604020202020204" pitchFamily="34" charset="0"/>
                <a:cs typeface="Arial" panose="020B0604020202020204" pitchFamily="34" charset="0"/>
              </a:rPr>
              <a:t>, A.A., 2023. Contamination of UK firefighters personal protective equipment and workplaces. </a:t>
            </a:r>
            <a:r>
              <a:rPr lang="en-US" sz="1050" i="1" dirty="0">
                <a:latin typeface="Arial" panose="020B0604020202020204" pitchFamily="34" charset="0"/>
                <a:cs typeface="Arial" panose="020B0604020202020204" pitchFamily="34" charset="0"/>
              </a:rPr>
              <a:t>Scientific Reports</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13</a:t>
            </a:r>
            <a:r>
              <a:rPr lang="en-US" sz="1050" dirty="0">
                <a:latin typeface="Arial" panose="020B0604020202020204" pitchFamily="34" charset="0"/>
                <a:cs typeface="Arial" panose="020B0604020202020204" pitchFamily="34" charset="0"/>
              </a:rPr>
              <a:t>(1), p.65.</a:t>
            </a:r>
          </a:p>
          <a:p>
            <a:pPr algn="just">
              <a:lnSpc>
                <a:spcPct val="170000"/>
              </a:lnSpc>
            </a:pPr>
            <a:r>
              <a:rPr lang="en-US" sz="1050" dirty="0">
                <a:latin typeface="Arial" panose="020B0604020202020204" pitchFamily="34" charset="0"/>
                <a:cs typeface="Arial" panose="020B0604020202020204" pitchFamily="34" charset="0"/>
              </a:rPr>
              <a:t>Chatterjee, S., Gupta, S. and </a:t>
            </a:r>
            <a:r>
              <a:rPr lang="en-US" sz="1050" dirty="0" err="1">
                <a:latin typeface="Arial" panose="020B0604020202020204" pitchFamily="34" charset="0"/>
                <a:cs typeface="Arial" panose="020B0604020202020204" pitchFamily="34" charset="0"/>
              </a:rPr>
              <a:t>Chanda</a:t>
            </a:r>
            <a:r>
              <a:rPr lang="en-US" sz="1050" dirty="0">
                <a:latin typeface="Arial" panose="020B0604020202020204" pitchFamily="34" charset="0"/>
                <a:cs typeface="Arial" panose="020B0604020202020204" pitchFamily="34" charset="0"/>
              </a:rPr>
              <a:t>, A., 2023. Traction Performance of Barefoot Heel Simulant in Contaminated Bathroom Flooring Tiles. In </a:t>
            </a:r>
            <a:r>
              <a:rPr lang="en-US" sz="1050" i="1" dirty="0">
                <a:latin typeface="Arial" panose="020B0604020202020204" pitchFamily="34" charset="0"/>
                <a:cs typeface="Arial" panose="020B0604020202020204" pitchFamily="34" charset="0"/>
              </a:rPr>
              <a:t>Materials for Biomedical Simulation: Design, Development and Characterization</a:t>
            </a:r>
            <a:r>
              <a:rPr lang="en-US" sz="1050" dirty="0">
                <a:latin typeface="Arial" panose="020B0604020202020204" pitchFamily="34" charset="0"/>
                <a:cs typeface="Arial" panose="020B0604020202020204" pitchFamily="34" charset="0"/>
              </a:rPr>
              <a:t> (pp. 93-111). Singapore: Springer Nature Singapore.</a:t>
            </a:r>
          </a:p>
          <a:p>
            <a:pPr algn="just">
              <a:lnSpc>
                <a:spcPct val="170000"/>
              </a:lnSpc>
            </a:pPr>
            <a:r>
              <a:rPr lang="en-US" sz="1050" dirty="0" err="1">
                <a:latin typeface="Arial" panose="020B0604020202020204" pitchFamily="34" charset="0"/>
                <a:cs typeface="Arial" panose="020B0604020202020204" pitchFamily="34" charset="0"/>
              </a:rPr>
              <a:t>Rathour</a:t>
            </a:r>
            <a:r>
              <a:rPr lang="en-US" sz="1050" dirty="0">
                <a:latin typeface="Arial" panose="020B0604020202020204" pitchFamily="34" charset="0"/>
                <a:cs typeface="Arial" panose="020B0604020202020204" pitchFamily="34" charset="0"/>
              </a:rPr>
              <a:t>, J.H. and Sinha, R., 2023. INFORMATIVE CONSTRUCTIVE STEPS TO PREVENT ACCIDENTS RELATED TO ELECTROCUTION. </a:t>
            </a:r>
            <a:r>
              <a:rPr lang="en-US" sz="1050" i="1" dirty="0">
                <a:latin typeface="Arial" panose="020B0604020202020204" pitchFamily="34" charset="0"/>
                <a:cs typeface="Arial" panose="020B0604020202020204" pitchFamily="34" charset="0"/>
              </a:rPr>
              <a:t>International Development Planning Review</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22</a:t>
            </a:r>
            <a:r>
              <a:rPr lang="en-US" sz="1050" dirty="0">
                <a:latin typeface="Arial" panose="020B0604020202020204" pitchFamily="34" charset="0"/>
                <a:cs typeface="Arial" panose="020B0604020202020204" pitchFamily="34" charset="0"/>
              </a:rPr>
              <a:t>(2), pp.301-311.</a:t>
            </a:r>
          </a:p>
          <a:p>
            <a:pPr algn="just">
              <a:lnSpc>
                <a:spcPct val="170000"/>
              </a:lnSpc>
            </a:pPr>
            <a:r>
              <a:rPr lang="en-US" sz="1050" dirty="0">
                <a:latin typeface="Arial" panose="020B0604020202020204" pitchFamily="34" charset="0"/>
                <a:cs typeface="Arial" panose="020B0604020202020204" pitchFamily="34" charset="0"/>
              </a:rPr>
              <a:t>Browne, P., 2024. </a:t>
            </a:r>
            <a:r>
              <a:rPr lang="en-US" sz="1050" i="1" dirty="0">
                <a:latin typeface="Arial" panose="020B0604020202020204" pitchFamily="34" charset="0"/>
                <a:cs typeface="Arial" panose="020B0604020202020204" pitchFamily="34" charset="0"/>
              </a:rPr>
              <a:t>Common-Sense Housekeeping</a:t>
            </a:r>
            <a:r>
              <a:rPr lang="en-US" sz="1050" dirty="0">
                <a:latin typeface="Arial" panose="020B0604020202020204" pitchFamily="34" charset="0"/>
                <a:cs typeface="Arial" panose="020B0604020202020204" pitchFamily="34" charset="0"/>
              </a:rPr>
              <a:t>. </a:t>
            </a:r>
            <a:r>
              <a:rPr lang="en-US" sz="1050" dirty="0" err="1">
                <a:latin typeface="Arial" panose="020B0604020202020204" pitchFamily="34" charset="0"/>
                <a:cs typeface="Arial" panose="020B0604020202020204" pitchFamily="34" charset="0"/>
              </a:rPr>
              <a:t>BoD</a:t>
            </a:r>
            <a:r>
              <a:rPr lang="en-US" sz="1050" dirty="0">
                <a:latin typeface="Arial" panose="020B0604020202020204" pitchFamily="34" charset="0"/>
                <a:cs typeface="Arial" panose="020B0604020202020204" pitchFamily="34" charset="0"/>
              </a:rPr>
              <a:t>–Books on Demand.</a:t>
            </a:r>
          </a:p>
          <a:p>
            <a:pPr algn="just">
              <a:lnSpc>
                <a:spcPct val="170000"/>
              </a:lnSpc>
            </a:pPr>
            <a:r>
              <a:rPr lang="en-US" sz="1050" dirty="0" err="1">
                <a:latin typeface="Arial" panose="020B0604020202020204" pitchFamily="34" charset="0"/>
                <a:cs typeface="Arial" panose="020B0604020202020204" pitchFamily="34" charset="0"/>
              </a:rPr>
              <a:t>Bjornsdottir</a:t>
            </a:r>
            <a:r>
              <a:rPr lang="en-US" sz="1050" dirty="0">
                <a:latin typeface="Arial" panose="020B0604020202020204" pitchFamily="34" charset="0"/>
                <a:cs typeface="Arial" panose="020B0604020202020204" pitchFamily="34" charset="0"/>
              </a:rPr>
              <a:t>, K. and </a:t>
            </a:r>
            <a:r>
              <a:rPr lang="en-US" sz="1050" dirty="0" err="1">
                <a:latin typeface="Arial" panose="020B0604020202020204" pitchFamily="34" charset="0"/>
                <a:cs typeface="Arial" panose="020B0604020202020204" pitchFamily="34" charset="0"/>
              </a:rPr>
              <a:t>Ceci</a:t>
            </a:r>
            <a:r>
              <a:rPr lang="en-US" sz="1050" dirty="0">
                <a:latin typeface="Arial" panose="020B0604020202020204" pitchFamily="34" charset="0"/>
                <a:cs typeface="Arial" panose="020B0604020202020204" pitchFamily="34" charset="0"/>
              </a:rPr>
              <a:t>, C., 2023. Home care nursing practice for older persons with heart failure living at home. </a:t>
            </a:r>
            <a:r>
              <a:rPr lang="en-US" sz="1050" i="1" dirty="0">
                <a:latin typeface="Arial" panose="020B0604020202020204" pitchFamily="34" charset="0"/>
                <a:cs typeface="Arial" panose="020B0604020202020204" pitchFamily="34" charset="0"/>
              </a:rPr>
              <a:t>Journal of clinical nursing</a:t>
            </a:r>
            <a:r>
              <a:rPr lang="en-US" sz="1050" dirty="0">
                <a:latin typeface="Arial" panose="020B0604020202020204" pitchFamily="34" charset="0"/>
                <a:cs typeface="Arial" panose="020B0604020202020204" pitchFamily="34" charset="0"/>
              </a:rPr>
              <a:t>, </a:t>
            </a:r>
            <a:r>
              <a:rPr lang="en-US" sz="1050" i="1" dirty="0">
                <a:latin typeface="Arial" panose="020B0604020202020204" pitchFamily="34" charset="0"/>
                <a:cs typeface="Arial" panose="020B0604020202020204" pitchFamily="34" charset="0"/>
              </a:rPr>
              <a:t>32</a:t>
            </a:r>
            <a:r>
              <a:rPr lang="en-US" sz="1050" dirty="0">
                <a:latin typeface="Arial" panose="020B0604020202020204" pitchFamily="34" charset="0"/>
                <a:cs typeface="Arial" panose="020B0604020202020204" pitchFamily="34" charset="0"/>
              </a:rPr>
              <a:t>(13-14), pp.4103-4115.</a:t>
            </a:r>
          </a:p>
        </p:txBody>
      </p:sp>
      <p:sp>
        <p:nvSpPr>
          <p:cNvPr id="4" name="Slide Number Placeholder 3"/>
          <p:cNvSpPr>
            <a:spLocks noGrp="1"/>
          </p:cNvSpPr>
          <p:nvPr>
            <p:ph type="sldNum" sz="quarter" idx="12"/>
          </p:nvPr>
        </p:nvSpPr>
        <p:spPr/>
        <p:txBody>
          <a:bodyPr/>
          <a:lstStyle/>
          <a:p>
            <a:fld id="{5ACD4D1E-7C96-4F42-9AAC-D1826B913A17}" type="slidenum">
              <a:rPr lang="en-US" smtClean="0"/>
              <a:t>10</a:t>
            </a:fld>
            <a:endParaRPr lang="en-US"/>
          </a:p>
        </p:txBody>
      </p:sp>
    </p:spTree>
    <p:extLst>
      <p:ext uri="{BB962C8B-B14F-4D97-AF65-F5344CB8AC3E}">
        <p14:creationId xmlns:p14="http://schemas.microsoft.com/office/powerpoint/2010/main" val="960614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318</TotalTime>
  <Words>1346</Words>
  <Application>Microsoft Office PowerPoint</Application>
  <PresentationFormat>Widescreen</PresentationFormat>
  <Paragraphs>87</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Health and Safety Guide For Housekeeping Department</vt:lpstr>
      <vt:lpstr>Table Of Content</vt:lpstr>
      <vt:lpstr>Introduction</vt:lpstr>
      <vt:lpstr>Risk and Hazards During Room Cleaning</vt:lpstr>
      <vt:lpstr>Risk and Hazards During Bathroom Room Cleaning</vt:lpstr>
      <vt:lpstr>Risk and Hazards During Transferring heavy </vt:lpstr>
      <vt:lpstr>Precautions to mitigate the Hazards</vt:lpstr>
      <vt:lpstr>Benefits of Obeying Precautions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Safety Guide For Housekeeping Department</dc:title>
  <dc:creator>Admin</dc:creator>
  <cp:lastModifiedBy>Ana Maria Stoica</cp:lastModifiedBy>
  <cp:revision>32</cp:revision>
  <dcterms:created xsi:type="dcterms:W3CDTF">2024-02-12T07:52:02Z</dcterms:created>
  <dcterms:modified xsi:type="dcterms:W3CDTF">2024-02-21T17:01:21Z</dcterms:modified>
</cp:coreProperties>
</file>