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0" r:id="rId5"/>
    <p:sldId id="261" r:id="rId6"/>
    <p:sldId id="258" r:id="rId7"/>
    <p:sldId id="263" r:id="rId8"/>
    <p:sldId id="259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image" Target="../media/image2.emf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86472-49B8-4A15-B163-8AF4CCF98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37DAD2-3248-4685-B1B2-AC4B338C60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4E6DB-56D8-47E9-B1E9-F92DEFF22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7F2377-7904-4372-BB8C-93A6D753E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F0770-D336-4579-A99A-75A0948EA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173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745A9-1718-4310-87C8-81BF82978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9706E-CDB2-474F-BCD7-BA8701D21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6F3985-BB51-482D-8B96-34CC4958F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66A21-C324-4247-B261-0C2D7EC37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19A8F-F5C6-480A-BF72-390DDC40F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742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D816B-93AC-4651-A09F-BC6509CFE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70184-CB9B-40E3-9600-0ED55E5F75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1FAE3-6030-494F-946C-6E7604C31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967BB9-FC54-478A-862B-92CCDA30A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34892-22CB-4E32-9C58-17A6472CD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089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BDA1B-2F27-4747-A5BB-C36A644A2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F25CD-E1AE-4E6D-B83C-8AC2EB5366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379955-92A6-410F-A726-592A0FE695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A41DA1-B63C-4488-A0D9-87B28A67E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57830D-1582-4AAE-ADC0-B34204DDA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962B12-396A-4731-87D4-D10E22E27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621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6C59D-2CA0-4F3C-B5B0-B73F4ACC0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0F1B7-8B90-4F1A-80D6-7DE07ECD5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1D6A3-EA6D-4942-831F-670E4017EC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23129F-FA3B-4976-86DA-1CF22E0E35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54C79A-1C01-4437-BBA6-0E87CCD263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A114A7-D20A-425E-BAD8-4DF6E29E5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593B28-968A-4798-85D8-EB44C697B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BB7B55-CA7E-4C7C-822E-0DC6CC376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295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82DA2-B7EA-4734-AEEF-BB0EE6086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C34E8C-33E2-4A60-B269-2E2163B5D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9925A3-8626-4900-BC40-D35A231C3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CE62C4-13BA-4BC4-A2F2-9B1F7E212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993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27D37A-28D5-4F5F-8A7D-1FBAA0C36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064721-5D38-4FDD-8C1D-13388BA9A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8FDB96-9F8D-47DA-93B3-8604592F7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091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8382B-3708-427C-AA42-38AB9749B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76154-3946-44C7-A74F-C614CD85D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F63B35-1DB1-44C1-8077-8C797AB9A9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852F0F-A752-4F45-8DCD-A53867553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5395DA-D5B0-4764-A2B3-1B0F88FBE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154AB7-A44A-4727-AC48-70BE9B687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800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1AD3B-2DC1-4007-BBD4-08B43C6CB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345B39-01E8-49D6-A182-E7CC45FF2A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50159C-3FEC-41D3-BA28-6429E05FF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0403F-5EA8-4BF9-8AE1-18F63C79C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B76F44-0232-42E4-9C25-748EF1D3C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CA15A4-68E9-435B-9B0F-16EFFB71A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439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1EFC7-5B71-4897-BD0C-7965FFF6F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969B7A-E106-4423-A62B-3D3A0289B9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21D3F7-960C-49CA-87C2-EEB7B896E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092747-EF55-4A47-AAF1-8C081D5AF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377E1-FA60-4A2E-B2FD-6B61AE3A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094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E973BD-6626-4448-AE35-D77A95A909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5246CE-5B56-4136-8997-8015DF02E7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110C8-0CC9-40C3-888B-32CB26E7D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EB762A-1DA5-46F8-97A0-5E812FAC6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FC88FB-5A5F-4A3F-BA85-ED6817D04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417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B442B8-F9A8-439A-A80B-64D6E4042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2ABCE0-D9F5-4359-8D4F-CA50CDECA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09A4DA-23D2-464A-926C-27E3F0A221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D5AEB-59F3-4128-AD9C-AAC666EDEA3F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3F86BD-E0D5-4CC5-8B6C-A428121A3E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9B7C3-32FF-4E94-99B1-7E425E63D0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A39DA-156A-4C57-9DAB-F822921A2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67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13" Type="http://schemas.openxmlformats.org/officeDocument/2006/relationships/oleObject" Target="../embeddings/oleObject6.bin"/><Relationship Id="rId18" Type="http://schemas.openxmlformats.org/officeDocument/2006/relationships/image" Target="../media/image9.e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6.emf"/><Relationship Id="rId1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8.emf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7.bin"/><Relationship Id="rId10" Type="http://schemas.openxmlformats.org/officeDocument/2006/relationships/image" Target="../media/image5.emf"/><Relationship Id="rId19" Type="http://schemas.openxmlformats.org/officeDocument/2006/relationships/image" Target="../media/image1.jpeg"/><Relationship Id="rId4" Type="http://schemas.openxmlformats.org/officeDocument/2006/relationships/image" Target="../media/image2.emf"/><Relationship Id="rId9" Type="http://schemas.openxmlformats.org/officeDocument/2006/relationships/oleObject" Target="../embeddings/oleObject4.bin"/><Relationship Id="rId14" Type="http://schemas.openxmlformats.org/officeDocument/2006/relationships/image" Target="../media/image7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F9E488-0718-4E1E-9D12-26779F606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873F0-1461-44F3-A0AD-0BBD324F79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1480" y="2089904"/>
            <a:ext cx="4638364" cy="2678191"/>
          </a:xfrm>
        </p:spPr>
        <p:txBody>
          <a:bodyPr anchor="t">
            <a:normAutofit/>
          </a:bodyPr>
          <a:lstStyle/>
          <a:p>
            <a:pPr algn="l"/>
            <a:r>
              <a:rPr lang="en-GB" sz="4500" u="sng" dirty="0"/>
              <a:t>Integrated Group Project (ACBA6003)</a:t>
            </a:r>
            <a:br>
              <a:rPr lang="en-GB" sz="4500" u="sng" dirty="0"/>
            </a:br>
            <a:endParaRPr lang="en-GB" sz="45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A6F8ABB-6C5D-4349-9E1B-198D1ABF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4493" y="1333265"/>
            <a:ext cx="4840399" cy="4290450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44818-C305-4BB6-8082-F2CA1DB8BF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1480" y="4185245"/>
            <a:ext cx="5013661" cy="905897"/>
          </a:xfrm>
        </p:spPr>
        <p:txBody>
          <a:bodyPr anchor="b">
            <a:normAutofit/>
          </a:bodyPr>
          <a:lstStyle/>
          <a:p>
            <a:pPr algn="l"/>
            <a:r>
              <a:rPr lang="en-US" sz="1300" dirty="0"/>
              <a:t>Sean Dugay</a:t>
            </a:r>
          </a:p>
          <a:p>
            <a:pPr algn="l"/>
            <a:r>
              <a:rPr lang="en-US" sz="1300" dirty="0"/>
              <a:t>P149833</a:t>
            </a:r>
          </a:p>
          <a:p>
            <a:pPr algn="l"/>
            <a:r>
              <a:rPr lang="en-US" sz="1300" dirty="0"/>
              <a:t>BSc Quantity Surveying PT </a:t>
            </a:r>
            <a:endParaRPr lang="en-GB" sz="13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CA4BCD1-F813-4A68-8727-7A3DE67AC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31480" y="1075612"/>
            <a:ext cx="1128382" cy="847206"/>
            <a:chOff x="7393391" y="1075612"/>
            <a:chExt cx="1128382" cy="847206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152F29E-C625-4313-96BF-5675B357C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93391" y="1327438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C2A5CB78-6497-4151-83B6-568BD27EC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971281" y="1075612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00000000-0008-0000-0000-000003000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600000">
            <a:off x="7062982" y="2597696"/>
            <a:ext cx="2963421" cy="176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309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475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1525A2DA-64EF-4750-ADB5-B6FEFFD81E6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2184012"/>
              </p:ext>
            </p:extLst>
          </p:nvPr>
        </p:nvGraphicFramePr>
        <p:xfrm>
          <a:off x="8981000" y="4588340"/>
          <a:ext cx="3211000" cy="22696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4" name="Acrobat Document" r:id="rId3" imgW="9075101" imgH="6415677" progId="Acrobat.Document.DC">
                  <p:embed/>
                </p:oleObj>
              </mc:Choice>
              <mc:Fallback>
                <p:oleObj name="Acrobat Document" r:id="rId3" imgW="9075101" imgH="6415677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981000" y="4588340"/>
                        <a:ext cx="3211000" cy="22696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BCF3EBB6-C133-437F-A0EC-1D32F3BAB8E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0835241"/>
              </p:ext>
            </p:extLst>
          </p:nvPr>
        </p:nvGraphicFramePr>
        <p:xfrm>
          <a:off x="4490498" y="4588339"/>
          <a:ext cx="3211000" cy="22696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5" name="Acrobat Document" r:id="rId5" imgW="9075101" imgH="6415677" progId="Acrobat.Document.DC">
                  <p:embed/>
                </p:oleObj>
              </mc:Choice>
              <mc:Fallback>
                <p:oleObj name="Acrobat Document" r:id="rId5" imgW="9075101" imgH="6415677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490498" y="4588339"/>
                        <a:ext cx="3211000" cy="22696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D4075B77-BF91-4368-8D96-AD8B5F9D17A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3042619"/>
              </p:ext>
            </p:extLst>
          </p:nvPr>
        </p:nvGraphicFramePr>
        <p:xfrm>
          <a:off x="0" y="4508441"/>
          <a:ext cx="3211000" cy="22696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6" name="Acrobat Document" r:id="rId7" imgW="9075101" imgH="6415677" progId="Acrobat.Document.DC">
                  <p:embed/>
                </p:oleObj>
              </mc:Choice>
              <mc:Fallback>
                <p:oleObj name="Acrobat Document" r:id="rId7" imgW="9075101" imgH="6415677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0" y="4508441"/>
                        <a:ext cx="3211000" cy="22696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C85F178A-491C-43EF-BF5A-AEEA5F73A02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1214420"/>
              </p:ext>
            </p:extLst>
          </p:nvPr>
        </p:nvGraphicFramePr>
        <p:xfrm>
          <a:off x="8980998" y="2367696"/>
          <a:ext cx="3211000" cy="22696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7" name="Acrobat Document" r:id="rId9" imgW="9075101" imgH="6415677" progId="Acrobat.Document.DC">
                  <p:embed/>
                </p:oleObj>
              </mc:Choice>
              <mc:Fallback>
                <p:oleObj name="Acrobat Document" r:id="rId9" imgW="9075101" imgH="6415677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8980998" y="2367696"/>
                        <a:ext cx="3211000" cy="22696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9">
            <a:extLst>
              <a:ext uri="{FF2B5EF4-FFF2-40B4-BE49-F238E27FC236}">
                <a16:creationId xmlns:a16="http://schemas.microsoft.com/office/drawing/2014/main" id="{BD8185C4-81D6-45C6-89C9-8DD5C72839B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4620977"/>
              </p:ext>
            </p:extLst>
          </p:nvPr>
        </p:nvGraphicFramePr>
        <p:xfrm>
          <a:off x="4490496" y="2367696"/>
          <a:ext cx="3211000" cy="22696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8" name="Acrobat Document" r:id="rId11" imgW="9075101" imgH="6415677" progId="Acrobat.Document.DC">
                  <p:embed/>
                </p:oleObj>
              </mc:Choice>
              <mc:Fallback>
                <p:oleObj name="Acrobat Document" r:id="rId11" imgW="9075101" imgH="6415677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4490496" y="2367696"/>
                        <a:ext cx="3211000" cy="22696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>
            <a:extLst>
              <a:ext uri="{FF2B5EF4-FFF2-40B4-BE49-F238E27FC236}">
                <a16:creationId xmlns:a16="http://schemas.microsoft.com/office/drawing/2014/main" id="{C90A98C5-1D0B-412F-A6CD-661AAE0E641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46319"/>
              </p:ext>
            </p:extLst>
          </p:nvPr>
        </p:nvGraphicFramePr>
        <p:xfrm>
          <a:off x="-6" y="2254221"/>
          <a:ext cx="3211000" cy="22696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" name="Acrobat Document" r:id="rId13" imgW="9075101" imgH="6415677" progId="Acrobat.Document.DC">
                  <p:embed/>
                </p:oleObj>
              </mc:Choice>
              <mc:Fallback>
                <p:oleObj name="Acrobat Document" r:id="rId13" imgW="9075101" imgH="6415677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-6" y="2254221"/>
                        <a:ext cx="3211000" cy="22696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1">
            <a:extLst>
              <a:ext uri="{FF2B5EF4-FFF2-40B4-BE49-F238E27FC236}">
                <a16:creationId xmlns:a16="http://schemas.microsoft.com/office/drawing/2014/main" id="{8E62D1D0-89AB-4790-B6A2-549492D87CE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8997622"/>
              </p:ext>
            </p:extLst>
          </p:nvPr>
        </p:nvGraphicFramePr>
        <p:xfrm>
          <a:off x="8915971" y="73527"/>
          <a:ext cx="3211000" cy="22696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0" name="Acrobat Document" r:id="rId15" imgW="9075101" imgH="6415677" progId="Acrobat.Document.DC">
                  <p:embed/>
                </p:oleObj>
              </mc:Choice>
              <mc:Fallback>
                <p:oleObj name="Acrobat Document" r:id="rId15" imgW="9075101" imgH="6415677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8915971" y="73527"/>
                        <a:ext cx="3211000" cy="22696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2">
            <a:extLst>
              <a:ext uri="{FF2B5EF4-FFF2-40B4-BE49-F238E27FC236}">
                <a16:creationId xmlns:a16="http://schemas.microsoft.com/office/drawing/2014/main" id="{0E6EFE70-DA64-4985-BD69-F9F85D44AED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6225973"/>
              </p:ext>
            </p:extLst>
          </p:nvPr>
        </p:nvGraphicFramePr>
        <p:xfrm>
          <a:off x="0" y="0"/>
          <a:ext cx="3211000" cy="22696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1" name="Acrobat Document" r:id="rId17" imgW="9075101" imgH="6415677" progId="Acrobat.Document.DC">
                  <p:embed/>
                </p:oleObj>
              </mc:Choice>
              <mc:Fallback>
                <p:oleObj name="Acrobat Document" r:id="rId17" imgW="9075101" imgH="6415677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3211000" cy="22696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506D6945-89B4-4A08-8042-A53B2078B646}"/>
              </a:ext>
            </a:extLst>
          </p:cNvPr>
          <p:cNvSpPr txBox="1"/>
          <p:nvPr/>
        </p:nvSpPr>
        <p:spPr>
          <a:xfrm>
            <a:off x="3808520" y="337351"/>
            <a:ext cx="4429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Construction Drawings, amended for REIK construction. </a:t>
            </a: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0000000-0008-0000-0000-000003000000}"/>
              </a:ext>
            </a:extLst>
          </p:cNvPr>
          <p:cNvPicPr>
            <a:picLocks noChangeAspect="1"/>
          </p:cNvPicPr>
          <p:nvPr/>
        </p:nvPicPr>
        <p:blipFill>
          <a:blip r:embed="rId1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29000"/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01468">
            <a:off x="10227320" y="221406"/>
            <a:ext cx="1856120" cy="108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184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 advTm="25000"/>
    </mc:Choice>
    <mc:Fallback>
      <p:transition spd="slow" advTm="25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age eTakeoff Software - 2020 Reviews &amp; Price Quotes">
            <a:extLst>
              <a:ext uri="{FF2B5EF4-FFF2-40B4-BE49-F238E27FC236}">
                <a16:creationId xmlns:a16="http://schemas.microsoft.com/office/drawing/2014/main" id="{5776573B-181C-4713-8B6C-50E0BE3474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8908" y="685266"/>
            <a:ext cx="9641150" cy="6041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D21237-94FA-413E-92A6-A7FE164D8D75}"/>
              </a:ext>
            </a:extLst>
          </p:cNvPr>
          <p:cNvSpPr txBox="1"/>
          <p:nvPr/>
        </p:nvSpPr>
        <p:spPr>
          <a:xfrm>
            <a:off x="335870" y="106532"/>
            <a:ext cx="11311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eTakeoff – BIM software to conduct take off measurements at the appropriate scale. No need for hard copies.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06854C-6A36-4398-B16C-ACBB1666206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29000"/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01468">
            <a:off x="10227320" y="221406"/>
            <a:ext cx="1856120" cy="108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417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 advTm="28000"/>
    </mc:Choice>
    <mc:Fallback>
      <p:transition spd="slow" advTm="28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1E43C98-8D20-40F3-A496-649C844661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28" t="15001" r="37422" b="24305"/>
          <a:stretch/>
        </p:blipFill>
        <p:spPr>
          <a:xfrm>
            <a:off x="2373630" y="600974"/>
            <a:ext cx="3834130" cy="49866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6C46C24-DCB2-4223-AFDB-5870A8A95D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5" t="56528" r="27417" b="20148"/>
          <a:stretch/>
        </p:blipFill>
        <p:spPr>
          <a:xfrm>
            <a:off x="0" y="5587625"/>
            <a:ext cx="6207760" cy="11484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530C6D-4E25-4768-8ABE-207A8BEED2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885" t="14667" r="30666" b="5037"/>
          <a:stretch/>
        </p:blipFill>
        <p:spPr>
          <a:xfrm>
            <a:off x="6207760" y="0"/>
            <a:ext cx="5984240" cy="68517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DE57995-F675-4769-96F3-B5DAC4F6F1BB}"/>
              </a:ext>
            </a:extLst>
          </p:cNvPr>
          <p:cNvSpPr txBox="1"/>
          <p:nvPr/>
        </p:nvSpPr>
        <p:spPr>
          <a:xfrm>
            <a:off x="3154" y="115821"/>
            <a:ext cx="60928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Prepared the BoQ using SPONS 2020 as the main pricing resource. 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9D66D0A-3C45-4A6E-919A-50B28F302CFF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29000"/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01468">
            <a:off x="10227320" y="221406"/>
            <a:ext cx="1856120" cy="108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640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 advTm="29000"/>
    </mc:Choice>
    <mc:Fallback>
      <p:transition spd="slow" advTm="29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A33B32F-843B-48D2-B9AD-8D135EF0F0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23" t="14369" r="34466" b="4855"/>
          <a:stretch/>
        </p:blipFill>
        <p:spPr>
          <a:xfrm>
            <a:off x="4704080" y="0"/>
            <a:ext cx="6441441" cy="91144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1DB1C3-0341-4A65-A1F5-F83DB0A651F8}"/>
              </a:ext>
            </a:extLst>
          </p:cNvPr>
          <p:cNvSpPr txBox="1"/>
          <p:nvPr/>
        </p:nvSpPr>
        <p:spPr>
          <a:xfrm>
            <a:off x="318114" y="195309"/>
            <a:ext cx="11311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Completed the BoQ with a final build price of £21,886,499.78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1FBDA0-81F4-4389-B1F2-360110CFECE6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29000"/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01468">
            <a:off x="10227320" y="221406"/>
            <a:ext cx="1856120" cy="108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848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 advTm="13000"/>
    </mc:Choice>
    <mc:Fallback>
      <p:transition spd="slow" advTm="13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91152A0-8F4D-4FAD-AEF1-2986E6E89D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55" t="23810" r="19531" b="63492"/>
          <a:stretch/>
        </p:blipFill>
        <p:spPr>
          <a:xfrm>
            <a:off x="0" y="557679"/>
            <a:ext cx="10214221" cy="15651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776EF53-6851-4118-8EC6-C8398B10C7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29" t="27359" r="31339" b="29025"/>
          <a:stretch/>
        </p:blipFill>
        <p:spPr>
          <a:xfrm>
            <a:off x="58208" y="2122827"/>
            <a:ext cx="6037792" cy="22050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CBBBEA-C767-4747-9536-56D38084EF3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83" t="25925" r="15083" b="23112"/>
          <a:stretch/>
        </p:blipFill>
        <p:spPr>
          <a:xfrm>
            <a:off x="4802819" y="4296123"/>
            <a:ext cx="7109145" cy="24455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7B79EF-A444-480B-B6A5-B79490166881}"/>
              </a:ext>
            </a:extLst>
          </p:cNvPr>
          <p:cNvSpPr txBox="1"/>
          <p:nvPr/>
        </p:nvSpPr>
        <p:spPr>
          <a:xfrm>
            <a:off x="335869" y="66683"/>
            <a:ext cx="113116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Prepared a brief program, expanded the program to include costs for forecasting valuations. Producing a cashflow chart. 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C48D79-0CAD-4991-8E9E-B62BFD3C0C8A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29000"/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01468">
            <a:off x="10227320" y="221406"/>
            <a:ext cx="1856120" cy="108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188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 advTm="27000"/>
    </mc:Choice>
    <mc:Fallback>
      <p:transition spd="slow" advTm="27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4CD3A7F-B00E-497D-AC53-04D6254A54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958" r="17216" b="8635"/>
          <a:stretch/>
        </p:blipFill>
        <p:spPr>
          <a:xfrm>
            <a:off x="0" y="835762"/>
            <a:ext cx="5229501" cy="28926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359F5E5-D868-4DFF-8E8F-0F8082E365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760" r="15807" b="9227"/>
          <a:stretch/>
        </p:blipFill>
        <p:spPr>
          <a:xfrm>
            <a:off x="0" y="3912692"/>
            <a:ext cx="5318459" cy="28786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9265AF-C845-40C7-B47E-F8AAC393460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564" r="15918" b="8579"/>
          <a:stretch/>
        </p:blipFill>
        <p:spPr>
          <a:xfrm>
            <a:off x="6841270" y="3897699"/>
            <a:ext cx="5311461" cy="29086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14C0A4-3EE6-4AF1-8779-40114BF8B2E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2" t="9705" r="16883" b="8889"/>
          <a:stretch/>
        </p:blipFill>
        <p:spPr>
          <a:xfrm>
            <a:off x="6923230" y="835762"/>
            <a:ext cx="5229501" cy="28926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50D089-A6FE-4531-9EC5-DFF28DEA43C8}"/>
              </a:ext>
            </a:extLst>
          </p:cNvPr>
          <p:cNvSpPr txBox="1"/>
          <p:nvPr/>
        </p:nvSpPr>
        <p:spPr>
          <a:xfrm>
            <a:off x="335869" y="66683"/>
            <a:ext cx="11311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Prepared a three-dimensional model on SketchUp of an accommodation room. 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0E28A5E-0B05-4FDC-9852-AA4707620D1A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29000"/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01468">
            <a:off x="10227320" y="221406"/>
            <a:ext cx="1856120" cy="108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152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 advTm="27000"/>
    </mc:Choice>
    <mc:Fallback>
      <p:transition spd="slow" advTm="27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C62A79C-CA64-44DF-8967-4BD32FE85F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42" t="21489" r="18447" b="7573"/>
          <a:stretch/>
        </p:blipFill>
        <p:spPr>
          <a:xfrm>
            <a:off x="443883" y="1090004"/>
            <a:ext cx="11748117" cy="57679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761AAE-23F7-491C-9B01-1591D9235004}"/>
              </a:ext>
            </a:extLst>
          </p:cNvPr>
          <p:cNvSpPr txBox="1"/>
          <p:nvPr/>
        </p:nvSpPr>
        <p:spPr>
          <a:xfrm>
            <a:off x="318114" y="195309"/>
            <a:ext cx="113116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Produced a brief explanation as to the eTakeoff program being used for the take offs and the SketchUp program used for the three-dimensional model of the accommodation room. Also provided descriptions of the building aesthetics. 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1E46C3-FA1D-4D85-98F1-1D603B06B457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29000"/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01468">
            <a:off x="10227320" y="221406"/>
            <a:ext cx="1856120" cy="108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773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 advTm="25000"/>
    </mc:Choice>
    <mc:Fallback>
      <p:transition spd="slow" advTm="25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56139-B4E4-4DD8-A8C6-D639E7424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91765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Presentation End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EDEE8F-DDD8-48EB-AB2A-F6512A07246B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29000"/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01468">
            <a:off x="10227320" y="221406"/>
            <a:ext cx="1856120" cy="108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051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135</Words>
  <Application>Microsoft Office PowerPoint</Application>
  <PresentationFormat>Widescreen</PresentationFormat>
  <Paragraphs>12</Paragraphs>
  <Slides>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Adobe Acrobat Document</vt:lpstr>
      <vt:lpstr>Integrated Group Project (ACBA6003)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Presentation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Integrated Group Project (ACBA6003) </dc:title>
  <dc:creator>Sean Dugay (P149833)</dc:creator>
  <cp:lastModifiedBy>Sean Dugay (P149833)</cp:lastModifiedBy>
  <cp:revision>2</cp:revision>
  <dcterms:created xsi:type="dcterms:W3CDTF">2020-06-07T20:37:22Z</dcterms:created>
  <dcterms:modified xsi:type="dcterms:W3CDTF">2020-06-07T20:42:42Z</dcterms:modified>
</cp:coreProperties>
</file>