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308" r:id="rId2"/>
    <p:sldId id="274" r:id="rId3"/>
    <p:sldId id="301" r:id="rId4"/>
    <p:sldId id="306" r:id="rId5"/>
    <p:sldId id="305" r:id="rId6"/>
    <p:sldId id="302" r:id="rId7"/>
    <p:sldId id="304" r:id="rId8"/>
    <p:sldId id="307" r:id="rId9"/>
    <p:sldId id="294" r:id="rId10"/>
    <p:sldId id="295" r:id="rId11"/>
    <p:sldId id="275" r:id="rId12"/>
    <p:sldId id="303" r:id="rId13"/>
    <p:sldId id="276" r:id="rId14"/>
    <p:sldId id="296" r:id="rId15"/>
    <p:sldId id="277" r:id="rId16"/>
    <p:sldId id="278" r:id="rId17"/>
    <p:sldId id="297" r:id="rId18"/>
    <p:sldId id="279" r:id="rId19"/>
    <p:sldId id="281" r:id="rId20"/>
    <p:sldId id="283" r:id="rId21"/>
    <p:sldId id="284" r:id="rId22"/>
    <p:sldId id="285" r:id="rId23"/>
    <p:sldId id="298" r:id="rId24"/>
    <p:sldId id="287" r:id="rId25"/>
    <p:sldId id="299" r:id="rId26"/>
    <p:sldId id="288" r:id="rId27"/>
    <p:sldId id="289" r:id="rId28"/>
    <p:sldId id="290" r:id="rId29"/>
    <p:sldId id="293" r:id="rId30"/>
    <p:sldId id="291" r:id="rId31"/>
    <p:sldId id="300" r:id="rId32"/>
    <p:sldId id="292" r:id="rId3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24" autoAdjust="0"/>
    <p:restoredTop sz="94660"/>
  </p:normalViewPr>
  <p:slideViewPr>
    <p:cSldViewPr>
      <p:cViewPr>
        <p:scale>
          <a:sx n="100" d="100"/>
          <a:sy n="100" d="100"/>
        </p:scale>
        <p:origin x="-270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4.wmf"/><Relationship Id="rId1" Type="http://schemas.openxmlformats.org/officeDocument/2006/relationships/image" Target="../media/image7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4CF7E6-88DD-4A0C-B413-A272A1EEED6C}" type="datetimeFigureOut">
              <a:rPr lang="en-US" smtClean="0"/>
              <a:pPr/>
              <a:t>1/5/2015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B0DFCE-034D-4E49-903C-6240958913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350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B0DFCE-034D-4E49-903C-6240958913AD}" type="slidenum">
              <a:rPr lang="en-GB" smtClean="0"/>
              <a:pPr/>
              <a:t>28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12" Type="http://schemas.openxmlformats.org/officeDocument/2006/relationships/image" Target="../media/image11.wm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3.wmf"/><Relationship Id="rId1" Type="http://schemas.openxmlformats.org/officeDocument/2006/relationships/vmlDrawing" Target="../drawings/vmlDrawing1.vml"/><Relationship Id="rId6" Type="http://schemas.openxmlformats.org/officeDocument/2006/relationships/image" Target="../media/image8.wmf"/><Relationship Id="rId11" Type="http://schemas.openxmlformats.org/officeDocument/2006/relationships/oleObject" Target="../embeddings/oleObject5.bin"/><Relationship Id="rId5" Type="http://schemas.openxmlformats.org/officeDocument/2006/relationships/oleObject" Target="../embeddings/oleObject2.bin"/><Relationship Id="rId15" Type="http://schemas.openxmlformats.org/officeDocument/2006/relationships/oleObject" Target="../embeddings/oleObject7.bin"/><Relationship Id="rId10" Type="http://schemas.openxmlformats.org/officeDocument/2006/relationships/image" Target="../media/image10.wmf"/><Relationship Id="rId4" Type="http://schemas.openxmlformats.org/officeDocument/2006/relationships/image" Target="../media/image7.wmf"/><Relationship Id="rId9" Type="http://schemas.openxmlformats.org/officeDocument/2006/relationships/oleObject" Target="../embeddings/oleObject4.bin"/><Relationship Id="rId14" Type="http://schemas.openxmlformats.org/officeDocument/2006/relationships/image" Target="../media/image12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15.png"/><Relationship Id="rId3" Type="http://schemas.openxmlformats.org/officeDocument/2006/relationships/oleObject" Target="../embeddings/oleObject8.bin"/><Relationship Id="rId7" Type="http://schemas.openxmlformats.org/officeDocument/2006/relationships/oleObject" Target="../embeddings/oleObject10.bin"/><Relationship Id="rId12" Type="http://schemas.openxmlformats.org/officeDocument/2006/relationships/image" Target="../media/image13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4.wmf"/><Relationship Id="rId11" Type="http://schemas.openxmlformats.org/officeDocument/2006/relationships/oleObject" Target="../embeddings/oleObject12.bin"/><Relationship Id="rId5" Type="http://schemas.openxmlformats.org/officeDocument/2006/relationships/oleObject" Target="../embeddings/oleObject9.bin"/><Relationship Id="rId10" Type="http://schemas.openxmlformats.org/officeDocument/2006/relationships/image" Target="../media/image12.wmf"/><Relationship Id="rId4" Type="http://schemas.openxmlformats.org/officeDocument/2006/relationships/image" Target="../media/image7.wmf"/><Relationship Id="rId9" Type="http://schemas.openxmlformats.org/officeDocument/2006/relationships/oleObject" Target="../embeddings/oleObject11.bin"/><Relationship Id="rId1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19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13.bin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20.png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23.png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40.wmf"/><Relationship Id="rId5" Type="http://schemas.openxmlformats.org/officeDocument/2006/relationships/oleObject" Target="../embeddings/oleObject17.bin"/><Relationship Id="rId4" Type="http://schemas.openxmlformats.org/officeDocument/2006/relationships/image" Target="../media/image4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539552" y="3798561"/>
            <a:ext cx="5168914" cy="1327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r>
              <a:rPr lang="en-US" sz="1800" kern="0" dirty="0" smtClean="0">
                <a:solidFill>
                  <a:srgbClr val="408000"/>
                </a:solidFill>
              </a:rPr>
              <a:t>Level : </a:t>
            </a:r>
            <a:r>
              <a:rPr lang="en-US" sz="1800" kern="0" dirty="0" err="1" smtClean="0">
                <a:solidFill>
                  <a:srgbClr val="408000"/>
                </a:solidFill>
              </a:rPr>
              <a:t>Bsc</a:t>
            </a:r>
            <a:r>
              <a:rPr lang="en-US" sz="1800" kern="0" dirty="0" smtClean="0">
                <a:solidFill>
                  <a:srgbClr val="408000"/>
                </a:solidFill>
              </a:rPr>
              <a:t> Level 3</a:t>
            </a:r>
          </a:p>
          <a:p>
            <a:r>
              <a:rPr lang="en-US" sz="1800" kern="0" dirty="0" smtClean="0">
                <a:solidFill>
                  <a:srgbClr val="408000"/>
                </a:solidFill>
              </a:rPr>
              <a:t>Lecturer :Tim Tudor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510704" y="1916832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pPr algn="l"/>
            <a:r>
              <a:rPr lang="en-US" sz="4400" kern="0" dirty="0" smtClean="0">
                <a:solidFill>
                  <a:srgbClr val="408000"/>
                </a:solidFill>
              </a:rPr>
              <a:t>Data Acquisition </a:t>
            </a:r>
            <a:br>
              <a:rPr lang="en-US" sz="4400" kern="0" dirty="0" smtClean="0">
                <a:solidFill>
                  <a:srgbClr val="408000"/>
                </a:solidFill>
              </a:rPr>
            </a:br>
            <a:r>
              <a:rPr lang="en-US" dirty="0">
                <a:solidFill>
                  <a:srgbClr val="408000"/>
                </a:solidFill>
              </a:rPr>
              <a:t>Engine, transmission and braking</a:t>
            </a:r>
            <a:endParaRPr lang="en-US" kern="0" dirty="0">
              <a:solidFill>
                <a:srgbClr val="408000"/>
              </a:solidFill>
            </a:endParaRPr>
          </a:p>
        </p:txBody>
      </p:sp>
      <p:pic>
        <p:nvPicPr>
          <p:cNvPr id="8" name="Picture 2" descr="http://www.openroadmotorsports.com/images/Tech/Data/DL1Grap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08420" y="4333539"/>
            <a:ext cx="3000396" cy="1893583"/>
          </a:xfrm>
          <a:prstGeom prst="rect">
            <a:avLst/>
          </a:prstGeom>
          <a:noFill/>
        </p:spPr>
      </p:pic>
      <p:pic>
        <p:nvPicPr>
          <p:cNvPr id="9" name="Picture 4" descr="http://www.lpiracing.com/catalog/dl1_300_2229_genera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809663"/>
            <a:ext cx="2143125" cy="1047751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284" y="260648"/>
            <a:ext cx="2752725" cy="110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687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3959671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Introduction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Data acquisition may be used to</a:t>
            </a:r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Monitor engine health</a:t>
            </a:r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Diagnose engine problems</a:t>
            </a:r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Tune engine </a:t>
            </a:r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Tune transmission ratios to circuit.</a:t>
            </a:r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Identify traction issues</a:t>
            </a:r>
          </a:p>
          <a:p>
            <a:pPr lvl="1">
              <a:lnSpc>
                <a:spcPct val="150000"/>
              </a:lnSpc>
            </a:pPr>
            <a:endParaRPr lang="en-GB" sz="1600" dirty="0" smtClean="0"/>
          </a:p>
          <a:p>
            <a:pPr lvl="1"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US" sz="1800" dirty="0" smtClean="0"/>
          </a:p>
          <a:p>
            <a:pPr lvl="3">
              <a:buNone/>
            </a:pPr>
            <a:endParaRPr lang="en-US" sz="16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  <p:pic>
        <p:nvPicPr>
          <p:cNvPr id="21506" name="Picture 2" descr="http://www.lotusespritworld.com/images/Technical/Gearbox/Gearbox_Cutawa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356992"/>
            <a:ext cx="4219911" cy="3096344"/>
          </a:xfrm>
          <a:prstGeom prst="rect">
            <a:avLst/>
          </a:prstGeom>
          <a:noFill/>
        </p:spPr>
      </p:pic>
      <p:pic>
        <p:nvPicPr>
          <p:cNvPr id="21508" name="Picture 4" descr="http://t1.gstatic.com/images?q=tbn:ANd9GcTDatf84v_ugSsIe3318GNt8754HFjs6WIvIfQGuNhjrP0gmzyh&amp;t=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412776"/>
            <a:ext cx="2438400" cy="16287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9136" y="991269"/>
            <a:ext cx="8352159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Engine Power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You can create engine power curves from track data to assess:</a:t>
            </a:r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Engine health</a:t>
            </a:r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Improvements</a:t>
            </a:r>
          </a:p>
          <a:p>
            <a:pPr lvl="1"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 smtClean="0"/>
              <a:t>Use to monitor engine health only by comparison with previous data.</a:t>
            </a:r>
          </a:p>
          <a:p>
            <a:pPr lvl="1">
              <a:lnSpc>
                <a:spcPct val="150000"/>
              </a:lnSpc>
              <a:buNone/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US" sz="1800" dirty="0" smtClean="0"/>
          </a:p>
          <a:p>
            <a:pPr lvl="3">
              <a:buNone/>
            </a:pPr>
            <a:endParaRPr lang="en-US" sz="16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  <p:graphicFrame>
        <p:nvGraphicFramePr>
          <p:cNvPr id="8" name="Object 7"/>
          <p:cNvGraphicFramePr>
            <a:graphicFrameLocks noChangeAspect="1"/>
          </p:cNvGraphicFramePr>
          <p:nvPr/>
        </p:nvGraphicFramePr>
        <p:xfrm>
          <a:off x="381000" y="381000"/>
          <a:ext cx="123825" cy="152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38" name="Equation" r:id="rId3" imgW="123480" imgH="152280" progId="Equation.Lambda">
                  <p:embed/>
                </p:oleObj>
              </mc:Choice>
              <mc:Fallback>
                <p:oleObj name="Equation" r:id="rId3" imgW="123480" imgH="152280" progId="Equation.Lambda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" y="381000"/>
                        <a:ext cx="123825" cy="152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50866181"/>
              </p:ext>
            </p:extLst>
          </p:nvPr>
        </p:nvGraphicFramePr>
        <p:xfrm>
          <a:off x="3005901" y="5373216"/>
          <a:ext cx="1096963" cy="252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39" name="Equation" r:id="rId5" imgW="774360" imgH="177480" progId="Equation.3">
                  <p:embed/>
                </p:oleObj>
              </mc:Choice>
              <mc:Fallback>
                <p:oleObj name="Equation" r:id="rId5" imgW="774360" imgH="177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05901" y="5373216"/>
                        <a:ext cx="1096963" cy="2524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0" name="Group 9"/>
          <p:cNvGrpSpPr/>
          <p:nvPr/>
        </p:nvGrpSpPr>
        <p:grpSpPr>
          <a:xfrm>
            <a:off x="2524007" y="3829830"/>
            <a:ext cx="3796071" cy="1080120"/>
            <a:chOff x="2324101" y="3306646"/>
            <a:chExt cx="4832864" cy="1418498"/>
          </a:xfrm>
        </p:grpSpPr>
        <p:sp>
          <p:nvSpPr>
            <p:cNvPr id="11" name="Freeform 10"/>
            <p:cNvSpPr/>
            <p:nvPr/>
          </p:nvSpPr>
          <p:spPr>
            <a:xfrm>
              <a:off x="2324101" y="3306646"/>
              <a:ext cx="4832864" cy="1328853"/>
            </a:xfrm>
            <a:custGeom>
              <a:avLst/>
              <a:gdLst>
                <a:gd name="connsiteX0" fmla="*/ 0 w 3639064"/>
                <a:gd name="connsiteY0" fmla="*/ 1326049 h 1326049"/>
                <a:gd name="connsiteX1" fmla="*/ 2298700 w 3639064"/>
                <a:gd name="connsiteY1" fmla="*/ 1313349 h 1326049"/>
                <a:gd name="connsiteX2" fmla="*/ 3492500 w 3639064"/>
                <a:gd name="connsiteY2" fmla="*/ 1148249 h 1326049"/>
                <a:gd name="connsiteX3" fmla="*/ 3619500 w 3639064"/>
                <a:gd name="connsiteY3" fmla="*/ 818049 h 1326049"/>
                <a:gd name="connsiteX4" fmla="*/ 3492500 w 3639064"/>
                <a:gd name="connsiteY4" fmla="*/ 398949 h 1326049"/>
                <a:gd name="connsiteX5" fmla="*/ 3073400 w 3639064"/>
                <a:gd name="connsiteY5" fmla="*/ 335449 h 1326049"/>
                <a:gd name="connsiteX6" fmla="*/ 2349500 w 3639064"/>
                <a:gd name="connsiteY6" fmla="*/ 43349 h 1326049"/>
                <a:gd name="connsiteX7" fmla="*/ 1282700 w 3639064"/>
                <a:gd name="connsiteY7" fmla="*/ 5249 h 1326049"/>
                <a:gd name="connsiteX8" fmla="*/ 800100 w 3639064"/>
                <a:gd name="connsiteY8" fmla="*/ 81449 h 1326049"/>
                <a:gd name="connsiteX9" fmla="*/ 520700 w 3639064"/>
                <a:gd name="connsiteY9" fmla="*/ 170349 h 1326049"/>
                <a:gd name="connsiteX10" fmla="*/ 50800 w 3639064"/>
                <a:gd name="connsiteY10" fmla="*/ 538649 h 1326049"/>
                <a:gd name="connsiteX0" fmla="*/ 0 w 3639064"/>
                <a:gd name="connsiteY0" fmla="*/ 1332603 h 1332603"/>
                <a:gd name="connsiteX1" fmla="*/ 2298700 w 3639064"/>
                <a:gd name="connsiteY1" fmla="*/ 1319903 h 1332603"/>
                <a:gd name="connsiteX2" fmla="*/ 3492500 w 3639064"/>
                <a:gd name="connsiteY2" fmla="*/ 1154803 h 1332603"/>
                <a:gd name="connsiteX3" fmla="*/ 3619500 w 3639064"/>
                <a:gd name="connsiteY3" fmla="*/ 824603 h 1332603"/>
                <a:gd name="connsiteX4" fmla="*/ 3492500 w 3639064"/>
                <a:gd name="connsiteY4" fmla="*/ 405503 h 1332603"/>
                <a:gd name="connsiteX5" fmla="*/ 3073400 w 3639064"/>
                <a:gd name="connsiteY5" fmla="*/ 342003 h 1332603"/>
                <a:gd name="connsiteX6" fmla="*/ 2349500 w 3639064"/>
                <a:gd name="connsiteY6" fmla="*/ 49903 h 1332603"/>
                <a:gd name="connsiteX7" fmla="*/ 1282700 w 3639064"/>
                <a:gd name="connsiteY7" fmla="*/ 11803 h 1332603"/>
                <a:gd name="connsiteX8" fmla="*/ 520700 w 3639064"/>
                <a:gd name="connsiteY8" fmla="*/ 176903 h 1332603"/>
                <a:gd name="connsiteX9" fmla="*/ 50800 w 3639064"/>
                <a:gd name="connsiteY9" fmla="*/ 545203 h 1332603"/>
                <a:gd name="connsiteX0" fmla="*/ 0 w 3639064"/>
                <a:gd name="connsiteY0" fmla="*/ 1325117 h 1325117"/>
                <a:gd name="connsiteX1" fmla="*/ 2298700 w 3639064"/>
                <a:gd name="connsiteY1" fmla="*/ 1312417 h 1325117"/>
                <a:gd name="connsiteX2" fmla="*/ 3492500 w 3639064"/>
                <a:gd name="connsiteY2" fmla="*/ 1147317 h 1325117"/>
                <a:gd name="connsiteX3" fmla="*/ 3619500 w 3639064"/>
                <a:gd name="connsiteY3" fmla="*/ 817117 h 1325117"/>
                <a:gd name="connsiteX4" fmla="*/ 3492500 w 3639064"/>
                <a:gd name="connsiteY4" fmla="*/ 398017 h 1325117"/>
                <a:gd name="connsiteX5" fmla="*/ 3073400 w 3639064"/>
                <a:gd name="connsiteY5" fmla="*/ 334517 h 1325117"/>
                <a:gd name="connsiteX6" fmla="*/ 2349500 w 3639064"/>
                <a:gd name="connsiteY6" fmla="*/ 42417 h 1325117"/>
                <a:gd name="connsiteX7" fmla="*/ 1282700 w 3639064"/>
                <a:gd name="connsiteY7" fmla="*/ 4317 h 1325117"/>
                <a:gd name="connsiteX8" fmla="*/ 762000 w 3639064"/>
                <a:gd name="connsiteY8" fmla="*/ 67817 h 1325117"/>
                <a:gd name="connsiteX9" fmla="*/ 50800 w 3639064"/>
                <a:gd name="connsiteY9" fmla="*/ 537717 h 1325117"/>
                <a:gd name="connsiteX0" fmla="*/ 0 w 3639064"/>
                <a:gd name="connsiteY0" fmla="*/ 1327917 h 1327917"/>
                <a:gd name="connsiteX1" fmla="*/ 2298700 w 3639064"/>
                <a:gd name="connsiteY1" fmla="*/ 1315217 h 1327917"/>
                <a:gd name="connsiteX2" fmla="*/ 3492500 w 3639064"/>
                <a:gd name="connsiteY2" fmla="*/ 1150117 h 1327917"/>
                <a:gd name="connsiteX3" fmla="*/ 3619500 w 3639064"/>
                <a:gd name="connsiteY3" fmla="*/ 819917 h 1327917"/>
                <a:gd name="connsiteX4" fmla="*/ 3492500 w 3639064"/>
                <a:gd name="connsiteY4" fmla="*/ 400817 h 1327917"/>
                <a:gd name="connsiteX5" fmla="*/ 3073400 w 3639064"/>
                <a:gd name="connsiteY5" fmla="*/ 337317 h 1327917"/>
                <a:gd name="connsiteX6" fmla="*/ 2349500 w 3639064"/>
                <a:gd name="connsiteY6" fmla="*/ 45217 h 1327917"/>
                <a:gd name="connsiteX7" fmla="*/ 1282700 w 3639064"/>
                <a:gd name="connsiteY7" fmla="*/ 7117 h 1327917"/>
                <a:gd name="connsiteX8" fmla="*/ 711200 w 3639064"/>
                <a:gd name="connsiteY8" fmla="*/ 108717 h 1327917"/>
                <a:gd name="connsiteX9" fmla="*/ 50800 w 3639064"/>
                <a:gd name="connsiteY9" fmla="*/ 540517 h 1327917"/>
                <a:gd name="connsiteX0" fmla="*/ 0 w 3639064"/>
                <a:gd name="connsiteY0" fmla="*/ 1327917 h 1327917"/>
                <a:gd name="connsiteX1" fmla="*/ 2298700 w 3639064"/>
                <a:gd name="connsiteY1" fmla="*/ 1315217 h 1327917"/>
                <a:gd name="connsiteX2" fmla="*/ 3492500 w 3639064"/>
                <a:gd name="connsiteY2" fmla="*/ 1150117 h 1327917"/>
                <a:gd name="connsiteX3" fmla="*/ 3619500 w 3639064"/>
                <a:gd name="connsiteY3" fmla="*/ 819917 h 1327917"/>
                <a:gd name="connsiteX4" fmla="*/ 3492500 w 3639064"/>
                <a:gd name="connsiteY4" fmla="*/ 400817 h 1327917"/>
                <a:gd name="connsiteX5" fmla="*/ 3073400 w 3639064"/>
                <a:gd name="connsiteY5" fmla="*/ 337317 h 1327917"/>
                <a:gd name="connsiteX6" fmla="*/ 2349500 w 3639064"/>
                <a:gd name="connsiteY6" fmla="*/ 45217 h 1327917"/>
                <a:gd name="connsiteX7" fmla="*/ 1282700 w 3639064"/>
                <a:gd name="connsiteY7" fmla="*/ 7117 h 1327917"/>
                <a:gd name="connsiteX8" fmla="*/ 876300 w 3639064"/>
                <a:gd name="connsiteY8" fmla="*/ 108717 h 1327917"/>
                <a:gd name="connsiteX9" fmla="*/ 50800 w 3639064"/>
                <a:gd name="connsiteY9" fmla="*/ 540517 h 1327917"/>
                <a:gd name="connsiteX0" fmla="*/ 0 w 3639064"/>
                <a:gd name="connsiteY0" fmla="*/ 1343410 h 1343410"/>
                <a:gd name="connsiteX1" fmla="*/ 2298700 w 3639064"/>
                <a:gd name="connsiteY1" fmla="*/ 1330710 h 1343410"/>
                <a:gd name="connsiteX2" fmla="*/ 3492500 w 3639064"/>
                <a:gd name="connsiteY2" fmla="*/ 1165610 h 1343410"/>
                <a:gd name="connsiteX3" fmla="*/ 3619500 w 3639064"/>
                <a:gd name="connsiteY3" fmla="*/ 835410 h 1343410"/>
                <a:gd name="connsiteX4" fmla="*/ 3492500 w 3639064"/>
                <a:gd name="connsiteY4" fmla="*/ 416310 h 1343410"/>
                <a:gd name="connsiteX5" fmla="*/ 3073400 w 3639064"/>
                <a:gd name="connsiteY5" fmla="*/ 352810 h 1343410"/>
                <a:gd name="connsiteX6" fmla="*/ 2349500 w 3639064"/>
                <a:gd name="connsiteY6" fmla="*/ 60710 h 1343410"/>
                <a:gd name="connsiteX7" fmla="*/ 1282700 w 3639064"/>
                <a:gd name="connsiteY7" fmla="*/ 22610 h 1343410"/>
                <a:gd name="connsiteX8" fmla="*/ 825500 w 3639064"/>
                <a:gd name="connsiteY8" fmla="*/ 48010 h 1343410"/>
                <a:gd name="connsiteX9" fmla="*/ 50800 w 3639064"/>
                <a:gd name="connsiteY9" fmla="*/ 556010 h 1343410"/>
                <a:gd name="connsiteX0" fmla="*/ 0 w 3639064"/>
                <a:gd name="connsiteY0" fmla="*/ 1326984 h 1326984"/>
                <a:gd name="connsiteX1" fmla="*/ 2298700 w 3639064"/>
                <a:gd name="connsiteY1" fmla="*/ 1314284 h 1326984"/>
                <a:gd name="connsiteX2" fmla="*/ 3492500 w 3639064"/>
                <a:gd name="connsiteY2" fmla="*/ 1149184 h 1326984"/>
                <a:gd name="connsiteX3" fmla="*/ 3619500 w 3639064"/>
                <a:gd name="connsiteY3" fmla="*/ 818984 h 1326984"/>
                <a:gd name="connsiteX4" fmla="*/ 3492500 w 3639064"/>
                <a:gd name="connsiteY4" fmla="*/ 399884 h 1326984"/>
                <a:gd name="connsiteX5" fmla="*/ 3073400 w 3639064"/>
                <a:gd name="connsiteY5" fmla="*/ 336384 h 1326984"/>
                <a:gd name="connsiteX6" fmla="*/ 2349500 w 3639064"/>
                <a:gd name="connsiteY6" fmla="*/ 44284 h 1326984"/>
                <a:gd name="connsiteX7" fmla="*/ 1282700 w 3639064"/>
                <a:gd name="connsiteY7" fmla="*/ 6184 h 1326984"/>
                <a:gd name="connsiteX8" fmla="*/ 800100 w 3639064"/>
                <a:gd name="connsiteY8" fmla="*/ 95084 h 1326984"/>
                <a:gd name="connsiteX9" fmla="*/ 50800 w 3639064"/>
                <a:gd name="connsiteY9" fmla="*/ 539584 h 1326984"/>
                <a:gd name="connsiteX0" fmla="*/ 0 w 3639064"/>
                <a:gd name="connsiteY0" fmla="*/ 1326050 h 1326050"/>
                <a:gd name="connsiteX1" fmla="*/ 2298700 w 3639064"/>
                <a:gd name="connsiteY1" fmla="*/ 1313350 h 1326050"/>
                <a:gd name="connsiteX2" fmla="*/ 3492500 w 3639064"/>
                <a:gd name="connsiteY2" fmla="*/ 1148250 h 1326050"/>
                <a:gd name="connsiteX3" fmla="*/ 3619500 w 3639064"/>
                <a:gd name="connsiteY3" fmla="*/ 818050 h 1326050"/>
                <a:gd name="connsiteX4" fmla="*/ 3492500 w 3639064"/>
                <a:gd name="connsiteY4" fmla="*/ 398950 h 1326050"/>
                <a:gd name="connsiteX5" fmla="*/ 3073400 w 3639064"/>
                <a:gd name="connsiteY5" fmla="*/ 335450 h 1326050"/>
                <a:gd name="connsiteX6" fmla="*/ 2349500 w 3639064"/>
                <a:gd name="connsiteY6" fmla="*/ 43350 h 1326050"/>
                <a:gd name="connsiteX7" fmla="*/ 1282700 w 3639064"/>
                <a:gd name="connsiteY7" fmla="*/ 5250 h 1326050"/>
                <a:gd name="connsiteX8" fmla="*/ 749300 w 3639064"/>
                <a:gd name="connsiteY8" fmla="*/ 81450 h 1326050"/>
                <a:gd name="connsiteX9" fmla="*/ 50800 w 3639064"/>
                <a:gd name="connsiteY9" fmla="*/ 538650 h 1326050"/>
                <a:gd name="connsiteX0" fmla="*/ 0 w 3639064"/>
                <a:gd name="connsiteY0" fmla="*/ 1328853 h 1328853"/>
                <a:gd name="connsiteX1" fmla="*/ 2298700 w 3639064"/>
                <a:gd name="connsiteY1" fmla="*/ 1316153 h 1328853"/>
                <a:gd name="connsiteX2" fmla="*/ 3492500 w 3639064"/>
                <a:gd name="connsiteY2" fmla="*/ 1151053 h 1328853"/>
                <a:gd name="connsiteX3" fmla="*/ 3619500 w 3639064"/>
                <a:gd name="connsiteY3" fmla="*/ 820853 h 1328853"/>
                <a:gd name="connsiteX4" fmla="*/ 3492500 w 3639064"/>
                <a:gd name="connsiteY4" fmla="*/ 401753 h 1328853"/>
                <a:gd name="connsiteX5" fmla="*/ 3073400 w 3639064"/>
                <a:gd name="connsiteY5" fmla="*/ 338253 h 1328853"/>
                <a:gd name="connsiteX6" fmla="*/ 2349500 w 3639064"/>
                <a:gd name="connsiteY6" fmla="*/ 46153 h 1328853"/>
                <a:gd name="connsiteX7" fmla="*/ 1282700 w 3639064"/>
                <a:gd name="connsiteY7" fmla="*/ 8053 h 1328853"/>
                <a:gd name="connsiteX8" fmla="*/ 736600 w 3639064"/>
                <a:gd name="connsiteY8" fmla="*/ 122353 h 1328853"/>
                <a:gd name="connsiteX9" fmla="*/ 50800 w 3639064"/>
                <a:gd name="connsiteY9" fmla="*/ 541453 h 1328853"/>
                <a:gd name="connsiteX0" fmla="*/ 0 w 3639064"/>
                <a:gd name="connsiteY0" fmla="*/ 1328853 h 1328853"/>
                <a:gd name="connsiteX1" fmla="*/ 2298700 w 3639064"/>
                <a:gd name="connsiteY1" fmla="*/ 1316153 h 1328853"/>
                <a:gd name="connsiteX2" fmla="*/ 3492500 w 3639064"/>
                <a:gd name="connsiteY2" fmla="*/ 1151053 h 1328853"/>
                <a:gd name="connsiteX3" fmla="*/ 3619500 w 3639064"/>
                <a:gd name="connsiteY3" fmla="*/ 820853 h 1328853"/>
                <a:gd name="connsiteX4" fmla="*/ 3492500 w 3639064"/>
                <a:gd name="connsiteY4" fmla="*/ 401753 h 1328853"/>
                <a:gd name="connsiteX5" fmla="*/ 3073400 w 3639064"/>
                <a:gd name="connsiteY5" fmla="*/ 338253 h 1328853"/>
                <a:gd name="connsiteX6" fmla="*/ 2349500 w 3639064"/>
                <a:gd name="connsiteY6" fmla="*/ 46153 h 1328853"/>
                <a:gd name="connsiteX7" fmla="*/ 1282700 w 3639064"/>
                <a:gd name="connsiteY7" fmla="*/ 8053 h 1328853"/>
                <a:gd name="connsiteX8" fmla="*/ 736600 w 3639064"/>
                <a:gd name="connsiteY8" fmla="*/ 122353 h 1328853"/>
                <a:gd name="connsiteX9" fmla="*/ 279400 w 3639064"/>
                <a:gd name="connsiteY9" fmla="*/ 401753 h 1328853"/>
                <a:gd name="connsiteX0" fmla="*/ 0 w 3639064"/>
                <a:gd name="connsiteY0" fmla="*/ 1328853 h 1328853"/>
                <a:gd name="connsiteX1" fmla="*/ 2298700 w 3639064"/>
                <a:gd name="connsiteY1" fmla="*/ 1316153 h 1328853"/>
                <a:gd name="connsiteX2" fmla="*/ 3492500 w 3639064"/>
                <a:gd name="connsiteY2" fmla="*/ 1151053 h 1328853"/>
                <a:gd name="connsiteX3" fmla="*/ 3619500 w 3639064"/>
                <a:gd name="connsiteY3" fmla="*/ 820853 h 1328853"/>
                <a:gd name="connsiteX4" fmla="*/ 3492500 w 3639064"/>
                <a:gd name="connsiteY4" fmla="*/ 401753 h 1328853"/>
                <a:gd name="connsiteX5" fmla="*/ 3073400 w 3639064"/>
                <a:gd name="connsiteY5" fmla="*/ 338253 h 1328853"/>
                <a:gd name="connsiteX6" fmla="*/ 2349500 w 3639064"/>
                <a:gd name="connsiteY6" fmla="*/ 46153 h 1328853"/>
                <a:gd name="connsiteX7" fmla="*/ 1282700 w 3639064"/>
                <a:gd name="connsiteY7" fmla="*/ 8053 h 1328853"/>
                <a:gd name="connsiteX8" fmla="*/ 736600 w 3639064"/>
                <a:gd name="connsiteY8" fmla="*/ 122353 h 1328853"/>
                <a:gd name="connsiteX9" fmla="*/ 317500 w 3639064"/>
                <a:gd name="connsiteY9" fmla="*/ 338254 h 1328853"/>
                <a:gd name="connsiteX10" fmla="*/ 279400 w 3639064"/>
                <a:gd name="connsiteY10" fmla="*/ 401753 h 1328853"/>
                <a:gd name="connsiteX0" fmla="*/ 635000 w 4274064"/>
                <a:gd name="connsiteY0" fmla="*/ 1328853 h 1328853"/>
                <a:gd name="connsiteX1" fmla="*/ 2933700 w 4274064"/>
                <a:gd name="connsiteY1" fmla="*/ 1316153 h 1328853"/>
                <a:gd name="connsiteX2" fmla="*/ 4127500 w 4274064"/>
                <a:gd name="connsiteY2" fmla="*/ 1151053 h 1328853"/>
                <a:gd name="connsiteX3" fmla="*/ 4254500 w 4274064"/>
                <a:gd name="connsiteY3" fmla="*/ 820853 h 1328853"/>
                <a:gd name="connsiteX4" fmla="*/ 4127500 w 4274064"/>
                <a:gd name="connsiteY4" fmla="*/ 401753 h 1328853"/>
                <a:gd name="connsiteX5" fmla="*/ 3708400 w 4274064"/>
                <a:gd name="connsiteY5" fmla="*/ 338253 h 1328853"/>
                <a:gd name="connsiteX6" fmla="*/ 2984500 w 4274064"/>
                <a:gd name="connsiteY6" fmla="*/ 46153 h 1328853"/>
                <a:gd name="connsiteX7" fmla="*/ 1917700 w 4274064"/>
                <a:gd name="connsiteY7" fmla="*/ 8053 h 1328853"/>
                <a:gd name="connsiteX8" fmla="*/ 1371600 w 4274064"/>
                <a:gd name="connsiteY8" fmla="*/ 122353 h 1328853"/>
                <a:gd name="connsiteX9" fmla="*/ 952500 w 4274064"/>
                <a:gd name="connsiteY9" fmla="*/ 338254 h 1328853"/>
                <a:gd name="connsiteX10" fmla="*/ 0 w 4274064"/>
                <a:gd name="connsiteY10" fmla="*/ 554153 h 1328853"/>
                <a:gd name="connsiteX0" fmla="*/ 635000 w 4274064"/>
                <a:gd name="connsiteY0" fmla="*/ 1328853 h 1328853"/>
                <a:gd name="connsiteX1" fmla="*/ 2933700 w 4274064"/>
                <a:gd name="connsiteY1" fmla="*/ 1316153 h 1328853"/>
                <a:gd name="connsiteX2" fmla="*/ 4127500 w 4274064"/>
                <a:gd name="connsiteY2" fmla="*/ 1151053 h 1328853"/>
                <a:gd name="connsiteX3" fmla="*/ 4254500 w 4274064"/>
                <a:gd name="connsiteY3" fmla="*/ 820853 h 1328853"/>
                <a:gd name="connsiteX4" fmla="*/ 4127500 w 4274064"/>
                <a:gd name="connsiteY4" fmla="*/ 401753 h 1328853"/>
                <a:gd name="connsiteX5" fmla="*/ 3708400 w 4274064"/>
                <a:gd name="connsiteY5" fmla="*/ 338253 h 1328853"/>
                <a:gd name="connsiteX6" fmla="*/ 2984500 w 4274064"/>
                <a:gd name="connsiteY6" fmla="*/ 46153 h 1328853"/>
                <a:gd name="connsiteX7" fmla="*/ 1917700 w 4274064"/>
                <a:gd name="connsiteY7" fmla="*/ 8053 h 1328853"/>
                <a:gd name="connsiteX8" fmla="*/ 1371600 w 4274064"/>
                <a:gd name="connsiteY8" fmla="*/ 122353 h 1328853"/>
                <a:gd name="connsiteX9" fmla="*/ 952500 w 4274064"/>
                <a:gd name="connsiteY9" fmla="*/ 338254 h 1328853"/>
                <a:gd name="connsiteX10" fmla="*/ 723900 w 4274064"/>
                <a:gd name="connsiteY10" fmla="*/ 439854 h 1328853"/>
                <a:gd name="connsiteX11" fmla="*/ 0 w 4274064"/>
                <a:gd name="connsiteY11" fmla="*/ 554153 h 1328853"/>
                <a:gd name="connsiteX0" fmla="*/ 635000 w 4274064"/>
                <a:gd name="connsiteY0" fmla="*/ 1328853 h 1328853"/>
                <a:gd name="connsiteX1" fmla="*/ 2933700 w 4274064"/>
                <a:gd name="connsiteY1" fmla="*/ 1316153 h 1328853"/>
                <a:gd name="connsiteX2" fmla="*/ 4127500 w 4274064"/>
                <a:gd name="connsiteY2" fmla="*/ 1151053 h 1328853"/>
                <a:gd name="connsiteX3" fmla="*/ 4254500 w 4274064"/>
                <a:gd name="connsiteY3" fmla="*/ 820853 h 1328853"/>
                <a:gd name="connsiteX4" fmla="*/ 4127500 w 4274064"/>
                <a:gd name="connsiteY4" fmla="*/ 401753 h 1328853"/>
                <a:gd name="connsiteX5" fmla="*/ 3708400 w 4274064"/>
                <a:gd name="connsiteY5" fmla="*/ 338253 h 1328853"/>
                <a:gd name="connsiteX6" fmla="*/ 2984500 w 4274064"/>
                <a:gd name="connsiteY6" fmla="*/ 46153 h 1328853"/>
                <a:gd name="connsiteX7" fmla="*/ 1917700 w 4274064"/>
                <a:gd name="connsiteY7" fmla="*/ 8053 h 1328853"/>
                <a:gd name="connsiteX8" fmla="*/ 1371600 w 4274064"/>
                <a:gd name="connsiteY8" fmla="*/ 122353 h 1328853"/>
                <a:gd name="connsiteX9" fmla="*/ 952500 w 4274064"/>
                <a:gd name="connsiteY9" fmla="*/ 338254 h 1328853"/>
                <a:gd name="connsiteX10" fmla="*/ 723900 w 4274064"/>
                <a:gd name="connsiteY10" fmla="*/ 439854 h 1328853"/>
                <a:gd name="connsiteX11" fmla="*/ 469900 w 4274064"/>
                <a:gd name="connsiteY11" fmla="*/ 465254 h 1328853"/>
                <a:gd name="connsiteX12" fmla="*/ 0 w 4274064"/>
                <a:gd name="connsiteY12" fmla="*/ 554153 h 1328853"/>
                <a:gd name="connsiteX0" fmla="*/ 1104900 w 4743964"/>
                <a:gd name="connsiteY0" fmla="*/ 1328853 h 1328853"/>
                <a:gd name="connsiteX1" fmla="*/ 3403600 w 4743964"/>
                <a:gd name="connsiteY1" fmla="*/ 1316153 h 1328853"/>
                <a:gd name="connsiteX2" fmla="*/ 4597400 w 4743964"/>
                <a:gd name="connsiteY2" fmla="*/ 1151053 h 1328853"/>
                <a:gd name="connsiteX3" fmla="*/ 4724400 w 4743964"/>
                <a:gd name="connsiteY3" fmla="*/ 820853 h 1328853"/>
                <a:gd name="connsiteX4" fmla="*/ 4597400 w 4743964"/>
                <a:gd name="connsiteY4" fmla="*/ 401753 h 1328853"/>
                <a:gd name="connsiteX5" fmla="*/ 4178300 w 4743964"/>
                <a:gd name="connsiteY5" fmla="*/ 338253 h 1328853"/>
                <a:gd name="connsiteX6" fmla="*/ 3454400 w 4743964"/>
                <a:gd name="connsiteY6" fmla="*/ 46153 h 1328853"/>
                <a:gd name="connsiteX7" fmla="*/ 2387600 w 4743964"/>
                <a:gd name="connsiteY7" fmla="*/ 8053 h 1328853"/>
                <a:gd name="connsiteX8" fmla="*/ 1841500 w 4743964"/>
                <a:gd name="connsiteY8" fmla="*/ 122353 h 1328853"/>
                <a:gd name="connsiteX9" fmla="*/ 1422400 w 4743964"/>
                <a:gd name="connsiteY9" fmla="*/ 338254 h 1328853"/>
                <a:gd name="connsiteX10" fmla="*/ 1193800 w 4743964"/>
                <a:gd name="connsiteY10" fmla="*/ 439854 h 1328853"/>
                <a:gd name="connsiteX11" fmla="*/ 939800 w 4743964"/>
                <a:gd name="connsiteY11" fmla="*/ 465254 h 1328853"/>
                <a:gd name="connsiteX12" fmla="*/ 0 w 4743964"/>
                <a:gd name="connsiteY12" fmla="*/ 909753 h 1328853"/>
                <a:gd name="connsiteX0" fmla="*/ 1104900 w 4743964"/>
                <a:gd name="connsiteY0" fmla="*/ 1328853 h 1328853"/>
                <a:gd name="connsiteX1" fmla="*/ 3403600 w 4743964"/>
                <a:gd name="connsiteY1" fmla="*/ 1316153 h 1328853"/>
                <a:gd name="connsiteX2" fmla="*/ 4597400 w 4743964"/>
                <a:gd name="connsiteY2" fmla="*/ 1151053 h 1328853"/>
                <a:gd name="connsiteX3" fmla="*/ 4724400 w 4743964"/>
                <a:gd name="connsiteY3" fmla="*/ 820853 h 1328853"/>
                <a:gd name="connsiteX4" fmla="*/ 4597400 w 4743964"/>
                <a:gd name="connsiteY4" fmla="*/ 401753 h 1328853"/>
                <a:gd name="connsiteX5" fmla="*/ 4178300 w 4743964"/>
                <a:gd name="connsiteY5" fmla="*/ 338253 h 1328853"/>
                <a:gd name="connsiteX6" fmla="*/ 3454400 w 4743964"/>
                <a:gd name="connsiteY6" fmla="*/ 46153 h 1328853"/>
                <a:gd name="connsiteX7" fmla="*/ 2387600 w 4743964"/>
                <a:gd name="connsiteY7" fmla="*/ 8053 h 1328853"/>
                <a:gd name="connsiteX8" fmla="*/ 1841500 w 4743964"/>
                <a:gd name="connsiteY8" fmla="*/ 122353 h 1328853"/>
                <a:gd name="connsiteX9" fmla="*/ 1422400 w 4743964"/>
                <a:gd name="connsiteY9" fmla="*/ 338254 h 1328853"/>
                <a:gd name="connsiteX10" fmla="*/ 1193800 w 4743964"/>
                <a:gd name="connsiteY10" fmla="*/ 439854 h 1328853"/>
                <a:gd name="connsiteX11" fmla="*/ 190500 w 4743964"/>
                <a:gd name="connsiteY11" fmla="*/ 604954 h 1328853"/>
                <a:gd name="connsiteX12" fmla="*/ 0 w 4743964"/>
                <a:gd name="connsiteY12" fmla="*/ 909753 h 1328853"/>
                <a:gd name="connsiteX0" fmla="*/ 1104900 w 4743964"/>
                <a:gd name="connsiteY0" fmla="*/ 1328853 h 1328853"/>
                <a:gd name="connsiteX1" fmla="*/ 3403600 w 4743964"/>
                <a:gd name="connsiteY1" fmla="*/ 1316153 h 1328853"/>
                <a:gd name="connsiteX2" fmla="*/ 4597400 w 4743964"/>
                <a:gd name="connsiteY2" fmla="*/ 1151053 h 1328853"/>
                <a:gd name="connsiteX3" fmla="*/ 4724400 w 4743964"/>
                <a:gd name="connsiteY3" fmla="*/ 820853 h 1328853"/>
                <a:gd name="connsiteX4" fmla="*/ 4597400 w 4743964"/>
                <a:gd name="connsiteY4" fmla="*/ 401753 h 1328853"/>
                <a:gd name="connsiteX5" fmla="*/ 4178300 w 4743964"/>
                <a:gd name="connsiteY5" fmla="*/ 338253 h 1328853"/>
                <a:gd name="connsiteX6" fmla="*/ 3454400 w 4743964"/>
                <a:gd name="connsiteY6" fmla="*/ 46153 h 1328853"/>
                <a:gd name="connsiteX7" fmla="*/ 2387600 w 4743964"/>
                <a:gd name="connsiteY7" fmla="*/ 8053 h 1328853"/>
                <a:gd name="connsiteX8" fmla="*/ 1841500 w 4743964"/>
                <a:gd name="connsiteY8" fmla="*/ 122353 h 1328853"/>
                <a:gd name="connsiteX9" fmla="*/ 1422400 w 4743964"/>
                <a:gd name="connsiteY9" fmla="*/ 338254 h 1328853"/>
                <a:gd name="connsiteX10" fmla="*/ 1193800 w 4743964"/>
                <a:gd name="connsiteY10" fmla="*/ 439854 h 1328853"/>
                <a:gd name="connsiteX11" fmla="*/ 190500 w 4743964"/>
                <a:gd name="connsiteY11" fmla="*/ 604954 h 1328853"/>
                <a:gd name="connsiteX12" fmla="*/ 38100 w 4743964"/>
                <a:gd name="connsiteY12" fmla="*/ 770054 h 1328853"/>
                <a:gd name="connsiteX13" fmla="*/ 0 w 4743964"/>
                <a:gd name="connsiteY13" fmla="*/ 909753 h 1328853"/>
                <a:gd name="connsiteX0" fmla="*/ 1068049 w 4707113"/>
                <a:gd name="connsiteY0" fmla="*/ 1328853 h 1328853"/>
                <a:gd name="connsiteX1" fmla="*/ 3366749 w 4707113"/>
                <a:gd name="connsiteY1" fmla="*/ 1316153 h 1328853"/>
                <a:gd name="connsiteX2" fmla="*/ 4560549 w 4707113"/>
                <a:gd name="connsiteY2" fmla="*/ 1151053 h 1328853"/>
                <a:gd name="connsiteX3" fmla="*/ 4687549 w 4707113"/>
                <a:gd name="connsiteY3" fmla="*/ 820853 h 1328853"/>
                <a:gd name="connsiteX4" fmla="*/ 4560549 w 4707113"/>
                <a:gd name="connsiteY4" fmla="*/ 401753 h 1328853"/>
                <a:gd name="connsiteX5" fmla="*/ 4141449 w 4707113"/>
                <a:gd name="connsiteY5" fmla="*/ 338253 h 1328853"/>
                <a:gd name="connsiteX6" fmla="*/ 3417549 w 4707113"/>
                <a:gd name="connsiteY6" fmla="*/ 46153 h 1328853"/>
                <a:gd name="connsiteX7" fmla="*/ 2350749 w 4707113"/>
                <a:gd name="connsiteY7" fmla="*/ 8053 h 1328853"/>
                <a:gd name="connsiteX8" fmla="*/ 1804649 w 4707113"/>
                <a:gd name="connsiteY8" fmla="*/ 122353 h 1328853"/>
                <a:gd name="connsiteX9" fmla="*/ 1385549 w 4707113"/>
                <a:gd name="connsiteY9" fmla="*/ 338254 h 1328853"/>
                <a:gd name="connsiteX10" fmla="*/ 1156949 w 4707113"/>
                <a:gd name="connsiteY10" fmla="*/ 439854 h 1328853"/>
                <a:gd name="connsiteX11" fmla="*/ 153649 w 4707113"/>
                <a:gd name="connsiteY11" fmla="*/ 604954 h 1328853"/>
                <a:gd name="connsiteX12" fmla="*/ 1249 w 4707113"/>
                <a:gd name="connsiteY12" fmla="*/ 770054 h 1328853"/>
                <a:gd name="connsiteX13" fmla="*/ 547349 w 4707113"/>
                <a:gd name="connsiteY13" fmla="*/ 1328853 h 1328853"/>
                <a:gd name="connsiteX0" fmla="*/ 1321679 w 4960743"/>
                <a:gd name="connsiteY0" fmla="*/ 1328853 h 1328853"/>
                <a:gd name="connsiteX1" fmla="*/ 3620379 w 4960743"/>
                <a:gd name="connsiteY1" fmla="*/ 1316153 h 1328853"/>
                <a:gd name="connsiteX2" fmla="*/ 4814179 w 4960743"/>
                <a:gd name="connsiteY2" fmla="*/ 1151053 h 1328853"/>
                <a:gd name="connsiteX3" fmla="*/ 4941179 w 4960743"/>
                <a:gd name="connsiteY3" fmla="*/ 820853 h 1328853"/>
                <a:gd name="connsiteX4" fmla="*/ 4814179 w 4960743"/>
                <a:gd name="connsiteY4" fmla="*/ 401753 h 1328853"/>
                <a:gd name="connsiteX5" fmla="*/ 4395079 w 4960743"/>
                <a:gd name="connsiteY5" fmla="*/ 338253 h 1328853"/>
                <a:gd name="connsiteX6" fmla="*/ 3671179 w 4960743"/>
                <a:gd name="connsiteY6" fmla="*/ 46153 h 1328853"/>
                <a:gd name="connsiteX7" fmla="*/ 2604379 w 4960743"/>
                <a:gd name="connsiteY7" fmla="*/ 8053 h 1328853"/>
                <a:gd name="connsiteX8" fmla="*/ 2058279 w 4960743"/>
                <a:gd name="connsiteY8" fmla="*/ 122353 h 1328853"/>
                <a:gd name="connsiteX9" fmla="*/ 1639179 w 4960743"/>
                <a:gd name="connsiteY9" fmla="*/ 338254 h 1328853"/>
                <a:gd name="connsiteX10" fmla="*/ 1410579 w 4960743"/>
                <a:gd name="connsiteY10" fmla="*/ 439854 h 1328853"/>
                <a:gd name="connsiteX11" fmla="*/ 407279 w 4960743"/>
                <a:gd name="connsiteY11" fmla="*/ 604954 h 1328853"/>
                <a:gd name="connsiteX12" fmla="*/ 879 w 4960743"/>
                <a:gd name="connsiteY12" fmla="*/ 1265354 h 1328853"/>
                <a:gd name="connsiteX13" fmla="*/ 800979 w 4960743"/>
                <a:gd name="connsiteY13" fmla="*/ 1328853 h 1328853"/>
                <a:gd name="connsiteX0" fmla="*/ 1321735 w 4960799"/>
                <a:gd name="connsiteY0" fmla="*/ 1328853 h 1328853"/>
                <a:gd name="connsiteX1" fmla="*/ 3620435 w 4960799"/>
                <a:gd name="connsiteY1" fmla="*/ 1316153 h 1328853"/>
                <a:gd name="connsiteX2" fmla="*/ 4814235 w 4960799"/>
                <a:gd name="connsiteY2" fmla="*/ 1151053 h 1328853"/>
                <a:gd name="connsiteX3" fmla="*/ 4941235 w 4960799"/>
                <a:gd name="connsiteY3" fmla="*/ 820853 h 1328853"/>
                <a:gd name="connsiteX4" fmla="*/ 4814235 w 4960799"/>
                <a:gd name="connsiteY4" fmla="*/ 401753 h 1328853"/>
                <a:gd name="connsiteX5" fmla="*/ 4395135 w 4960799"/>
                <a:gd name="connsiteY5" fmla="*/ 338253 h 1328853"/>
                <a:gd name="connsiteX6" fmla="*/ 3671235 w 4960799"/>
                <a:gd name="connsiteY6" fmla="*/ 46153 h 1328853"/>
                <a:gd name="connsiteX7" fmla="*/ 2604435 w 4960799"/>
                <a:gd name="connsiteY7" fmla="*/ 8053 h 1328853"/>
                <a:gd name="connsiteX8" fmla="*/ 2058335 w 4960799"/>
                <a:gd name="connsiteY8" fmla="*/ 122353 h 1328853"/>
                <a:gd name="connsiteX9" fmla="*/ 1639235 w 4960799"/>
                <a:gd name="connsiteY9" fmla="*/ 338254 h 1328853"/>
                <a:gd name="connsiteX10" fmla="*/ 1410635 w 4960799"/>
                <a:gd name="connsiteY10" fmla="*/ 439854 h 1328853"/>
                <a:gd name="connsiteX11" fmla="*/ 407335 w 4960799"/>
                <a:gd name="connsiteY11" fmla="*/ 604954 h 1328853"/>
                <a:gd name="connsiteX12" fmla="*/ 935 w 4960799"/>
                <a:gd name="connsiteY12" fmla="*/ 1265354 h 1328853"/>
                <a:gd name="connsiteX13" fmla="*/ 750235 w 4960799"/>
                <a:gd name="connsiteY13" fmla="*/ 1290753 h 1328853"/>
                <a:gd name="connsiteX0" fmla="*/ 1068164 w 4707228"/>
                <a:gd name="connsiteY0" fmla="*/ 1328853 h 1328853"/>
                <a:gd name="connsiteX1" fmla="*/ 3366864 w 4707228"/>
                <a:gd name="connsiteY1" fmla="*/ 1316153 h 1328853"/>
                <a:gd name="connsiteX2" fmla="*/ 4560664 w 4707228"/>
                <a:gd name="connsiteY2" fmla="*/ 1151053 h 1328853"/>
                <a:gd name="connsiteX3" fmla="*/ 4687664 w 4707228"/>
                <a:gd name="connsiteY3" fmla="*/ 820853 h 1328853"/>
                <a:gd name="connsiteX4" fmla="*/ 4560664 w 4707228"/>
                <a:gd name="connsiteY4" fmla="*/ 401753 h 1328853"/>
                <a:gd name="connsiteX5" fmla="*/ 4141564 w 4707228"/>
                <a:gd name="connsiteY5" fmla="*/ 338253 h 1328853"/>
                <a:gd name="connsiteX6" fmla="*/ 3417664 w 4707228"/>
                <a:gd name="connsiteY6" fmla="*/ 46153 h 1328853"/>
                <a:gd name="connsiteX7" fmla="*/ 2350864 w 4707228"/>
                <a:gd name="connsiteY7" fmla="*/ 8053 h 1328853"/>
                <a:gd name="connsiteX8" fmla="*/ 1804764 w 4707228"/>
                <a:gd name="connsiteY8" fmla="*/ 122353 h 1328853"/>
                <a:gd name="connsiteX9" fmla="*/ 1385664 w 4707228"/>
                <a:gd name="connsiteY9" fmla="*/ 338254 h 1328853"/>
                <a:gd name="connsiteX10" fmla="*/ 1157064 w 4707228"/>
                <a:gd name="connsiteY10" fmla="*/ 439854 h 1328853"/>
                <a:gd name="connsiteX11" fmla="*/ 153764 w 4707228"/>
                <a:gd name="connsiteY11" fmla="*/ 604954 h 1328853"/>
                <a:gd name="connsiteX12" fmla="*/ 1364 w 4707228"/>
                <a:gd name="connsiteY12" fmla="*/ 1214554 h 1328853"/>
                <a:gd name="connsiteX13" fmla="*/ 496664 w 4707228"/>
                <a:gd name="connsiteY13" fmla="*/ 1290753 h 1328853"/>
                <a:gd name="connsiteX0" fmla="*/ 1068164 w 4707228"/>
                <a:gd name="connsiteY0" fmla="*/ 1328853 h 1328853"/>
                <a:gd name="connsiteX1" fmla="*/ 3366864 w 4707228"/>
                <a:gd name="connsiteY1" fmla="*/ 1316153 h 1328853"/>
                <a:gd name="connsiteX2" fmla="*/ 4560664 w 4707228"/>
                <a:gd name="connsiteY2" fmla="*/ 1151053 h 1328853"/>
                <a:gd name="connsiteX3" fmla="*/ 4687664 w 4707228"/>
                <a:gd name="connsiteY3" fmla="*/ 820853 h 1328853"/>
                <a:gd name="connsiteX4" fmla="*/ 4560664 w 4707228"/>
                <a:gd name="connsiteY4" fmla="*/ 401753 h 1328853"/>
                <a:gd name="connsiteX5" fmla="*/ 4141564 w 4707228"/>
                <a:gd name="connsiteY5" fmla="*/ 338253 h 1328853"/>
                <a:gd name="connsiteX6" fmla="*/ 3417664 w 4707228"/>
                <a:gd name="connsiteY6" fmla="*/ 46153 h 1328853"/>
                <a:gd name="connsiteX7" fmla="*/ 2350864 w 4707228"/>
                <a:gd name="connsiteY7" fmla="*/ 8053 h 1328853"/>
                <a:gd name="connsiteX8" fmla="*/ 1804764 w 4707228"/>
                <a:gd name="connsiteY8" fmla="*/ 122353 h 1328853"/>
                <a:gd name="connsiteX9" fmla="*/ 1385664 w 4707228"/>
                <a:gd name="connsiteY9" fmla="*/ 338254 h 1328853"/>
                <a:gd name="connsiteX10" fmla="*/ 1157064 w 4707228"/>
                <a:gd name="connsiteY10" fmla="*/ 439854 h 1328853"/>
                <a:gd name="connsiteX11" fmla="*/ 458563 w 4707228"/>
                <a:gd name="connsiteY11" fmla="*/ 541454 h 1328853"/>
                <a:gd name="connsiteX12" fmla="*/ 153764 w 4707228"/>
                <a:gd name="connsiteY12" fmla="*/ 604954 h 1328853"/>
                <a:gd name="connsiteX13" fmla="*/ 1364 w 4707228"/>
                <a:gd name="connsiteY13" fmla="*/ 1214554 h 1328853"/>
                <a:gd name="connsiteX14" fmla="*/ 496664 w 4707228"/>
                <a:gd name="connsiteY14" fmla="*/ 1290753 h 1328853"/>
                <a:gd name="connsiteX0" fmla="*/ 1209094 w 4848158"/>
                <a:gd name="connsiteY0" fmla="*/ 1328853 h 1328853"/>
                <a:gd name="connsiteX1" fmla="*/ 3507794 w 4848158"/>
                <a:gd name="connsiteY1" fmla="*/ 1316153 h 1328853"/>
                <a:gd name="connsiteX2" fmla="*/ 4701594 w 4848158"/>
                <a:gd name="connsiteY2" fmla="*/ 1151053 h 1328853"/>
                <a:gd name="connsiteX3" fmla="*/ 4828594 w 4848158"/>
                <a:gd name="connsiteY3" fmla="*/ 820853 h 1328853"/>
                <a:gd name="connsiteX4" fmla="*/ 4701594 w 4848158"/>
                <a:gd name="connsiteY4" fmla="*/ 401753 h 1328853"/>
                <a:gd name="connsiteX5" fmla="*/ 4282494 w 4848158"/>
                <a:gd name="connsiteY5" fmla="*/ 338253 h 1328853"/>
                <a:gd name="connsiteX6" fmla="*/ 3558594 w 4848158"/>
                <a:gd name="connsiteY6" fmla="*/ 46153 h 1328853"/>
                <a:gd name="connsiteX7" fmla="*/ 2491794 w 4848158"/>
                <a:gd name="connsiteY7" fmla="*/ 8053 h 1328853"/>
                <a:gd name="connsiteX8" fmla="*/ 1945694 w 4848158"/>
                <a:gd name="connsiteY8" fmla="*/ 122353 h 1328853"/>
                <a:gd name="connsiteX9" fmla="*/ 1526594 w 4848158"/>
                <a:gd name="connsiteY9" fmla="*/ 338254 h 1328853"/>
                <a:gd name="connsiteX10" fmla="*/ 1297994 w 4848158"/>
                <a:gd name="connsiteY10" fmla="*/ 439854 h 1328853"/>
                <a:gd name="connsiteX11" fmla="*/ 599493 w 4848158"/>
                <a:gd name="connsiteY11" fmla="*/ 541454 h 1328853"/>
                <a:gd name="connsiteX12" fmla="*/ 15294 w 4848158"/>
                <a:gd name="connsiteY12" fmla="*/ 998654 h 1328853"/>
                <a:gd name="connsiteX13" fmla="*/ 142294 w 4848158"/>
                <a:gd name="connsiteY13" fmla="*/ 1214554 h 1328853"/>
                <a:gd name="connsiteX14" fmla="*/ 637594 w 4848158"/>
                <a:gd name="connsiteY14" fmla="*/ 1290753 h 1328853"/>
                <a:gd name="connsiteX0" fmla="*/ 1193800 w 4832864"/>
                <a:gd name="connsiteY0" fmla="*/ 1328853 h 1328853"/>
                <a:gd name="connsiteX1" fmla="*/ 3492500 w 4832864"/>
                <a:gd name="connsiteY1" fmla="*/ 1316153 h 1328853"/>
                <a:gd name="connsiteX2" fmla="*/ 4686300 w 4832864"/>
                <a:gd name="connsiteY2" fmla="*/ 1151053 h 1328853"/>
                <a:gd name="connsiteX3" fmla="*/ 4813300 w 4832864"/>
                <a:gd name="connsiteY3" fmla="*/ 820853 h 1328853"/>
                <a:gd name="connsiteX4" fmla="*/ 4686300 w 4832864"/>
                <a:gd name="connsiteY4" fmla="*/ 401753 h 1328853"/>
                <a:gd name="connsiteX5" fmla="*/ 4267200 w 4832864"/>
                <a:gd name="connsiteY5" fmla="*/ 338253 h 1328853"/>
                <a:gd name="connsiteX6" fmla="*/ 3543300 w 4832864"/>
                <a:gd name="connsiteY6" fmla="*/ 46153 h 1328853"/>
                <a:gd name="connsiteX7" fmla="*/ 2476500 w 4832864"/>
                <a:gd name="connsiteY7" fmla="*/ 8053 h 1328853"/>
                <a:gd name="connsiteX8" fmla="*/ 1930400 w 4832864"/>
                <a:gd name="connsiteY8" fmla="*/ 122353 h 1328853"/>
                <a:gd name="connsiteX9" fmla="*/ 1511300 w 4832864"/>
                <a:gd name="connsiteY9" fmla="*/ 338254 h 1328853"/>
                <a:gd name="connsiteX10" fmla="*/ 1282700 w 4832864"/>
                <a:gd name="connsiteY10" fmla="*/ 439854 h 1328853"/>
                <a:gd name="connsiteX11" fmla="*/ 584199 w 4832864"/>
                <a:gd name="connsiteY11" fmla="*/ 541454 h 1328853"/>
                <a:gd name="connsiteX12" fmla="*/ 0 w 4832864"/>
                <a:gd name="connsiteY12" fmla="*/ 998654 h 1328853"/>
                <a:gd name="connsiteX13" fmla="*/ 127000 w 4832864"/>
                <a:gd name="connsiteY13" fmla="*/ 1214554 h 1328853"/>
                <a:gd name="connsiteX14" fmla="*/ 622300 w 4832864"/>
                <a:gd name="connsiteY14" fmla="*/ 1290753 h 1328853"/>
                <a:gd name="connsiteX0" fmla="*/ 1193800 w 4832864"/>
                <a:gd name="connsiteY0" fmla="*/ 1328853 h 1328853"/>
                <a:gd name="connsiteX1" fmla="*/ 3492500 w 4832864"/>
                <a:gd name="connsiteY1" fmla="*/ 1316153 h 1328853"/>
                <a:gd name="connsiteX2" fmla="*/ 4686300 w 4832864"/>
                <a:gd name="connsiteY2" fmla="*/ 1151053 h 1328853"/>
                <a:gd name="connsiteX3" fmla="*/ 4813300 w 4832864"/>
                <a:gd name="connsiteY3" fmla="*/ 820853 h 1328853"/>
                <a:gd name="connsiteX4" fmla="*/ 4686300 w 4832864"/>
                <a:gd name="connsiteY4" fmla="*/ 401753 h 1328853"/>
                <a:gd name="connsiteX5" fmla="*/ 4267200 w 4832864"/>
                <a:gd name="connsiteY5" fmla="*/ 338253 h 1328853"/>
                <a:gd name="connsiteX6" fmla="*/ 3543300 w 4832864"/>
                <a:gd name="connsiteY6" fmla="*/ 46153 h 1328853"/>
                <a:gd name="connsiteX7" fmla="*/ 2476500 w 4832864"/>
                <a:gd name="connsiteY7" fmla="*/ 8053 h 1328853"/>
                <a:gd name="connsiteX8" fmla="*/ 1930400 w 4832864"/>
                <a:gd name="connsiteY8" fmla="*/ 122353 h 1328853"/>
                <a:gd name="connsiteX9" fmla="*/ 1511300 w 4832864"/>
                <a:gd name="connsiteY9" fmla="*/ 338254 h 1328853"/>
                <a:gd name="connsiteX10" fmla="*/ 1282700 w 4832864"/>
                <a:gd name="connsiteY10" fmla="*/ 439854 h 1328853"/>
                <a:gd name="connsiteX11" fmla="*/ 584199 w 4832864"/>
                <a:gd name="connsiteY11" fmla="*/ 541454 h 1328853"/>
                <a:gd name="connsiteX12" fmla="*/ 0 w 4832864"/>
                <a:gd name="connsiteY12" fmla="*/ 998654 h 1328853"/>
                <a:gd name="connsiteX13" fmla="*/ 127000 w 4832864"/>
                <a:gd name="connsiteY13" fmla="*/ 1214554 h 1328853"/>
                <a:gd name="connsiteX14" fmla="*/ 622300 w 4832864"/>
                <a:gd name="connsiteY14" fmla="*/ 1290753 h 1328853"/>
                <a:gd name="connsiteX0" fmla="*/ 1193800 w 4832864"/>
                <a:gd name="connsiteY0" fmla="*/ 1328853 h 1328853"/>
                <a:gd name="connsiteX1" fmla="*/ 3492500 w 4832864"/>
                <a:gd name="connsiteY1" fmla="*/ 1316153 h 1328853"/>
                <a:gd name="connsiteX2" fmla="*/ 4686300 w 4832864"/>
                <a:gd name="connsiteY2" fmla="*/ 1151053 h 1328853"/>
                <a:gd name="connsiteX3" fmla="*/ 4813300 w 4832864"/>
                <a:gd name="connsiteY3" fmla="*/ 820853 h 1328853"/>
                <a:gd name="connsiteX4" fmla="*/ 4686300 w 4832864"/>
                <a:gd name="connsiteY4" fmla="*/ 401753 h 1328853"/>
                <a:gd name="connsiteX5" fmla="*/ 4267200 w 4832864"/>
                <a:gd name="connsiteY5" fmla="*/ 338253 h 1328853"/>
                <a:gd name="connsiteX6" fmla="*/ 3543300 w 4832864"/>
                <a:gd name="connsiteY6" fmla="*/ 46153 h 1328853"/>
                <a:gd name="connsiteX7" fmla="*/ 2476500 w 4832864"/>
                <a:gd name="connsiteY7" fmla="*/ 8053 h 1328853"/>
                <a:gd name="connsiteX8" fmla="*/ 1930400 w 4832864"/>
                <a:gd name="connsiteY8" fmla="*/ 122353 h 1328853"/>
                <a:gd name="connsiteX9" fmla="*/ 1511300 w 4832864"/>
                <a:gd name="connsiteY9" fmla="*/ 338254 h 1328853"/>
                <a:gd name="connsiteX10" fmla="*/ 1282700 w 4832864"/>
                <a:gd name="connsiteY10" fmla="*/ 439854 h 1328853"/>
                <a:gd name="connsiteX11" fmla="*/ 647699 w 4832864"/>
                <a:gd name="connsiteY11" fmla="*/ 554154 h 1328853"/>
                <a:gd name="connsiteX12" fmla="*/ 0 w 4832864"/>
                <a:gd name="connsiteY12" fmla="*/ 998654 h 1328853"/>
                <a:gd name="connsiteX13" fmla="*/ 127000 w 4832864"/>
                <a:gd name="connsiteY13" fmla="*/ 1214554 h 1328853"/>
                <a:gd name="connsiteX14" fmla="*/ 622300 w 4832864"/>
                <a:gd name="connsiteY14" fmla="*/ 1290753 h 1328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832864" h="1328853">
                  <a:moveTo>
                    <a:pt x="1193800" y="1328853"/>
                  </a:moveTo>
                  <a:lnTo>
                    <a:pt x="3492500" y="1316153"/>
                  </a:lnTo>
                  <a:cubicBezTo>
                    <a:pt x="4074583" y="1286520"/>
                    <a:pt x="4466167" y="1233603"/>
                    <a:pt x="4686300" y="1151053"/>
                  </a:cubicBezTo>
                  <a:cubicBezTo>
                    <a:pt x="4906433" y="1068503"/>
                    <a:pt x="4813300" y="945736"/>
                    <a:pt x="4813300" y="820853"/>
                  </a:cubicBezTo>
                  <a:cubicBezTo>
                    <a:pt x="4813300" y="695970"/>
                    <a:pt x="4777317" y="482186"/>
                    <a:pt x="4686300" y="401753"/>
                  </a:cubicBezTo>
                  <a:cubicBezTo>
                    <a:pt x="4595283" y="321320"/>
                    <a:pt x="4457700" y="397520"/>
                    <a:pt x="4267200" y="338253"/>
                  </a:cubicBezTo>
                  <a:cubicBezTo>
                    <a:pt x="4076700" y="278986"/>
                    <a:pt x="3841750" y="101186"/>
                    <a:pt x="3543300" y="46153"/>
                  </a:cubicBezTo>
                  <a:cubicBezTo>
                    <a:pt x="3244850" y="-8880"/>
                    <a:pt x="2745317" y="-4647"/>
                    <a:pt x="2476500" y="8053"/>
                  </a:cubicBezTo>
                  <a:cubicBezTo>
                    <a:pt x="2207683" y="20753"/>
                    <a:pt x="2091267" y="67320"/>
                    <a:pt x="1930400" y="122353"/>
                  </a:cubicBezTo>
                  <a:cubicBezTo>
                    <a:pt x="1769533" y="177386"/>
                    <a:pt x="1591733" y="304387"/>
                    <a:pt x="1511300" y="338254"/>
                  </a:cubicBezTo>
                  <a:cubicBezTo>
                    <a:pt x="1430867" y="372121"/>
                    <a:pt x="1437217" y="405987"/>
                    <a:pt x="1282700" y="439854"/>
                  </a:cubicBezTo>
                  <a:cubicBezTo>
                    <a:pt x="1128183" y="473721"/>
                    <a:pt x="814916" y="526637"/>
                    <a:pt x="647699" y="554154"/>
                  </a:cubicBezTo>
                  <a:cubicBezTo>
                    <a:pt x="480482" y="581671"/>
                    <a:pt x="127000" y="759471"/>
                    <a:pt x="0" y="998654"/>
                  </a:cubicBezTo>
                  <a:cubicBezTo>
                    <a:pt x="50800" y="1110837"/>
                    <a:pt x="158750" y="1163754"/>
                    <a:pt x="127000" y="1214554"/>
                  </a:cubicBezTo>
                  <a:cubicBezTo>
                    <a:pt x="95250" y="1265354"/>
                    <a:pt x="628650" y="1267470"/>
                    <a:pt x="622300" y="1290753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2843808" y="4005064"/>
              <a:ext cx="792088" cy="720080"/>
            </a:xfrm>
            <a:prstGeom prst="ellipse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5724128" y="4005064"/>
              <a:ext cx="792088" cy="720080"/>
            </a:xfrm>
            <a:prstGeom prst="ellipse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cxnSp>
        <p:nvCxnSpPr>
          <p:cNvPr id="14" name="Straight Arrow Connector 13"/>
          <p:cNvCxnSpPr/>
          <p:nvPr/>
        </p:nvCxnSpPr>
        <p:spPr>
          <a:xfrm>
            <a:off x="4695216" y="4399012"/>
            <a:ext cx="1965016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5505708" y="4635796"/>
            <a:ext cx="1783032" cy="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H="1">
            <a:off x="2051720" y="4399012"/>
            <a:ext cx="2643496" cy="0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Objec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39734894"/>
              </p:ext>
            </p:extLst>
          </p:nvPr>
        </p:nvGraphicFramePr>
        <p:xfrm>
          <a:off x="2987824" y="6093296"/>
          <a:ext cx="4554537" cy="360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40" name="Equation" r:id="rId7" imgW="3213000" imgH="253800" progId="Equation.3">
                  <p:embed/>
                </p:oleObj>
              </mc:Choice>
              <mc:Fallback>
                <p:oleObj name="Equation" r:id="rId7" imgW="3213000" imgH="25380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824" y="6093296"/>
                        <a:ext cx="4554537" cy="360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c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88274174"/>
              </p:ext>
            </p:extLst>
          </p:nvPr>
        </p:nvGraphicFramePr>
        <p:xfrm>
          <a:off x="2987824" y="5733256"/>
          <a:ext cx="4248150" cy="287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41" name="Equation" r:id="rId9" imgW="2997000" imgH="203040" progId="Equation.3">
                  <p:embed/>
                </p:oleObj>
              </mc:Choice>
              <mc:Fallback>
                <p:oleObj name="Equation" r:id="rId9" imgW="2997000" imgH="203040" progId="Equation.3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824" y="5733256"/>
                        <a:ext cx="4248150" cy="2873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c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33304467"/>
              </p:ext>
            </p:extLst>
          </p:nvPr>
        </p:nvGraphicFramePr>
        <p:xfrm>
          <a:off x="6660232" y="4173835"/>
          <a:ext cx="2395537" cy="323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42" name="Equation" r:id="rId11" imgW="1688760" imgH="228600" progId="Equation.3">
                  <p:embed/>
                </p:oleObj>
              </mc:Choice>
              <mc:Fallback>
                <p:oleObj name="Equation" r:id="rId11" imgW="1688760" imgH="228600" progId="Equation.3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60232" y="4173835"/>
                        <a:ext cx="2395537" cy="323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ct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65774068"/>
              </p:ext>
            </p:extLst>
          </p:nvPr>
        </p:nvGraphicFramePr>
        <p:xfrm>
          <a:off x="7288740" y="4517840"/>
          <a:ext cx="414337" cy="323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43" name="Equation" r:id="rId13" imgW="291960" imgH="228600" progId="Equation.3">
                  <p:embed/>
                </p:oleObj>
              </mc:Choice>
              <mc:Fallback>
                <p:oleObj name="Equation" r:id="rId13" imgW="291960" imgH="228600" progId="Equation.3">
                  <p:embed/>
                  <p:pic>
                    <p:nvPicPr>
                      <p:cNvPr id="0" name="Object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88740" y="4517840"/>
                        <a:ext cx="414337" cy="323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Object 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68849435"/>
              </p:ext>
            </p:extLst>
          </p:nvPr>
        </p:nvGraphicFramePr>
        <p:xfrm>
          <a:off x="1187624" y="4260848"/>
          <a:ext cx="736600" cy="34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44" name="Equation" r:id="rId15" imgW="520560" imgH="241200" progId="Equation.3">
                  <p:embed/>
                </p:oleObj>
              </mc:Choice>
              <mc:Fallback>
                <p:oleObj name="Equation" r:id="rId15" imgW="520560" imgH="241200" progId="Equation.3">
                  <p:embed/>
                  <p:pic>
                    <p:nvPicPr>
                      <p:cNvPr id="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87624" y="4260848"/>
                        <a:ext cx="736600" cy="342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9136" y="991269"/>
            <a:ext cx="8157319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Engine Power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If we enter the power equation into Pi &gt; difficult to read and has negative power.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Interested only in positive acceleration &gt; switch to only +</a:t>
            </a:r>
            <a:r>
              <a:rPr lang="en-GB" sz="1600" dirty="0" err="1" smtClean="0"/>
              <a:t>ve</a:t>
            </a:r>
            <a:r>
              <a:rPr lang="en-GB" sz="1600" dirty="0" smtClean="0"/>
              <a:t> </a:t>
            </a:r>
            <a:r>
              <a:rPr lang="en-GB" sz="1600" dirty="0" err="1" smtClean="0"/>
              <a:t>accel</a:t>
            </a:r>
            <a:r>
              <a:rPr lang="en-GB" sz="1600" dirty="0" smtClean="0"/>
              <a:t> data</a:t>
            </a:r>
          </a:p>
          <a:p>
            <a:pPr lvl="1">
              <a:lnSpc>
                <a:spcPct val="150000"/>
              </a:lnSpc>
              <a:buNone/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US" sz="1800" dirty="0" smtClean="0"/>
          </a:p>
          <a:p>
            <a:pPr lvl="3">
              <a:buNone/>
            </a:pPr>
            <a:endParaRPr lang="en-US" sz="16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  <p:graphicFrame>
        <p:nvGraphicFramePr>
          <p:cNvPr id="8" name="Object 7"/>
          <p:cNvGraphicFramePr>
            <a:graphicFrameLocks noChangeAspect="1"/>
          </p:cNvGraphicFramePr>
          <p:nvPr/>
        </p:nvGraphicFramePr>
        <p:xfrm>
          <a:off x="381000" y="381000"/>
          <a:ext cx="123825" cy="152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75" name="Equation" r:id="rId3" imgW="123480" imgH="152280" progId="Equation.Lambda">
                  <p:embed/>
                </p:oleObj>
              </mc:Choice>
              <mc:Fallback>
                <p:oleObj name="Equation" r:id="rId3" imgW="123480" imgH="152280" progId="Equation.Lambda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" y="381000"/>
                        <a:ext cx="123825" cy="152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" name="Group 2"/>
          <p:cNvGrpSpPr/>
          <p:nvPr/>
        </p:nvGrpSpPr>
        <p:grpSpPr>
          <a:xfrm>
            <a:off x="2416879" y="2492896"/>
            <a:ext cx="4579912" cy="1327685"/>
            <a:chOff x="4860032" y="3829830"/>
            <a:chExt cx="4579912" cy="1327685"/>
          </a:xfrm>
        </p:grpSpPr>
        <p:graphicFrame>
          <p:nvGraphicFramePr>
            <p:cNvPr id="17" name="Object 16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653877158"/>
                </p:ext>
              </p:extLst>
            </p:nvPr>
          </p:nvGraphicFramePr>
          <p:xfrm>
            <a:off x="4885407" y="4797152"/>
            <a:ext cx="4554537" cy="36036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5076" name="Equation" r:id="rId5" imgW="3213000" imgH="253800" progId="Equation.3">
                    <p:embed/>
                  </p:oleObj>
                </mc:Choice>
                <mc:Fallback>
                  <p:oleObj name="Equation" r:id="rId5" imgW="3213000" imgH="253800" progId="Equation.3">
                    <p:embed/>
                    <p:pic>
                      <p:nvPicPr>
                        <p:cNvPr id="0" name="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/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885407" y="4797152"/>
                          <a:ext cx="4554537" cy="36036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pSp>
          <p:nvGrpSpPr>
            <p:cNvPr id="2" name="Group 1"/>
            <p:cNvGrpSpPr/>
            <p:nvPr/>
          </p:nvGrpSpPr>
          <p:grpSpPr>
            <a:xfrm>
              <a:off x="4860032" y="3829830"/>
              <a:ext cx="4195737" cy="751298"/>
              <a:chOff x="1187624" y="3829830"/>
              <a:chExt cx="7868145" cy="1080120"/>
            </a:xfrm>
          </p:grpSpPr>
          <p:grpSp>
            <p:nvGrpSpPr>
              <p:cNvPr id="10" name="Group 9"/>
              <p:cNvGrpSpPr/>
              <p:nvPr/>
            </p:nvGrpSpPr>
            <p:grpSpPr>
              <a:xfrm>
                <a:off x="2524007" y="3829830"/>
                <a:ext cx="3796071" cy="1080120"/>
                <a:chOff x="2324101" y="3306646"/>
                <a:chExt cx="4832864" cy="1418498"/>
              </a:xfrm>
            </p:grpSpPr>
            <p:sp>
              <p:nvSpPr>
                <p:cNvPr id="11" name="Freeform 10"/>
                <p:cNvSpPr/>
                <p:nvPr/>
              </p:nvSpPr>
              <p:spPr>
                <a:xfrm>
                  <a:off x="2324101" y="3306646"/>
                  <a:ext cx="4832864" cy="1328853"/>
                </a:xfrm>
                <a:custGeom>
                  <a:avLst/>
                  <a:gdLst>
                    <a:gd name="connsiteX0" fmla="*/ 0 w 3639064"/>
                    <a:gd name="connsiteY0" fmla="*/ 1326049 h 1326049"/>
                    <a:gd name="connsiteX1" fmla="*/ 2298700 w 3639064"/>
                    <a:gd name="connsiteY1" fmla="*/ 1313349 h 1326049"/>
                    <a:gd name="connsiteX2" fmla="*/ 3492500 w 3639064"/>
                    <a:gd name="connsiteY2" fmla="*/ 1148249 h 1326049"/>
                    <a:gd name="connsiteX3" fmla="*/ 3619500 w 3639064"/>
                    <a:gd name="connsiteY3" fmla="*/ 818049 h 1326049"/>
                    <a:gd name="connsiteX4" fmla="*/ 3492500 w 3639064"/>
                    <a:gd name="connsiteY4" fmla="*/ 398949 h 1326049"/>
                    <a:gd name="connsiteX5" fmla="*/ 3073400 w 3639064"/>
                    <a:gd name="connsiteY5" fmla="*/ 335449 h 1326049"/>
                    <a:gd name="connsiteX6" fmla="*/ 2349500 w 3639064"/>
                    <a:gd name="connsiteY6" fmla="*/ 43349 h 1326049"/>
                    <a:gd name="connsiteX7" fmla="*/ 1282700 w 3639064"/>
                    <a:gd name="connsiteY7" fmla="*/ 5249 h 1326049"/>
                    <a:gd name="connsiteX8" fmla="*/ 800100 w 3639064"/>
                    <a:gd name="connsiteY8" fmla="*/ 81449 h 1326049"/>
                    <a:gd name="connsiteX9" fmla="*/ 520700 w 3639064"/>
                    <a:gd name="connsiteY9" fmla="*/ 170349 h 1326049"/>
                    <a:gd name="connsiteX10" fmla="*/ 50800 w 3639064"/>
                    <a:gd name="connsiteY10" fmla="*/ 538649 h 1326049"/>
                    <a:gd name="connsiteX0" fmla="*/ 0 w 3639064"/>
                    <a:gd name="connsiteY0" fmla="*/ 1332603 h 1332603"/>
                    <a:gd name="connsiteX1" fmla="*/ 2298700 w 3639064"/>
                    <a:gd name="connsiteY1" fmla="*/ 1319903 h 1332603"/>
                    <a:gd name="connsiteX2" fmla="*/ 3492500 w 3639064"/>
                    <a:gd name="connsiteY2" fmla="*/ 1154803 h 1332603"/>
                    <a:gd name="connsiteX3" fmla="*/ 3619500 w 3639064"/>
                    <a:gd name="connsiteY3" fmla="*/ 824603 h 1332603"/>
                    <a:gd name="connsiteX4" fmla="*/ 3492500 w 3639064"/>
                    <a:gd name="connsiteY4" fmla="*/ 405503 h 1332603"/>
                    <a:gd name="connsiteX5" fmla="*/ 3073400 w 3639064"/>
                    <a:gd name="connsiteY5" fmla="*/ 342003 h 1332603"/>
                    <a:gd name="connsiteX6" fmla="*/ 2349500 w 3639064"/>
                    <a:gd name="connsiteY6" fmla="*/ 49903 h 1332603"/>
                    <a:gd name="connsiteX7" fmla="*/ 1282700 w 3639064"/>
                    <a:gd name="connsiteY7" fmla="*/ 11803 h 1332603"/>
                    <a:gd name="connsiteX8" fmla="*/ 520700 w 3639064"/>
                    <a:gd name="connsiteY8" fmla="*/ 176903 h 1332603"/>
                    <a:gd name="connsiteX9" fmla="*/ 50800 w 3639064"/>
                    <a:gd name="connsiteY9" fmla="*/ 545203 h 1332603"/>
                    <a:gd name="connsiteX0" fmla="*/ 0 w 3639064"/>
                    <a:gd name="connsiteY0" fmla="*/ 1325117 h 1325117"/>
                    <a:gd name="connsiteX1" fmla="*/ 2298700 w 3639064"/>
                    <a:gd name="connsiteY1" fmla="*/ 1312417 h 1325117"/>
                    <a:gd name="connsiteX2" fmla="*/ 3492500 w 3639064"/>
                    <a:gd name="connsiteY2" fmla="*/ 1147317 h 1325117"/>
                    <a:gd name="connsiteX3" fmla="*/ 3619500 w 3639064"/>
                    <a:gd name="connsiteY3" fmla="*/ 817117 h 1325117"/>
                    <a:gd name="connsiteX4" fmla="*/ 3492500 w 3639064"/>
                    <a:gd name="connsiteY4" fmla="*/ 398017 h 1325117"/>
                    <a:gd name="connsiteX5" fmla="*/ 3073400 w 3639064"/>
                    <a:gd name="connsiteY5" fmla="*/ 334517 h 1325117"/>
                    <a:gd name="connsiteX6" fmla="*/ 2349500 w 3639064"/>
                    <a:gd name="connsiteY6" fmla="*/ 42417 h 1325117"/>
                    <a:gd name="connsiteX7" fmla="*/ 1282700 w 3639064"/>
                    <a:gd name="connsiteY7" fmla="*/ 4317 h 1325117"/>
                    <a:gd name="connsiteX8" fmla="*/ 762000 w 3639064"/>
                    <a:gd name="connsiteY8" fmla="*/ 67817 h 1325117"/>
                    <a:gd name="connsiteX9" fmla="*/ 50800 w 3639064"/>
                    <a:gd name="connsiteY9" fmla="*/ 537717 h 1325117"/>
                    <a:gd name="connsiteX0" fmla="*/ 0 w 3639064"/>
                    <a:gd name="connsiteY0" fmla="*/ 1327917 h 1327917"/>
                    <a:gd name="connsiteX1" fmla="*/ 2298700 w 3639064"/>
                    <a:gd name="connsiteY1" fmla="*/ 1315217 h 1327917"/>
                    <a:gd name="connsiteX2" fmla="*/ 3492500 w 3639064"/>
                    <a:gd name="connsiteY2" fmla="*/ 1150117 h 1327917"/>
                    <a:gd name="connsiteX3" fmla="*/ 3619500 w 3639064"/>
                    <a:gd name="connsiteY3" fmla="*/ 819917 h 1327917"/>
                    <a:gd name="connsiteX4" fmla="*/ 3492500 w 3639064"/>
                    <a:gd name="connsiteY4" fmla="*/ 400817 h 1327917"/>
                    <a:gd name="connsiteX5" fmla="*/ 3073400 w 3639064"/>
                    <a:gd name="connsiteY5" fmla="*/ 337317 h 1327917"/>
                    <a:gd name="connsiteX6" fmla="*/ 2349500 w 3639064"/>
                    <a:gd name="connsiteY6" fmla="*/ 45217 h 1327917"/>
                    <a:gd name="connsiteX7" fmla="*/ 1282700 w 3639064"/>
                    <a:gd name="connsiteY7" fmla="*/ 7117 h 1327917"/>
                    <a:gd name="connsiteX8" fmla="*/ 711200 w 3639064"/>
                    <a:gd name="connsiteY8" fmla="*/ 108717 h 1327917"/>
                    <a:gd name="connsiteX9" fmla="*/ 50800 w 3639064"/>
                    <a:gd name="connsiteY9" fmla="*/ 540517 h 1327917"/>
                    <a:gd name="connsiteX0" fmla="*/ 0 w 3639064"/>
                    <a:gd name="connsiteY0" fmla="*/ 1327917 h 1327917"/>
                    <a:gd name="connsiteX1" fmla="*/ 2298700 w 3639064"/>
                    <a:gd name="connsiteY1" fmla="*/ 1315217 h 1327917"/>
                    <a:gd name="connsiteX2" fmla="*/ 3492500 w 3639064"/>
                    <a:gd name="connsiteY2" fmla="*/ 1150117 h 1327917"/>
                    <a:gd name="connsiteX3" fmla="*/ 3619500 w 3639064"/>
                    <a:gd name="connsiteY3" fmla="*/ 819917 h 1327917"/>
                    <a:gd name="connsiteX4" fmla="*/ 3492500 w 3639064"/>
                    <a:gd name="connsiteY4" fmla="*/ 400817 h 1327917"/>
                    <a:gd name="connsiteX5" fmla="*/ 3073400 w 3639064"/>
                    <a:gd name="connsiteY5" fmla="*/ 337317 h 1327917"/>
                    <a:gd name="connsiteX6" fmla="*/ 2349500 w 3639064"/>
                    <a:gd name="connsiteY6" fmla="*/ 45217 h 1327917"/>
                    <a:gd name="connsiteX7" fmla="*/ 1282700 w 3639064"/>
                    <a:gd name="connsiteY7" fmla="*/ 7117 h 1327917"/>
                    <a:gd name="connsiteX8" fmla="*/ 876300 w 3639064"/>
                    <a:gd name="connsiteY8" fmla="*/ 108717 h 1327917"/>
                    <a:gd name="connsiteX9" fmla="*/ 50800 w 3639064"/>
                    <a:gd name="connsiteY9" fmla="*/ 540517 h 1327917"/>
                    <a:gd name="connsiteX0" fmla="*/ 0 w 3639064"/>
                    <a:gd name="connsiteY0" fmla="*/ 1343410 h 1343410"/>
                    <a:gd name="connsiteX1" fmla="*/ 2298700 w 3639064"/>
                    <a:gd name="connsiteY1" fmla="*/ 1330710 h 1343410"/>
                    <a:gd name="connsiteX2" fmla="*/ 3492500 w 3639064"/>
                    <a:gd name="connsiteY2" fmla="*/ 1165610 h 1343410"/>
                    <a:gd name="connsiteX3" fmla="*/ 3619500 w 3639064"/>
                    <a:gd name="connsiteY3" fmla="*/ 835410 h 1343410"/>
                    <a:gd name="connsiteX4" fmla="*/ 3492500 w 3639064"/>
                    <a:gd name="connsiteY4" fmla="*/ 416310 h 1343410"/>
                    <a:gd name="connsiteX5" fmla="*/ 3073400 w 3639064"/>
                    <a:gd name="connsiteY5" fmla="*/ 352810 h 1343410"/>
                    <a:gd name="connsiteX6" fmla="*/ 2349500 w 3639064"/>
                    <a:gd name="connsiteY6" fmla="*/ 60710 h 1343410"/>
                    <a:gd name="connsiteX7" fmla="*/ 1282700 w 3639064"/>
                    <a:gd name="connsiteY7" fmla="*/ 22610 h 1343410"/>
                    <a:gd name="connsiteX8" fmla="*/ 825500 w 3639064"/>
                    <a:gd name="connsiteY8" fmla="*/ 48010 h 1343410"/>
                    <a:gd name="connsiteX9" fmla="*/ 50800 w 3639064"/>
                    <a:gd name="connsiteY9" fmla="*/ 556010 h 1343410"/>
                    <a:gd name="connsiteX0" fmla="*/ 0 w 3639064"/>
                    <a:gd name="connsiteY0" fmla="*/ 1326984 h 1326984"/>
                    <a:gd name="connsiteX1" fmla="*/ 2298700 w 3639064"/>
                    <a:gd name="connsiteY1" fmla="*/ 1314284 h 1326984"/>
                    <a:gd name="connsiteX2" fmla="*/ 3492500 w 3639064"/>
                    <a:gd name="connsiteY2" fmla="*/ 1149184 h 1326984"/>
                    <a:gd name="connsiteX3" fmla="*/ 3619500 w 3639064"/>
                    <a:gd name="connsiteY3" fmla="*/ 818984 h 1326984"/>
                    <a:gd name="connsiteX4" fmla="*/ 3492500 w 3639064"/>
                    <a:gd name="connsiteY4" fmla="*/ 399884 h 1326984"/>
                    <a:gd name="connsiteX5" fmla="*/ 3073400 w 3639064"/>
                    <a:gd name="connsiteY5" fmla="*/ 336384 h 1326984"/>
                    <a:gd name="connsiteX6" fmla="*/ 2349500 w 3639064"/>
                    <a:gd name="connsiteY6" fmla="*/ 44284 h 1326984"/>
                    <a:gd name="connsiteX7" fmla="*/ 1282700 w 3639064"/>
                    <a:gd name="connsiteY7" fmla="*/ 6184 h 1326984"/>
                    <a:gd name="connsiteX8" fmla="*/ 800100 w 3639064"/>
                    <a:gd name="connsiteY8" fmla="*/ 95084 h 1326984"/>
                    <a:gd name="connsiteX9" fmla="*/ 50800 w 3639064"/>
                    <a:gd name="connsiteY9" fmla="*/ 539584 h 1326984"/>
                    <a:gd name="connsiteX0" fmla="*/ 0 w 3639064"/>
                    <a:gd name="connsiteY0" fmla="*/ 1326050 h 1326050"/>
                    <a:gd name="connsiteX1" fmla="*/ 2298700 w 3639064"/>
                    <a:gd name="connsiteY1" fmla="*/ 1313350 h 1326050"/>
                    <a:gd name="connsiteX2" fmla="*/ 3492500 w 3639064"/>
                    <a:gd name="connsiteY2" fmla="*/ 1148250 h 1326050"/>
                    <a:gd name="connsiteX3" fmla="*/ 3619500 w 3639064"/>
                    <a:gd name="connsiteY3" fmla="*/ 818050 h 1326050"/>
                    <a:gd name="connsiteX4" fmla="*/ 3492500 w 3639064"/>
                    <a:gd name="connsiteY4" fmla="*/ 398950 h 1326050"/>
                    <a:gd name="connsiteX5" fmla="*/ 3073400 w 3639064"/>
                    <a:gd name="connsiteY5" fmla="*/ 335450 h 1326050"/>
                    <a:gd name="connsiteX6" fmla="*/ 2349500 w 3639064"/>
                    <a:gd name="connsiteY6" fmla="*/ 43350 h 1326050"/>
                    <a:gd name="connsiteX7" fmla="*/ 1282700 w 3639064"/>
                    <a:gd name="connsiteY7" fmla="*/ 5250 h 1326050"/>
                    <a:gd name="connsiteX8" fmla="*/ 749300 w 3639064"/>
                    <a:gd name="connsiteY8" fmla="*/ 81450 h 1326050"/>
                    <a:gd name="connsiteX9" fmla="*/ 50800 w 3639064"/>
                    <a:gd name="connsiteY9" fmla="*/ 538650 h 1326050"/>
                    <a:gd name="connsiteX0" fmla="*/ 0 w 3639064"/>
                    <a:gd name="connsiteY0" fmla="*/ 1328853 h 1328853"/>
                    <a:gd name="connsiteX1" fmla="*/ 2298700 w 3639064"/>
                    <a:gd name="connsiteY1" fmla="*/ 1316153 h 1328853"/>
                    <a:gd name="connsiteX2" fmla="*/ 3492500 w 3639064"/>
                    <a:gd name="connsiteY2" fmla="*/ 1151053 h 1328853"/>
                    <a:gd name="connsiteX3" fmla="*/ 3619500 w 3639064"/>
                    <a:gd name="connsiteY3" fmla="*/ 820853 h 1328853"/>
                    <a:gd name="connsiteX4" fmla="*/ 3492500 w 3639064"/>
                    <a:gd name="connsiteY4" fmla="*/ 401753 h 1328853"/>
                    <a:gd name="connsiteX5" fmla="*/ 3073400 w 3639064"/>
                    <a:gd name="connsiteY5" fmla="*/ 338253 h 1328853"/>
                    <a:gd name="connsiteX6" fmla="*/ 2349500 w 3639064"/>
                    <a:gd name="connsiteY6" fmla="*/ 46153 h 1328853"/>
                    <a:gd name="connsiteX7" fmla="*/ 1282700 w 3639064"/>
                    <a:gd name="connsiteY7" fmla="*/ 8053 h 1328853"/>
                    <a:gd name="connsiteX8" fmla="*/ 736600 w 3639064"/>
                    <a:gd name="connsiteY8" fmla="*/ 122353 h 1328853"/>
                    <a:gd name="connsiteX9" fmla="*/ 50800 w 3639064"/>
                    <a:gd name="connsiteY9" fmla="*/ 541453 h 1328853"/>
                    <a:gd name="connsiteX0" fmla="*/ 0 w 3639064"/>
                    <a:gd name="connsiteY0" fmla="*/ 1328853 h 1328853"/>
                    <a:gd name="connsiteX1" fmla="*/ 2298700 w 3639064"/>
                    <a:gd name="connsiteY1" fmla="*/ 1316153 h 1328853"/>
                    <a:gd name="connsiteX2" fmla="*/ 3492500 w 3639064"/>
                    <a:gd name="connsiteY2" fmla="*/ 1151053 h 1328853"/>
                    <a:gd name="connsiteX3" fmla="*/ 3619500 w 3639064"/>
                    <a:gd name="connsiteY3" fmla="*/ 820853 h 1328853"/>
                    <a:gd name="connsiteX4" fmla="*/ 3492500 w 3639064"/>
                    <a:gd name="connsiteY4" fmla="*/ 401753 h 1328853"/>
                    <a:gd name="connsiteX5" fmla="*/ 3073400 w 3639064"/>
                    <a:gd name="connsiteY5" fmla="*/ 338253 h 1328853"/>
                    <a:gd name="connsiteX6" fmla="*/ 2349500 w 3639064"/>
                    <a:gd name="connsiteY6" fmla="*/ 46153 h 1328853"/>
                    <a:gd name="connsiteX7" fmla="*/ 1282700 w 3639064"/>
                    <a:gd name="connsiteY7" fmla="*/ 8053 h 1328853"/>
                    <a:gd name="connsiteX8" fmla="*/ 736600 w 3639064"/>
                    <a:gd name="connsiteY8" fmla="*/ 122353 h 1328853"/>
                    <a:gd name="connsiteX9" fmla="*/ 279400 w 3639064"/>
                    <a:gd name="connsiteY9" fmla="*/ 401753 h 1328853"/>
                    <a:gd name="connsiteX0" fmla="*/ 0 w 3639064"/>
                    <a:gd name="connsiteY0" fmla="*/ 1328853 h 1328853"/>
                    <a:gd name="connsiteX1" fmla="*/ 2298700 w 3639064"/>
                    <a:gd name="connsiteY1" fmla="*/ 1316153 h 1328853"/>
                    <a:gd name="connsiteX2" fmla="*/ 3492500 w 3639064"/>
                    <a:gd name="connsiteY2" fmla="*/ 1151053 h 1328853"/>
                    <a:gd name="connsiteX3" fmla="*/ 3619500 w 3639064"/>
                    <a:gd name="connsiteY3" fmla="*/ 820853 h 1328853"/>
                    <a:gd name="connsiteX4" fmla="*/ 3492500 w 3639064"/>
                    <a:gd name="connsiteY4" fmla="*/ 401753 h 1328853"/>
                    <a:gd name="connsiteX5" fmla="*/ 3073400 w 3639064"/>
                    <a:gd name="connsiteY5" fmla="*/ 338253 h 1328853"/>
                    <a:gd name="connsiteX6" fmla="*/ 2349500 w 3639064"/>
                    <a:gd name="connsiteY6" fmla="*/ 46153 h 1328853"/>
                    <a:gd name="connsiteX7" fmla="*/ 1282700 w 3639064"/>
                    <a:gd name="connsiteY7" fmla="*/ 8053 h 1328853"/>
                    <a:gd name="connsiteX8" fmla="*/ 736600 w 3639064"/>
                    <a:gd name="connsiteY8" fmla="*/ 122353 h 1328853"/>
                    <a:gd name="connsiteX9" fmla="*/ 317500 w 3639064"/>
                    <a:gd name="connsiteY9" fmla="*/ 338254 h 1328853"/>
                    <a:gd name="connsiteX10" fmla="*/ 279400 w 3639064"/>
                    <a:gd name="connsiteY10" fmla="*/ 401753 h 1328853"/>
                    <a:gd name="connsiteX0" fmla="*/ 635000 w 4274064"/>
                    <a:gd name="connsiteY0" fmla="*/ 1328853 h 1328853"/>
                    <a:gd name="connsiteX1" fmla="*/ 2933700 w 4274064"/>
                    <a:gd name="connsiteY1" fmla="*/ 1316153 h 1328853"/>
                    <a:gd name="connsiteX2" fmla="*/ 4127500 w 4274064"/>
                    <a:gd name="connsiteY2" fmla="*/ 1151053 h 1328853"/>
                    <a:gd name="connsiteX3" fmla="*/ 4254500 w 4274064"/>
                    <a:gd name="connsiteY3" fmla="*/ 820853 h 1328853"/>
                    <a:gd name="connsiteX4" fmla="*/ 4127500 w 4274064"/>
                    <a:gd name="connsiteY4" fmla="*/ 401753 h 1328853"/>
                    <a:gd name="connsiteX5" fmla="*/ 3708400 w 4274064"/>
                    <a:gd name="connsiteY5" fmla="*/ 338253 h 1328853"/>
                    <a:gd name="connsiteX6" fmla="*/ 2984500 w 4274064"/>
                    <a:gd name="connsiteY6" fmla="*/ 46153 h 1328853"/>
                    <a:gd name="connsiteX7" fmla="*/ 1917700 w 4274064"/>
                    <a:gd name="connsiteY7" fmla="*/ 8053 h 1328853"/>
                    <a:gd name="connsiteX8" fmla="*/ 1371600 w 4274064"/>
                    <a:gd name="connsiteY8" fmla="*/ 122353 h 1328853"/>
                    <a:gd name="connsiteX9" fmla="*/ 952500 w 4274064"/>
                    <a:gd name="connsiteY9" fmla="*/ 338254 h 1328853"/>
                    <a:gd name="connsiteX10" fmla="*/ 0 w 4274064"/>
                    <a:gd name="connsiteY10" fmla="*/ 554153 h 1328853"/>
                    <a:gd name="connsiteX0" fmla="*/ 635000 w 4274064"/>
                    <a:gd name="connsiteY0" fmla="*/ 1328853 h 1328853"/>
                    <a:gd name="connsiteX1" fmla="*/ 2933700 w 4274064"/>
                    <a:gd name="connsiteY1" fmla="*/ 1316153 h 1328853"/>
                    <a:gd name="connsiteX2" fmla="*/ 4127500 w 4274064"/>
                    <a:gd name="connsiteY2" fmla="*/ 1151053 h 1328853"/>
                    <a:gd name="connsiteX3" fmla="*/ 4254500 w 4274064"/>
                    <a:gd name="connsiteY3" fmla="*/ 820853 h 1328853"/>
                    <a:gd name="connsiteX4" fmla="*/ 4127500 w 4274064"/>
                    <a:gd name="connsiteY4" fmla="*/ 401753 h 1328853"/>
                    <a:gd name="connsiteX5" fmla="*/ 3708400 w 4274064"/>
                    <a:gd name="connsiteY5" fmla="*/ 338253 h 1328853"/>
                    <a:gd name="connsiteX6" fmla="*/ 2984500 w 4274064"/>
                    <a:gd name="connsiteY6" fmla="*/ 46153 h 1328853"/>
                    <a:gd name="connsiteX7" fmla="*/ 1917700 w 4274064"/>
                    <a:gd name="connsiteY7" fmla="*/ 8053 h 1328853"/>
                    <a:gd name="connsiteX8" fmla="*/ 1371600 w 4274064"/>
                    <a:gd name="connsiteY8" fmla="*/ 122353 h 1328853"/>
                    <a:gd name="connsiteX9" fmla="*/ 952500 w 4274064"/>
                    <a:gd name="connsiteY9" fmla="*/ 338254 h 1328853"/>
                    <a:gd name="connsiteX10" fmla="*/ 723900 w 4274064"/>
                    <a:gd name="connsiteY10" fmla="*/ 439854 h 1328853"/>
                    <a:gd name="connsiteX11" fmla="*/ 0 w 4274064"/>
                    <a:gd name="connsiteY11" fmla="*/ 554153 h 1328853"/>
                    <a:gd name="connsiteX0" fmla="*/ 635000 w 4274064"/>
                    <a:gd name="connsiteY0" fmla="*/ 1328853 h 1328853"/>
                    <a:gd name="connsiteX1" fmla="*/ 2933700 w 4274064"/>
                    <a:gd name="connsiteY1" fmla="*/ 1316153 h 1328853"/>
                    <a:gd name="connsiteX2" fmla="*/ 4127500 w 4274064"/>
                    <a:gd name="connsiteY2" fmla="*/ 1151053 h 1328853"/>
                    <a:gd name="connsiteX3" fmla="*/ 4254500 w 4274064"/>
                    <a:gd name="connsiteY3" fmla="*/ 820853 h 1328853"/>
                    <a:gd name="connsiteX4" fmla="*/ 4127500 w 4274064"/>
                    <a:gd name="connsiteY4" fmla="*/ 401753 h 1328853"/>
                    <a:gd name="connsiteX5" fmla="*/ 3708400 w 4274064"/>
                    <a:gd name="connsiteY5" fmla="*/ 338253 h 1328853"/>
                    <a:gd name="connsiteX6" fmla="*/ 2984500 w 4274064"/>
                    <a:gd name="connsiteY6" fmla="*/ 46153 h 1328853"/>
                    <a:gd name="connsiteX7" fmla="*/ 1917700 w 4274064"/>
                    <a:gd name="connsiteY7" fmla="*/ 8053 h 1328853"/>
                    <a:gd name="connsiteX8" fmla="*/ 1371600 w 4274064"/>
                    <a:gd name="connsiteY8" fmla="*/ 122353 h 1328853"/>
                    <a:gd name="connsiteX9" fmla="*/ 952500 w 4274064"/>
                    <a:gd name="connsiteY9" fmla="*/ 338254 h 1328853"/>
                    <a:gd name="connsiteX10" fmla="*/ 723900 w 4274064"/>
                    <a:gd name="connsiteY10" fmla="*/ 439854 h 1328853"/>
                    <a:gd name="connsiteX11" fmla="*/ 469900 w 4274064"/>
                    <a:gd name="connsiteY11" fmla="*/ 465254 h 1328853"/>
                    <a:gd name="connsiteX12" fmla="*/ 0 w 4274064"/>
                    <a:gd name="connsiteY12" fmla="*/ 554153 h 1328853"/>
                    <a:gd name="connsiteX0" fmla="*/ 1104900 w 4743964"/>
                    <a:gd name="connsiteY0" fmla="*/ 1328853 h 1328853"/>
                    <a:gd name="connsiteX1" fmla="*/ 3403600 w 4743964"/>
                    <a:gd name="connsiteY1" fmla="*/ 1316153 h 1328853"/>
                    <a:gd name="connsiteX2" fmla="*/ 4597400 w 4743964"/>
                    <a:gd name="connsiteY2" fmla="*/ 1151053 h 1328853"/>
                    <a:gd name="connsiteX3" fmla="*/ 4724400 w 4743964"/>
                    <a:gd name="connsiteY3" fmla="*/ 820853 h 1328853"/>
                    <a:gd name="connsiteX4" fmla="*/ 4597400 w 4743964"/>
                    <a:gd name="connsiteY4" fmla="*/ 401753 h 1328853"/>
                    <a:gd name="connsiteX5" fmla="*/ 4178300 w 4743964"/>
                    <a:gd name="connsiteY5" fmla="*/ 338253 h 1328853"/>
                    <a:gd name="connsiteX6" fmla="*/ 3454400 w 4743964"/>
                    <a:gd name="connsiteY6" fmla="*/ 46153 h 1328853"/>
                    <a:gd name="connsiteX7" fmla="*/ 2387600 w 4743964"/>
                    <a:gd name="connsiteY7" fmla="*/ 8053 h 1328853"/>
                    <a:gd name="connsiteX8" fmla="*/ 1841500 w 4743964"/>
                    <a:gd name="connsiteY8" fmla="*/ 122353 h 1328853"/>
                    <a:gd name="connsiteX9" fmla="*/ 1422400 w 4743964"/>
                    <a:gd name="connsiteY9" fmla="*/ 338254 h 1328853"/>
                    <a:gd name="connsiteX10" fmla="*/ 1193800 w 4743964"/>
                    <a:gd name="connsiteY10" fmla="*/ 439854 h 1328853"/>
                    <a:gd name="connsiteX11" fmla="*/ 939800 w 4743964"/>
                    <a:gd name="connsiteY11" fmla="*/ 465254 h 1328853"/>
                    <a:gd name="connsiteX12" fmla="*/ 0 w 4743964"/>
                    <a:gd name="connsiteY12" fmla="*/ 909753 h 1328853"/>
                    <a:gd name="connsiteX0" fmla="*/ 1104900 w 4743964"/>
                    <a:gd name="connsiteY0" fmla="*/ 1328853 h 1328853"/>
                    <a:gd name="connsiteX1" fmla="*/ 3403600 w 4743964"/>
                    <a:gd name="connsiteY1" fmla="*/ 1316153 h 1328853"/>
                    <a:gd name="connsiteX2" fmla="*/ 4597400 w 4743964"/>
                    <a:gd name="connsiteY2" fmla="*/ 1151053 h 1328853"/>
                    <a:gd name="connsiteX3" fmla="*/ 4724400 w 4743964"/>
                    <a:gd name="connsiteY3" fmla="*/ 820853 h 1328853"/>
                    <a:gd name="connsiteX4" fmla="*/ 4597400 w 4743964"/>
                    <a:gd name="connsiteY4" fmla="*/ 401753 h 1328853"/>
                    <a:gd name="connsiteX5" fmla="*/ 4178300 w 4743964"/>
                    <a:gd name="connsiteY5" fmla="*/ 338253 h 1328853"/>
                    <a:gd name="connsiteX6" fmla="*/ 3454400 w 4743964"/>
                    <a:gd name="connsiteY6" fmla="*/ 46153 h 1328853"/>
                    <a:gd name="connsiteX7" fmla="*/ 2387600 w 4743964"/>
                    <a:gd name="connsiteY7" fmla="*/ 8053 h 1328853"/>
                    <a:gd name="connsiteX8" fmla="*/ 1841500 w 4743964"/>
                    <a:gd name="connsiteY8" fmla="*/ 122353 h 1328853"/>
                    <a:gd name="connsiteX9" fmla="*/ 1422400 w 4743964"/>
                    <a:gd name="connsiteY9" fmla="*/ 338254 h 1328853"/>
                    <a:gd name="connsiteX10" fmla="*/ 1193800 w 4743964"/>
                    <a:gd name="connsiteY10" fmla="*/ 439854 h 1328853"/>
                    <a:gd name="connsiteX11" fmla="*/ 190500 w 4743964"/>
                    <a:gd name="connsiteY11" fmla="*/ 604954 h 1328853"/>
                    <a:gd name="connsiteX12" fmla="*/ 0 w 4743964"/>
                    <a:gd name="connsiteY12" fmla="*/ 909753 h 1328853"/>
                    <a:gd name="connsiteX0" fmla="*/ 1104900 w 4743964"/>
                    <a:gd name="connsiteY0" fmla="*/ 1328853 h 1328853"/>
                    <a:gd name="connsiteX1" fmla="*/ 3403600 w 4743964"/>
                    <a:gd name="connsiteY1" fmla="*/ 1316153 h 1328853"/>
                    <a:gd name="connsiteX2" fmla="*/ 4597400 w 4743964"/>
                    <a:gd name="connsiteY2" fmla="*/ 1151053 h 1328853"/>
                    <a:gd name="connsiteX3" fmla="*/ 4724400 w 4743964"/>
                    <a:gd name="connsiteY3" fmla="*/ 820853 h 1328853"/>
                    <a:gd name="connsiteX4" fmla="*/ 4597400 w 4743964"/>
                    <a:gd name="connsiteY4" fmla="*/ 401753 h 1328853"/>
                    <a:gd name="connsiteX5" fmla="*/ 4178300 w 4743964"/>
                    <a:gd name="connsiteY5" fmla="*/ 338253 h 1328853"/>
                    <a:gd name="connsiteX6" fmla="*/ 3454400 w 4743964"/>
                    <a:gd name="connsiteY6" fmla="*/ 46153 h 1328853"/>
                    <a:gd name="connsiteX7" fmla="*/ 2387600 w 4743964"/>
                    <a:gd name="connsiteY7" fmla="*/ 8053 h 1328853"/>
                    <a:gd name="connsiteX8" fmla="*/ 1841500 w 4743964"/>
                    <a:gd name="connsiteY8" fmla="*/ 122353 h 1328853"/>
                    <a:gd name="connsiteX9" fmla="*/ 1422400 w 4743964"/>
                    <a:gd name="connsiteY9" fmla="*/ 338254 h 1328853"/>
                    <a:gd name="connsiteX10" fmla="*/ 1193800 w 4743964"/>
                    <a:gd name="connsiteY10" fmla="*/ 439854 h 1328853"/>
                    <a:gd name="connsiteX11" fmla="*/ 190500 w 4743964"/>
                    <a:gd name="connsiteY11" fmla="*/ 604954 h 1328853"/>
                    <a:gd name="connsiteX12" fmla="*/ 38100 w 4743964"/>
                    <a:gd name="connsiteY12" fmla="*/ 770054 h 1328853"/>
                    <a:gd name="connsiteX13" fmla="*/ 0 w 4743964"/>
                    <a:gd name="connsiteY13" fmla="*/ 909753 h 1328853"/>
                    <a:gd name="connsiteX0" fmla="*/ 1068049 w 4707113"/>
                    <a:gd name="connsiteY0" fmla="*/ 1328853 h 1328853"/>
                    <a:gd name="connsiteX1" fmla="*/ 3366749 w 4707113"/>
                    <a:gd name="connsiteY1" fmla="*/ 1316153 h 1328853"/>
                    <a:gd name="connsiteX2" fmla="*/ 4560549 w 4707113"/>
                    <a:gd name="connsiteY2" fmla="*/ 1151053 h 1328853"/>
                    <a:gd name="connsiteX3" fmla="*/ 4687549 w 4707113"/>
                    <a:gd name="connsiteY3" fmla="*/ 820853 h 1328853"/>
                    <a:gd name="connsiteX4" fmla="*/ 4560549 w 4707113"/>
                    <a:gd name="connsiteY4" fmla="*/ 401753 h 1328853"/>
                    <a:gd name="connsiteX5" fmla="*/ 4141449 w 4707113"/>
                    <a:gd name="connsiteY5" fmla="*/ 338253 h 1328853"/>
                    <a:gd name="connsiteX6" fmla="*/ 3417549 w 4707113"/>
                    <a:gd name="connsiteY6" fmla="*/ 46153 h 1328853"/>
                    <a:gd name="connsiteX7" fmla="*/ 2350749 w 4707113"/>
                    <a:gd name="connsiteY7" fmla="*/ 8053 h 1328853"/>
                    <a:gd name="connsiteX8" fmla="*/ 1804649 w 4707113"/>
                    <a:gd name="connsiteY8" fmla="*/ 122353 h 1328853"/>
                    <a:gd name="connsiteX9" fmla="*/ 1385549 w 4707113"/>
                    <a:gd name="connsiteY9" fmla="*/ 338254 h 1328853"/>
                    <a:gd name="connsiteX10" fmla="*/ 1156949 w 4707113"/>
                    <a:gd name="connsiteY10" fmla="*/ 439854 h 1328853"/>
                    <a:gd name="connsiteX11" fmla="*/ 153649 w 4707113"/>
                    <a:gd name="connsiteY11" fmla="*/ 604954 h 1328853"/>
                    <a:gd name="connsiteX12" fmla="*/ 1249 w 4707113"/>
                    <a:gd name="connsiteY12" fmla="*/ 770054 h 1328853"/>
                    <a:gd name="connsiteX13" fmla="*/ 547349 w 4707113"/>
                    <a:gd name="connsiteY13" fmla="*/ 1328853 h 1328853"/>
                    <a:gd name="connsiteX0" fmla="*/ 1321679 w 4960743"/>
                    <a:gd name="connsiteY0" fmla="*/ 1328853 h 1328853"/>
                    <a:gd name="connsiteX1" fmla="*/ 3620379 w 4960743"/>
                    <a:gd name="connsiteY1" fmla="*/ 1316153 h 1328853"/>
                    <a:gd name="connsiteX2" fmla="*/ 4814179 w 4960743"/>
                    <a:gd name="connsiteY2" fmla="*/ 1151053 h 1328853"/>
                    <a:gd name="connsiteX3" fmla="*/ 4941179 w 4960743"/>
                    <a:gd name="connsiteY3" fmla="*/ 820853 h 1328853"/>
                    <a:gd name="connsiteX4" fmla="*/ 4814179 w 4960743"/>
                    <a:gd name="connsiteY4" fmla="*/ 401753 h 1328853"/>
                    <a:gd name="connsiteX5" fmla="*/ 4395079 w 4960743"/>
                    <a:gd name="connsiteY5" fmla="*/ 338253 h 1328853"/>
                    <a:gd name="connsiteX6" fmla="*/ 3671179 w 4960743"/>
                    <a:gd name="connsiteY6" fmla="*/ 46153 h 1328853"/>
                    <a:gd name="connsiteX7" fmla="*/ 2604379 w 4960743"/>
                    <a:gd name="connsiteY7" fmla="*/ 8053 h 1328853"/>
                    <a:gd name="connsiteX8" fmla="*/ 2058279 w 4960743"/>
                    <a:gd name="connsiteY8" fmla="*/ 122353 h 1328853"/>
                    <a:gd name="connsiteX9" fmla="*/ 1639179 w 4960743"/>
                    <a:gd name="connsiteY9" fmla="*/ 338254 h 1328853"/>
                    <a:gd name="connsiteX10" fmla="*/ 1410579 w 4960743"/>
                    <a:gd name="connsiteY10" fmla="*/ 439854 h 1328853"/>
                    <a:gd name="connsiteX11" fmla="*/ 407279 w 4960743"/>
                    <a:gd name="connsiteY11" fmla="*/ 604954 h 1328853"/>
                    <a:gd name="connsiteX12" fmla="*/ 879 w 4960743"/>
                    <a:gd name="connsiteY12" fmla="*/ 1265354 h 1328853"/>
                    <a:gd name="connsiteX13" fmla="*/ 800979 w 4960743"/>
                    <a:gd name="connsiteY13" fmla="*/ 1328853 h 1328853"/>
                    <a:gd name="connsiteX0" fmla="*/ 1321735 w 4960799"/>
                    <a:gd name="connsiteY0" fmla="*/ 1328853 h 1328853"/>
                    <a:gd name="connsiteX1" fmla="*/ 3620435 w 4960799"/>
                    <a:gd name="connsiteY1" fmla="*/ 1316153 h 1328853"/>
                    <a:gd name="connsiteX2" fmla="*/ 4814235 w 4960799"/>
                    <a:gd name="connsiteY2" fmla="*/ 1151053 h 1328853"/>
                    <a:gd name="connsiteX3" fmla="*/ 4941235 w 4960799"/>
                    <a:gd name="connsiteY3" fmla="*/ 820853 h 1328853"/>
                    <a:gd name="connsiteX4" fmla="*/ 4814235 w 4960799"/>
                    <a:gd name="connsiteY4" fmla="*/ 401753 h 1328853"/>
                    <a:gd name="connsiteX5" fmla="*/ 4395135 w 4960799"/>
                    <a:gd name="connsiteY5" fmla="*/ 338253 h 1328853"/>
                    <a:gd name="connsiteX6" fmla="*/ 3671235 w 4960799"/>
                    <a:gd name="connsiteY6" fmla="*/ 46153 h 1328853"/>
                    <a:gd name="connsiteX7" fmla="*/ 2604435 w 4960799"/>
                    <a:gd name="connsiteY7" fmla="*/ 8053 h 1328853"/>
                    <a:gd name="connsiteX8" fmla="*/ 2058335 w 4960799"/>
                    <a:gd name="connsiteY8" fmla="*/ 122353 h 1328853"/>
                    <a:gd name="connsiteX9" fmla="*/ 1639235 w 4960799"/>
                    <a:gd name="connsiteY9" fmla="*/ 338254 h 1328853"/>
                    <a:gd name="connsiteX10" fmla="*/ 1410635 w 4960799"/>
                    <a:gd name="connsiteY10" fmla="*/ 439854 h 1328853"/>
                    <a:gd name="connsiteX11" fmla="*/ 407335 w 4960799"/>
                    <a:gd name="connsiteY11" fmla="*/ 604954 h 1328853"/>
                    <a:gd name="connsiteX12" fmla="*/ 935 w 4960799"/>
                    <a:gd name="connsiteY12" fmla="*/ 1265354 h 1328853"/>
                    <a:gd name="connsiteX13" fmla="*/ 750235 w 4960799"/>
                    <a:gd name="connsiteY13" fmla="*/ 1290753 h 1328853"/>
                    <a:gd name="connsiteX0" fmla="*/ 1068164 w 4707228"/>
                    <a:gd name="connsiteY0" fmla="*/ 1328853 h 1328853"/>
                    <a:gd name="connsiteX1" fmla="*/ 3366864 w 4707228"/>
                    <a:gd name="connsiteY1" fmla="*/ 1316153 h 1328853"/>
                    <a:gd name="connsiteX2" fmla="*/ 4560664 w 4707228"/>
                    <a:gd name="connsiteY2" fmla="*/ 1151053 h 1328853"/>
                    <a:gd name="connsiteX3" fmla="*/ 4687664 w 4707228"/>
                    <a:gd name="connsiteY3" fmla="*/ 820853 h 1328853"/>
                    <a:gd name="connsiteX4" fmla="*/ 4560664 w 4707228"/>
                    <a:gd name="connsiteY4" fmla="*/ 401753 h 1328853"/>
                    <a:gd name="connsiteX5" fmla="*/ 4141564 w 4707228"/>
                    <a:gd name="connsiteY5" fmla="*/ 338253 h 1328853"/>
                    <a:gd name="connsiteX6" fmla="*/ 3417664 w 4707228"/>
                    <a:gd name="connsiteY6" fmla="*/ 46153 h 1328853"/>
                    <a:gd name="connsiteX7" fmla="*/ 2350864 w 4707228"/>
                    <a:gd name="connsiteY7" fmla="*/ 8053 h 1328853"/>
                    <a:gd name="connsiteX8" fmla="*/ 1804764 w 4707228"/>
                    <a:gd name="connsiteY8" fmla="*/ 122353 h 1328853"/>
                    <a:gd name="connsiteX9" fmla="*/ 1385664 w 4707228"/>
                    <a:gd name="connsiteY9" fmla="*/ 338254 h 1328853"/>
                    <a:gd name="connsiteX10" fmla="*/ 1157064 w 4707228"/>
                    <a:gd name="connsiteY10" fmla="*/ 439854 h 1328853"/>
                    <a:gd name="connsiteX11" fmla="*/ 153764 w 4707228"/>
                    <a:gd name="connsiteY11" fmla="*/ 604954 h 1328853"/>
                    <a:gd name="connsiteX12" fmla="*/ 1364 w 4707228"/>
                    <a:gd name="connsiteY12" fmla="*/ 1214554 h 1328853"/>
                    <a:gd name="connsiteX13" fmla="*/ 496664 w 4707228"/>
                    <a:gd name="connsiteY13" fmla="*/ 1290753 h 1328853"/>
                    <a:gd name="connsiteX0" fmla="*/ 1068164 w 4707228"/>
                    <a:gd name="connsiteY0" fmla="*/ 1328853 h 1328853"/>
                    <a:gd name="connsiteX1" fmla="*/ 3366864 w 4707228"/>
                    <a:gd name="connsiteY1" fmla="*/ 1316153 h 1328853"/>
                    <a:gd name="connsiteX2" fmla="*/ 4560664 w 4707228"/>
                    <a:gd name="connsiteY2" fmla="*/ 1151053 h 1328853"/>
                    <a:gd name="connsiteX3" fmla="*/ 4687664 w 4707228"/>
                    <a:gd name="connsiteY3" fmla="*/ 820853 h 1328853"/>
                    <a:gd name="connsiteX4" fmla="*/ 4560664 w 4707228"/>
                    <a:gd name="connsiteY4" fmla="*/ 401753 h 1328853"/>
                    <a:gd name="connsiteX5" fmla="*/ 4141564 w 4707228"/>
                    <a:gd name="connsiteY5" fmla="*/ 338253 h 1328853"/>
                    <a:gd name="connsiteX6" fmla="*/ 3417664 w 4707228"/>
                    <a:gd name="connsiteY6" fmla="*/ 46153 h 1328853"/>
                    <a:gd name="connsiteX7" fmla="*/ 2350864 w 4707228"/>
                    <a:gd name="connsiteY7" fmla="*/ 8053 h 1328853"/>
                    <a:gd name="connsiteX8" fmla="*/ 1804764 w 4707228"/>
                    <a:gd name="connsiteY8" fmla="*/ 122353 h 1328853"/>
                    <a:gd name="connsiteX9" fmla="*/ 1385664 w 4707228"/>
                    <a:gd name="connsiteY9" fmla="*/ 338254 h 1328853"/>
                    <a:gd name="connsiteX10" fmla="*/ 1157064 w 4707228"/>
                    <a:gd name="connsiteY10" fmla="*/ 439854 h 1328853"/>
                    <a:gd name="connsiteX11" fmla="*/ 458563 w 4707228"/>
                    <a:gd name="connsiteY11" fmla="*/ 541454 h 1328853"/>
                    <a:gd name="connsiteX12" fmla="*/ 153764 w 4707228"/>
                    <a:gd name="connsiteY12" fmla="*/ 604954 h 1328853"/>
                    <a:gd name="connsiteX13" fmla="*/ 1364 w 4707228"/>
                    <a:gd name="connsiteY13" fmla="*/ 1214554 h 1328853"/>
                    <a:gd name="connsiteX14" fmla="*/ 496664 w 4707228"/>
                    <a:gd name="connsiteY14" fmla="*/ 1290753 h 1328853"/>
                    <a:gd name="connsiteX0" fmla="*/ 1209094 w 4848158"/>
                    <a:gd name="connsiteY0" fmla="*/ 1328853 h 1328853"/>
                    <a:gd name="connsiteX1" fmla="*/ 3507794 w 4848158"/>
                    <a:gd name="connsiteY1" fmla="*/ 1316153 h 1328853"/>
                    <a:gd name="connsiteX2" fmla="*/ 4701594 w 4848158"/>
                    <a:gd name="connsiteY2" fmla="*/ 1151053 h 1328853"/>
                    <a:gd name="connsiteX3" fmla="*/ 4828594 w 4848158"/>
                    <a:gd name="connsiteY3" fmla="*/ 820853 h 1328853"/>
                    <a:gd name="connsiteX4" fmla="*/ 4701594 w 4848158"/>
                    <a:gd name="connsiteY4" fmla="*/ 401753 h 1328853"/>
                    <a:gd name="connsiteX5" fmla="*/ 4282494 w 4848158"/>
                    <a:gd name="connsiteY5" fmla="*/ 338253 h 1328853"/>
                    <a:gd name="connsiteX6" fmla="*/ 3558594 w 4848158"/>
                    <a:gd name="connsiteY6" fmla="*/ 46153 h 1328853"/>
                    <a:gd name="connsiteX7" fmla="*/ 2491794 w 4848158"/>
                    <a:gd name="connsiteY7" fmla="*/ 8053 h 1328853"/>
                    <a:gd name="connsiteX8" fmla="*/ 1945694 w 4848158"/>
                    <a:gd name="connsiteY8" fmla="*/ 122353 h 1328853"/>
                    <a:gd name="connsiteX9" fmla="*/ 1526594 w 4848158"/>
                    <a:gd name="connsiteY9" fmla="*/ 338254 h 1328853"/>
                    <a:gd name="connsiteX10" fmla="*/ 1297994 w 4848158"/>
                    <a:gd name="connsiteY10" fmla="*/ 439854 h 1328853"/>
                    <a:gd name="connsiteX11" fmla="*/ 599493 w 4848158"/>
                    <a:gd name="connsiteY11" fmla="*/ 541454 h 1328853"/>
                    <a:gd name="connsiteX12" fmla="*/ 15294 w 4848158"/>
                    <a:gd name="connsiteY12" fmla="*/ 998654 h 1328853"/>
                    <a:gd name="connsiteX13" fmla="*/ 142294 w 4848158"/>
                    <a:gd name="connsiteY13" fmla="*/ 1214554 h 1328853"/>
                    <a:gd name="connsiteX14" fmla="*/ 637594 w 4848158"/>
                    <a:gd name="connsiteY14" fmla="*/ 1290753 h 1328853"/>
                    <a:gd name="connsiteX0" fmla="*/ 1193800 w 4832864"/>
                    <a:gd name="connsiteY0" fmla="*/ 1328853 h 1328853"/>
                    <a:gd name="connsiteX1" fmla="*/ 3492500 w 4832864"/>
                    <a:gd name="connsiteY1" fmla="*/ 1316153 h 1328853"/>
                    <a:gd name="connsiteX2" fmla="*/ 4686300 w 4832864"/>
                    <a:gd name="connsiteY2" fmla="*/ 1151053 h 1328853"/>
                    <a:gd name="connsiteX3" fmla="*/ 4813300 w 4832864"/>
                    <a:gd name="connsiteY3" fmla="*/ 820853 h 1328853"/>
                    <a:gd name="connsiteX4" fmla="*/ 4686300 w 4832864"/>
                    <a:gd name="connsiteY4" fmla="*/ 401753 h 1328853"/>
                    <a:gd name="connsiteX5" fmla="*/ 4267200 w 4832864"/>
                    <a:gd name="connsiteY5" fmla="*/ 338253 h 1328853"/>
                    <a:gd name="connsiteX6" fmla="*/ 3543300 w 4832864"/>
                    <a:gd name="connsiteY6" fmla="*/ 46153 h 1328853"/>
                    <a:gd name="connsiteX7" fmla="*/ 2476500 w 4832864"/>
                    <a:gd name="connsiteY7" fmla="*/ 8053 h 1328853"/>
                    <a:gd name="connsiteX8" fmla="*/ 1930400 w 4832864"/>
                    <a:gd name="connsiteY8" fmla="*/ 122353 h 1328853"/>
                    <a:gd name="connsiteX9" fmla="*/ 1511300 w 4832864"/>
                    <a:gd name="connsiteY9" fmla="*/ 338254 h 1328853"/>
                    <a:gd name="connsiteX10" fmla="*/ 1282700 w 4832864"/>
                    <a:gd name="connsiteY10" fmla="*/ 439854 h 1328853"/>
                    <a:gd name="connsiteX11" fmla="*/ 584199 w 4832864"/>
                    <a:gd name="connsiteY11" fmla="*/ 541454 h 1328853"/>
                    <a:gd name="connsiteX12" fmla="*/ 0 w 4832864"/>
                    <a:gd name="connsiteY12" fmla="*/ 998654 h 1328853"/>
                    <a:gd name="connsiteX13" fmla="*/ 127000 w 4832864"/>
                    <a:gd name="connsiteY13" fmla="*/ 1214554 h 1328853"/>
                    <a:gd name="connsiteX14" fmla="*/ 622300 w 4832864"/>
                    <a:gd name="connsiteY14" fmla="*/ 1290753 h 1328853"/>
                    <a:gd name="connsiteX0" fmla="*/ 1193800 w 4832864"/>
                    <a:gd name="connsiteY0" fmla="*/ 1328853 h 1328853"/>
                    <a:gd name="connsiteX1" fmla="*/ 3492500 w 4832864"/>
                    <a:gd name="connsiteY1" fmla="*/ 1316153 h 1328853"/>
                    <a:gd name="connsiteX2" fmla="*/ 4686300 w 4832864"/>
                    <a:gd name="connsiteY2" fmla="*/ 1151053 h 1328853"/>
                    <a:gd name="connsiteX3" fmla="*/ 4813300 w 4832864"/>
                    <a:gd name="connsiteY3" fmla="*/ 820853 h 1328853"/>
                    <a:gd name="connsiteX4" fmla="*/ 4686300 w 4832864"/>
                    <a:gd name="connsiteY4" fmla="*/ 401753 h 1328853"/>
                    <a:gd name="connsiteX5" fmla="*/ 4267200 w 4832864"/>
                    <a:gd name="connsiteY5" fmla="*/ 338253 h 1328853"/>
                    <a:gd name="connsiteX6" fmla="*/ 3543300 w 4832864"/>
                    <a:gd name="connsiteY6" fmla="*/ 46153 h 1328853"/>
                    <a:gd name="connsiteX7" fmla="*/ 2476500 w 4832864"/>
                    <a:gd name="connsiteY7" fmla="*/ 8053 h 1328853"/>
                    <a:gd name="connsiteX8" fmla="*/ 1930400 w 4832864"/>
                    <a:gd name="connsiteY8" fmla="*/ 122353 h 1328853"/>
                    <a:gd name="connsiteX9" fmla="*/ 1511300 w 4832864"/>
                    <a:gd name="connsiteY9" fmla="*/ 338254 h 1328853"/>
                    <a:gd name="connsiteX10" fmla="*/ 1282700 w 4832864"/>
                    <a:gd name="connsiteY10" fmla="*/ 439854 h 1328853"/>
                    <a:gd name="connsiteX11" fmla="*/ 584199 w 4832864"/>
                    <a:gd name="connsiteY11" fmla="*/ 541454 h 1328853"/>
                    <a:gd name="connsiteX12" fmla="*/ 0 w 4832864"/>
                    <a:gd name="connsiteY12" fmla="*/ 998654 h 1328853"/>
                    <a:gd name="connsiteX13" fmla="*/ 127000 w 4832864"/>
                    <a:gd name="connsiteY13" fmla="*/ 1214554 h 1328853"/>
                    <a:gd name="connsiteX14" fmla="*/ 622300 w 4832864"/>
                    <a:gd name="connsiteY14" fmla="*/ 1290753 h 1328853"/>
                    <a:gd name="connsiteX0" fmla="*/ 1193800 w 4832864"/>
                    <a:gd name="connsiteY0" fmla="*/ 1328853 h 1328853"/>
                    <a:gd name="connsiteX1" fmla="*/ 3492500 w 4832864"/>
                    <a:gd name="connsiteY1" fmla="*/ 1316153 h 1328853"/>
                    <a:gd name="connsiteX2" fmla="*/ 4686300 w 4832864"/>
                    <a:gd name="connsiteY2" fmla="*/ 1151053 h 1328853"/>
                    <a:gd name="connsiteX3" fmla="*/ 4813300 w 4832864"/>
                    <a:gd name="connsiteY3" fmla="*/ 820853 h 1328853"/>
                    <a:gd name="connsiteX4" fmla="*/ 4686300 w 4832864"/>
                    <a:gd name="connsiteY4" fmla="*/ 401753 h 1328853"/>
                    <a:gd name="connsiteX5" fmla="*/ 4267200 w 4832864"/>
                    <a:gd name="connsiteY5" fmla="*/ 338253 h 1328853"/>
                    <a:gd name="connsiteX6" fmla="*/ 3543300 w 4832864"/>
                    <a:gd name="connsiteY6" fmla="*/ 46153 h 1328853"/>
                    <a:gd name="connsiteX7" fmla="*/ 2476500 w 4832864"/>
                    <a:gd name="connsiteY7" fmla="*/ 8053 h 1328853"/>
                    <a:gd name="connsiteX8" fmla="*/ 1930400 w 4832864"/>
                    <a:gd name="connsiteY8" fmla="*/ 122353 h 1328853"/>
                    <a:gd name="connsiteX9" fmla="*/ 1511300 w 4832864"/>
                    <a:gd name="connsiteY9" fmla="*/ 338254 h 1328853"/>
                    <a:gd name="connsiteX10" fmla="*/ 1282700 w 4832864"/>
                    <a:gd name="connsiteY10" fmla="*/ 439854 h 1328853"/>
                    <a:gd name="connsiteX11" fmla="*/ 647699 w 4832864"/>
                    <a:gd name="connsiteY11" fmla="*/ 554154 h 1328853"/>
                    <a:gd name="connsiteX12" fmla="*/ 0 w 4832864"/>
                    <a:gd name="connsiteY12" fmla="*/ 998654 h 1328853"/>
                    <a:gd name="connsiteX13" fmla="*/ 127000 w 4832864"/>
                    <a:gd name="connsiteY13" fmla="*/ 1214554 h 1328853"/>
                    <a:gd name="connsiteX14" fmla="*/ 622300 w 4832864"/>
                    <a:gd name="connsiteY14" fmla="*/ 1290753 h 132885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4832864" h="1328853">
                      <a:moveTo>
                        <a:pt x="1193800" y="1328853"/>
                      </a:moveTo>
                      <a:lnTo>
                        <a:pt x="3492500" y="1316153"/>
                      </a:lnTo>
                      <a:cubicBezTo>
                        <a:pt x="4074583" y="1286520"/>
                        <a:pt x="4466167" y="1233603"/>
                        <a:pt x="4686300" y="1151053"/>
                      </a:cubicBezTo>
                      <a:cubicBezTo>
                        <a:pt x="4906433" y="1068503"/>
                        <a:pt x="4813300" y="945736"/>
                        <a:pt x="4813300" y="820853"/>
                      </a:cubicBezTo>
                      <a:cubicBezTo>
                        <a:pt x="4813300" y="695970"/>
                        <a:pt x="4777317" y="482186"/>
                        <a:pt x="4686300" y="401753"/>
                      </a:cubicBezTo>
                      <a:cubicBezTo>
                        <a:pt x="4595283" y="321320"/>
                        <a:pt x="4457700" y="397520"/>
                        <a:pt x="4267200" y="338253"/>
                      </a:cubicBezTo>
                      <a:cubicBezTo>
                        <a:pt x="4076700" y="278986"/>
                        <a:pt x="3841750" y="101186"/>
                        <a:pt x="3543300" y="46153"/>
                      </a:cubicBezTo>
                      <a:cubicBezTo>
                        <a:pt x="3244850" y="-8880"/>
                        <a:pt x="2745317" y="-4647"/>
                        <a:pt x="2476500" y="8053"/>
                      </a:cubicBezTo>
                      <a:cubicBezTo>
                        <a:pt x="2207683" y="20753"/>
                        <a:pt x="2091267" y="67320"/>
                        <a:pt x="1930400" y="122353"/>
                      </a:cubicBezTo>
                      <a:cubicBezTo>
                        <a:pt x="1769533" y="177386"/>
                        <a:pt x="1591733" y="304387"/>
                        <a:pt x="1511300" y="338254"/>
                      </a:cubicBezTo>
                      <a:cubicBezTo>
                        <a:pt x="1430867" y="372121"/>
                        <a:pt x="1437217" y="405987"/>
                        <a:pt x="1282700" y="439854"/>
                      </a:cubicBezTo>
                      <a:cubicBezTo>
                        <a:pt x="1128183" y="473721"/>
                        <a:pt x="814916" y="526637"/>
                        <a:pt x="647699" y="554154"/>
                      </a:cubicBezTo>
                      <a:cubicBezTo>
                        <a:pt x="480482" y="581671"/>
                        <a:pt x="127000" y="759471"/>
                        <a:pt x="0" y="998654"/>
                      </a:cubicBezTo>
                      <a:cubicBezTo>
                        <a:pt x="50800" y="1110837"/>
                        <a:pt x="158750" y="1163754"/>
                        <a:pt x="127000" y="1214554"/>
                      </a:cubicBezTo>
                      <a:cubicBezTo>
                        <a:pt x="95250" y="1265354"/>
                        <a:pt x="628650" y="1267470"/>
                        <a:pt x="622300" y="1290753"/>
                      </a:cubicBezTo>
                    </a:path>
                  </a:pathLst>
                </a:custGeom>
                <a:no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2" name="Oval 11"/>
                <p:cNvSpPr/>
                <p:nvPr/>
              </p:nvSpPr>
              <p:spPr>
                <a:xfrm>
                  <a:off x="2843808" y="4005064"/>
                  <a:ext cx="792088" cy="720080"/>
                </a:xfrm>
                <a:prstGeom prst="ellipse">
                  <a:avLst/>
                </a:prstGeom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3" name="Oval 12"/>
                <p:cNvSpPr/>
                <p:nvPr/>
              </p:nvSpPr>
              <p:spPr>
                <a:xfrm>
                  <a:off x="5724128" y="4005064"/>
                  <a:ext cx="792088" cy="720080"/>
                </a:xfrm>
                <a:prstGeom prst="ellipse">
                  <a:avLst/>
                </a:prstGeom>
              </p:spPr>
              <p:style>
                <a:lnRef idx="1">
                  <a:schemeClr val="dk1"/>
                </a:lnRef>
                <a:fillRef idx="2">
                  <a:schemeClr val="dk1"/>
                </a:fillRef>
                <a:effectRef idx="1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/>
                </a:p>
              </p:txBody>
            </p:sp>
          </p:grpSp>
          <p:cxnSp>
            <p:nvCxnSpPr>
              <p:cNvPr id="14" name="Straight Arrow Connector 13"/>
              <p:cNvCxnSpPr/>
              <p:nvPr/>
            </p:nvCxnSpPr>
            <p:spPr>
              <a:xfrm>
                <a:off x="4695216" y="4399012"/>
                <a:ext cx="1965016" cy="0"/>
              </a:xfrm>
              <a:prstGeom prst="straightConnector1">
                <a:avLst/>
              </a:prstGeom>
              <a:ln w="38100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Arrow Connector 15"/>
              <p:cNvCxnSpPr/>
              <p:nvPr/>
            </p:nvCxnSpPr>
            <p:spPr>
              <a:xfrm>
                <a:off x="5505708" y="4635796"/>
                <a:ext cx="1783032" cy="0"/>
              </a:xfrm>
              <a:prstGeom prst="straightConnector1">
                <a:avLst/>
              </a:prstGeom>
              <a:ln w="38100">
                <a:solidFill>
                  <a:srgbClr val="FFC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/>
              <p:cNvCxnSpPr/>
              <p:nvPr/>
            </p:nvCxnSpPr>
            <p:spPr>
              <a:xfrm flipH="1">
                <a:off x="2051720" y="4399012"/>
                <a:ext cx="2643496" cy="0"/>
              </a:xfrm>
              <a:prstGeom prst="straightConnector1">
                <a:avLst/>
              </a:prstGeom>
              <a:ln w="38100">
                <a:solidFill>
                  <a:schemeClr val="accent2">
                    <a:lumMod val="75000"/>
                  </a:schemeClr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aphicFrame>
            <p:nvGraphicFramePr>
              <p:cNvPr id="20" name="Object 19"/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66790967"/>
                  </p:ext>
                </p:extLst>
              </p:nvPr>
            </p:nvGraphicFramePr>
            <p:xfrm>
              <a:off x="6660232" y="4173835"/>
              <a:ext cx="2395537" cy="323850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45077" name="Equation" r:id="rId7" imgW="1688760" imgH="228600" progId="Equation.3">
                      <p:embed/>
                    </p:oleObj>
                  </mc:Choice>
                  <mc:Fallback>
                    <p:oleObj name="Equation" r:id="rId7" imgW="1688760" imgH="228600" progId="Equation.3">
                      <p:embed/>
                      <p:pic>
                        <p:nvPicPr>
                          <p:cNvPr id="0" name="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8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6660232" y="4173835"/>
                            <a:ext cx="2395537" cy="3238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>
                                <a:solidFill>
                                  <a:srgbClr val="000000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21" name="Object 20"/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967492703"/>
                  </p:ext>
                </p:extLst>
              </p:nvPr>
            </p:nvGraphicFramePr>
            <p:xfrm>
              <a:off x="7288740" y="4517840"/>
              <a:ext cx="414337" cy="323850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45078" name="Equation" r:id="rId9" imgW="291960" imgH="228600" progId="Equation.3">
                      <p:embed/>
                    </p:oleObj>
                  </mc:Choice>
                  <mc:Fallback>
                    <p:oleObj name="Equation" r:id="rId9" imgW="291960" imgH="228600" progId="Equation.3">
                      <p:embed/>
                      <p:pic>
                        <p:nvPicPr>
                          <p:cNvPr id="0" name="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0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7288740" y="4517840"/>
                            <a:ext cx="414337" cy="32385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>
                                <a:solidFill>
                                  <a:srgbClr val="000000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22" name="Object 21"/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292026458"/>
                  </p:ext>
                </p:extLst>
              </p:nvPr>
            </p:nvGraphicFramePr>
            <p:xfrm>
              <a:off x="1187624" y="4260848"/>
              <a:ext cx="736600" cy="342900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45079" name="Equation" r:id="rId11" imgW="520560" imgH="241200" progId="Equation.3">
                      <p:embed/>
                    </p:oleObj>
                  </mc:Choice>
                  <mc:Fallback>
                    <p:oleObj name="Equation" r:id="rId11" imgW="520560" imgH="241200" progId="Equation.3">
                      <p:embed/>
                      <p:pic>
                        <p:nvPicPr>
                          <p:cNvPr id="0" name="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2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1187624" y="4260848"/>
                            <a:ext cx="736600" cy="342900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rgbClr val="FFFFFF"/>
                                </a:soli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>
                                <a:solidFill>
                                  <a:srgbClr val="000000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</p:grpSp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152" y="4116660"/>
            <a:ext cx="3049715" cy="254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59" name="Picture 3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033" y="4149080"/>
            <a:ext cx="3026659" cy="2453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3" name="Straight Arrow Connector 22"/>
          <p:cNvCxnSpPr/>
          <p:nvPr/>
        </p:nvCxnSpPr>
        <p:spPr>
          <a:xfrm>
            <a:off x="3617724" y="5390897"/>
            <a:ext cx="2178412" cy="0"/>
          </a:xfrm>
          <a:prstGeom prst="straightConnector1">
            <a:avLst/>
          </a:prstGeom>
          <a:ln w="857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4567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3959671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Engine Power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Adding a filter and we get an idea for the power curve</a:t>
            </a:r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r>
              <a:rPr lang="en-GB" sz="1600" dirty="0" smtClean="0"/>
              <a:t>Renault</a:t>
            </a:r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Spec: 175 </a:t>
            </a:r>
            <a:r>
              <a:rPr lang="en-GB" sz="1600" dirty="0" err="1" smtClean="0"/>
              <a:t>Bhp</a:t>
            </a:r>
            <a:r>
              <a:rPr lang="en-GB" sz="1600" dirty="0" smtClean="0"/>
              <a:t> @ flywheel</a:t>
            </a:r>
          </a:p>
          <a:p>
            <a:pPr lvl="1">
              <a:lnSpc>
                <a:spcPct val="150000"/>
              </a:lnSpc>
            </a:pPr>
            <a:r>
              <a:rPr lang="en-GB" sz="1600" dirty="0" err="1" smtClean="0"/>
              <a:t>Approx</a:t>
            </a:r>
            <a:r>
              <a:rPr lang="en-GB" sz="1600" dirty="0" smtClean="0"/>
              <a:t> (145bhp @wheel)</a:t>
            </a:r>
          </a:p>
          <a:p>
            <a:pPr lvl="1">
              <a:lnSpc>
                <a:spcPct val="150000"/>
              </a:lnSpc>
              <a:buNone/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US" sz="1800" dirty="0" smtClean="0"/>
          </a:p>
          <a:p>
            <a:pPr lvl="3">
              <a:buNone/>
            </a:pPr>
            <a:endParaRPr lang="en-US" sz="16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  <p:pic>
        <p:nvPicPr>
          <p:cNvPr id="33794" name="Picture 2" descr="https://fbcdn-sphotos-a.akamaihd.net/hphotos-ak-ash4/425083_10151354360685051_570855050_23179253_2109285233_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81331" y="3714207"/>
            <a:ext cx="4195125" cy="2780986"/>
          </a:xfrm>
          <a:prstGeom prst="rect">
            <a:avLst/>
          </a:prstGeom>
          <a:noFill/>
        </p:spPr>
      </p:pic>
      <p:pic>
        <p:nvPicPr>
          <p:cNvPr id="33795" name="Picture 3" descr="C:\Users\Tim Tudor\Documents\SMU Work\Other\Formula Renault\Dyno 16 feb 11\FORMULA RENAULT.BMP"/>
          <p:cNvPicPr>
            <a:picLocks noChangeAspect="1" noChangeArrowheads="1"/>
          </p:cNvPicPr>
          <p:nvPr/>
        </p:nvPicPr>
        <p:blipFill>
          <a:blip r:embed="rId4" cstate="print"/>
          <a:srcRect t="33230" b="19694"/>
          <a:stretch>
            <a:fillRect/>
          </a:stretch>
        </p:blipFill>
        <p:spPr bwMode="auto">
          <a:xfrm>
            <a:off x="4450449" y="761879"/>
            <a:ext cx="4418293" cy="2952328"/>
          </a:xfrm>
          <a:prstGeom prst="rect">
            <a:avLst/>
          </a:prstGeom>
          <a:noFill/>
        </p:spPr>
      </p:pic>
      <p:graphicFrame>
        <p:nvGraphicFramePr>
          <p:cNvPr id="8" name="Object 7"/>
          <p:cNvGraphicFramePr>
            <a:graphicFrameLocks noChangeAspect="1"/>
          </p:cNvGraphicFramePr>
          <p:nvPr/>
        </p:nvGraphicFramePr>
        <p:xfrm>
          <a:off x="381000" y="381000"/>
          <a:ext cx="123825" cy="152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039" name="Equation" r:id="rId5" imgW="123480" imgH="152280" progId="Equation.Lambda">
                  <p:embed/>
                </p:oleObj>
              </mc:Choice>
              <mc:Fallback>
                <p:oleObj name="Equation" r:id="rId5" imgW="123480" imgH="152280" progId="Equation.Lambda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" y="381000"/>
                        <a:ext cx="123825" cy="152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Picture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560" y="4005064"/>
            <a:ext cx="3096716" cy="1856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65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7560071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Engine Power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You can also gauge how well the power is being utilised by</a:t>
            </a:r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The driver</a:t>
            </a:r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Gearing</a:t>
            </a:r>
          </a:p>
          <a:p>
            <a:pPr lvl="1">
              <a:lnSpc>
                <a:spcPct val="150000"/>
              </a:lnSpc>
            </a:pPr>
            <a:endParaRPr lang="en-GB" sz="1600" dirty="0" smtClean="0"/>
          </a:p>
          <a:p>
            <a:pPr lvl="1">
              <a:lnSpc>
                <a:spcPct val="150000"/>
              </a:lnSpc>
              <a:buNone/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US" sz="1800" dirty="0" smtClean="0"/>
          </a:p>
          <a:p>
            <a:pPr lvl="3">
              <a:buNone/>
            </a:pPr>
            <a:endParaRPr lang="en-US" sz="16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  <p:graphicFrame>
        <p:nvGraphicFramePr>
          <p:cNvPr id="8" name="Object 7"/>
          <p:cNvGraphicFramePr>
            <a:graphicFrameLocks noChangeAspect="1"/>
          </p:cNvGraphicFramePr>
          <p:nvPr/>
        </p:nvGraphicFramePr>
        <p:xfrm>
          <a:off x="381000" y="381000"/>
          <a:ext cx="123825" cy="152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990" name="Equation" r:id="rId3" imgW="123480" imgH="152280" progId="Equation.Lambda">
                  <p:embed/>
                </p:oleObj>
              </mc:Choice>
              <mc:Fallback>
                <p:oleObj name="Equation" r:id="rId3" imgW="123480" imgH="152280" progId="Equation.Lambda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" y="381000"/>
                        <a:ext cx="123825" cy="152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1988" name="Picture 4"/>
          <p:cNvPicPr>
            <a:picLocks noChangeAspect="1" noChangeArrowheads="1"/>
          </p:cNvPicPr>
          <p:nvPr/>
        </p:nvPicPr>
        <p:blipFill>
          <a:blip r:embed="rId5" cstate="print"/>
          <a:srcRect l="30439" t="11812" r="935" b="9439"/>
          <a:stretch>
            <a:fillRect/>
          </a:stretch>
        </p:blipFill>
        <p:spPr bwMode="auto">
          <a:xfrm>
            <a:off x="2267744" y="2924944"/>
            <a:ext cx="5544616" cy="35771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3959671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Engine Power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 lvl="1">
              <a:lnSpc>
                <a:spcPct val="150000"/>
              </a:lnSpc>
              <a:buNone/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US" sz="1800" dirty="0" smtClean="0"/>
          </a:p>
          <a:p>
            <a:pPr lvl="3">
              <a:buNone/>
            </a:pPr>
            <a:endParaRPr lang="en-US" sz="16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  <p:graphicFrame>
        <p:nvGraphicFramePr>
          <p:cNvPr id="8" name="Object 7"/>
          <p:cNvGraphicFramePr>
            <a:graphicFrameLocks noChangeAspect="1"/>
          </p:cNvGraphicFramePr>
          <p:nvPr/>
        </p:nvGraphicFramePr>
        <p:xfrm>
          <a:off x="381000" y="381000"/>
          <a:ext cx="123825" cy="152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16" name="Equation" r:id="rId3" imgW="123480" imgH="152280" progId="Equation.Lambda">
                  <p:embed/>
                </p:oleObj>
              </mc:Choice>
              <mc:Fallback>
                <p:oleObj name="Equation" r:id="rId3" imgW="123480" imgH="152280" progId="Equation.Lambda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" y="381000"/>
                        <a:ext cx="123825" cy="152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412776"/>
            <a:ext cx="4986086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251520" y="1412776"/>
            <a:ext cx="395967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1600" kern="0" dirty="0" smtClean="0"/>
              <a:t>MCR </a:t>
            </a:r>
          </a:p>
          <a:p>
            <a:pPr lvl="1">
              <a:lnSpc>
                <a:spcPct val="150000"/>
              </a:lnSpc>
            </a:pPr>
            <a:r>
              <a:rPr lang="en-GB" sz="1600" kern="0" dirty="0" smtClean="0"/>
              <a:t>Spec: 200 </a:t>
            </a:r>
            <a:r>
              <a:rPr lang="en-GB" sz="1600" kern="0" dirty="0" err="1" smtClean="0"/>
              <a:t>Bhp</a:t>
            </a:r>
            <a:r>
              <a:rPr lang="en-GB" sz="1600" kern="0" dirty="0" smtClean="0"/>
              <a:t> @ flywheel</a:t>
            </a:r>
          </a:p>
          <a:p>
            <a:pPr lvl="1">
              <a:lnSpc>
                <a:spcPct val="150000"/>
              </a:lnSpc>
            </a:pPr>
            <a:r>
              <a:rPr lang="en-GB" sz="1600" kern="0" dirty="0" err="1" smtClean="0"/>
              <a:t>Approx</a:t>
            </a:r>
            <a:r>
              <a:rPr lang="en-GB" sz="1600" kern="0" dirty="0" smtClean="0"/>
              <a:t> (170-180 </a:t>
            </a:r>
            <a:r>
              <a:rPr lang="en-GB" sz="1600" kern="0" dirty="0" err="1" smtClean="0"/>
              <a:t>bhp</a:t>
            </a:r>
            <a:r>
              <a:rPr lang="en-GB" sz="1600" kern="0" dirty="0" smtClean="0"/>
              <a:t> @wheel)</a:t>
            </a:r>
          </a:p>
          <a:p>
            <a:pPr lvl="1">
              <a:lnSpc>
                <a:spcPct val="150000"/>
              </a:lnSpc>
            </a:pPr>
            <a:endParaRPr lang="en-GB" sz="1600" kern="0" dirty="0"/>
          </a:p>
          <a:p>
            <a:pPr>
              <a:lnSpc>
                <a:spcPct val="150000"/>
              </a:lnSpc>
            </a:pPr>
            <a:r>
              <a:rPr lang="en-GB" sz="1600" kern="0" dirty="0" smtClean="0"/>
              <a:t>Data shows 167bhp</a:t>
            </a:r>
          </a:p>
          <a:p>
            <a:pPr>
              <a:lnSpc>
                <a:spcPct val="150000"/>
              </a:lnSpc>
            </a:pPr>
            <a:endParaRPr lang="en-GB" sz="1600" kern="0" dirty="0"/>
          </a:p>
          <a:p>
            <a:pPr>
              <a:lnSpc>
                <a:spcPct val="150000"/>
              </a:lnSpc>
            </a:pPr>
            <a:r>
              <a:rPr lang="en-GB" sz="1600" kern="0" dirty="0" smtClean="0"/>
              <a:t>Fairly clear curve which can be compared between races to highlight any sudden reduction.</a:t>
            </a:r>
          </a:p>
          <a:p>
            <a:pPr>
              <a:lnSpc>
                <a:spcPct val="150000"/>
              </a:lnSpc>
            </a:pPr>
            <a:endParaRPr lang="en-GB" sz="1600" kern="0" dirty="0" smtClean="0"/>
          </a:p>
          <a:p>
            <a:pPr lvl="1">
              <a:lnSpc>
                <a:spcPct val="150000"/>
              </a:lnSpc>
              <a:buFontTx/>
              <a:buNone/>
            </a:pPr>
            <a:endParaRPr lang="en-GB" sz="1600" kern="0" dirty="0" smtClean="0"/>
          </a:p>
          <a:p>
            <a:pPr>
              <a:lnSpc>
                <a:spcPct val="150000"/>
              </a:lnSpc>
            </a:pPr>
            <a:endParaRPr lang="en-GB" kern="0" dirty="0" smtClean="0"/>
          </a:p>
          <a:p>
            <a:pPr>
              <a:lnSpc>
                <a:spcPct val="90000"/>
              </a:lnSpc>
            </a:pPr>
            <a:endParaRPr lang="en-GB" sz="1800" kern="0" dirty="0" smtClean="0"/>
          </a:p>
          <a:p>
            <a:pPr>
              <a:lnSpc>
                <a:spcPct val="90000"/>
              </a:lnSpc>
            </a:pPr>
            <a:endParaRPr lang="en-GB" sz="1800" kern="0" dirty="0" smtClean="0"/>
          </a:p>
          <a:p>
            <a:pPr>
              <a:lnSpc>
                <a:spcPct val="90000"/>
              </a:lnSpc>
            </a:pPr>
            <a:endParaRPr lang="en-GB" sz="1800" kern="0" dirty="0" smtClean="0"/>
          </a:p>
          <a:p>
            <a:pPr>
              <a:lnSpc>
                <a:spcPct val="90000"/>
              </a:lnSpc>
            </a:pPr>
            <a:endParaRPr lang="en-US" sz="1800" kern="0" dirty="0" smtClean="0"/>
          </a:p>
          <a:p>
            <a:pPr lvl="3">
              <a:buFontTx/>
              <a:buNone/>
            </a:pPr>
            <a:endParaRPr lang="en-US" sz="1600" kern="0" dirty="0" smtClean="0"/>
          </a:p>
          <a:p>
            <a:pPr lvl="1">
              <a:buFontTx/>
              <a:buNone/>
            </a:pPr>
            <a:endParaRPr lang="en-US" kern="0" dirty="0" smtClean="0"/>
          </a:p>
          <a:p>
            <a:pPr lvl="1">
              <a:buFontTx/>
              <a:buNone/>
            </a:pPr>
            <a:r>
              <a:rPr lang="en-GB" kern="0" dirty="0" smtClean="0">
                <a:ea typeface="+mn-ea"/>
              </a:rPr>
              <a:t>	</a:t>
            </a:r>
          </a:p>
          <a:p>
            <a:pPr lvl="2">
              <a:buFontTx/>
              <a:buNone/>
            </a:pPr>
            <a:endParaRPr lang="en-US" kern="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962" b="29085"/>
          <a:stretch/>
        </p:blipFill>
        <p:spPr>
          <a:xfrm>
            <a:off x="1259632" y="5385706"/>
            <a:ext cx="1800175" cy="1106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831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9845" y="995608"/>
            <a:ext cx="3959671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Engine Power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 lvl="1">
              <a:lnSpc>
                <a:spcPct val="150000"/>
              </a:lnSpc>
              <a:buNone/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US" sz="1800" dirty="0" smtClean="0"/>
          </a:p>
          <a:p>
            <a:pPr lvl="3">
              <a:buNone/>
            </a:pPr>
            <a:endParaRPr lang="en-US" sz="16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  <p:graphicFrame>
        <p:nvGraphicFramePr>
          <p:cNvPr id="8" name="Object 7"/>
          <p:cNvGraphicFramePr>
            <a:graphicFrameLocks noChangeAspect="1"/>
          </p:cNvGraphicFramePr>
          <p:nvPr/>
        </p:nvGraphicFramePr>
        <p:xfrm>
          <a:off x="381000" y="381000"/>
          <a:ext cx="123825" cy="152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86" name="Equation" r:id="rId3" imgW="123480" imgH="152280" progId="Equation.Lambda">
                  <p:embed/>
                </p:oleObj>
              </mc:Choice>
              <mc:Fallback>
                <p:oleObj name="Equation" r:id="rId3" imgW="123480" imgH="152280" progId="Equation.Lambda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" y="381000"/>
                        <a:ext cx="123825" cy="152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608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2027" y="1567344"/>
            <a:ext cx="6541294" cy="5290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8783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3959671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Gearing Introduction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sz="1400" dirty="0" smtClean="0"/>
              <a:t>Transmission decisions should be based upon the characteristics of the engine in question.</a:t>
            </a:r>
          </a:p>
          <a:p>
            <a:pPr>
              <a:lnSpc>
                <a:spcPct val="150000"/>
              </a:lnSpc>
            </a:pPr>
            <a:endParaRPr lang="en-GB" sz="1400" dirty="0" smtClean="0"/>
          </a:p>
          <a:p>
            <a:pPr>
              <a:lnSpc>
                <a:spcPct val="150000"/>
              </a:lnSpc>
            </a:pPr>
            <a:r>
              <a:rPr lang="en-GB" sz="1400" dirty="0" smtClean="0"/>
              <a:t>Torque curve is start point for transmission analysis.</a:t>
            </a:r>
          </a:p>
          <a:p>
            <a:pPr>
              <a:lnSpc>
                <a:spcPct val="150000"/>
              </a:lnSpc>
            </a:pPr>
            <a:endParaRPr lang="en-GB" sz="1400" dirty="0" smtClean="0"/>
          </a:p>
          <a:p>
            <a:pPr>
              <a:lnSpc>
                <a:spcPct val="150000"/>
              </a:lnSpc>
            </a:pPr>
            <a:r>
              <a:rPr lang="en-GB" sz="1400" dirty="0" smtClean="0"/>
              <a:t>Create a table of torque at 500RPM intervals</a:t>
            </a:r>
          </a:p>
          <a:p>
            <a:pPr>
              <a:lnSpc>
                <a:spcPct val="150000"/>
              </a:lnSpc>
            </a:pPr>
            <a:r>
              <a:rPr lang="en-GB" sz="1400" dirty="0" smtClean="0"/>
              <a:t>Multiply torques by gear ratio</a:t>
            </a:r>
          </a:p>
          <a:p>
            <a:pPr>
              <a:lnSpc>
                <a:spcPct val="150000"/>
              </a:lnSpc>
            </a:pPr>
            <a:r>
              <a:rPr lang="en-GB" sz="1400" dirty="0" smtClean="0"/>
              <a:t>Multiply by final drive ratio</a:t>
            </a:r>
          </a:p>
          <a:p>
            <a:pPr>
              <a:lnSpc>
                <a:spcPct val="150000"/>
              </a:lnSpc>
            </a:pPr>
            <a:r>
              <a:rPr lang="en-GB" sz="1400" dirty="0" smtClean="0"/>
              <a:t>Divide by wheel radius</a:t>
            </a:r>
          </a:p>
          <a:p>
            <a:pPr>
              <a:lnSpc>
                <a:spcPct val="150000"/>
              </a:lnSpc>
            </a:pPr>
            <a:r>
              <a:rPr lang="en-GB" sz="1400" dirty="0" smtClean="0"/>
              <a:t>Result is thrust at wheels.</a:t>
            </a:r>
          </a:p>
          <a:p>
            <a:pPr>
              <a:lnSpc>
                <a:spcPct val="150000"/>
              </a:lnSpc>
            </a:pPr>
            <a:r>
              <a:rPr lang="en-GB" sz="1400" dirty="0" smtClean="0"/>
              <a:t>Repeat for each gear ratio.</a:t>
            </a:r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US" sz="1800" dirty="0" smtClean="0"/>
          </a:p>
          <a:p>
            <a:pPr lvl="3">
              <a:buNone/>
            </a:pPr>
            <a:endParaRPr lang="en-US" sz="16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  <p:pic>
        <p:nvPicPr>
          <p:cNvPr id="1638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484784"/>
            <a:ext cx="4205808" cy="4653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4679751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Gearing Introduction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sz="1400" dirty="0" smtClean="0"/>
              <a:t>The shape of the curves is entirely dependant on the torque curve</a:t>
            </a:r>
          </a:p>
          <a:p>
            <a:pPr>
              <a:lnSpc>
                <a:spcPct val="150000"/>
              </a:lnSpc>
            </a:pPr>
            <a:endParaRPr lang="en-GB" sz="1400" dirty="0" smtClean="0"/>
          </a:p>
          <a:p>
            <a:pPr>
              <a:lnSpc>
                <a:spcPct val="150000"/>
              </a:lnSpc>
            </a:pPr>
            <a:r>
              <a:rPr lang="en-GB" sz="1400" dirty="0" smtClean="0"/>
              <a:t>The lower the gearing the higher the thrust (acceleration).</a:t>
            </a:r>
          </a:p>
          <a:p>
            <a:pPr>
              <a:lnSpc>
                <a:spcPct val="150000"/>
              </a:lnSpc>
            </a:pPr>
            <a:endParaRPr lang="en-GB" sz="1400" dirty="0" smtClean="0"/>
          </a:p>
          <a:p>
            <a:pPr>
              <a:lnSpc>
                <a:spcPct val="150000"/>
              </a:lnSpc>
            </a:pPr>
            <a:r>
              <a:rPr lang="en-GB" sz="1400" dirty="0" smtClean="0"/>
              <a:t>The optimal shift point is where the curves intersect</a:t>
            </a:r>
          </a:p>
          <a:p>
            <a:pPr>
              <a:lnSpc>
                <a:spcPct val="150000"/>
              </a:lnSpc>
            </a:pPr>
            <a:endParaRPr lang="en-GB" sz="1400" dirty="0" smtClean="0"/>
          </a:p>
          <a:p>
            <a:pPr>
              <a:lnSpc>
                <a:spcPct val="150000"/>
              </a:lnSpc>
            </a:pPr>
            <a:r>
              <a:rPr lang="en-GB" sz="1400" dirty="0" smtClean="0"/>
              <a:t>Bigger gap between gears yields higher shift point</a:t>
            </a:r>
          </a:p>
          <a:p>
            <a:pPr>
              <a:lnSpc>
                <a:spcPct val="150000"/>
              </a:lnSpc>
            </a:pPr>
            <a:endParaRPr lang="en-GB" sz="1400" dirty="0" smtClean="0"/>
          </a:p>
          <a:p>
            <a:pPr>
              <a:lnSpc>
                <a:spcPct val="150000"/>
              </a:lnSpc>
            </a:pPr>
            <a:r>
              <a:rPr lang="en-GB" sz="1400" dirty="0" smtClean="0"/>
              <a:t>Driver can’t remember 5 shift points so take compromise.</a:t>
            </a:r>
          </a:p>
          <a:p>
            <a:pPr>
              <a:lnSpc>
                <a:spcPct val="150000"/>
              </a:lnSpc>
            </a:pPr>
            <a:endParaRPr lang="en-GB" sz="1400" dirty="0" smtClean="0"/>
          </a:p>
          <a:p>
            <a:pPr>
              <a:lnSpc>
                <a:spcPct val="150000"/>
              </a:lnSpc>
            </a:pPr>
            <a:r>
              <a:rPr lang="en-GB" sz="1400" dirty="0" smtClean="0"/>
              <a:t>This defines shift RPM.</a:t>
            </a:r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US" sz="1800" dirty="0" smtClean="0"/>
          </a:p>
          <a:p>
            <a:pPr lvl="3">
              <a:buNone/>
            </a:pPr>
            <a:endParaRPr lang="en-US" sz="16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  <p:pic>
        <p:nvPicPr>
          <p:cNvPr id="1638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73783" y="1412776"/>
            <a:ext cx="3970217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4103687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Gearing Display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sz="1400" dirty="0" smtClean="0"/>
              <a:t>Traditional way of displaying gearing – XY plot of RPM versus speed.</a:t>
            </a:r>
          </a:p>
          <a:p>
            <a:pPr>
              <a:lnSpc>
                <a:spcPct val="150000"/>
              </a:lnSpc>
            </a:pPr>
            <a:endParaRPr lang="en-GB" sz="1400" dirty="0" smtClean="0"/>
          </a:p>
          <a:p>
            <a:pPr>
              <a:lnSpc>
                <a:spcPct val="150000"/>
              </a:lnSpc>
            </a:pPr>
            <a:r>
              <a:rPr lang="en-GB" sz="1400" dirty="0" smtClean="0"/>
              <a:t>‘</a:t>
            </a:r>
            <a:r>
              <a:rPr lang="en-GB" sz="1400" dirty="0" err="1" smtClean="0"/>
              <a:t>Sawtooth</a:t>
            </a:r>
            <a:r>
              <a:rPr lang="en-GB" sz="1400" dirty="0" smtClean="0"/>
              <a:t>’ diagram.</a:t>
            </a:r>
          </a:p>
          <a:p>
            <a:pPr>
              <a:lnSpc>
                <a:spcPct val="150000"/>
              </a:lnSpc>
            </a:pPr>
            <a:endParaRPr lang="en-GB" sz="1400" dirty="0" smtClean="0"/>
          </a:p>
          <a:p>
            <a:pPr>
              <a:lnSpc>
                <a:spcPct val="150000"/>
              </a:lnSpc>
            </a:pPr>
            <a:r>
              <a:rPr lang="en-GB" sz="1400" dirty="0" smtClean="0"/>
              <a:t>Graph provides instant record of gearing on certain lap/setup.</a:t>
            </a:r>
          </a:p>
          <a:p>
            <a:pPr>
              <a:lnSpc>
                <a:spcPct val="150000"/>
              </a:lnSpc>
            </a:pPr>
            <a:endParaRPr lang="en-GB" sz="1400" dirty="0" smtClean="0"/>
          </a:p>
          <a:p>
            <a:pPr>
              <a:lnSpc>
                <a:spcPct val="150000"/>
              </a:lnSpc>
            </a:pPr>
            <a:r>
              <a:rPr lang="en-GB" sz="1400" dirty="0" smtClean="0"/>
              <a:t>Includes all information including final drive wheel radius etc.</a:t>
            </a:r>
          </a:p>
          <a:p>
            <a:pPr>
              <a:lnSpc>
                <a:spcPct val="150000"/>
              </a:lnSpc>
            </a:pPr>
            <a:endParaRPr lang="en-GB" sz="1400" dirty="0" smtClean="0"/>
          </a:p>
          <a:p>
            <a:pPr>
              <a:lnSpc>
                <a:spcPct val="150000"/>
              </a:lnSpc>
            </a:pPr>
            <a:r>
              <a:rPr lang="en-GB" sz="1400" dirty="0" smtClean="0"/>
              <a:t>Note if wheel diameter etc is changed graphs no longer comparable.</a:t>
            </a:r>
          </a:p>
          <a:p>
            <a:pPr>
              <a:lnSpc>
                <a:spcPct val="150000"/>
              </a:lnSpc>
              <a:buNone/>
            </a:pPr>
            <a:endParaRPr lang="en-GB" dirty="0" smtClean="0"/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150000"/>
              </a:lnSpc>
            </a:pPr>
            <a:endParaRPr lang="en-US" dirty="0"/>
          </a:p>
        </p:txBody>
      </p:sp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836712"/>
            <a:ext cx="2590068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0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5202" y="4149080"/>
            <a:ext cx="3579887" cy="1723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3095575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Gearing Display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sz="1400" dirty="0" smtClean="0"/>
              <a:t>The data can then be compared to theoretical model to validate </a:t>
            </a:r>
          </a:p>
          <a:p>
            <a:pPr>
              <a:lnSpc>
                <a:spcPct val="150000"/>
              </a:lnSpc>
            </a:pPr>
            <a:endParaRPr lang="en-GB" sz="1400" dirty="0" smtClean="0"/>
          </a:p>
          <a:p>
            <a:pPr>
              <a:lnSpc>
                <a:spcPct val="150000"/>
              </a:lnSpc>
            </a:pPr>
            <a:r>
              <a:rPr lang="en-GB" sz="1400" dirty="0" smtClean="0"/>
              <a:t>Once validated you can use your model to predict which gears you wish to select.</a:t>
            </a:r>
          </a:p>
          <a:p>
            <a:pPr>
              <a:lnSpc>
                <a:spcPct val="150000"/>
              </a:lnSpc>
              <a:buNone/>
            </a:pPr>
            <a:endParaRPr lang="en-GB" dirty="0" smtClean="0"/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150000"/>
              </a:lnSpc>
            </a:pPr>
            <a:endParaRPr lang="en-US" dirty="0"/>
          </a:p>
        </p:txBody>
      </p:sp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717032"/>
            <a:ext cx="2520280" cy="2732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3" cstate="print"/>
          <a:srcRect l="2487" t="23250" r="50472" b="9813"/>
          <a:stretch>
            <a:fillRect/>
          </a:stretch>
        </p:blipFill>
        <p:spPr bwMode="auto">
          <a:xfrm>
            <a:off x="3779912" y="1412776"/>
            <a:ext cx="5112568" cy="4090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4247703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Gear Number Display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Some loggers can display gear selection as a single number.</a:t>
            </a:r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Some cars have a position sensor on the selector shaft to directly measure gear selection.</a:t>
            </a:r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Others mathematically calculate gear selection by means of math channels.</a:t>
            </a:r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Mathematical calculation in form of strip chart as shown.</a:t>
            </a:r>
            <a:endParaRPr lang="en-US" sz="1600" dirty="0"/>
          </a:p>
        </p:txBody>
      </p:sp>
      <p:pic>
        <p:nvPicPr>
          <p:cNvPr id="378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340768"/>
            <a:ext cx="3832770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7776095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MPH/1000RPM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A useful maths channel is;</a:t>
            </a:r>
          </a:p>
          <a:p>
            <a:pPr>
              <a:lnSpc>
                <a:spcPct val="150000"/>
              </a:lnSpc>
              <a:buNone/>
            </a:pPr>
            <a:r>
              <a:rPr lang="en-GB" sz="1600" dirty="0" smtClean="0"/>
              <a:t>	mph_1000rpm = [speed] / ([RPM] / 1000)</a:t>
            </a:r>
          </a:p>
          <a:p>
            <a:pPr>
              <a:lnSpc>
                <a:spcPct val="150000"/>
              </a:lnSpc>
              <a:buNone/>
            </a:pPr>
            <a:endParaRPr lang="en-GB" sz="1600" dirty="0" smtClean="0"/>
          </a:p>
          <a:p>
            <a:pPr>
              <a:lnSpc>
                <a:spcPct val="150000"/>
              </a:lnSpc>
              <a:buNone/>
            </a:pPr>
            <a:endParaRPr lang="en-GB" sz="1600" dirty="0" smtClean="0"/>
          </a:p>
          <a:p>
            <a:pPr>
              <a:lnSpc>
                <a:spcPct val="150000"/>
              </a:lnSpc>
              <a:buNone/>
            </a:pPr>
            <a:endParaRPr lang="en-GB" sz="1600" dirty="0" smtClean="0"/>
          </a:p>
          <a:p>
            <a:pPr>
              <a:lnSpc>
                <a:spcPct val="150000"/>
              </a:lnSpc>
              <a:buNone/>
            </a:pPr>
            <a:endParaRPr lang="en-GB" sz="1600" dirty="0" smtClean="0"/>
          </a:p>
          <a:p>
            <a:pPr>
              <a:lnSpc>
                <a:spcPct val="150000"/>
              </a:lnSpc>
              <a:buNone/>
            </a:pP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Can show</a:t>
            </a:r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Overall gear ratios used</a:t>
            </a:r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Selected ratio</a:t>
            </a:r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Traction issues</a:t>
            </a:r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Poor driving technique</a:t>
            </a:r>
          </a:p>
          <a:p>
            <a:pPr lvl="1"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  <a:buNone/>
            </a:pPr>
            <a:endParaRPr lang="en-US" sz="1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420888"/>
            <a:ext cx="6516216" cy="19633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2951559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MPH/1000RPM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Usually useful to prepare spreadsheet with available combinations of ratios and resulting mph/1000 rpm for reference. </a:t>
            </a:r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Shown are two examples,</a:t>
            </a:r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Fixed FD ratio</a:t>
            </a:r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Fixed Gear ratios</a:t>
            </a:r>
          </a:p>
        </p:txBody>
      </p:sp>
      <p:pic>
        <p:nvPicPr>
          <p:cNvPr id="389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628800"/>
            <a:ext cx="3851920" cy="3748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1556792"/>
            <a:ext cx="1655625" cy="3992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6335935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MPH/1000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On trace horizontal lines indicate constant gear </a:t>
            </a:r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Ratios of 12, 15, 18 and 21.5 Mph/1000 rpm can be compared with table to find gear ratios.</a:t>
            </a:r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Knowing 21.5 mph/1000rpm represents 5</a:t>
            </a:r>
            <a:r>
              <a:rPr lang="en-GB" sz="1600" baseline="30000" dirty="0" smtClean="0"/>
              <a:t>th</a:t>
            </a:r>
            <a:r>
              <a:rPr lang="en-GB" sz="1600" dirty="0" smtClean="0"/>
              <a:t> gear shows that 1st gear is not used during lap.</a:t>
            </a:r>
            <a:endParaRPr lang="en-US" sz="1600" dirty="0"/>
          </a:p>
        </p:txBody>
      </p:sp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653136"/>
            <a:ext cx="6516216" cy="19633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1268760"/>
            <a:ext cx="1655625" cy="3992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08143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MPH/1000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sz="1800" dirty="0" smtClean="0"/>
              <a:t>Transitions between one horizontal portion and next indicate gear change.</a:t>
            </a:r>
          </a:p>
          <a:p>
            <a:pPr>
              <a:lnSpc>
                <a:spcPct val="150000"/>
              </a:lnSpc>
            </a:pPr>
            <a:endParaRPr lang="en-GB" sz="1800" dirty="0" smtClean="0"/>
          </a:p>
          <a:p>
            <a:pPr>
              <a:lnSpc>
                <a:spcPct val="150000"/>
              </a:lnSpc>
            </a:pPr>
            <a:r>
              <a:rPr lang="en-GB" sz="1800" dirty="0" smtClean="0"/>
              <a:t>Nearer step is to vertical the quicker the change</a:t>
            </a:r>
          </a:p>
          <a:p>
            <a:pPr>
              <a:lnSpc>
                <a:spcPct val="150000"/>
              </a:lnSpc>
            </a:pPr>
            <a:endParaRPr lang="en-GB" sz="1800" dirty="0" smtClean="0"/>
          </a:p>
          <a:p>
            <a:pPr>
              <a:lnSpc>
                <a:spcPct val="150000"/>
              </a:lnSpc>
            </a:pPr>
            <a:r>
              <a:rPr lang="en-GB" sz="1800" dirty="0" smtClean="0"/>
              <a:t>Maps can be created with channel based colours.</a:t>
            </a:r>
          </a:p>
          <a:p>
            <a:pPr>
              <a:lnSpc>
                <a:spcPct val="150000"/>
              </a:lnSpc>
            </a:pPr>
            <a:endParaRPr lang="en-US" sz="1600" dirty="0"/>
          </a:p>
        </p:txBody>
      </p:sp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221088"/>
            <a:ext cx="6552728" cy="19743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149080"/>
            <a:ext cx="2952328" cy="21456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4247703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Example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sz="1800" dirty="0" smtClean="0"/>
              <a:t>Example shows two runs from test with changed ratios.</a:t>
            </a:r>
          </a:p>
          <a:p>
            <a:pPr>
              <a:lnSpc>
                <a:spcPct val="150000"/>
              </a:lnSpc>
            </a:pPr>
            <a:endParaRPr lang="en-GB" sz="1800" dirty="0" smtClean="0"/>
          </a:p>
          <a:p>
            <a:pPr>
              <a:lnSpc>
                <a:spcPct val="150000"/>
              </a:lnSpc>
            </a:pPr>
            <a:r>
              <a:rPr lang="en-GB" sz="1800" dirty="0" smtClean="0"/>
              <a:t>Top, 3</a:t>
            </a:r>
            <a:r>
              <a:rPr lang="en-GB" sz="1800" baseline="30000" dirty="0" smtClean="0"/>
              <a:t>rd</a:t>
            </a:r>
            <a:r>
              <a:rPr lang="en-GB" sz="1800" dirty="0" smtClean="0"/>
              <a:t> and second gears raised to increase top speed and eliminate change at one point on lap</a:t>
            </a:r>
          </a:p>
          <a:p>
            <a:pPr>
              <a:lnSpc>
                <a:spcPct val="150000"/>
              </a:lnSpc>
            </a:pPr>
            <a:endParaRPr lang="en-GB" sz="1800" dirty="0" smtClean="0"/>
          </a:p>
          <a:p>
            <a:pPr>
              <a:lnSpc>
                <a:spcPct val="150000"/>
              </a:lnSpc>
            </a:pPr>
            <a:r>
              <a:rPr lang="en-GB" sz="1800" dirty="0" smtClean="0"/>
              <a:t>Turn 1 taken in 3</a:t>
            </a:r>
            <a:r>
              <a:rPr lang="en-GB" sz="1800" baseline="30000" dirty="0" smtClean="0"/>
              <a:t>rd</a:t>
            </a:r>
            <a:r>
              <a:rPr lang="en-GB" sz="1800" dirty="0" smtClean="0"/>
              <a:t> not top giving better control and speed</a:t>
            </a:r>
          </a:p>
          <a:p>
            <a:pPr>
              <a:lnSpc>
                <a:spcPct val="150000"/>
              </a:lnSpc>
            </a:pPr>
            <a:r>
              <a:rPr lang="en-GB" sz="1800" dirty="0" smtClean="0"/>
              <a:t>Better acceleration out of turn 3</a:t>
            </a:r>
          </a:p>
          <a:p>
            <a:pPr>
              <a:lnSpc>
                <a:spcPct val="150000"/>
              </a:lnSpc>
            </a:pPr>
            <a:r>
              <a:rPr lang="en-GB" sz="1800" dirty="0" smtClean="0"/>
              <a:t>Gear change saved between t2/3</a:t>
            </a:r>
          </a:p>
          <a:p>
            <a:pPr>
              <a:lnSpc>
                <a:spcPct val="150000"/>
              </a:lnSpc>
            </a:pPr>
            <a:endParaRPr lang="en-US" sz="1800" dirty="0"/>
          </a:p>
        </p:txBody>
      </p:sp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196752"/>
            <a:ext cx="4104456" cy="4583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4247703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Example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Traces show gearing with 5 per cent gap</a:t>
            </a:r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One set gives better acceleration up straight</a:t>
            </a:r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Uses engine in higher torque band</a:t>
            </a:r>
            <a:endParaRPr lang="en-US" dirty="0"/>
          </a:p>
        </p:txBody>
      </p:sp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124743"/>
            <a:ext cx="3456384" cy="526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7704087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Traction  and clutch release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Spikes upward – Engine revs drop relative to speed -  represent poor clutch technique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Spikes downward indicate engine speed increase with static speed, hence loss of traction.</a:t>
            </a:r>
          </a:p>
        </p:txBody>
      </p:sp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3645024"/>
            <a:ext cx="5649900" cy="3212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3095575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Example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Top trace from powerful v8 racer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Lower trace from low powered production racer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Top trace indicates traction issues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Lower trace indicates no traction issues.</a:t>
            </a:r>
            <a:endParaRPr lang="en-US" dirty="0"/>
          </a:p>
        </p:txBody>
      </p:sp>
      <p:pic>
        <p:nvPicPr>
          <p:cNvPr id="460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196752"/>
            <a:ext cx="4896544" cy="527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136135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Brakes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Braking data can be obtained in one of several ways;</a:t>
            </a:r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 lvl="1">
              <a:lnSpc>
                <a:spcPct val="150000"/>
              </a:lnSpc>
            </a:pPr>
            <a:r>
              <a:rPr lang="en-GB" dirty="0" smtClean="0"/>
              <a:t>Brake light switch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Brake pedal position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Brake pressure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Mathematical modelling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Interpretation of </a:t>
            </a:r>
            <a:r>
              <a:rPr lang="en-GB" dirty="0" err="1" smtClean="0"/>
              <a:t>LongG</a:t>
            </a:r>
            <a:r>
              <a:rPr lang="en-GB" dirty="0" smtClean="0"/>
              <a:t> trace.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136135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Brakes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sz="1800" dirty="0" smtClean="0"/>
              <a:t>Brake light switch will only yield on/off data and not how the brakes were applied and released.</a:t>
            </a:r>
          </a:p>
          <a:p>
            <a:pPr>
              <a:lnSpc>
                <a:spcPct val="150000"/>
              </a:lnSpc>
            </a:pPr>
            <a:endParaRPr lang="en-GB" sz="1800" dirty="0" smtClean="0"/>
          </a:p>
          <a:p>
            <a:pPr>
              <a:lnSpc>
                <a:spcPct val="150000"/>
              </a:lnSpc>
            </a:pPr>
            <a:endParaRPr lang="en-GB" sz="1800" dirty="0" smtClean="0"/>
          </a:p>
          <a:p>
            <a:pPr>
              <a:lnSpc>
                <a:spcPct val="150000"/>
              </a:lnSpc>
            </a:pPr>
            <a:endParaRPr lang="en-GB" sz="1800" dirty="0" smtClean="0"/>
          </a:p>
          <a:p>
            <a:pPr>
              <a:lnSpc>
                <a:spcPct val="150000"/>
              </a:lnSpc>
            </a:pPr>
            <a:r>
              <a:rPr lang="en-GB" sz="1800" dirty="0" smtClean="0"/>
              <a:t>Brake pedal position closely resembles brake pressure and can indicate how the brakes were applied and released.</a:t>
            </a:r>
            <a:endParaRPr lang="en-US" sz="1800" dirty="0"/>
          </a:p>
        </p:txBody>
      </p:sp>
      <p:pic>
        <p:nvPicPr>
          <p:cNvPr id="47106" name="Picture 2"/>
          <p:cNvPicPr>
            <a:picLocks noChangeAspect="1" noChangeArrowheads="1"/>
          </p:cNvPicPr>
          <p:nvPr/>
        </p:nvPicPr>
        <p:blipFill>
          <a:blip r:embed="rId2" cstate="print"/>
          <a:srcRect b="14734"/>
          <a:stretch>
            <a:fillRect/>
          </a:stretch>
        </p:blipFill>
        <p:spPr bwMode="auto">
          <a:xfrm>
            <a:off x="1691680" y="2276872"/>
            <a:ext cx="5328592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 t="10856" b="19665"/>
          <a:stretch>
            <a:fillRect/>
          </a:stretch>
        </p:blipFill>
        <p:spPr bwMode="auto">
          <a:xfrm>
            <a:off x="1403648" y="4767639"/>
            <a:ext cx="5976664" cy="20903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5255815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Brake Pressure Transducers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Pressure transducers may be ‘plumbed’ directly into brake lines.</a:t>
            </a:r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Yield information on exact application and release of brakes.</a:t>
            </a:r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Braking efforts at each wheel dependant on slave cylinder sizes.</a:t>
            </a:r>
            <a:endParaRPr lang="en-US" dirty="0"/>
          </a:p>
        </p:txBody>
      </p:sp>
      <p:pic>
        <p:nvPicPr>
          <p:cNvPr id="491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052736"/>
            <a:ext cx="2794620" cy="5589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5255815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Brake Pressure Transducers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Application of brake from throttle lift off.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Good – 0.2s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Average -0.3s</a:t>
            </a:r>
          </a:p>
          <a:p>
            <a:pPr lvl="1"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Traces on right show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Maximum braking effort reached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Downforce falls away with speed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Braking effort reduced </a:t>
            </a:r>
          </a:p>
          <a:p>
            <a:pPr lvl="1">
              <a:lnSpc>
                <a:spcPct val="150000"/>
              </a:lnSpc>
            </a:pPr>
            <a:endParaRPr lang="en-GB" dirty="0" smtClean="0"/>
          </a:p>
        </p:txBody>
      </p:sp>
      <p:pic>
        <p:nvPicPr>
          <p:cNvPr id="491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052736"/>
            <a:ext cx="2794620" cy="5589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4247703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Twin brake pressure sensors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Twin sensors often useful to help monitor and set up brake balance.</a:t>
            </a:r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Math channels may be written to calc actual braking effort based on slave cylinder sizes etc.</a:t>
            </a:r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Pressures may not be equal but should be proportional.</a:t>
            </a:r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Balance channel may be created:</a:t>
            </a:r>
          </a:p>
          <a:p>
            <a:pPr>
              <a:lnSpc>
                <a:spcPct val="150000"/>
              </a:lnSpc>
              <a:buNone/>
            </a:pPr>
            <a:r>
              <a:rPr lang="en-GB" dirty="0" smtClean="0"/>
              <a:t>	</a:t>
            </a:r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150000"/>
              </a:lnSpc>
            </a:pPr>
            <a:endParaRPr lang="en-US" dirty="0"/>
          </a:p>
        </p:txBody>
      </p:sp>
      <p:pic>
        <p:nvPicPr>
          <p:cNvPr id="5017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556792"/>
            <a:ext cx="2088232" cy="20955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17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71668" y="3717032"/>
            <a:ext cx="4272332" cy="28803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1475656" y="5949280"/>
          <a:ext cx="23241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Equation" r:id="rId5" imgW="2323800" imgH="431640" progId="Equation.3">
                  <p:embed/>
                </p:oleObj>
              </mc:Choice>
              <mc:Fallback>
                <p:oleObj name="Equation" r:id="rId5" imgW="232380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75656" y="5949280"/>
                        <a:ext cx="2324100" cy="431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836712"/>
            <a:ext cx="4247703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Brake Balance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sz="1800" dirty="0" smtClean="0"/>
              <a:t>Balance trace should be square and constant.</a:t>
            </a:r>
          </a:p>
          <a:p>
            <a:pPr>
              <a:lnSpc>
                <a:spcPct val="150000"/>
              </a:lnSpc>
            </a:pPr>
            <a:endParaRPr lang="en-GB" sz="1800" dirty="0" smtClean="0"/>
          </a:p>
          <a:p>
            <a:pPr>
              <a:lnSpc>
                <a:spcPct val="150000"/>
              </a:lnSpc>
            </a:pPr>
            <a:r>
              <a:rPr lang="en-GB" sz="1800" dirty="0" smtClean="0"/>
              <a:t>Warning sign if not!</a:t>
            </a:r>
          </a:p>
          <a:p>
            <a:pPr>
              <a:lnSpc>
                <a:spcPct val="150000"/>
              </a:lnSpc>
            </a:pPr>
            <a:endParaRPr lang="en-GB" sz="1800" dirty="0" smtClean="0"/>
          </a:p>
          <a:p>
            <a:pPr>
              <a:lnSpc>
                <a:spcPct val="150000"/>
              </a:lnSpc>
            </a:pPr>
            <a:r>
              <a:rPr lang="en-GB" sz="1800" dirty="0" smtClean="0"/>
              <a:t>If balance climbs slowly or peaks suddenly at start this shows one brake is applied before the other</a:t>
            </a:r>
          </a:p>
          <a:p>
            <a:pPr>
              <a:lnSpc>
                <a:spcPct val="150000"/>
              </a:lnSpc>
            </a:pPr>
            <a:endParaRPr lang="en-GB" sz="1800" dirty="0" smtClean="0"/>
          </a:p>
          <a:p>
            <a:pPr>
              <a:lnSpc>
                <a:spcPct val="150000"/>
              </a:lnSpc>
            </a:pPr>
            <a:r>
              <a:rPr lang="en-GB" sz="1800" dirty="0" smtClean="0"/>
              <a:t>Rear brake staying on gives </a:t>
            </a:r>
            <a:r>
              <a:rPr lang="en-GB" sz="1800" dirty="0" err="1" smtClean="0"/>
              <a:t>oversteer</a:t>
            </a:r>
            <a:r>
              <a:rPr lang="en-GB" sz="1800" dirty="0" smtClean="0"/>
              <a:t>!!</a:t>
            </a:r>
            <a:endParaRPr lang="en-US" sz="1800" dirty="0"/>
          </a:p>
        </p:txBody>
      </p:sp>
      <p:pic>
        <p:nvPicPr>
          <p:cNvPr id="512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052736"/>
            <a:ext cx="4062167" cy="2708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0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3999492"/>
            <a:ext cx="2304256" cy="27014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pic>
        <p:nvPicPr>
          <p:cNvPr id="522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700808"/>
            <a:ext cx="7198585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3383607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Brake Balance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A good brake balance plot</a:t>
            </a:r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Rear pressure plotted against front pressure.</a:t>
            </a:r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Data closely grouped indicates all is well.</a:t>
            </a:r>
            <a:endParaRPr lang="en-US" dirty="0"/>
          </a:p>
        </p:txBody>
      </p:sp>
      <p:pic>
        <p:nvPicPr>
          <p:cNvPr id="532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412776"/>
            <a:ext cx="4248472" cy="4677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4247703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Using Long G for braking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Long G trace shows response due to braking.</a:t>
            </a:r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Traces shows how quickly car responds (not how quickly driver applies brakes)</a:t>
            </a:r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Trace shows 4 distinct braking areas.</a:t>
            </a:r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For trail braking</a:t>
            </a:r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Steep initial drop in long g followed by gradual increase as brakes released.</a:t>
            </a:r>
          </a:p>
          <a:p>
            <a:pPr lvl="1"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US" dirty="0"/>
          </a:p>
        </p:txBody>
      </p:sp>
      <p:pic>
        <p:nvPicPr>
          <p:cNvPr id="542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1772816"/>
            <a:ext cx="3545309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3815655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Using Long G for braking</a:t>
            </a:r>
            <a:endParaRPr lang="en-US" dirty="0" smtClean="0">
              <a:solidFill>
                <a:srgbClr val="008000"/>
              </a:solidFill>
            </a:endParaRPr>
          </a:p>
          <a:p>
            <a:pPr lvl="3"/>
            <a:endParaRPr lang="en-US" sz="14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Trace on right</a:t>
            </a:r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Turn 3 –</a:t>
            </a:r>
          </a:p>
          <a:p>
            <a:pPr lvl="2">
              <a:lnSpc>
                <a:spcPct val="150000"/>
              </a:lnSpc>
            </a:pPr>
            <a:r>
              <a:rPr lang="en-GB" sz="1600" dirty="0" smtClean="0"/>
              <a:t>Braked too early</a:t>
            </a:r>
          </a:p>
          <a:p>
            <a:pPr lvl="2">
              <a:lnSpc>
                <a:spcPct val="150000"/>
              </a:lnSpc>
            </a:pPr>
            <a:r>
              <a:rPr lang="en-GB" sz="1600" dirty="0" smtClean="0"/>
              <a:t>Released brakes</a:t>
            </a:r>
          </a:p>
          <a:p>
            <a:pPr lvl="2">
              <a:lnSpc>
                <a:spcPct val="150000"/>
              </a:lnSpc>
            </a:pPr>
            <a:r>
              <a:rPr lang="en-GB" sz="1600" dirty="0" smtClean="0"/>
              <a:t>Braked again.</a:t>
            </a:r>
          </a:p>
          <a:p>
            <a:pPr lvl="1">
              <a:lnSpc>
                <a:spcPct val="150000"/>
              </a:lnSpc>
            </a:pPr>
            <a:endParaRPr lang="en-GB" sz="1600" dirty="0" smtClean="0"/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Maximum braking not consistent as peak deceleration inconsistent (not aero as similar speeds)</a:t>
            </a:r>
          </a:p>
          <a:p>
            <a:pPr lvl="1">
              <a:lnSpc>
                <a:spcPct val="150000"/>
              </a:lnSpc>
            </a:pPr>
            <a:endParaRPr lang="en-GB" sz="1600" dirty="0" smtClean="0"/>
          </a:p>
          <a:p>
            <a:pPr lvl="1"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endParaRPr lang="en-US" dirty="0"/>
          </a:p>
        </p:txBody>
      </p:sp>
      <p:pic>
        <p:nvPicPr>
          <p:cNvPr id="542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628800"/>
            <a:ext cx="4193381" cy="4173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Engine and transmission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5183807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Trace shapes</a:t>
            </a:r>
          </a:p>
          <a:p>
            <a:pPr>
              <a:buNone/>
            </a:pP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Notice differences in traces on right – Why?</a:t>
            </a:r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For race cars with adequate brakes long G trace should be abrupt (Spikes) as car slowed with application.</a:t>
            </a:r>
          </a:p>
          <a:p>
            <a:pPr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Cars with shortage of brakes</a:t>
            </a:r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Trace spends longer at maximum deceleration</a:t>
            </a:r>
          </a:p>
          <a:p>
            <a:pPr lvl="1">
              <a:lnSpc>
                <a:spcPct val="150000"/>
              </a:lnSpc>
            </a:pPr>
            <a:r>
              <a:rPr lang="en-GB" sz="1600" dirty="0" smtClean="0"/>
              <a:t> Squarer trace.</a:t>
            </a:r>
          </a:p>
          <a:p>
            <a:pPr lvl="1">
              <a:lnSpc>
                <a:spcPct val="150000"/>
              </a:lnSpc>
            </a:pP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If traces start with a </a:t>
            </a:r>
            <a:r>
              <a:rPr lang="en-GB" sz="1600" dirty="0" err="1" smtClean="0"/>
              <a:t>spikey</a:t>
            </a:r>
            <a:r>
              <a:rPr lang="en-GB" sz="1600" dirty="0" smtClean="0"/>
              <a:t> shape and move towards squarer trace, this indicates brake fade.</a:t>
            </a:r>
          </a:p>
        </p:txBody>
      </p:sp>
      <p:pic>
        <p:nvPicPr>
          <p:cNvPr id="55298" name="Picture 2"/>
          <p:cNvPicPr>
            <a:picLocks noChangeAspect="1" noChangeArrowheads="1"/>
          </p:cNvPicPr>
          <p:nvPr/>
        </p:nvPicPr>
        <p:blipFill>
          <a:blip r:embed="rId2" cstate="print"/>
          <a:srcRect b="20178"/>
          <a:stretch>
            <a:fillRect/>
          </a:stretch>
        </p:blipFill>
        <p:spPr bwMode="auto">
          <a:xfrm>
            <a:off x="6012160" y="3501008"/>
            <a:ext cx="2861737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 t="46939" b="6122"/>
          <a:stretch>
            <a:fillRect/>
          </a:stretch>
        </p:blipFill>
        <p:spPr bwMode="auto">
          <a:xfrm>
            <a:off x="5868144" y="1628800"/>
            <a:ext cx="3082877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3107</TotalTime>
  <Words>1159</Words>
  <Application>Microsoft Office PowerPoint</Application>
  <PresentationFormat>On-screen Show (4:3)</PresentationFormat>
  <Paragraphs>375</Paragraphs>
  <Slides>32</Slides>
  <Notes>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4" baseType="lpstr">
      <vt:lpstr>SMU POWERPOINT TEMPLATE</vt:lpstr>
      <vt:lpstr>Equation</vt:lpstr>
      <vt:lpstr>PowerPoint Presentation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  <vt:lpstr>Engine and transmission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Tudor, Timothy</cp:lastModifiedBy>
  <cp:revision>254</cp:revision>
  <dcterms:created xsi:type="dcterms:W3CDTF">2010-09-22T08:44:59Z</dcterms:created>
  <dcterms:modified xsi:type="dcterms:W3CDTF">2015-01-05T15:06:59Z</dcterms:modified>
</cp:coreProperties>
</file>