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243713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1pPr>
    <a:lvl2pPr marL="0" marR="0" indent="914216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2pPr>
    <a:lvl3pPr marL="0" marR="0" indent="1828433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3pPr>
    <a:lvl4pPr marL="0" marR="0" indent="2742651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4pPr>
    <a:lvl5pPr marL="0" marR="0" indent="3656867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5pPr>
    <a:lvl6pPr marL="0" marR="0" indent="4571086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6pPr>
    <a:lvl7pPr marL="0" marR="0" indent="5485303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7pPr>
    <a:lvl8pPr marL="0" marR="0" indent="6399519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8pPr>
    <a:lvl9pPr marL="0" marR="0" indent="7313737" algn="l" defTabSz="1828433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600" b="0" i="0" u="none" strike="noStrike" cap="none" spc="0" normalizeH="0" baseline="0">
        <a:ln>
          <a:noFill/>
        </a:ln>
        <a:solidFill>
          <a:srgbClr val="737572"/>
        </a:solidFill>
        <a:effectLst/>
        <a:uFillTx/>
        <a:latin typeface="Calibri"/>
        <a:ea typeface="Calibri"/>
        <a:cs typeface="Calibri"/>
        <a:sym typeface="Calibri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rgbClr val="737572"/>
              </a:solidFill>
              <a:prstDash val="solid"/>
              <a:round/>
            </a:ln>
          </a:left>
          <a:right>
            <a:ln w="12700" cap="flat">
              <a:solidFill>
                <a:srgbClr val="737572"/>
              </a:solidFill>
              <a:prstDash val="solid"/>
              <a:round/>
            </a:ln>
          </a:right>
          <a:top>
            <a:ln w="12700" cap="flat">
              <a:solidFill>
                <a:srgbClr val="737572"/>
              </a:solidFill>
              <a:prstDash val="solid"/>
              <a:round/>
            </a:ln>
          </a:top>
          <a:bottom>
            <a:ln w="12700" cap="flat">
              <a:solidFill>
                <a:srgbClr val="737572"/>
              </a:solidFill>
              <a:prstDash val="solid"/>
              <a:round/>
            </a:ln>
          </a:bottom>
          <a:insideH>
            <a:ln w="12700" cap="flat">
              <a:solidFill>
                <a:srgbClr val="737572"/>
              </a:solidFill>
              <a:prstDash val="solid"/>
              <a:round/>
            </a:ln>
          </a:insideH>
          <a:insideV>
            <a:ln w="12700" cap="flat">
              <a:solidFill>
                <a:srgbClr val="737572"/>
              </a:solidFill>
              <a:prstDash val="solid"/>
              <a:round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chemeClr val="accent6">
              <a:lumOff val="5098"/>
            </a:schemeClr>
          </a:solidFill>
        </a:fill>
      </a:tcStyle>
    </a:band2H>
    <a:firstCo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rgbClr val="737572"/>
              </a:solidFill>
              <a:prstDash val="solid"/>
              <a:round/>
            </a:ln>
          </a:left>
          <a:right>
            <a:ln w="12700" cap="flat">
              <a:solidFill>
                <a:srgbClr val="737572"/>
              </a:solidFill>
              <a:prstDash val="solid"/>
              <a:round/>
            </a:ln>
          </a:right>
          <a:top>
            <a:ln w="12700" cap="flat">
              <a:solidFill>
                <a:srgbClr val="737572"/>
              </a:solidFill>
              <a:prstDash val="solid"/>
              <a:round/>
            </a:ln>
          </a:top>
          <a:bottom>
            <a:ln w="12700" cap="flat">
              <a:solidFill>
                <a:srgbClr val="737572"/>
              </a:solidFill>
              <a:prstDash val="solid"/>
              <a:round/>
            </a:ln>
          </a:bottom>
          <a:insideH>
            <a:ln w="12700" cap="flat">
              <a:solidFill>
                <a:srgbClr val="737572"/>
              </a:solidFill>
              <a:prstDash val="solid"/>
              <a:round/>
            </a:ln>
          </a:insideH>
          <a:insideV>
            <a:ln w="12700" cap="flat">
              <a:solidFill>
                <a:srgbClr val="737572"/>
              </a:solidFill>
              <a:prstDash val="solid"/>
              <a:round/>
            </a:ln>
          </a:insideV>
        </a:tcBdr>
        <a:fill>
          <a:noFill/>
        </a:fill>
      </a:tcStyle>
    </a:firstCol>
    <a:lastRow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rgbClr val="737572"/>
              </a:solidFill>
              <a:prstDash val="solid"/>
              <a:round/>
            </a:ln>
          </a:left>
          <a:right>
            <a:ln w="12700" cap="flat">
              <a:solidFill>
                <a:srgbClr val="737572"/>
              </a:solidFill>
              <a:prstDash val="solid"/>
              <a:round/>
            </a:ln>
          </a:right>
          <a:top>
            <a:ln w="12700" cap="flat">
              <a:solidFill>
                <a:srgbClr val="737572"/>
              </a:solidFill>
              <a:prstDash val="solid"/>
              <a:round/>
            </a:ln>
          </a:top>
          <a:bottom>
            <a:ln w="12700" cap="flat">
              <a:solidFill>
                <a:srgbClr val="737572"/>
              </a:solidFill>
              <a:prstDash val="solid"/>
              <a:round/>
            </a:ln>
          </a:bottom>
          <a:insideH>
            <a:ln w="12700" cap="flat">
              <a:solidFill>
                <a:srgbClr val="737572"/>
              </a:solidFill>
              <a:prstDash val="solid"/>
              <a:round/>
            </a:ln>
          </a:insideH>
          <a:insideV>
            <a:ln w="12700" cap="flat">
              <a:solidFill>
                <a:srgbClr val="737572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rgbClr val="737572"/>
              </a:solidFill>
              <a:prstDash val="solid"/>
              <a:round/>
            </a:ln>
          </a:left>
          <a:right>
            <a:ln w="12700" cap="flat">
              <a:solidFill>
                <a:srgbClr val="737572"/>
              </a:solidFill>
              <a:prstDash val="solid"/>
              <a:round/>
            </a:ln>
          </a:right>
          <a:top>
            <a:ln w="12700" cap="flat">
              <a:solidFill>
                <a:srgbClr val="737572"/>
              </a:solidFill>
              <a:prstDash val="solid"/>
              <a:round/>
            </a:ln>
          </a:top>
          <a:bottom>
            <a:ln w="12700" cap="flat">
              <a:solidFill>
                <a:srgbClr val="737572"/>
              </a:solidFill>
              <a:prstDash val="solid"/>
              <a:round/>
            </a:ln>
          </a:bottom>
          <a:insideH>
            <a:ln w="12700" cap="flat">
              <a:solidFill>
                <a:srgbClr val="737572"/>
              </a:solidFill>
              <a:prstDash val="solid"/>
              <a:round/>
            </a:ln>
          </a:insideH>
          <a:insideV>
            <a:ln w="12700" cap="flat">
              <a:solidFill>
                <a:srgbClr val="737572"/>
              </a:solidFill>
              <a:prstDash val="solid"/>
              <a:round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F6DBD1"/>
          </a:solidFill>
        </a:fill>
      </a:tcStyle>
    </a:wholeTbl>
    <a:band2H>
      <a:tcTxStyle/>
      <a:tcStyle>
        <a:tcBdr/>
        <a:fill>
          <a:solidFill>
            <a:srgbClr val="FAEEE9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F7D1CE"/>
          </a:solidFill>
        </a:fill>
      </a:tcStyle>
    </a:wholeTbl>
    <a:band2H>
      <a:tcTxStyle/>
      <a:tcStyle>
        <a:tcBdr/>
        <a:fill>
          <a:solidFill>
            <a:srgbClr val="FBE9E8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FAFAFA"/>
          </a:solidFill>
        </a:fill>
      </a:tcStyle>
    </a:wholeTbl>
    <a:band2H>
      <a:tcTxStyle/>
      <a:tcStyle>
        <a:tcBdr/>
        <a:fill>
          <a:solidFill>
            <a:srgbClr val="FCFCFC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BEBEB"/>
          </a:solidFill>
        </a:fill>
      </a:tcStyle>
    </a:wholeTbl>
    <a:band2H>
      <a:tcTxStyle/>
      <a:tcStyle>
        <a:tcBdr/>
        <a:fill>
          <a:solidFill>
            <a:schemeClr val="accent6">
              <a:lumOff val="5098"/>
            </a:schemeClr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737572"/>
              </a:solidFill>
              <a:prstDash val="solid"/>
              <a:round/>
            </a:ln>
          </a:top>
          <a:bottom>
            <a:ln w="25400" cap="flat">
              <a:solidFill>
                <a:srgbClr val="737572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lumOff val="5098"/>
            </a:schemeClr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737572"/>
              </a:solidFill>
              <a:prstDash val="solid"/>
              <a:round/>
            </a:ln>
          </a:top>
          <a:bottom>
            <a:ln w="25400" cap="flat">
              <a:solidFill>
                <a:srgbClr val="737572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Calibri"/>
          <a:ea typeface="Calibri"/>
          <a:cs typeface="Calibri"/>
        </a:font>
        <a:srgbClr val="737572"/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D4D5D4"/>
          </a:solidFill>
        </a:fill>
      </a:tcStyle>
    </a:wholeTbl>
    <a:band2H>
      <a:tcTxStyle/>
      <a:tcStyle>
        <a:tcBdr/>
        <a:fill>
          <a:solidFill>
            <a:srgbClr val="EBEBEB"/>
          </a:solidFill>
        </a:fill>
      </a:tcStyle>
    </a:band2H>
    <a:firstCol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737572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737572"/>
          </a:solidFill>
        </a:fill>
      </a:tcStyle>
    </a:lastRow>
    <a:firstRow>
      <a:tcTxStyle b="on" i="off">
        <a:font>
          <a:latin typeface="Calibri"/>
          <a:ea typeface="Calibri"/>
          <a:cs typeface="Calibri"/>
        </a:font>
        <a:schemeClr val="accent6">
          <a:lumOff val="5098"/>
        </a:schemeClr>
      </a:tcTxStyle>
      <a:tcStyle>
        <a:tcBdr>
          <a:lef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left>
          <a:right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right>
          <a:top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top>
          <a:bottom>
            <a:ln w="381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bottom>
          <a:insideH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H>
          <a:insideV>
            <a:ln w="12700" cap="flat">
              <a:solidFill>
                <a:schemeClr val="accent6">
                  <a:lumOff val="5098"/>
                </a:schemeClr>
              </a:solidFill>
              <a:prstDash val="solid"/>
              <a:round/>
            </a:ln>
          </a:insideV>
        </a:tcBdr>
        <a:fill>
          <a:solidFill>
            <a:srgbClr val="73757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3"/>
    <p:restoredTop sz="94643"/>
  </p:normalViewPr>
  <p:slideViewPr>
    <p:cSldViewPr snapToGrid="0" snapToObjects="1">
      <p:cViewPr varScale="1">
        <p:scale>
          <a:sx n="60" d="100"/>
          <a:sy n="60" d="100"/>
        </p:scale>
        <p:origin x="24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Shape 32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3" name="Shape 33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914216" latinLnBrk="0">
      <a:defRPr sz="2400">
        <a:latin typeface="+mn-lt"/>
        <a:ea typeface="+mn-ea"/>
        <a:cs typeface="+mn-cs"/>
        <a:sym typeface="Calibri Light"/>
      </a:defRPr>
    </a:lvl1pPr>
    <a:lvl2pPr indent="228600" defTabSz="914216" latinLnBrk="0">
      <a:defRPr sz="2400">
        <a:latin typeface="+mn-lt"/>
        <a:ea typeface="+mn-ea"/>
        <a:cs typeface="+mn-cs"/>
        <a:sym typeface="Calibri Light"/>
      </a:defRPr>
    </a:lvl2pPr>
    <a:lvl3pPr indent="457200" defTabSz="914216" latinLnBrk="0">
      <a:defRPr sz="2400">
        <a:latin typeface="+mn-lt"/>
        <a:ea typeface="+mn-ea"/>
        <a:cs typeface="+mn-cs"/>
        <a:sym typeface="Calibri Light"/>
      </a:defRPr>
    </a:lvl3pPr>
    <a:lvl4pPr indent="685800" defTabSz="914216" latinLnBrk="0">
      <a:defRPr sz="2400">
        <a:latin typeface="+mn-lt"/>
        <a:ea typeface="+mn-ea"/>
        <a:cs typeface="+mn-cs"/>
        <a:sym typeface="Calibri Light"/>
      </a:defRPr>
    </a:lvl4pPr>
    <a:lvl5pPr indent="914400" defTabSz="914216" latinLnBrk="0">
      <a:defRPr sz="2400">
        <a:latin typeface="+mn-lt"/>
        <a:ea typeface="+mn-ea"/>
        <a:cs typeface="+mn-cs"/>
        <a:sym typeface="Calibri Light"/>
      </a:defRPr>
    </a:lvl5pPr>
    <a:lvl6pPr indent="1143000" defTabSz="914216" latinLnBrk="0">
      <a:defRPr sz="2400">
        <a:latin typeface="+mn-lt"/>
        <a:ea typeface="+mn-ea"/>
        <a:cs typeface="+mn-cs"/>
        <a:sym typeface="Calibri Light"/>
      </a:defRPr>
    </a:lvl6pPr>
    <a:lvl7pPr indent="1371600" defTabSz="914216" latinLnBrk="0">
      <a:defRPr sz="2400">
        <a:latin typeface="+mn-lt"/>
        <a:ea typeface="+mn-ea"/>
        <a:cs typeface="+mn-cs"/>
        <a:sym typeface="Calibri Light"/>
      </a:defRPr>
    </a:lvl7pPr>
    <a:lvl8pPr indent="1600200" defTabSz="914216" latinLnBrk="0">
      <a:defRPr sz="2400">
        <a:latin typeface="+mn-lt"/>
        <a:ea typeface="+mn-ea"/>
        <a:cs typeface="+mn-cs"/>
        <a:sym typeface="Calibri Light"/>
      </a:defRPr>
    </a:lvl8pPr>
    <a:lvl9pPr indent="1828800" defTabSz="914216" latinLnBrk="0">
      <a:defRPr sz="2400">
        <a:latin typeface="+mn-lt"/>
        <a:ea typeface="+mn-ea"/>
        <a:cs typeface="+mn-cs"/>
        <a:sym typeface="Calibri Light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412325" y="709612"/>
            <a:ext cx="725896" cy="741645"/>
          </a:xfrm>
          <a:prstGeom prst="rect">
            <a:avLst/>
          </a:prstGeom>
        </p:spPr>
        <p:txBody>
          <a:bodyPr/>
          <a:lstStyle>
            <a:lvl1pPr algn="l" defTabSz="1827212">
              <a:defRPr sz="3600">
                <a:solidFill>
                  <a:srgbClr val="7F7F7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412325" y="709612"/>
            <a:ext cx="725896" cy="741645"/>
          </a:xfrm>
          <a:prstGeom prst="rect">
            <a:avLst/>
          </a:prstGeom>
        </p:spPr>
        <p:txBody>
          <a:bodyPr/>
          <a:lstStyle>
            <a:lvl1pPr algn="l" defTabSz="1827212">
              <a:defRPr sz="3600">
                <a:solidFill>
                  <a:srgbClr val="7F7F7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26" name="www.yourdomain.com"/>
          <p:cNvSpPr txBox="1"/>
          <p:nvPr/>
        </p:nvSpPr>
        <p:spPr>
          <a:xfrm>
            <a:off x="1832673" y="12473305"/>
            <a:ext cx="2518665" cy="408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 anchor="ctr">
            <a:spAutoFit/>
          </a:bodyPr>
          <a:lstStyle>
            <a:lvl1pPr algn="r" defTabSz="1827212">
              <a:defRPr sz="2000">
                <a:solidFill>
                  <a:srgbClr val="CCCCCC"/>
                </a:solidFill>
                <a:latin typeface="Source Sans Pro"/>
                <a:ea typeface="Source Sans Pro"/>
                <a:cs typeface="Source Sans Pro"/>
                <a:sym typeface="Source Sans Pro"/>
              </a:defRPr>
            </a:lvl1pPr>
          </a:lstStyle>
          <a:p>
            <a:r>
              <a:t>www.yourdomain.com</a:t>
            </a:r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Off val="5098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05100" y="1039541"/>
            <a:ext cx="534381" cy="538445"/>
          </a:xfrm>
          <a:prstGeom prst="rect">
            <a:avLst/>
          </a:prstGeom>
          <a:ln w="12700">
            <a:miter lim="400000"/>
          </a:ln>
        </p:spPr>
        <p:txBody>
          <a:bodyPr wrap="none" lIns="91421" tIns="91421" rIns="91421" bIns="91421">
            <a:spAutoFit/>
          </a:bodyPr>
          <a:lstStyle>
            <a:lvl1pPr algn="ctr">
              <a:defRPr sz="2300">
                <a:solidFill>
                  <a:schemeClr val="accent6">
                    <a:lumOff val="5098"/>
                  </a:schemeClr>
                </a:solidFill>
                <a:latin typeface="Lato Light"/>
                <a:ea typeface="Lato Light"/>
                <a:cs typeface="Lato Light"/>
                <a:sym typeface="Lato Light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3" name="标题文本"/>
          <p:cNvSpPr txBox="1">
            <a:spLocks noGrp="1"/>
          </p:cNvSpPr>
          <p:nvPr>
            <p:ph type="title"/>
          </p:nvPr>
        </p:nvSpPr>
        <p:spPr>
          <a:xfrm>
            <a:off x="1218564" y="184149"/>
            <a:ext cx="21934171" cy="30162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标题文本</a:t>
            </a:r>
          </a:p>
        </p:txBody>
      </p:sp>
      <p:sp>
        <p:nvSpPr>
          <p:cNvPr id="4" name="正文级别 1…"/>
          <p:cNvSpPr txBox="1">
            <a:spLocks noGrp="1"/>
          </p:cNvSpPr>
          <p:nvPr>
            <p:ph type="body" idx="1"/>
          </p:nvPr>
        </p:nvSpPr>
        <p:spPr>
          <a:xfrm>
            <a:off x="1218564" y="3200400"/>
            <a:ext cx="21934171" cy="105156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transition spd="med"/>
  <p:txStyles>
    <p:titleStyle>
      <a:lvl1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1pPr>
      <a:lvl2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2pPr>
      <a:lvl3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3pPr>
      <a:lvl4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4pPr>
      <a:lvl5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5pPr>
      <a:lvl6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6pPr>
      <a:lvl7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7pPr>
      <a:lvl8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8pPr>
      <a:lvl9pPr marL="0" marR="0" indent="0" algn="l" defTabSz="1828402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6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9pPr>
    </p:titleStyle>
    <p:bodyStyle>
      <a:lvl1pPr marL="0" marR="0" indent="0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1pPr>
      <a:lvl2pPr marL="0" marR="0" indent="914200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2pPr>
      <a:lvl3pPr marL="0" marR="0" indent="1828402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3pPr>
      <a:lvl4pPr marL="0" marR="0" indent="2742606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4pPr>
      <a:lvl5pPr marL="0" marR="0" indent="3656807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Tx/>
        <a:buFontTx/>
        <a:buNone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5pPr>
      <a:lvl6pPr marL="5093411" marR="0" indent="-522402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6pPr>
      <a:lvl7pPr marL="6007611" marR="0" indent="-522402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7pPr>
      <a:lvl8pPr marL="6921813" marR="0" indent="-522401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8pPr>
      <a:lvl9pPr marL="7836017" marR="0" indent="-522402" algn="l" defTabSz="1828402" rtl="0" latinLnBrk="0">
        <a:lnSpc>
          <a:spcPct val="90000"/>
        </a:lnSpc>
        <a:spcBef>
          <a:spcPts val="2000"/>
        </a:spcBef>
        <a:spcAft>
          <a:spcPts val="0"/>
        </a:spcAft>
        <a:buClrTx/>
        <a:buSzPct val="100000"/>
        <a:buFontTx/>
        <a:buChar char="•"/>
        <a:tabLst/>
        <a:defRPr sz="4000" b="0" i="0" u="none" strike="noStrike" cap="none" spc="0" baseline="0">
          <a:ln>
            <a:noFill/>
          </a:ln>
          <a:solidFill>
            <a:srgbClr val="737572"/>
          </a:solidFill>
          <a:uFillTx/>
          <a:latin typeface="Lato Light"/>
          <a:ea typeface="Lato Light"/>
          <a:cs typeface="Lato Light"/>
          <a:sym typeface="Lato Light"/>
        </a:defRPr>
      </a:lvl9pPr>
    </p:bodyStyle>
    <p:otherStyle>
      <a:lvl1pPr marL="0" marR="0" indent="0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1pPr>
      <a:lvl2pPr marL="0" marR="0" indent="914216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2pPr>
      <a:lvl3pPr marL="0" marR="0" indent="1828433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3pPr>
      <a:lvl4pPr marL="0" marR="0" indent="2742651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4pPr>
      <a:lvl5pPr marL="0" marR="0" indent="3656867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5pPr>
      <a:lvl6pPr marL="0" marR="0" indent="4571086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6pPr>
      <a:lvl7pPr marL="0" marR="0" indent="5485303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7pPr>
      <a:lvl8pPr marL="0" marR="0" indent="6399519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8pPr>
      <a:lvl9pPr marL="0" marR="0" indent="7313737" algn="ctr" defTabSz="1828433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300" b="0" i="0" u="none" strike="noStrike" cap="none" spc="0" baseline="0">
          <a:ln>
            <a:noFill/>
          </a:ln>
          <a:solidFill>
            <a:schemeClr val="tx1"/>
          </a:solidFill>
          <a:uFillTx/>
          <a:latin typeface="+mn-lt"/>
          <a:ea typeface="+mn-ea"/>
          <a:cs typeface="+mn-cs"/>
          <a:sym typeface="Lato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</a:t>
            </a:fld>
            <a:endParaRPr/>
          </a:p>
        </p:txBody>
      </p:sp>
      <p:sp>
        <p:nvSpPr>
          <p:cNvPr id="36" name="From the perspective of culture difference"/>
          <p:cNvSpPr txBox="1"/>
          <p:nvPr/>
        </p:nvSpPr>
        <p:spPr>
          <a:xfrm>
            <a:off x="3720084" y="7932673"/>
            <a:ext cx="16931133" cy="1158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7000" b="1">
                <a:latin typeface="Lato Black"/>
                <a:ea typeface="Lato Black"/>
                <a:cs typeface="Lato Black"/>
                <a:sym typeface="Lato Black"/>
              </a:defRPr>
            </a:lvl1pPr>
          </a:lstStyle>
          <a:p>
            <a:r>
              <a:t>From the perspective of culture difference</a:t>
            </a:r>
          </a:p>
        </p:txBody>
      </p:sp>
      <p:sp>
        <p:nvSpPr>
          <p:cNvPr id="37" name="International Culture Communications Case"/>
          <p:cNvSpPr txBox="1"/>
          <p:nvPr/>
        </p:nvSpPr>
        <p:spPr>
          <a:xfrm>
            <a:off x="7637281" y="4325376"/>
            <a:ext cx="9096738" cy="447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2300" b="1" spc="600">
                <a:latin typeface="Lato Black"/>
                <a:ea typeface="Lato Black"/>
                <a:cs typeface="Lato Black"/>
                <a:sym typeface="Lato Black"/>
              </a:defRPr>
            </a:lvl1pPr>
          </a:lstStyle>
          <a:p>
            <a:r>
              <a:t>International Culture Communications Case </a:t>
            </a:r>
          </a:p>
        </p:txBody>
      </p:sp>
      <p:grpSp>
        <p:nvGrpSpPr>
          <p:cNvPr id="40" name="成组"/>
          <p:cNvGrpSpPr/>
          <p:nvPr/>
        </p:nvGrpSpPr>
        <p:grpSpPr>
          <a:xfrm>
            <a:off x="9703534" y="10280705"/>
            <a:ext cx="4970584" cy="745378"/>
            <a:chOff x="0" y="0"/>
            <a:chExt cx="4970583" cy="745377"/>
          </a:xfrm>
        </p:grpSpPr>
        <p:sp>
          <p:nvSpPr>
            <p:cNvPr id="38" name="矩形"/>
            <p:cNvSpPr/>
            <p:nvPr/>
          </p:nvSpPr>
          <p:spPr>
            <a:xfrm>
              <a:off x="0" y="-1"/>
              <a:ext cx="4970584" cy="745379"/>
            </a:xfrm>
            <a:prstGeom prst="rect">
              <a:avLst/>
            </a:prstGeom>
            <a:solidFill>
              <a:srgbClr val="3A9DCE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algn="ctr">
                <a:defRPr>
                  <a:solidFill>
                    <a:schemeClr val="accent6">
                      <a:lumOff val="5098"/>
                    </a:schemeClr>
                  </a:solidFill>
                </a:defRPr>
              </a:pPr>
              <a:endParaRPr/>
            </a:p>
          </p:txBody>
        </p:sp>
        <p:sp>
          <p:nvSpPr>
            <p:cNvPr id="39" name="Zhaokun Sheng"/>
            <p:cNvSpPr txBox="1"/>
            <p:nvPr/>
          </p:nvSpPr>
          <p:spPr>
            <a:xfrm>
              <a:off x="919957" y="110967"/>
              <a:ext cx="3130678" cy="4470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>
              <a:lvl1pPr algn="ctr">
                <a:defRPr sz="2300" b="1" spc="600">
                  <a:solidFill>
                    <a:schemeClr val="accent6">
                      <a:lumOff val="5098"/>
                    </a:schemeClr>
                  </a:solidFill>
                  <a:latin typeface="Lato Black"/>
                  <a:ea typeface="Lato Black"/>
                  <a:cs typeface="Lato Black"/>
                  <a:sym typeface="Lato Black"/>
                </a:defRPr>
              </a:lvl1pPr>
            </a:lstStyle>
            <a:p>
              <a:r>
                <a:t>Zhaokun Sheng</a:t>
              </a:r>
            </a:p>
          </p:txBody>
        </p:sp>
      </p:grpSp>
      <p:sp>
        <p:nvSpPr>
          <p:cNvPr id="41" name="Groupon’s Failure in China"/>
          <p:cNvSpPr txBox="1"/>
          <p:nvPr/>
        </p:nvSpPr>
        <p:spPr>
          <a:xfrm>
            <a:off x="3188462" y="5768901"/>
            <a:ext cx="17994377" cy="19202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ctr">
              <a:defRPr sz="12000" b="1">
                <a:solidFill>
                  <a:srgbClr val="229CCE"/>
                </a:solidFill>
                <a:latin typeface="Lato Black"/>
                <a:ea typeface="Lato Black"/>
                <a:cs typeface="Lato Black"/>
                <a:sym typeface="Lato Black"/>
              </a:defRPr>
            </a:lvl1pPr>
          </a:lstStyle>
          <a:p>
            <a:r>
              <a:t>Groupon’s Failure in China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ower Distance"/>
          <p:cNvSpPr txBox="1"/>
          <p:nvPr/>
        </p:nvSpPr>
        <p:spPr>
          <a:xfrm>
            <a:off x="16632834" y="4848081"/>
            <a:ext cx="6160809" cy="86140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/>
          <a:p>
            <a:pPr algn="ctr">
              <a:lnSpc>
                <a:spcPct val="140000"/>
              </a:lnSpc>
              <a:spcBef>
                <a:spcPts val="2000"/>
              </a:spcBef>
              <a:defRPr sz="32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sz="4800"/>
              <a:t>Power</a:t>
            </a:r>
            <a:r>
              <a:t> </a:t>
            </a:r>
            <a:r>
              <a:rPr sz="4800"/>
              <a:t>Distance</a:t>
            </a:r>
          </a:p>
        </p:txBody>
      </p:sp>
      <p:sp>
        <p:nvSpPr>
          <p:cNvPr id="44" name="Five Concept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Five Concepts</a:t>
            </a:r>
          </a:p>
        </p:txBody>
      </p:sp>
      <p:sp>
        <p:nvSpPr>
          <p:cNvPr id="45" name="Collectivism"/>
          <p:cNvSpPr txBox="1"/>
          <p:nvPr/>
        </p:nvSpPr>
        <p:spPr>
          <a:xfrm>
            <a:off x="16959256" y="9567157"/>
            <a:ext cx="3355738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Collectivism</a:t>
            </a:r>
          </a:p>
        </p:txBody>
      </p:sp>
      <p:sp>
        <p:nvSpPr>
          <p:cNvPr id="46" name="Face"/>
          <p:cNvSpPr txBox="1"/>
          <p:nvPr/>
        </p:nvSpPr>
        <p:spPr>
          <a:xfrm>
            <a:off x="18274427" y="7157690"/>
            <a:ext cx="1459370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Face</a:t>
            </a:r>
          </a:p>
        </p:txBody>
      </p:sp>
      <p:sp>
        <p:nvSpPr>
          <p:cNvPr id="47" name="Modesty"/>
          <p:cNvSpPr txBox="1"/>
          <p:nvPr/>
        </p:nvSpPr>
        <p:spPr>
          <a:xfrm>
            <a:off x="4351925" y="9174439"/>
            <a:ext cx="2408000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Modesty</a:t>
            </a:r>
          </a:p>
        </p:txBody>
      </p:sp>
      <p:sp>
        <p:nvSpPr>
          <p:cNvPr id="48" name="High-Context"/>
          <p:cNvSpPr txBox="1"/>
          <p:nvPr/>
        </p:nvSpPr>
        <p:spPr>
          <a:xfrm>
            <a:off x="2979167" y="5018445"/>
            <a:ext cx="3685838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High-Context</a:t>
            </a:r>
          </a:p>
        </p:txBody>
      </p:sp>
      <p:grpSp>
        <p:nvGrpSpPr>
          <p:cNvPr id="52" name="成组"/>
          <p:cNvGrpSpPr/>
          <p:nvPr/>
        </p:nvGrpSpPr>
        <p:grpSpPr>
          <a:xfrm>
            <a:off x="9298834" y="4462757"/>
            <a:ext cx="6719871" cy="6396470"/>
            <a:chOff x="1710015" y="0"/>
            <a:chExt cx="6719869" cy="6396469"/>
          </a:xfrm>
        </p:grpSpPr>
        <p:sp>
          <p:nvSpPr>
            <p:cNvPr id="49" name="形状"/>
            <p:cNvSpPr/>
            <p:nvPr/>
          </p:nvSpPr>
          <p:spPr>
            <a:xfrm>
              <a:off x="7521826" y="669333"/>
              <a:ext cx="401130" cy="277975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497" y="21600"/>
                  </a:moveTo>
                  <a:cubicBezTo>
                    <a:pt x="5068" y="21600"/>
                    <a:pt x="5068" y="21600"/>
                    <a:pt x="5068" y="21600"/>
                  </a:cubicBezTo>
                  <a:cubicBezTo>
                    <a:pt x="2300" y="21600"/>
                    <a:pt x="0" y="18285"/>
                    <a:pt x="0" y="14296"/>
                  </a:cubicBezTo>
                  <a:cubicBezTo>
                    <a:pt x="0" y="10981"/>
                    <a:pt x="1509" y="8029"/>
                    <a:pt x="3558" y="7304"/>
                  </a:cubicBezTo>
                  <a:cubicBezTo>
                    <a:pt x="4816" y="2901"/>
                    <a:pt x="7619" y="0"/>
                    <a:pt x="10926" y="0"/>
                  </a:cubicBezTo>
                  <a:cubicBezTo>
                    <a:pt x="14232" y="0"/>
                    <a:pt x="17036" y="2901"/>
                    <a:pt x="18042" y="7304"/>
                  </a:cubicBezTo>
                  <a:cubicBezTo>
                    <a:pt x="20055" y="8029"/>
                    <a:pt x="21600" y="10981"/>
                    <a:pt x="21600" y="14296"/>
                  </a:cubicBezTo>
                  <a:cubicBezTo>
                    <a:pt x="21600" y="18285"/>
                    <a:pt x="19300" y="21600"/>
                    <a:pt x="16497" y="21600"/>
                  </a:cubicBezTo>
                  <a:close/>
                  <a:moveTo>
                    <a:pt x="18545" y="10981"/>
                  </a:moveTo>
                  <a:cubicBezTo>
                    <a:pt x="18545" y="10981"/>
                    <a:pt x="18545" y="10981"/>
                    <a:pt x="18294" y="10619"/>
                  </a:cubicBezTo>
                  <a:cubicBezTo>
                    <a:pt x="18042" y="10619"/>
                    <a:pt x="18042" y="10256"/>
                    <a:pt x="18042" y="10256"/>
                  </a:cubicBezTo>
                  <a:cubicBezTo>
                    <a:pt x="18042" y="10256"/>
                    <a:pt x="18042" y="10256"/>
                    <a:pt x="17790" y="10256"/>
                  </a:cubicBezTo>
                  <a:cubicBezTo>
                    <a:pt x="17790" y="10256"/>
                    <a:pt x="17790" y="10256"/>
                    <a:pt x="17539" y="10256"/>
                  </a:cubicBezTo>
                  <a:cubicBezTo>
                    <a:pt x="17539" y="10256"/>
                    <a:pt x="17539" y="10256"/>
                    <a:pt x="17539" y="9894"/>
                  </a:cubicBezTo>
                  <a:lnTo>
                    <a:pt x="17287" y="9894"/>
                  </a:lnTo>
                  <a:cubicBezTo>
                    <a:pt x="17036" y="9894"/>
                    <a:pt x="17036" y="9894"/>
                    <a:pt x="17036" y="9894"/>
                  </a:cubicBezTo>
                  <a:cubicBezTo>
                    <a:pt x="16784" y="9894"/>
                    <a:pt x="16784" y="9894"/>
                    <a:pt x="16497" y="9894"/>
                  </a:cubicBezTo>
                  <a:cubicBezTo>
                    <a:pt x="16497" y="9531"/>
                    <a:pt x="16497" y="9531"/>
                    <a:pt x="16497" y="9168"/>
                  </a:cubicBezTo>
                  <a:cubicBezTo>
                    <a:pt x="16245" y="9168"/>
                    <a:pt x="16245" y="9168"/>
                    <a:pt x="16245" y="9168"/>
                  </a:cubicBezTo>
                  <a:cubicBezTo>
                    <a:pt x="16245" y="8754"/>
                    <a:pt x="16245" y="8754"/>
                    <a:pt x="16245" y="8391"/>
                  </a:cubicBezTo>
                  <a:cubicBezTo>
                    <a:pt x="15993" y="8029"/>
                    <a:pt x="15993" y="8029"/>
                    <a:pt x="15993" y="7666"/>
                  </a:cubicBezTo>
                  <a:cubicBezTo>
                    <a:pt x="15993" y="7304"/>
                    <a:pt x="15742" y="7304"/>
                    <a:pt x="15742" y="6941"/>
                  </a:cubicBezTo>
                  <a:cubicBezTo>
                    <a:pt x="14735" y="4765"/>
                    <a:pt x="12974" y="2901"/>
                    <a:pt x="10926" y="2901"/>
                  </a:cubicBezTo>
                  <a:cubicBezTo>
                    <a:pt x="8626" y="2901"/>
                    <a:pt x="6865" y="4765"/>
                    <a:pt x="5858" y="6941"/>
                  </a:cubicBezTo>
                  <a:cubicBezTo>
                    <a:pt x="5858" y="7304"/>
                    <a:pt x="5858" y="7304"/>
                    <a:pt x="5607" y="7666"/>
                  </a:cubicBezTo>
                  <a:cubicBezTo>
                    <a:pt x="5607" y="8029"/>
                    <a:pt x="5607" y="8029"/>
                    <a:pt x="5607" y="8391"/>
                  </a:cubicBezTo>
                  <a:cubicBezTo>
                    <a:pt x="5607" y="8391"/>
                    <a:pt x="5607" y="8391"/>
                    <a:pt x="5319" y="8391"/>
                  </a:cubicBezTo>
                  <a:cubicBezTo>
                    <a:pt x="5319" y="8754"/>
                    <a:pt x="5319" y="8754"/>
                    <a:pt x="5319" y="9168"/>
                  </a:cubicBezTo>
                  <a:cubicBezTo>
                    <a:pt x="5319" y="9531"/>
                    <a:pt x="5068" y="9531"/>
                    <a:pt x="5068" y="9894"/>
                  </a:cubicBezTo>
                  <a:lnTo>
                    <a:pt x="4816" y="9894"/>
                  </a:lnTo>
                  <a:cubicBezTo>
                    <a:pt x="4816" y="9894"/>
                    <a:pt x="4816" y="9894"/>
                    <a:pt x="4564" y="9894"/>
                  </a:cubicBezTo>
                  <a:cubicBezTo>
                    <a:pt x="4313" y="9894"/>
                    <a:pt x="4313" y="9894"/>
                    <a:pt x="4313" y="9894"/>
                  </a:cubicBezTo>
                  <a:cubicBezTo>
                    <a:pt x="4061" y="10256"/>
                    <a:pt x="4061" y="10256"/>
                    <a:pt x="4061" y="10256"/>
                  </a:cubicBezTo>
                  <a:cubicBezTo>
                    <a:pt x="3810" y="10256"/>
                    <a:pt x="3810" y="10256"/>
                    <a:pt x="3810" y="10256"/>
                  </a:cubicBezTo>
                  <a:cubicBezTo>
                    <a:pt x="3558" y="10256"/>
                    <a:pt x="3558" y="10619"/>
                    <a:pt x="3558" y="10619"/>
                  </a:cubicBezTo>
                  <a:cubicBezTo>
                    <a:pt x="3306" y="10619"/>
                    <a:pt x="3306" y="10619"/>
                    <a:pt x="3306" y="10619"/>
                  </a:cubicBezTo>
                  <a:cubicBezTo>
                    <a:pt x="3306" y="10981"/>
                    <a:pt x="3055" y="10981"/>
                    <a:pt x="3055" y="10981"/>
                  </a:cubicBezTo>
                  <a:cubicBezTo>
                    <a:pt x="2552" y="11706"/>
                    <a:pt x="2049" y="12794"/>
                    <a:pt x="2049" y="14296"/>
                  </a:cubicBezTo>
                  <a:cubicBezTo>
                    <a:pt x="2049" y="16835"/>
                    <a:pt x="3306" y="18647"/>
                    <a:pt x="5068" y="18647"/>
                  </a:cubicBezTo>
                  <a:cubicBezTo>
                    <a:pt x="16497" y="18647"/>
                    <a:pt x="16497" y="18647"/>
                    <a:pt x="16497" y="18647"/>
                  </a:cubicBezTo>
                  <a:cubicBezTo>
                    <a:pt x="18294" y="18647"/>
                    <a:pt x="19551" y="16835"/>
                    <a:pt x="19551" y="14296"/>
                  </a:cubicBezTo>
                  <a:cubicBezTo>
                    <a:pt x="19551" y="12794"/>
                    <a:pt x="19300" y="11706"/>
                    <a:pt x="18545" y="10981"/>
                  </a:cubicBezTo>
                  <a:close/>
                </a:path>
              </a:pathLst>
            </a:custGeom>
            <a:solidFill>
              <a:schemeClr val="accent6">
                <a:lumOff val="5098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defTabSz="1827212">
                <a:defRPr>
                  <a:solidFill>
                    <a:srgbClr val="7F7F7F"/>
                  </a:solidFill>
                  <a:latin typeface="Lato Light"/>
                  <a:ea typeface="Lato Light"/>
                  <a:cs typeface="Lato Light"/>
                  <a:sym typeface="Lato Light"/>
                </a:defRPr>
              </a:pPr>
              <a:endParaRPr/>
            </a:p>
          </p:txBody>
        </p:sp>
        <p:sp>
          <p:nvSpPr>
            <p:cNvPr id="50" name="形状"/>
            <p:cNvSpPr/>
            <p:nvPr/>
          </p:nvSpPr>
          <p:spPr>
            <a:xfrm>
              <a:off x="8098786" y="3310360"/>
              <a:ext cx="331100" cy="362428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276" y="10482"/>
                  </a:moveTo>
                  <a:cubicBezTo>
                    <a:pt x="10800" y="1188"/>
                    <a:pt x="10800" y="1188"/>
                    <a:pt x="10800" y="1188"/>
                  </a:cubicBezTo>
                  <a:cubicBezTo>
                    <a:pt x="2920" y="1188"/>
                    <a:pt x="2920" y="1188"/>
                    <a:pt x="2920" y="1188"/>
                  </a:cubicBezTo>
                  <a:cubicBezTo>
                    <a:pt x="1298" y="1188"/>
                    <a:pt x="1298" y="1188"/>
                    <a:pt x="1298" y="1188"/>
                  </a:cubicBezTo>
                  <a:cubicBezTo>
                    <a:pt x="1298" y="594"/>
                    <a:pt x="1622" y="0"/>
                    <a:pt x="2596" y="0"/>
                  </a:cubicBezTo>
                  <a:cubicBezTo>
                    <a:pt x="10800" y="0"/>
                    <a:pt x="10800" y="0"/>
                    <a:pt x="10800" y="0"/>
                  </a:cubicBezTo>
                  <a:cubicBezTo>
                    <a:pt x="11124" y="0"/>
                    <a:pt x="11449" y="297"/>
                    <a:pt x="11773" y="594"/>
                  </a:cubicBezTo>
                  <a:cubicBezTo>
                    <a:pt x="19004" y="6917"/>
                    <a:pt x="19004" y="6917"/>
                    <a:pt x="19004" y="6917"/>
                  </a:cubicBezTo>
                  <a:cubicBezTo>
                    <a:pt x="21276" y="8699"/>
                    <a:pt x="21276" y="8699"/>
                    <a:pt x="21276" y="8699"/>
                  </a:cubicBezTo>
                  <a:cubicBezTo>
                    <a:pt x="21600" y="8996"/>
                    <a:pt x="21600" y="9294"/>
                    <a:pt x="21600" y="9591"/>
                  </a:cubicBezTo>
                  <a:cubicBezTo>
                    <a:pt x="21600" y="9888"/>
                    <a:pt x="21600" y="10185"/>
                    <a:pt x="21276" y="10482"/>
                  </a:cubicBezTo>
                  <a:close/>
                  <a:moveTo>
                    <a:pt x="9502" y="2419"/>
                  </a:moveTo>
                  <a:cubicBezTo>
                    <a:pt x="9827" y="2419"/>
                    <a:pt x="10151" y="2716"/>
                    <a:pt x="10476" y="3013"/>
                  </a:cubicBezTo>
                  <a:cubicBezTo>
                    <a:pt x="20302" y="11712"/>
                    <a:pt x="20302" y="11712"/>
                    <a:pt x="20302" y="11712"/>
                  </a:cubicBezTo>
                  <a:cubicBezTo>
                    <a:pt x="20627" y="11712"/>
                    <a:pt x="20627" y="12009"/>
                    <a:pt x="20951" y="12306"/>
                  </a:cubicBezTo>
                  <a:cubicBezTo>
                    <a:pt x="20951" y="12306"/>
                    <a:pt x="20951" y="12306"/>
                    <a:pt x="20951" y="12604"/>
                  </a:cubicBezTo>
                  <a:cubicBezTo>
                    <a:pt x="20951" y="12901"/>
                    <a:pt x="20627" y="13198"/>
                    <a:pt x="20627" y="13198"/>
                  </a:cubicBezTo>
                  <a:cubicBezTo>
                    <a:pt x="13118" y="21303"/>
                    <a:pt x="13118" y="21303"/>
                    <a:pt x="13118" y="21303"/>
                  </a:cubicBezTo>
                  <a:cubicBezTo>
                    <a:pt x="12747" y="21600"/>
                    <a:pt x="12422" y="21600"/>
                    <a:pt x="12098" y="21600"/>
                  </a:cubicBezTo>
                  <a:lnTo>
                    <a:pt x="11773" y="21600"/>
                  </a:lnTo>
                  <a:cubicBezTo>
                    <a:pt x="11773" y="21600"/>
                    <a:pt x="11449" y="21600"/>
                    <a:pt x="11124" y="21303"/>
                  </a:cubicBezTo>
                  <a:cubicBezTo>
                    <a:pt x="324" y="12306"/>
                    <a:pt x="324" y="12306"/>
                    <a:pt x="324" y="12306"/>
                  </a:cubicBezTo>
                  <a:cubicBezTo>
                    <a:pt x="0" y="12009"/>
                    <a:pt x="0" y="11712"/>
                    <a:pt x="0" y="11415"/>
                  </a:cubicBezTo>
                  <a:cubicBezTo>
                    <a:pt x="0" y="4795"/>
                    <a:pt x="0" y="4795"/>
                    <a:pt x="0" y="4795"/>
                  </a:cubicBezTo>
                  <a:cubicBezTo>
                    <a:pt x="0" y="3607"/>
                    <a:pt x="0" y="3607"/>
                    <a:pt x="0" y="3607"/>
                  </a:cubicBezTo>
                  <a:cubicBezTo>
                    <a:pt x="0" y="3013"/>
                    <a:pt x="324" y="2419"/>
                    <a:pt x="1298" y="2419"/>
                  </a:cubicBezTo>
                  <a:lnTo>
                    <a:pt x="9502" y="2419"/>
                  </a:lnTo>
                  <a:close/>
                  <a:moveTo>
                    <a:pt x="3245" y="7214"/>
                  </a:moveTo>
                  <a:cubicBezTo>
                    <a:pt x="4264" y="7214"/>
                    <a:pt x="5238" y="6620"/>
                    <a:pt x="5238" y="5686"/>
                  </a:cubicBezTo>
                  <a:cubicBezTo>
                    <a:pt x="5238" y="4795"/>
                    <a:pt x="4264" y="4201"/>
                    <a:pt x="3245" y="4201"/>
                  </a:cubicBezTo>
                  <a:cubicBezTo>
                    <a:pt x="2271" y="4201"/>
                    <a:pt x="1622" y="4795"/>
                    <a:pt x="1622" y="5686"/>
                  </a:cubicBezTo>
                  <a:cubicBezTo>
                    <a:pt x="1622" y="6620"/>
                    <a:pt x="2271" y="7214"/>
                    <a:pt x="3245" y="7214"/>
                  </a:cubicBezTo>
                  <a:close/>
                </a:path>
              </a:pathLst>
            </a:custGeom>
            <a:solidFill>
              <a:schemeClr val="accent6">
                <a:lumOff val="5098"/>
              </a:schemeClr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/>
            <a:p>
              <a:pPr defTabSz="1827212">
                <a:defRPr>
                  <a:solidFill>
                    <a:srgbClr val="7F7F7F"/>
                  </a:solidFill>
                  <a:latin typeface="Lato Light"/>
                  <a:ea typeface="Lato Light"/>
                  <a:cs typeface="Lato Light"/>
                  <a:sym typeface="Lato Light"/>
                </a:defRPr>
              </a:pPr>
              <a:endParaRPr/>
            </a:p>
          </p:txBody>
        </p:sp>
        <p:pic>
          <p:nvPicPr>
            <p:cNvPr id="51" name="image.png" descr="image.png"/>
            <p:cNvPicPr>
              <a:picLocks noChangeAspect="1"/>
            </p:cNvPicPr>
            <p:nvPr/>
          </p:nvPicPr>
          <p:blipFill>
            <a:blip r:embed="rId2">
              <a:extLst/>
            </a:blip>
            <a:stretch>
              <a:fillRect/>
            </a:stretch>
          </p:blipFill>
          <p:spPr>
            <a:xfrm>
              <a:off x="1710015" y="0"/>
              <a:ext cx="5166818" cy="6396470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53" name="线条"/>
          <p:cNvSpPr/>
          <p:nvPr/>
        </p:nvSpPr>
        <p:spPr>
          <a:xfrm flipH="1">
            <a:off x="14710790" y="5459544"/>
            <a:ext cx="1438424" cy="469731"/>
          </a:xfrm>
          <a:prstGeom prst="line">
            <a:avLst/>
          </a:prstGeom>
          <a:ln w="19050">
            <a:solidFill>
              <a:srgbClr val="2E2E35"/>
            </a:solidFill>
            <a:miter/>
            <a:tailEnd type="oval"/>
          </a:ln>
        </p:spPr>
        <p:txBody>
          <a:bodyPr lIns="45719" rIns="45719"/>
          <a:lstStyle/>
          <a:p>
            <a:pPr defTabSz="1827212">
              <a:defRPr>
                <a:solidFill>
                  <a:srgbClr val="7F7F7F"/>
                </a:solidFill>
                <a:latin typeface="Montserrat Hairline"/>
                <a:ea typeface="Montserrat Hairline"/>
                <a:cs typeface="Montserrat Hairline"/>
                <a:sym typeface="Montserrat Hairline"/>
              </a:defRPr>
            </a:pPr>
            <a:endParaRPr/>
          </a:p>
        </p:txBody>
      </p:sp>
      <p:sp>
        <p:nvSpPr>
          <p:cNvPr id="54" name="线条"/>
          <p:cNvSpPr/>
          <p:nvPr/>
        </p:nvSpPr>
        <p:spPr>
          <a:xfrm flipH="1" flipV="1">
            <a:off x="14860204" y="7387702"/>
            <a:ext cx="2858088" cy="281077"/>
          </a:xfrm>
          <a:prstGeom prst="line">
            <a:avLst/>
          </a:prstGeom>
          <a:ln w="19050">
            <a:solidFill>
              <a:srgbClr val="2E2E35"/>
            </a:solidFill>
            <a:miter/>
            <a:tailEnd type="oval"/>
          </a:ln>
        </p:spPr>
        <p:txBody>
          <a:bodyPr lIns="45719" rIns="45719"/>
          <a:lstStyle/>
          <a:p>
            <a:pPr defTabSz="1827212">
              <a:defRPr>
                <a:solidFill>
                  <a:srgbClr val="7F7F7F"/>
                </a:solidFill>
                <a:latin typeface="Montserrat Hairline"/>
                <a:ea typeface="Montserrat Hairline"/>
                <a:cs typeface="Montserrat Hairline"/>
                <a:sym typeface="Montserrat Hairline"/>
              </a:defRPr>
            </a:pPr>
            <a:endParaRPr/>
          </a:p>
        </p:txBody>
      </p:sp>
      <p:sp>
        <p:nvSpPr>
          <p:cNvPr id="55" name="线条"/>
          <p:cNvSpPr/>
          <p:nvPr/>
        </p:nvSpPr>
        <p:spPr>
          <a:xfrm flipH="1" flipV="1">
            <a:off x="15060478" y="9296117"/>
            <a:ext cx="1263930" cy="620087"/>
          </a:xfrm>
          <a:prstGeom prst="line">
            <a:avLst/>
          </a:prstGeom>
          <a:ln w="19050">
            <a:solidFill>
              <a:srgbClr val="2E2E35"/>
            </a:solidFill>
            <a:miter/>
            <a:tailEnd type="oval"/>
          </a:ln>
        </p:spPr>
        <p:txBody>
          <a:bodyPr lIns="45719" rIns="45719"/>
          <a:lstStyle/>
          <a:p>
            <a:pPr defTabSz="1827212">
              <a:defRPr>
                <a:solidFill>
                  <a:srgbClr val="7F7F7F"/>
                </a:solidFill>
                <a:latin typeface="Montserrat Hairline"/>
                <a:ea typeface="Montserrat Hairline"/>
                <a:cs typeface="Montserrat Hairline"/>
                <a:sym typeface="Montserrat Hairline"/>
              </a:defRPr>
            </a:pPr>
            <a:endParaRPr/>
          </a:p>
        </p:txBody>
      </p:sp>
      <p:sp>
        <p:nvSpPr>
          <p:cNvPr id="56" name="线条"/>
          <p:cNvSpPr/>
          <p:nvPr/>
        </p:nvSpPr>
        <p:spPr>
          <a:xfrm>
            <a:off x="6941472" y="5460663"/>
            <a:ext cx="1952306" cy="393396"/>
          </a:xfrm>
          <a:prstGeom prst="line">
            <a:avLst/>
          </a:prstGeom>
          <a:ln w="19050">
            <a:solidFill>
              <a:srgbClr val="C09F74"/>
            </a:solidFill>
            <a:miter/>
            <a:tailEnd type="oval"/>
          </a:ln>
        </p:spPr>
        <p:txBody>
          <a:bodyPr lIns="45719" rIns="45719"/>
          <a:lstStyle/>
          <a:p>
            <a:pPr defTabSz="1827212">
              <a:defRPr>
                <a:solidFill>
                  <a:srgbClr val="7F7F7F"/>
                </a:solidFill>
                <a:latin typeface="Montserrat Hairline"/>
                <a:ea typeface="Montserrat Hairline"/>
                <a:cs typeface="Montserrat Hairline"/>
                <a:sym typeface="Montserrat Hairline"/>
              </a:defRPr>
            </a:pPr>
            <a:endParaRPr/>
          </a:p>
        </p:txBody>
      </p:sp>
      <p:sp>
        <p:nvSpPr>
          <p:cNvPr id="57" name="线条"/>
          <p:cNvSpPr/>
          <p:nvPr/>
        </p:nvSpPr>
        <p:spPr>
          <a:xfrm flipV="1">
            <a:off x="7323437" y="8573109"/>
            <a:ext cx="1639914" cy="970908"/>
          </a:xfrm>
          <a:prstGeom prst="line">
            <a:avLst/>
          </a:prstGeom>
          <a:ln w="19050">
            <a:solidFill>
              <a:srgbClr val="C09F74"/>
            </a:solidFill>
            <a:miter/>
            <a:tailEnd type="oval"/>
          </a:ln>
        </p:spPr>
        <p:txBody>
          <a:bodyPr lIns="45719" rIns="45719"/>
          <a:lstStyle/>
          <a:p>
            <a:pPr defTabSz="1827212">
              <a:defRPr>
                <a:solidFill>
                  <a:srgbClr val="7F7F7F"/>
                </a:solidFill>
                <a:latin typeface="Montserrat Hairline"/>
                <a:ea typeface="Montserrat Hairline"/>
                <a:cs typeface="Montserrat Hairline"/>
                <a:sym typeface="Montserrat Hairline"/>
              </a:defRPr>
            </a:pPr>
            <a:endParaRPr/>
          </a:p>
        </p:txBody>
      </p:sp>
      <p:sp>
        <p:nvSpPr>
          <p:cNvPr id="58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59" name="中科成员"/>
          <p:cNvSpPr txBox="1"/>
          <p:nvPr/>
        </p:nvSpPr>
        <p:spPr>
          <a:xfrm>
            <a:off x="866915" y="1779079"/>
            <a:ext cx="6672815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Understand Chinese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3</a:t>
            </a:fld>
            <a:endParaRPr/>
          </a:p>
        </p:txBody>
      </p:sp>
      <p:sp>
        <p:nvSpPr>
          <p:cNvPr id="62" name="Modesty"/>
          <p:cNvSpPr txBox="1"/>
          <p:nvPr/>
        </p:nvSpPr>
        <p:spPr>
          <a:xfrm>
            <a:off x="16348389" y="8181035"/>
            <a:ext cx="2324954" cy="802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>
                <a:solidFill>
                  <a:schemeClr val="accent6">
                    <a:lumOff val="5098"/>
                  </a:schemeClr>
                </a:solidFill>
              </a:defRPr>
            </a:lvl1pPr>
          </a:lstStyle>
          <a:p>
            <a:r>
              <a:t>Modesty</a:t>
            </a:r>
          </a:p>
        </p:txBody>
      </p:sp>
      <p:sp>
        <p:nvSpPr>
          <p:cNvPr id="63" name="China is a highly collectivist culture where people act in the interests of the group and not necessarily of themselves."/>
          <p:cNvSpPr txBox="1"/>
          <p:nvPr/>
        </p:nvSpPr>
        <p:spPr>
          <a:xfrm>
            <a:off x="7673845" y="8276849"/>
            <a:ext cx="13409779" cy="11432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just" defTabSz="457200"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China is a highly collectivist culture where people act in the interests of the group and not necessarily of themselves.</a:t>
            </a:r>
          </a:p>
        </p:txBody>
      </p:sp>
      <p:sp>
        <p:nvSpPr>
          <p:cNvPr id="64" name="A Chinese individual often views his or her own existence primarily as a member of a group."/>
          <p:cNvSpPr txBox="1"/>
          <p:nvPr/>
        </p:nvSpPr>
        <p:spPr>
          <a:xfrm>
            <a:off x="7674023" y="10165833"/>
            <a:ext cx="13409779" cy="11432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just" defTabSz="457200">
              <a:lnSpc>
                <a:spcPts val="61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A Chinese individual often views his or her own existence primarily as a member of a group. </a:t>
            </a:r>
          </a:p>
        </p:txBody>
      </p:sp>
      <p:sp>
        <p:nvSpPr>
          <p:cNvPr id="65" name="Five Concept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Five Concepts</a:t>
            </a:r>
          </a:p>
        </p:txBody>
      </p:sp>
      <p:sp>
        <p:nvSpPr>
          <p:cNvPr id="66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67" name="中科成员"/>
          <p:cNvSpPr txBox="1"/>
          <p:nvPr/>
        </p:nvSpPr>
        <p:spPr>
          <a:xfrm>
            <a:off x="866915" y="1779079"/>
            <a:ext cx="6672815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Understand Chinese</a:t>
            </a:r>
          </a:p>
        </p:txBody>
      </p:sp>
      <p:sp>
        <p:nvSpPr>
          <p:cNvPr id="68" name="圆形"/>
          <p:cNvSpPr/>
          <p:nvPr/>
        </p:nvSpPr>
        <p:spPr>
          <a:xfrm>
            <a:off x="19089851" y="4578147"/>
            <a:ext cx="2782615" cy="2775203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69" name="Collectivism"/>
          <p:cNvSpPr txBox="1"/>
          <p:nvPr/>
        </p:nvSpPr>
        <p:spPr>
          <a:xfrm>
            <a:off x="17691766" y="5583726"/>
            <a:ext cx="3320615" cy="7640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Collectivism</a:t>
            </a:r>
          </a:p>
        </p:txBody>
      </p:sp>
      <p:sp>
        <p:nvSpPr>
          <p:cNvPr id="70" name="The in-groups or the out-groups ?"/>
          <p:cNvSpPr txBox="1"/>
          <p:nvPr/>
        </p:nvSpPr>
        <p:spPr>
          <a:xfrm>
            <a:off x="7691566" y="7429300"/>
            <a:ext cx="7494573" cy="6098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lnSpc>
                <a:spcPts val="6100"/>
              </a:lnSpc>
              <a:spcBef>
                <a:spcPts val="1200"/>
              </a:spcBef>
              <a:defRPr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The in-groups or the out-groups 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4</a:t>
            </a:fld>
            <a:endParaRPr/>
          </a:p>
        </p:txBody>
      </p:sp>
      <p:sp>
        <p:nvSpPr>
          <p:cNvPr id="73" name="The Chinese have a strong respect for their elders and their superiors, and they trust authority figures to the extent that opinions from the authorities are rarely questioned or disputed."/>
          <p:cNvSpPr txBox="1"/>
          <p:nvPr/>
        </p:nvSpPr>
        <p:spPr>
          <a:xfrm>
            <a:off x="6783572" y="8216747"/>
            <a:ext cx="14589471" cy="24391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just" defTabSz="457200">
              <a:lnSpc>
                <a:spcPts val="61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 dirty="0"/>
              <a:t>The Chinese have a strong respect for their elders and their superiors, and they trust authority figures to the extent that opinions from the authorities are rarely questioned or disputed. </a:t>
            </a:r>
          </a:p>
        </p:txBody>
      </p:sp>
      <p:sp>
        <p:nvSpPr>
          <p:cNvPr id="74" name="Respect for hierarchy"/>
          <p:cNvSpPr txBox="1"/>
          <p:nvPr/>
        </p:nvSpPr>
        <p:spPr>
          <a:xfrm>
            <a:off x="6818875" y="7451904"/>
            <a:ext cx="4931977" cy="60988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457200">
              <a:lnSpc>
                <a:spcPts val="6100"/>
              </a:lnSpc>
              <a:spcBef>
                <a:spcPts val="1200"/>
              </a:spcBef>
              <a:defRPr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 dirty="0"/>
              <a:t>Respect for hierarchy </a:t>
            </a:r>
          </a:p>
        </p:txBody>
      </p:sp>
      <p:sp>
        <p:nvSpPr>
          <p:cNvPr id="75" name="Traditionally, a well-defined hierarchy was necessary for sustaining a stable social order."/>
          <p:cNvSpPr txBox="1"/>
          <p:nvPr/>
        </p:nvSpPr>
        <p:spPr>
          <a:xfrm>
            <a:off x="6783572" y="10909580"/>
            <a:ext cx="14589471" cy="16568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just" defTabSz="457200">
              <a:lnSpc>
                <a:spcPts val="61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 dirty="0"/>
              <a:t>Traditionally, a well-defined hierarchy was necessary for sustaining a stable social order. </a:t>
            </a:r>
          </a:p>
        </p:txBody>
      </p:sp>
      <p:sp>
        <p:nvSpPr>
          <p:cNvPr id="76" name="Five Concept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Five Concepts</a:t>
            </a:r>
          </a:p>
        </p:txBody>
      </p:sp>
      <p:sp>
        <p:nvSpPr>
          <p:cNvPr id="77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78" name="中科成员"/>
          <p:cNvSpPr txBox="1"/>
          <p:nvPr/>
        </p:nvSpPr>
        <p:spPr>
          <a:xfrm>
            <a:off x="866915" y="1779079"/>
            <a:ext cx="6672815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Understand Chinese</a:t>
            </a:r>
          </a:p>
        </p:txBody>
      </p:sp>
      <p:sp>
        <p:nvSpPr>
          <p:cNvPr id="79" name="圆形"/>
          <p:cNvSpPr/>
          <p:nvPr/>
        </p:nvSpPr>
        <p:spPr>
          <a:xfrm>
            <a:off x="19089851" y="4578147"/>
            <a:ext cx="2782615" cy="2775203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80" name="Power Distance"/>
          <p:cNvSpPr txBox="1"/>
          <p:nvPr/>
        </p:nvSpPr>
        <p:spPr>
          <a:xfrm>
            <a:off x="16341966" y="5538024"/>
            <a:ext cx="4957484" cy="8554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 sz="48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Power Distance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5</a:t>
            </a:fld>
            <a:endParaRPr/>
          </a:p>
        </p:txBody>
      </p:sp>
      <p:sp>
        <p:nvSpPr>
          <p:cNvPr id="83" name="Collectivism"/>
          <p:cNvSpPr txBox="1"/>
          <p:nvPr/>
        </p:nvSpPr>
        <p:spPr>
          <a:xfrm>
            <a:off x="17006951" y="2489489"/>
            <a:ext cx="3430449" cy="802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>
                <a:solidFill>
                  <a:schemeClr val="accent6">
                    <a:lumOff val="5098"/>
                  </a:schemeClr>
                </a:solidFill>
              </a:defRPr>
            </a:lvl1pPr>
          </a:lstStyle>
          <a:p>
            <a:r>
              <a:t>Collectivism</a:t>
            </a:r>
          </a:p>
        </p:txBody>
      </p:sp>
      <p:sp>
        <p:nvSpPr>
          <p:cNvPr id="84" name="“The so-called mianzi denotes an individual’s social position or prestige, gained by successfully performing one or more specific social roles that are well recognized by others(Hu, 1944)"/>
          <p:cNvSpPr txBox="1"/>
          <p:nvPr/>
        </p:nvSpPr>
        <p:spPr>
          <a:xfrm>
            <a:off x="6675514" y="8276849"/>
            <a:ext cx="13231930" cy="22100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just"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“The so-called mianzi denotes an individual’s social position or prestige, gained by successfully performing one or more specific social roles that are well recognized by others(Hu, 1944)</a:t>
            </a:r>
          </a:p>
        </p:txBody>
      </p:sp>
      <p:sp>
        <p:nvSpPr>
          <p:cNvPr id="85" name="Face work is basically a sort of front-stage behavior that is deliberately performed in front of other people(Goffman, 1967)."/>
          <p:cNvSpPr txBox="1"/>
          <p:nvPr/>
        </p:nvSpPr>
        <p:spPr>
          <a:xfrm>
            <a:off x="6727435" y="10301234"/>
            <a:ext cx="13532709" cy="11432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defTabSz="457200">
              <a:lnSpc>
                <a:spcPts val="61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Face work is basically a sort of front-stage behavior that is deliberately performed in front of other people(Goffman, 1967).</a:t>
            </a:r>
          </a:p>
        </p:txBody>
      </p:sp>
      <p:sp>
        <p:nvSpPr>
          <p:cNvPr id="86" name="Five Concept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Five Concepts</a:t>
            </a:r>
          </a:p>
        </p:txBody>
      </p:sp>
      <p:sp>
        <p:nvSpPr>
          <p:cNvPr id="87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88" name="中科成员"/>
          <p:cNvSpPr txBox="1"/>
          <p:nvPr/>
        </p:nvSpPr>
        <p:spPr>
          <a:xfrm>
            <a:off x="866915" y="1779079"/>
            <a:ext cx="6672815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Understand Chinese</a:t>
            </a:r>
          </a:p>
        </p:txBody>
      </p:sp>
      <p:sp>
        <p:nvSpPr>
          <p:cNvPr id="89" name="圆形"/>
          <p:cNvSpPr/>
          <p:nvPr/>
        </p:nvSpPr>
        <p:spPr>
          <a:xfrm>
            <a:off x="19089851" y="4578147"/>
            <a:ext cx="2782615" cy="2775203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90" name="Face"/>
          <p:cNvSpPr txBox="1"/>
          <p:nvPr/>
        </p:nvSpPr>
        <p:spPr>
          <a:xfrm>
            <a:off x="18331470" y="5583726"/>
            <a:ext cx="1322448" cy="7640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Face</a:t>
            </a:r>
          </a:p>
        </p:txBody>
      </p:sp>
      <p:sp>
        <p:nvSpPr>
          <p:cNvPr id="91" name="Save and Enhance other’s face"/>
          <p:cNvSpPr txBox="1"/>
          <p:nvPr/>
        </p:nvSpPr>
        <p:spPr>
          <a:xfrm>
            <a:off x="6585704" y="7453093"/>
            <a:ext cx="6964820" cy="6098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Save and Enhance other’s face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6</a:t>
            </a:fld>
            <a:endParaRPr/>
          </a:p>
        </p:txBody>
      </p:sp>
      <p:sp>
        <p:nvSpPr>
          <p:cNvPr id="94" name="Face"/>
          <p:cNvSpPr txBox="1"/>
          <p:nvPr/>
        </p:nvSpPr>
        <p:spPr>
          <a:xfrm>
            <a:off x="7206753" y="5563167"/>
            <a:ext cx="1378705" cy="8026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>
                <a:solidFill>
                  <a:schemeClr val="accent6">
                    <a:lumOff val="5098"/>
                  </a:schemeClr>
                </a:solidFill>
              </a:defRPr>
            </a:lvl1pPr>
          </a:lstStyle>
          <a:p>
            <a:r>
              <a:t>Face</a:t>
            </a:r>
          </a:p>
        </p:txBody>
      </p:sp>
      <p:sp>
        <p:nvSpPr>
          <p:cNvPr id="95" name="Modesty is the first step to establishing a successful relationship because modesty not only represents one’s respect for self-perception, but it also indicates politeness and respect to others."/>
          <p:cNvSpPr txBox="1"/>
          <p:nvPr/>
        </p:nvSpPr>
        <p:spPr>
          <a:xfrm>
            <a:off x="6051233" y="8258586"/>
            <a:ext cx="14852375" cy="243912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algn="just" defTabSz="457200">
              <a:lnSpc>
                <a:spcPts val="61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rPr dirty="0"/>
              <a:t>Modesty is the first step to establishing a successful relationship because modesty not only represents one’s respect for self-perception, but it also indicates politeness and respect to others. </a:t>
            </a:r>
          </a:p>
        </p:txBody>
      </p:sp>
      <p:sp>
        <p:nvSpPr>
          <p:cNvPr id="96" name="Five Concept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Five Concepts</a:t>
            </a:r>
          </a:p>
        </p:txBody>
      </p:sp>
      <p:sp>
        <p:nvSpPr>
          <p:cNvPr id="97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98" name="中科成员"/>
          <p:cNvSpPr txBox="1"/>
          <p:nvPr/>
        </p:nvSpPr>
        <p:spPr>
          <a:xfrm>
            <a:off x="866915" y="1779079"/>
            <a:ext cx="6672815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Understand Chinese</a:t>
            </a:r>
          </a:p>
        </p:txBody>
      </p:sp>
      <p:sp>
        <p:nvSpPr>
          <p:cNvPr id="99" name="圆形"/>
          <p:cNvSpPr/>
          <p:nvPr/>
        </p:nvSpPr>
        <p:spPr>
          <a:xfrm>
            <a:off x="19089851" y="4578147"/>
            <a:ext cx="2782615" cy="2775203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00" name="Modesty"/>
          <p:cNvSpPr txBox="1"/>
          <p:nvPr/>
        </p:nvSpPr>
        <p:spPr>
          <a:xfrm>
            <a:off x="18490643" y="5582465"/>
            <a:ext cx="2338944" cy="7640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Modesty</a:t>
            </a:r>
          </a:p>
        </p:txBody>
      </p:sp>
      <p:sp>
        <p:nvSpPr>
          <p:cNvPr id="101" name="Modesty requires people not to challenge authority, but to respect the authorities."/>
          <p:cNvSpPr txBox="1"/>
          <p:nvPr/>
        </p:nvSpPr>
        <p:spPr>
          <a:xfrm>
            <a:off x="6058704" y="10846947"/>
            <a:ext cx="15780569" cy="165686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square" lIns="45719" rIns="45719">
            <a:spAutoFit/>
          </a:bodyPr>
          <a:lstStyle>
            <a:lvl1pPr defTabSz="457200">
              <a:lnSpc>
                <a:spcPts val="61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Modesty requires people not to challenge authority, but to respect the authorities.</a:t>
            </a:r>
          </a:p>
        </p:txBody>
      </p:sp>
      <p:sp>
        <p:nvSpPr>
          <p:cNvPr id="102" name="Hide your capacities and bide your time"/>
          <p:cNvSpPr txBox="1"/>
          <p:nvPr/>
        </p:nvSpPr>
        <p:spPr>
          <a:xfrm>
            <a:off x="6009521" y="7380114"/>
            <a:ext cx="8742497" cy="6098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>
              <a:defRPr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rPr dirty="0"/>
              <a:t>Hide</a:t>
            </a:r>
            <a:r>
              <a:rPr dirty="0">
                <a:solidFill>
                  <a:srgbClr val="4E4E4E"/>
                </a:solidFill>
              </a:rPr>
              <a:t> </a:t>
            </a:r>
            <a:r>
              <a:rPr dirty="0"/>
              <a:t>your capacities</a:t>
            </a:r>
            <a:r>
              <a:rPr dirty="0">
                <a:solidFill>
                  <a:srgbClr val="4E4E4E"/>
                </a:solidFill>
              </a:rPr>
              <a:t> </a:t>
            </a:r>
            <a:r>
              <a:rPr dirty="0"/>
              <a:t>and</a:t>
            </a:r>
            <a:r>
              <a:rPr dirty="0">
                <a:solidFill>
                  <a:srgbClr val="4E4E4E"/>
                </a:solidFill>
              </a:rPr>
              <a:t> </a:t>
            </a:r>
            <a:r>
              <a:rPr dirty="0"/>
              <a:t>bide</a:t>
            </a:r>
            <a:r>
              <a:rPr dirty="0">
                <a:solidFill>
                  <a:srgbClr val="4E4E4E"/>
                </a:solidFill>
              </a:rPr>
              <a:t> </a:t>
            </a:r>
            <a:r>
              <a:rPr dirty="0"/>
              <a:t>your</a:t>
            </a:r>
            <a:r>
              <a:rPr dirty="0">
                <a:solidFill>
                  <a:srgbClr val="4E4E4E"/>
                </a:solidFill>
              </a:rPr>
              <a:t> </a:t>
            </a:r>
            <a:r>
              <a:rPr dirty="0"/>
              <a:t>time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圆形"/>
          <p:cNvSpPr/>
          <p:nvPr/>
        </p:nvSpPr>
        <p:spPr>
          <a:xfrm>
            <a:off x="19089851" y="4578147"/>
            <a:ext cx="2782615" cy="2775203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05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7</a:t>
            </a:fld>
            <a:endParaRPr/>
          </a:p>
        </p:txBody>
      </p:sp>
      <p:sp>
        <p:nvSpPr>
          <p:cNvPr id="106" name="High-Context"/>
          <p:cNvSpPr txBox="1"/>
          <p:nvPr/>
        </p:nvSpPr>
        <p:spPr>
          <a:xfrm>
            <a:off x="17195747" y="5583726"/>
            <a:ext cx="3659942" cy="7640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High-Context</a:t>
            </a:r>
          </a:p>
        </p:txBody>
      </p:sp>
      <p:sp>
        <p:nvSpPr>
          <p:cNvPr id="107" name="High-context cultures are those in which the rules of communication are primarily transmitted through the use of contextual elements (i.e., body language, a person's status, and tone of voice) and are not explicitly stated."/>
          <p:cNvSpPr txBox="1"/>
          <p:nvPr/>
        </p:nvSpPr>
        <p:spPr>
          <a:xfrm>
            <a:off x="6428545" y="8178389"/>
            <a:ext cx="14087195" cy="331063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just" defTabSz="457200">
              <a:lnSpc>
                <a:spcPct val="120000"/>
              </a:lnSpc>
              <a:spcBef>
                <a:spcPts val="1200"/>
              </a:spcBef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High-context cultures are those in which the rules of communication are primarily transmitted through the use of contextual elements (i.e., body language, a person's status, and tone of voice) and are not explicitly stated. </a:t>
            </a:r>
          </a:p>
        </p:txBody>
      </p:sp>
      <p:sp>
        <p:nvSpPr>
          <p:cNvPr id="108" name="Five Concept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Five Concepts</a:t>
            </a:r>
          </a:p>
        </p:txBody>
      </p:sp>
      <p:sp>
        <p:nvSpPr>
          <p:cNvPr id="109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10" name="中科成员"/>
          <p:cNvSpPr txBox="1"/>
          <p:nvPr/>
        </p:nvSpPr>
        <p:spPr>
          <a:xfrm>
            <a:off x="866915" y="1779079"/>
            <a:ext cx="6672815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Understand Chinese</a:t>
            </a:r>
          </a:p>
        </p:txBody>
      </p:sp>
      <p:sp>
        <p:nvSpPr>
          <p:cNvPr id="111" name="Difficult for non-local people to follow"/>
          <p:cNvSpPr txBox="1"/>
          <p:nvPr/>
        </p:nvSpPr>
        <p:spPr>
          <a:xfrm>
            <a:off x="6339778" y="7207966"/>
            <a:ext cx="8307622" cy="60988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Difficult for non-local people to follow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8</a:t>
            </a:fld>
            <a:endParaRPr/>
          </a:p>
        </p:txBody>
      </p:sp>
      <p:sp>
        <p:nvSpPr>
          <p:cNvPr id="114" name="Started in Chaos"/>
          <p:cNvSpPr txBox="1"/>
          <p:nvPr/>
        </p:nvSpPr>
        <p:spPr>
          <a:xfrm>
            <a:off x="3228771" y="4583301"/>
            <a:ext cx="4947901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just" defTabSz="457200">
              <a:lnSpc>
                <a:spcPts val="7900"/>
              </a:lnSpc>
              <a:spcBef>
                <a:spcPts val="1400"/>
              </a:spcBef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Started in Chaos</a:t>
            </a:r>
          </a:p>
        </p:txBody>
      </p:sp>
      <p:sp>
        <p:nvSpPr>
          <p:cNvPr id="115" name="Two chairmen of board of each parties…"/>
          <p:cNvSpPr txBox="1"/>
          <p:nvPr/>
        </p:nvSpPr>
        <p:spPr>
          <a:xfrm>
            <a:off x="3300328" y="5699025"/>
            <a:ext cx="6785816" cy="27751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marL="360947" indent="-360947" defTabSz="1828402">
              <a:lnSpc>
                <a:spcPct val="120000"/>
              </a:lnSpc>
              <a:spcBef>
                <a:spcPts val="2000"/>
              </a:spcBef>
              <a:buSzPct val="60000"/>
              <a:buBlip>
                <a:blip r:embed="rId2"/>
              </a:buBlip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Two chairmen of board of each parties </a:t>
            </a:r>
          </a:p>
          <a:p>
            <a:pPr marL="360947" indent="-360947" defTabSz="1828402">
              <a:lnSpc>
                <a:spcPct val="120000"/>
              </a:lnSpc>
              <a:spcBef>
                <a:spcPts val="2000"/>
              </a:spcBef>
              <a:buSzPct val="60000"/>
              <a:buBlip>
                <a:blip r:embed="rId2"/>
              </a:buBlip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Made chairman from Tencent mere figurehead</a:t>
            </a:r>
          </a:p>
        </p:txBody>
      </p:sp>
      <p:sp>
        <p:nvSpPr>
          <p:cNvPr id="116" name="形状"/>
          <p:cNvSpPr/>
          <p:nvPr/>
        </p:nvSpPr>
        <p:spPr>
          <a:xfrm rot="1434595">
            <a:off x="15422880" y="9982479"/>
            <a:ext cx="1209558" cy="21215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17" name="形状"/>
          <p:cNvSpPr/>
          <p:nvPr/>
        </p:nvSpPr>
        <p:spPr>
          <a:xfrm rot="6358605">
            <a:off x="7518146" y="10038544"/>
            <a:ext cx="1209559" cy="212158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18" name="圆形"/>
          <p:cNvSpPr/>
          <p:nvPr/>
        </p:nvSpPr>
        <p:spPr>
          <a:xfrm>
            <a:off x="10372714" y="9609040"/>
            <a:ext cx="3625872" cy="3627492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19" name="Power Distance"/>
          <p:cNvSpPr txBox="1"/>
          <p:nvPr/>
        </p:nvSpPr>
        <p:spPr>
          <a:xfrm>
            <a:off x="9706908" y="11051963"/>
            <a:ext cx="4957484" cy="7416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>
                <a:solidFill>
                  <a:schemeClr val="accent6">
                    <a:lumOff val="5098"/>
                  </a:schemeClr>
                </a:solidFill>
                <a:latin typeface="Lato Bold"/>
                <a:ea typeface="Lato Bold"/>
                <a:cs typeface="Lato Bold"/>
                <a:sym typeface="Lato Bold"/>
              </a:defRPr>
            </a:lvl1pPr>
          </a:lstStyle>
          <a:p>
            <a:r>
              <a:t>Power Distance</a:t>
            </a:r>
          </a:p>
        </p:txBody>
      </p:sp>
      <p:sp>
        <p:nvSpPr>
          <p:cNvPr id="120" name="Holding more shares and respect the hierarchy."/>
          <p:cNvSpPr txBox="1"/>
          <p:nvPr/>
        </p:nvSpPr>
        <p:spPr>
          <a:xfrm>
            <a:off x="14776626" y="4495587"/>
            <a:ext cx="7713139" cy="1468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algn="just" defTabSz="1828402"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Holding more shares and respect the hierarchy.</a:t>
            </a:r>
          </a:p>
        </p:txBody>
      </p:sp>
      <p:sp>
        <p:nvSpPr>
          <p:cNvPr id="121" name="Recommendations"/>
          <p:cNvSpPr txBox="1"/>
          <p:nvPr/>
        </p:nvSpPr>
        <p:spPr>
          <a:xfrm>
            <a:off x="16780288" y="2900732"/>
            <a:ext cx="5557799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Recommendations</a:t>
            </a:r>
          </a:p>
        </p:txBody>
      </p:sp>
      <p:sp>
        <p:nvSpPr>
          <p:cNvPr id="122" name="Key Action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Key Actions</a:t>
            </a:r>
          </a:p>
        </p:txBody>
      </p:sp>
      <p:sp>
        <p:nvSpPr>
          <p:cNvPr id="123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24" name="中科成员"/>
          <p:cNvSpPr txBox="1"/>
          <p:nvPr/>
        </p:nvSpPr>
        <p:spPr>
          <a:xfrm>
            <a:off x="866915" y="1779079"/>
            <a:ext cx="6019162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How Groupon did</a:t>
            </a:r>
          </a:p>
        </p:txBody>
      </p:sp>
      <p:sp>
        <p:nvSpPr>
          <p:cNvPr id="125" name="线条"/>
          <p:cNvSpPr/>
          <p:nvPr/>
        </p:nvSpPr>
        <p:spPr>
          <a:xfrm>
            <a:off x="16758031" y="3860908"/>
            <a:ext cx="5557798" cy="1"/>
          </a:xfrm>
          <a:prstGeom prst="line">
            <a:avLst/>
          </a:prstGeom>
          <a:ln w="38100">
            <a:solidFill>
              <a:schemeClr val="accent1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圆形"/>
          <p:cNvSpPr/>
          <p:nvPr/>
        </p:nvSpPr>
        <p:spPr>
          <a:xfrm>
            <a:off x="10372714" y="9609040"/>
            <a:ext cx="3625872" cy="3627492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28" name="圆形"/>
          <p:cNvSpPr/>
          <p:nvPr/>
        </p:nvSpPr>
        <p:spPr>
          <a:xfrm>
            <a:off x="13431231" y="9462596"/>
            <a:ext cx="3625873" cy="3627491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29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89809" y="1039541"/>
            <a:ext cx="364963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9</a:t>
            </a:fld>
            <a:endParaRPr/>
          </a:p>
        </p:txBody>
      </p:sp>
      <p:sp>
        <p:nvSpPr>
          <p:cNvPr id="130" name="2011 Superbowl commercial"/>
          <p:cNvSpPr txBox="1"/>
          <p:nvPr/>
        </p:nvSpPr>
        <p:spPr>
          <a:xfrm>
            <a:off x="1573346" y="4435213"/>
            <a:ext cx="8269745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algn="just" defTabSz="457200">
              <a:lnSpc>
                <a:spcPts val="7900"/>
              </a:lnSpc>
              <a:spcBef>
                <a:spcPts val="1400"/>
              </a:spcBef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2011 Superbowl commercial</a:t>
            </a:r>
          </a:p>
        </p:txBody>
      </p:sp>
      <p:sp>
        <p:nvSpPr>
          <p:cNvPr id="131" name="形状"/>
          <p:cNvSpPr/>
          <p:nvPr/>
        </p:nvSpPr>
        <p:spPr>
          <a:xfrm rot="1434595">
            <a:off x="17669650" y="10201513"/>
            <a:ext cx="1209558" cy="21215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32" name="形状"/>
          <p:cNvSpPr/>
          <p:nvPr/>
        </p:nvSpPr>
        <p:spPr>
          <a:xfrm rot="6358605">
            <a:off x="8493066" y="10257579"/>
            <a:ext cx="1209559" cy="212158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33" name="Power Distance"/>
          <p:cNvSpPr txBox="1"/>
          <p:nvPr/>
        </p:nvSpPr>
        <p:spPr>
          <a:xfrm>
            <a:off x="9562206" y="10905518"/>
            <a:ext cx="4957484" cy="7416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>
                <a:solidFill>
                  <a:schemeClr val="accent6">
                    <a:lumOff val="5098"/>
                  </a:schemeClr>
                </a:solidFill>
                <a:latin typeface="Lato Bold"/>
                <a:ea typeface="Lato Bold"/>
                <a:cs typeface="Lato Bold"/>
                <a:sym typeface="Lato Bold"/>
              </a:defRPr>
            </a:lvl1pPr>
          </a:lstStyle>
          <a:p>
            <a:r>
              <a:t>Power Distance</a:t>
            </a:r>
          </a:p>
        </p:txBody>
      </p:sp>
      <p:sp>
        <p:nvSpPr>
          <p:cNvPr id="134" name="Face"/>
          <p:cNvSpPr txBox="1"/>
          <p:nvPr/>
        </p:nvSpPr>
        <p:spPr>
          <a:xfrm>
            <a:off x="12765426" y="10905518"/>
            <a:ext cx="4957484" cy="7416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>
                <a:solidFill>
                  <a:schemeClr val="accent6">
                    <a:lumOff val="5098"/>
                  </a:schemeClr>
                </a:solidFill>
                <a:latin typeface="Lato Bold"/>
                <a:ea typeface="Lato Bold"/>
                <a:cs typeface="Lato Bold"/>
                <a:sym typeface="Lato Bold"/>
              </a:defRPr>
            </a:lvl1pPr>
          </a:lstStyle>
          <a:p>
            <a:r>
              <a:t>Face</a:t>
            </a:r>
          </a:p>
        </p:txBody>
      </p:sp>
      <p:sp>
        <p:nvSpPr>
          <p:cNvPr id="135" name="Choose non-sensitive topic…"/>
          <p:cNvSpPr txBox="1"/>
          <p:nvPr/>
        </p:nvSpPr>
        <p:spPr>
          <a:xfrm>
            <a:off x="13107840" y="4401626"/>
            <a:ext cx="9245773" cy="2865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r"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Choose non-sensitive topic</a:t>
            </a:r>
          </a:p>
          <a:p>
            <a:pPr algn="r"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endParaRPr/>
          </a:p>
          <a:p>
            <a:pPr algn="r"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Say something good about China</a:t>
            </a:r>
          </a:p>
        </p:txBody>
      </p:sp>
      <p:sp>
        <p:nvSpPr>
          <p:cNvPr id="136" name="‘Tibet, one of the most beautiful places in the world. This is Timothy Hutton.…"/>
          <p:cNvSpPr txBox="1"/>
          <p:nvPr/>
        </p:nvSpPr>
        <p:spPr>
          <a:xfrm>
            <a:off x="1547175" y="5471294"/>
            <a:ext cx="10707798" cy="357299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algn="just">
              <a:lnSpc>
                <a:spcPct val="140000"/>
              </a:lnSpc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‘Tibet, one of the most beautiful places in the world. This is Timothy Hutton. </a:t>
            </a:r>
          </a:p>
          <a:p>
            <a:pPr algn="just">
              <a:lnSpc>
                <a:spcPct val="140000"/>
              </a:lnSpc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The people of Tibet are in trouble. Their very culture is in jeopardy  but they still whip up an amazing fish curry and since……’</a:t>
            </a:r>
          </a:p>
        </p:txBody>
      </p:sp>
      <p:sp>
        <p:nvSpPr>
          <p:cNvPr id="137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38" name="中科成员"/>
          <p:cNvSpPr txBox="1"/>
          <p:nvPr/>
        </p:nvSpPr>
        <p:spPr>
          <a:xfrm>
            <a:off x="866915" y="1779079"/>
            <a:ext cx="6019162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How Groupon did</a:t>
            </a:r>
          </a:p>
        </p:txBody>
      </p:sp>
      <p:sp>
        <p:nvSpPr>
          <p:cNvPr id="139" name="Recommendations"/>
          <p:cNvSpPr txBox="1"/>
          <p:nvPr/>
        </p:nvSpPr>
        <p:spPr>
          <a:xfrm>
            <a:off x="16780288" y="2900732"/>
            <a:ext cx="5557799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Recommendations</a:t>
            </a:r>
          </a:p>
        </p:txBody>
      </p:sp>
      <p:sp>
        <p:nvSpPr>
          <p:cNvPr id="140" name="线条"/>
          <p:cNvSpPr/>
          <p:nvPr/>
        </p:nvSpPr>
        <p:spPr>
          <a:xfrm>
            <a:off x="16758031" y="3860908"/>
            <a:ext cx="5557798" cy="1"/>
          </a:xfrm>
          <a:prstGeom prst="line">
            <a:avLst/>
          </a:prstGeom>
          <a:ln w="38100">
            <a:solidFill>
              <a:schemeClr val="accent1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41" name="Key Action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Key Actions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圆形"/>
          <p:cNvSpPr/>
          <p:nvPr/>
        </p:nvSpPr>
        <p:spPr>
          <a:xfrm>
            <a:off x="11774494" y="9669392"/>
            <a:ext cx="3625873" cy="3627492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44" name="圆形"/>
          <p:cNvSpPr/>
          <p:nvPr/>
        </p:nvSpPr>
        <p:spPr>
          <a:xfrm>
            <a:off x="8746117" y="9935960"/>
            <a:ext cx="3625873" cy="3627491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45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05100" y="1039541"/>
            <a:ext cx="534381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10</a:t>
            </a:fld>
            <a:endParaRPr/>
          </a:p>
        </p:txBody>
      </p:sp>
      <p:sp>
        <p:nvSpPr>
          <p:cNvPr id="146" name="Aggressive tactics"/>
          <p:cNvSpPr txBox="1"/>
          <p:nvPr/>
        </p:nvSpPr>
        <p:spPr>
          <a:xfrm>
            <a:off x="2429925" y="4393474"/>
            <a:ext cx="5491719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lnSpc>
                <a:spcPct val="150000"/>
              </a:lnSpc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Aggressive tactics</a:t>
            </a:r>
          </a:p>
        </p:txBody>
      </p:sp>
      <p:sp>
        <p:nvSpPr>
          <p:cNvPr id="147" name="Attempted  to take over local group buying companies"/>
          <p:cNvSpPr txBox="1"/>
          <p:nvPr/>
        </p:nvSpPr>
        <p:spPr>
          <a:xfrm>
            <a:off x="2435341" y="5308570"/>
            <a:ext cx="9444775" cy="124697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 marL="230605" indent="-230605">
              <a:lnSpc>
                <a:spcPct val="120000"/>
              </a:lnSpc>
              <a:buSzPct val="60000"/>
              <a:buBlip>
                <a:blip r:embed="rId2"/>
              </a:buBlip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Attempted  to take over local group buying companies</a:t>
            </a:r>
          </a:p>
        </p:txBody>
      </p:sp>
      <p:sp>
        <p:nvSpPr>
          <p:cNvPr id="148" name="Recruitment blitz, hiring hundreds of foreigners in China in a variety of positions…"/>
          <p:cNvSpPr txBox="1"/>
          <p:nvPr/>
        </p:nvSpPr>
        <p:spPr>
          <a:xfrm>
            <a:off x="2432743" y="7042401"/>
            <a:ext cx="8035252" cy="25211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marL="360947" indent="-360947">
              <a:lnSpc>
                <a:spcPct val="120000"/>
              </a:lnSpc>
              <a:buSzPct val="60000"/>
              <a:buBlip>
                <a:blip r:embed="rId2"/>
              </a:buBlip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Recruitment blitz, hiring hundreds of foreigners in China in a variety of positions</a:t>
            </a:r>
          </a:p>
          <a:p>
            <a:pPr marL="481263" indent="-481263">
              <a:lnSpc>
                <a:spcPct val="120000"/>
              </a:lnSpc>
              <a:buSzPct val="60000"/>
              <a:buBlip>
                <a:blip r:embed="rId2"/>
              </a:buBlip>
              <a:defRPr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pPr>
            <a:r>
              <a:t>‘poach’ staff from other competitors</a:t>
            </a:r>
          </a:p>
        </p:txBody>
      </p:sp>
      <p:sp>
        <p:nvSpPr>
          <p:cNvPr id="149" name="形状"/>
          <p:cNvSpPr/>
          <p:nvPr/>
        </p:nvSpPr>
        <p:spPr>
          <a:xfrm rot="1434595">
            <a:off x="15981543" y="9708141"/>
            <a:ext cx="1209559" cy="212158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50" name="形状"/>
          <p:cNvSpPr/>
          <p:nvPr/>
        </p:nvSpPr>
        <p:spPr>
          <a:xfrm rot="6358605">
            <a:off x="6829552" y="10501986"/>
            <a:ext cx="1209559" cy="212158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51" name="Collectivism"/>
          <p:cNvSpPr txBox="1"/>
          <p:nvPr/>
        </p:nvSpPr>
        <p:spPr>
          <a:xfrm>
            <a:off x="11108688" y="11226541"/>
            <a:ext cx="4957484" cy="7416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>
                <a:solidFill>
                  <a:schemeClr val="accent6">
                    <a:lumOff val="5098"/>
                  </a:schemeClr>
                </a:solidFill>
                <a:latin typeface="Lato Bold"/>
                <a:ea typeface="Lato Bold"/>
                <a:cs typeface="Lato Bold"/>
                <a:sym typeface="Lato Bold"/>
              </a:defRPr>
            </a:lvl1pPr>
          </a:lstStyle>
          <a:p>
            <a:r>
              <a:t>Collectivism</a:t>
            </a:r>
          </a:p>
        </p:txBody>
      </p:sp>
      <p:sp>
        <p:nvSpPr>
          <p:cNvPr id="152" name="Modesty"/>
          <p:cNvSpPr txBox="1"/>
          <p:nvPr/>
        </p:nvSpPr>
        <p:spPr>
          <a:xfrm>
            <a:off x="8080311" y="11226541"/>
            <a:ext cx="4957484" cy="7416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>
                <a:solidFill>
                  <a:schemeClr val="accent6">
                    <a:lumOff val="5098"/>
                  </a:schemeClr>
                </a:solidFill>
                <a:latin typeface="Lato Bold"/>
                <a:ea typeface="Lato Bold"/>
                <a:cs typeface="Lato Bold"/>
                <a:sym typeface="Lato Bold"/>
              </a:defRPr>
            </a:lvl1pPr>
          </a:lstStyle>
          <a:p>
            <a:r>
              <a:t>Modesty</a:t>
            </a:r>
          </a:p>
        </p:txBody>
      </p:sp>
      <p:sp>
        <p:nvSpPr>
          <p:cNvPr id="153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54" name="中科成员"/>
          <p:cNvSpPr txBox="1"/>
          <p:nvPr/>
        </p:nvSpPr>
        <p:spPr>
          <a:xfrm>
            <a:off x="866915" y="1779079"/>
            <a:ext cx="6019162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How Groupon did</a:t>
            </a:r>
          </a:p>
        </p:txBody>
      </p:sp>
      <p:sp>
        <p:nvSpPr>
          <p:cNvPr id="155" name="Recommendations"/>
          <p:cNvSpPr txBox="1"/>
          <p:nvPr/>
        </p:nvSpPr>
        <p:spPr>
          <a:xfrm>
            <a:off x="16780288" y="2900732"/>
            <a:ext cx="5557799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Recommendations</a:t>
            </a:r>
          </a:p>
        </p:txBody>
      </p:sp>
      <p:sp>
        <p:nvSpPr>
          <p:cNvPr id="156" name="线条"/>
          <p:cNvSpPr/>
          <p:nvPr/>
        </p:nvSpPr>
        <p:spPr>
          <a:xfrm>
            <a:off x="16758031" y="3860908"/>
            <a:ext cx="5557798" cy="1"/>
          </a:xfrm>
          <a:prstGeom prst="line">
            <a:avLst/>
          </a:prstGeom>
          <a:ln w="38100">
            <a:solidFill>
              <a:schemeClr val="accent1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57" name="Hide your capacities and bide your time"/>
          <p:cNvSpPr txBox="1"/>
          <p:nvPr/>
        </p:nvSpPr>
        <p:spPr>
          <a:xfrm>
            <a:off x="13636524" y="4553323"/>
            <a:ext cx="8826939" cy="14684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Hide your capacities and bide your time</a:t>
            </a:r>
          </a:p>
        </p:txBody>
      </p:sp>
      <p:sp>
        <p:nvSpPr>
          <p:cNvPr id="158" name="Key Action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Key Actions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圆形"/>
          <p:cNvSpPr/>
          <p:nvPr/>
        </p:nvSpPr>
        <p:spPr>
          <a:xfrm>
            <a:off x="10520270" y="8525971"/>
            <a:ext cx="3625872" cy="3627491"/>
          </a:xfrm>
          <a:prstGeom prst="ellipse">
            <a:avLst/>
          </a:prstGeom>
          <a:solidFill>
            <a:srgbClr val="3A9DCE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61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05100" y="1039541"/>
            <a:ext cx="534381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11</a:t>
            </a:fld>
            <a:endParaRPr/>
          </a:p>
        </p:txBody>
      </p:sp>
      <p:sp>
        <p:nvSpPr>
          <p:cNvPr id="162" name="Hiring lots of non-locals"/>
          <p:cNvSpPr txBox="1"/>
          <p:nvPr/>
        </p:nvSpPr>
        <p:spPr>
          <a:xfrm>
            <a:off x="1343687" y="5712704"/>
            <a:ext cx="7080608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lnSpc>
                <a:spcPct val="150000"/>
              </a:lnSpc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Hiring lots of non-locals</a:t>
            </a:r>
          </a:p>
        </p:txBody>
      </p:sp>
      <p:sp>
        <p:nvSpPr>
          <p:cNvPr id="163" name="形状"/>
          <p:cNvSpPr/>
          <p:nvPr/>
        </p:nvSpPr>
        <p:spPr>
          <a:xfrm rot="1434595">
            <a:off x="15833241" y="8876218"/>
            <a:ext cx="1209558" cy="212159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64" name="形状"/>
          <p:cNvSpPr/>
          <p:nvPr/>
        </p:nvSpPr>
        <p:spPr>
          <a:xfrm rot="6358605">
            <a:off x="7837104" y="8932283"/>
            <a:ext cx="1209559" cy="212158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8164" y="5891"/>
                </a:moveTo>
                <a:cubicBezTo>
                  <a:pt x="17893" y="5891"/>
                  <a:pt x="17673" y="6111"/>
                  <a:pt x="17673" y="6382"/>
                </a:cubicBezTo>
                <a:lnTo>
                  <a:pt x="17673" y="6873"/>
                </a:lnTo>
                <a:cubicBezTo>
                  <a:pt x="17536" y="9012"/>
                  <a:pt x="16407" y="16791"/>
                  <a:pt x="7448" y="19651"/>
                </a:cubicBezTo>
                <a:cubicBezTo>
                  <a:pt x="12844" y="16010"/>
                  <a:pt x="13635" y="8876"/>
                  <a:pt x="13745" y="6873"/>
                </a:cubicBezTo>
                <a:lnTo>
                  <a:pt x="13745" y="6382"/>
                </a:lnTo>
                <a:cubicBezTo>
                  <a:pt x="13745" y="6111"/>
                  <a:pt x="13525" y="5891"/>
                  <a:pt x="13255" y="5891"/>
                </a:cubicBezTo>
                <a:lnTo>
                  <a:pt x="11424" y="5891"/>
                </a:lnTo>
                <a:lnTo>
                  <a:pt x="15709" y="1217"/>
                </a:lnTo>
                <a:lnTo>
                  <a:pt x="19994" y="5891"/>
                </a:lnTo>
                <a:cubicBezTo>
                  <a:pt x="19994" y="5891"/>
                  <a:pt x="18164" y="5891"/>
                  <a:pt x="18164" y="5891"/>
                </a:cubicBezTo>
                <a:close/>
                <a:moveTo>
                  <a:pt x="21456" y="6035"/>
                </a:moveTo>
                <a:lnTo>
                  <a:pt x="16056" y="144"/>
                </a:lnTo>
                <a:cubicBezTo>
                  <a:pt x="15967" y="55"/>
                  <a:pt x="15845" y="0"/>
                  <a:pt x="15709" y="0"/>
                </a:cubicBezTo>
                <a:cubicBezTo>
                  <a:pt x="15573" y="0"/>
                  <a:pt x="15450" y="55"/>
                  <a:pt x="15362" y="144"/>
                </a:cubicBezTo>
                <a:lnTo>
                  <a:pt x="9962" y="6035"/>
                </a:lnTo>
                <a:cubicBezTo>
                  <a:pt x="9873" y="6124"/>
                  <a:pt x="9818" y="6247"/>
                  <a:pt x="9818" y="6382"/>
                </a:cubicBezTo>
                <a:cubicBezTo>
                  <a:pt x="9818" y="6653"/>
                  <a:pt x="10038" y="6873"/>
                  <a:pt x="10309" y="6873"/>
                </a:cubicBezTo>
                <a:lnTo>
                  <a:pt x="12715" y="6873"/>
                </a:lnTo>
                <a:cubicBezTo>
                  <a:pt x="12657" y="7916"/>
                  <a:pt x="12394" y="10507"/>
                  <a:pt x="11196" y="13351"/>
                </a:cubicBezTo>
                <a:cubicBezTo>
                  <a:pt x="9160" y="18184"/>
                  <a:pt x="5558" y="20618"/>
                  <a:pt x="491" y="20618"/>
                </a:cubicBezTo>
                <a:cubicBezTo>
                  <a:pt x="219" y="20618"/>
                  <a:pt x="0" y="20838"/>
                  <a:pt x="0" y="21109"/>
                </a:cubicBezTo>
                <a:cubicBezTo>
                  <a:pt x="0" y="21380"/>
                  <a:pt x="219" y="21600"/>
                  <a:pt x="491" y="21600"/>
                </a:cubicBezTo>
                <a:cubicBezTo>
                  <a:pt x="16610" y="21600"/>
                  <a:pt x="18450" y="9470"/>
                  <a:pt x="18658" y="6873"/>
                </a:cubicBezTo>
                <a:lnTo>
                  <a:pt x="21109" y="6873"/>
                </a:lnTo>
                <a:cubicBezTo>
                  <a:pt x="21380" y="6873"/>
                  <a:pt x="21600" y="6653"/>
                  <a:pt x="21600" y="6382"/>
                </a:cubicBezTo>
                <a:cubicBezTo>
                  <a:pt x="21600" y="6247"/>
                  <a:pt x="21545" y="6124"/>
                  <a:pt x="21456" y="6035"/>
                </a:cubicBezTo>
              </a:path>
            </a:pathLst>
          </a:custGeom>
          <a:solidFill>
            <a:srgbClr val="53585F"/>
          </a:solidFill>
          <a:ln w="12700">
            <a:miter lim="400000"/>
          </a:ln>
        </p:spPr>
        <p:txBody>
          <a:bodyPr lIns="45719" rIns="45719" anchor="ctr"/>
          <a:lstStyle/>
          <a:p>
            <a:pPr defTabSz="1827212">
              <a:defRPr>
                <a:solidFill>
                  <a:srgbClr val="7F7F7F"/>
                </a:solidFill>
                <a:latin typeface="Lato Light"/>
                <a:ea typeface="Lato Light"/>
                <a:cs typeface="Lato Light"/>
                <a:sym typeface="Lato Light"/>
              </a:defRPr>
            </a:pPr>
            <a:endParaRPr/>
          </a:p>
        </p:txBody>
      </p:sp>
      <p:sp>
        <p:nvSpPr>
          <p:cNvPr id="165" name="Hire more Chinese"/>
          <p:cNvSpPr txBox="1"/>
          <p:nvPr/>
        </p:nvSpPr>
        <p:spPr>
          <a:xfrm>
            <a:off x="16937325" y="5712704"/>
            <a:ext cx="5490827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 defTabSz="1828402"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Hire more Chinese</a:t>
            </a:r>
          </a:p>
        </p:txBody>
      </p:sp>
      <p:sp>
        <p:nvSpPr>
          <p:cNvPr id="166" name="High-Context"/>
          <p:cNvSpPr txBox="1"/>
          <p:nvPr/>
        </p:nvSpPr>
        <p:spPr>
          <a:xfrm>
            <a:off x="9854464" y="9968894"/>
            <a:ext cx="4957484" cy="741645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91421" tIns="91421" rIns="91421" bIns="91421">
            <a:spAutoFit/>
          </a:bodyPr>
          <a:lstStyle>
            <a:lvl1pPr algn="ctr">
              <a:lnSpc>
                <a:spcPct val="140000"/>
              </a:lnSpc>
              <a:spcBef>
                <a:spcPts val="2000"/>
              </a:spcBef>
              <a:defRPr>
                <a:solidFill>
                  <a:schemeClr val="accent6">
                    <a:lumOff val="5098"/>
                  </a:schemeClr>
                </a:solidFill>
                <a:latin typeface="Lato Bold"/>
                <a:ea typeface="Lato Bold"/>
                <a:cs typeface="Lato Bold"/>
                <a:sym typeface="Lato Bold"/>
              </a:defRPr>
            </a:lvl1pPr>
          </a:lstStyle>
          <a:p>
            <a:r>
              <a:t>High-Context</a:t>
            </a:r>
          </a:p>
        </p:txBody>
      </p:sp>
      <p:sp>
        <p:nvSpPr>
          <p:cNvPr id="167" name="矩形"/>
          <p:cNvSpPr/>
          <p:nvPr/>
        </p:nvSpPr>
        <p:spPr>
          <a:xfrm>
            <a:off x="-120636" y="1029507"/>
            <a:ext cx="536006" cy="1548456"/>
          </a:xfrm>
          <a:prstGeom prst="rect">
            <a:avLst/>
          </a:prstGeom>
          <a:solidFill>
            <a:srgbClr val="229CCE"/>
          </a:solidFill>
          <a:ln w="12700">
            <a:miter lim="400000"/>
          </a:ln>
        </p:spPr>
        <p:txBody>
          <a:bodyPr lIns="45718" tIns="45718" rIns="45718" bIns="45718" anchor="ctr"/>
          <a:lstStyle/>
          <a:p>
            <a:pPr algn="ctr" defTabSz="1828431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68" name="中科成员"/>
          <p:cNvSpPr txBox="1"/>
          <p:nvPr/>
        </p:nvSpPr>
        <p:spPr>
          <a:xfrm>
            <a:off x="866915" y="1779079"/>
            <a:ext cx="6019162" cy="99670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8" tIns="45718" rIns="45718" bIns="45718">
            <a:spAutoFit/>
          </a:bodyPr>
          <a:lstStyle>
            <a:lvl1pPr defTabSz="1828431">
              <a:defRPr sz="6400">
                <a:solidFill>
                  <a:srgbClr val="229CCE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How Groupon did</a:t>
            </a:r>
          </a:p>
        </p:txBody>
      </p:sp>
      <p:sp>
        <p:nvSpPr>
          <p:cNvPr id="169" name="Recommendations"/>
          <p:cNvSpPr txBox="1"/>
          <p:nvPr/>
        </p:nvSpPr>
        <p:spPr>
          <a:xfrm>
            <a:off x="16780288" y="2900732"/>
            <a:ext cx="5557799" cy="769998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sz="4800" b="1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</a:lstStyle>
          <a:p>
            <a:r>
              <a:t>Recommendations</a:t>
            </a:r>
          </a:p>
        </p:txBody>
      </p:sp>
      <p:sp>
        <p:nvSpPr>
          <p:cNvPr id="170" name="线条"/>
          <p:cNvSpPr/>
          <p:nvPr/>
        </p:nvSpPr>
        <p:spPr>
          <a:xfrm>
            <a:off x="16758031" y="3860908"/>
            <a:ext cx="5557798" cy="1"/>
          </a:xfrm>
          <a:prstGeom prst="line">
            <a:avLst/>
          </a:prstGeom>
          <a:ln w="38100">
            <a:solidFill>
              <a:schemeClr val="accent1"/>
            </a:solidFill>
            <a:miter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171" name="Key Actions"/>
          <p:cNvSpPr txBox="1"/>
          <p:nvPr/>
        </p:nvSpPr>
        <p:spPr>
          <a:xfrm>
            <a:off x="941687" y="1428188"/>
            <a:ext cx="2963084" cy="42139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lvl1pPr>
              <a:defRPr sz="2400" b="1" spc="400"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Key Actions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幻灯片编号"/>
          <p:cNvSpPr txBox="1">
            <a:spLocks noGrp="1"/>
          </p:cNvSpPr>
          <p:nvPr>
            <p:ph type="sldNum" sz="quarter" idx="2"/>
          </p:nvPr>
        </p:nvSpPr>
        <p:spPr>
          <a:xfrm>
            <a:off x="22505100" y="1039541"/>
            <a:ext cx="534381" cy="538445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/>
          <a:lstStyle/>
          <a:p>
            <a:fld id="{86CB4B4D-7CA3-9044-876B-883B54F8677D}" type="slidenum">
              <a:t>12</a:t>
            </a:fld>
            <a:endParaRPr/>
          </a:p>
        </p:txBody>
      </p:sp>
      <p:sp>
        <p:nvSpPr>
          <p:cNvPr id="174" name="矩形"/>
          <p:cNvSpPr/>
          <p:nvPr/>
        </p:nvSpPr>
        <p:spPr>
          <a:xfrm>
            <a:off x="2888504" y="3156625"/>
            <a:ext cx="2826572" cy="90776"/>
          </a:xfrm>
          <a:prstGeom prst="rect">
            <a:avLst/>
          </a:prstGeom>
          <a:solidFill>
            <a:schemeClr val="accent2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chemeClr val="accent6">
                    <a:lumOff val="5098"/>
                  </a:schemeClr>
                </a:solidFill>
              </a:defRPr>
            </a:pPr>
            <a:endParaRPr/>
          </a:p>
        </p:txBody>
      </p:sp>
      <p:sp>
        <p:nvSpPr>
          <p:cNvPr id="175" name="Hsien-Chin, H., 1944. The Chinese concept of face. American Anthropologist, 46(1), pp.45-64."/>
          <p:cNvSpPr txBox="1"/>
          <p:nvPr/>
        </p:nvSpPr>
        <p:spPr>
          <a:xfrm>
            <a:off x="2843577" y="4222970"/>
            <a:ext cx="17491582" cy="6054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/>
          <a:p>
            <a:pPr defTabSz="457200">
              <a:defRPr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Hsien-Chin, H., 1944. The Chinese concept of face. </a:t>
            </a:r>
            <a:r>
              <a:rPr i="1"/>
              <a:t>American Anthropologist</a:t>
            </a:r>
            <a:r>
              <a:t>, </a:t>
            </a:r>
            <a:r>
              <a:rPr i="1"/>
              <a:t>46</a:t>
            </a:r>
            <a:r>
              <a:t>(1), pp.45-64.</a:t>
            </a:r>
          </a:p>
        </p:txBody>
      </p:sp>
      <p:sp>
        <p:nvSpPr>
          <p:cNvPr id="176" name="Hwang, K.K., 1987. Face and favor: The Chinese power game. American journal of Sociology, 92(4), pp.944-974."/>
          <p:cNvSpPr txBox="1"/>
          <p:nvPr/>
        </p:nvSpPr>
        <p:spPr>
          <a:xfrm>
            <a:off x="2843577" y="5220648"/>
            <a:ext cx="18641432" cy="11388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 defTabSz="457200">
              <a:defRPr>
                <a:solidFill>
                  <a:srgbClr val="222222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Hwang, K.K., 1987. Face and favor: The Chinese power game. </a:t>
            </a:r>
            <a:r>
              <a:rPr i="1"/>
              <a:t>American journal of Sociology</a:t>
            </a:r>
            <a:r>
              <a:t>, </a:t>
            </a:r>
            <a:r>
              <a:rPr i="1"/>
              <a:t>92</a:t>
            </a:r>
            <a:r>
              <a:t>(4), pp.944-974.</a:t>
            </a:r>
          </a:p>
        </p:txBody>
      </p:sp>
      <p:sp>
        <p:nvSpPr>
          <p:cNvPr id="177" name="Bibliography"/>
          <p:cNvSpPr txBox="1"/>
          <p:nvPr/>
        </p:nvSpPr>
        <p:spPr>
          <a:xfrm>
            <a:off x="2882482" y="2361204"/>
            <a:ext cx="2670310" cy="60541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lvl1pPr>
              <a:defRPr b="1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</a:lstStyle>
          <a:p>
            <a:r>
              <a:t>Bibliography</a:t>
            </a:r>
          </a:p>
        </p:txBody>
      </p:sp>
      <p:sp>
        <p:nvSpPr>
          <p:cNvPr id="178" name="Chijs, M. (2017). Groupon China Off To A Bad Start. [online] Business Insider. Available at: http://www.businessinsider.com/groupon-china-off-to-a-bad-start-2011-2?IR=T [Accessed 29 Nov. 2017]."/>
          <p:cNvSpPr txBox="1"/>
          <p:nvPr/>
        </p:nvSpPr>
        <p:spPr>
          <a:xfrm>
            <a:off x="2819177" y="6777051"/>
            <a:ext cx="18861476" cy="1247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Chijs, M. (2017). </a:t>
            </a:r>
            <a:r>
              <a:rPr i="1">
                <a:latin typeface="Open Sans"/>
                <a:ea typeface="Open Sans"/>
                <a:cs typeface="Open Sans"/>
                <a:sym typeface="Open Sans"/>
              </a:rPr>
              <a:t>Groupon China Off To A Bad Start</a:t>
            </a:r>
            <a:r>
              <a:t>. [online] Business Insider. Available at: http://www.businessinsider.com/groupon-china-off-to-a-bad-start-2011-2?IR=T [Accessed 29 Nov. 2017].</a:t>
            </a:r>
          </a:p>
        </p:txBody>
      </p:sp>
      <p:sp>
        <p:nvSpPr>
          <p:cNvPr id="179" name="Cui X, (2017). The key person of Groupon’s failure in China: Oliver Samwer. [online] Available at: http://tech.sina.com.cn/i/ec/2012-09-10/08177600526.shtml [Accessed  1 Dec. 2017]."/>
          <p:cNvSpPr txBox="1"/>
          <p:nvPr/>
        </p:nvSpPr>
        <p:spPr>
          <a:xfrm>
            <a:off x="2864934" y="8562692"/>
            <a:ext cx="18641432" cy="1247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Cui X, (2017). </a:t>
            </a:r>
            <a:r>
              <a:rPr i="1">
                <a:latin typeface="Open Sans"/>
                <a:ea typeface="Open Sans"/>
                <a:cs typeface="Open Sans"/>
                <a:sym typeface="Open Sans"/>
              </a:rPr>
              <a:t>The key person of Groupon’s failure in China: Oliver Samwer</a:t>
            </a:r>
            <a:r>
              <a:t>. [online] Available at: http://tech.sina.com.cn/i/ec/2012-09-10/08177600526.shtml [Accessed  1 Dec. 2017].</a:t>
            </a:r>
          </a:p>
        </p:txBody>
      </p:sp>
      <p:sp>
        <p:nvSpPr>
          <p:cNvPr id="180" name="Hofstede Insights. (2017). Country Comparison - Hofstede Insights. [online] Available at: https://www.hofstede-insights.com/country-comparison/china/ [Accessed 4 Dec. 2017]."/>
          <p:cNvSpPr txBox="1"/>
          <p:nvPr/>
        </p:nvSpPr>
        <p:spPr>
          <a:xfrm>
            <a:off x="2929199" y="10437234"/>
            <a:ext cx="18641432" cy="12471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/>
          <a:p>
            <a:pPr>
              <a:defRPr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pPr>
            <a:r>
              <a:t>Hofstede Insights. (2017). </a:t>
            </a:r>
            <a:r>
              <a:rPr i="1">
                <a:latin typeface="Open Sans"/>
                <a:ea typeface="Open Sans"/>
                <a:cs typeface="Open Sans"/>
                <a:sym typeface="Open Sans"/>
              </a:rPr>
              <a:t>Country Comparison - Hofstede Insights</a:t>
            </a:r>
            <a:r>
              <a:t>. [online] Available at: https://www.hofstede-insights.com/country-comparison/china/ [Accessed 4 Dec. 2017].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Office Theme">
  <a:themeElements>
    <a:clrScheme name="Office Theme">
      <a:dk1>
        <a:srgbClr val="737572"/>
      </a:dk1>
      <a:lt1>
        <a:srgbClr val="4F0375"/>
      </a:lt1>
      <a:dk2>
        <a:srgbClr val="A7A7A7"/>
      </a:dk2>
      <a:lt2>
        <a:srgbClr val="535353"/>
      </a:lt2>
      <a:accent1>
        <a:srgbClr val="E7905C"/>
      </a:accent1>
      <a:accent2>
        <a:srgbClr val="E87655"/>
      </a:accent2>
      <a:accent3>
        <a:srgbClr val="EA5E4C"/>
      </a:accent3>
      <a:accent4>
        <a:srgbClr val="393A39"/>
      </a:accent4>
      <a:accent5>
        <a:srgbClr val="6F6F6F"/>
      </a:accent5>
      <a:accent6>
        <a:srgbClr val="F2F2F2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 Light"/>
        <a:ea typeface="Calibri Light"/>
        <a:cs typeface="Calibri Light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6">
            <a:lumOff val="5098"/>
          </a:schemeClr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1828433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737572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1828433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737572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 Theme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E7905C"/>
      </a:accent1>
      <a:accent2>
        <a:srgbClr val="E87655"/>
      </a:accent2>
      <a:accent3>
        <a:srgbClr val="EA5E4C"/>
      </a:accent3>
      <a:accent4>
        <a:srgbClr val="393A39"/>
      </a:accent4>
      <a:accent5>
        <a:srgbClr val="6F6F6F"/>
      </a:accent5>
      <a:accent6>
        <a:srgbClr val="F2F2F2"/>
      </a:accent6>
      <a:hlink>
        <a:srgbClr val="0000FF"/>
      </a:hlink>
      <a:folHlink>
        <a:srgbClr val="FF00FF"/>
      </a:folHlink>
    </a:clrScheme>
    <a:fontScheme name="Office Theme">
      <a:majorFont>
        <a:latin typeface="Helvetica"/>
        <a:ea typeface="Helvetica"/>
        <a:cs typeface="Helvetica"/>
      </a:majorFont>
      <a:minorFont>
        <a:latin typeface="Calibri Light"/>
        <a:ea typeface="Calibri Light"/>
        <a:cs typeface="Calibri Light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6">
            <a:lumOff val="5098"/>
          </a:schemeClr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1828433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737572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1828433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600" b="0" i="0" u="none" strike="noStrike" cap="none" spc="0" normalizeH="0" baseline="0">
            <a:ln>
              <a:noFill/>
            </a:ln>
            <a:solidFill>
              <a:srgbClr val="737572"/>
            </a:solidFill>
            <a:effectLst/>
            <a:uFillTx/>
            <a:latin typeface="Calibri"/>
            <a:ea typeface="Calibri"/>
            <a:cs typeface="Calibri"/>
            <a:sym typeface="Calibri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611</Words>
  <Application>Microsoft Macintosh PowerPoint</Application>
  <PresentationFormat>自定义</PresentationFormat>
  <Paragraphs>95</Paragraphs>
  <Slides>12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12</vt:i4>
      </vt:variant>
    </vt:vector>
  </HeadingPairs>
  <TitlesOfParts>
    <vt:vector size="23" baseType="lpstr">
      <vt:lpstr>Calibri</vt:lpstr>
      <vt:lpstr>Calibri Light</vt:lpstr>
      <vt:lpstr>Lato Black</vt:lpstr>
      <vt:lpstr>Lato Bold</vt:lpstr>
      <vt:lpstr>Lato Light</vt:lpstr>
      <vt:lpstr>Montserrat Hairline</vt:lpstr>
      <vt:lpstr>Open Sans</vt:lpstr>
      <vt:lpstr>Source Sans Pro</vt:lpstr>
      <vt:lpstr>Times New Roman</vt:lpstr>
      <vt:lpstr>Arial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cp:lastModifiedBy>Microsoft Office 用户</cp:lastModifiedBy>
  <cp:revision>6</cp:revision>
  <dcterms:modified xsi:type="dcterms:W3CDTF">2017-12-04T22:32:36Z</dcterms:modified>
</cp:coreProperties>
</file>