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D6703C51-468A-9B1A-3A01-B26C9C9F6006}">
          <p14:sldIdLst>
            <p14:sldId id="256"/>
            <p14:sldId id="257"/>
          </p14:sldIdLst>
        </p14:section>
        <p14:section name="Context" id="{D0166017-C31E-4A20-B982-56DDC08013DE}">
          <p14:sldIdLst>
            <p14:sldId id="258"/>
            <p14:sldId id="259"/>
          </p14:sldIdLst>
        </p14:section>
        <p14:section name="PESTEL" id="{1EDE2F67-6C17-20E4-9FAC-EA867BEC49FD}">
          <p14:sldIdLst>
            <p14:sldId id="260"/>
            <p14:sldId id="261"/>
          </p14:sldIdLst>
        </p14:section>
        <p14:section name="Cause-and-Effect" id="{5298B905-5DE8-7110-A86B-980A0F177A67}">
          <p14:sldIdLst>
            <p14:sldId id="262"/>
            <p14:sldId id="263"/>
          </p14:sldIdLst>
        </p14:section>
        <p14:section name="Conclusion" id="{1643F3B1-49AC-9BEE-9E26-6181DE86C9A0}">
          <p14:sldIdLst>
            <p14:sldId id="264"/>
            <p14:sldId id="265"/>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3390" autoAdjust="0"/>
  </p:normalViewPr>
  <p:slideViewPr>
    <p:cSldViewPr snapToGrid="0" snapToObjects="1">
      <p:cViewPr varScale="1">
        <p:scale>
          <a:sx n="98" d="100"/>
          <a:sy n="98" d="100"/>
        </p:scale>
        <p:origin x="82" y="3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400" b="0" i="0" u="none" strike="noStrike">
                <a:solidFill>
                  <a:srgbClr val="2B1D14"/>
                </a:solidFill>
                <a:latin typeface="+mn-lt"/>
              </a:defRPr>
            </a:pPr>
            <a:r>
              <a:rPr lang="en-GB" sz="1400" b="0" i="0" u="none" strike="noStrike">
                <a:solidFill>
                  <a:srgbClr val="2B1D14"/>
                </a:solidFill>
                <a:latin typeface="+mn-lt"/>
              </a:rPr>
              <a:t>Sales index, 2019 = 100</a:t>
            </a:r>
          </a:p>
        </c:rich>
      </c:tx>
      <c:overlay val="0"/>
    </c:title>
    <c:autoTitleDeleted val="0"/>
    <c:plotArea>
      <c:layout/>
      <c:barChart>
        <c:barDir val="col"/>
        <c:grouping val="clustered"/>
        <c:varyColors val="0"/>
        <c:ser>
          <c:idx val="0"/>
          <c:order val="0"/>
          <c:tx>
            <c:strRef>
              <c:f>Sheet1!$B$1</c:f>
              <c:strCache>
                <c:ptCount val="1"/>
                <c:pt idx="0">
                  <c:v>Sales index</c:v>
                </c:pt>
              </c:strCache>
            </c:strRef>
          </c:tx>
          <c:spPr>
            <a:solidFill>
              <a:srgbClr val="2B1D14"/>
            </a:solidFill>
            <a:effectLst/>
          </c:spPr>
          <c:invertIfNegative val="0"/>
          <c:dPt>
            <c:idx val="0"/>
            <c:invertIfNegative val="0"/>
            <c:bubble3D val="0"/>
            <c:extLst>
              <c:ext xmlns:c16="http://schemas.microsoft.com/office/drawing/2014/chart" uri="{C3380CC4-5D6E-409C-BE32-E72D297353CC}">
                <c16:uniqueId val="{00000001-EC7A-4D74-BEAD-6890DDAB180B}"/>
              </c:ext>
            </c:extLst>
          </c:dPt>
          <c:dPt>
            <c:idx val="1"/>
            <c:invertIfNegative val="0"/>
            <c:bubble3D val="0"/>
            <c:spPr>
              <a:solidFill>
                <a:srgbClr val="B8651E"/>
              </a:solidFill>
              <a:effectLst/>
            </c:spPr>
            <c:extLst>
              <c:ext xmlns:c16="http://schemas.microsoft.com/office/drawing/2014/chart" uri="{C3380CC4-5D6E-409C-BE32-E72D297353CC}">
                <c16:uniqueId val="{00000003-EC7A-4D74-BEAD-6890DDAB180B}"/>
              </c:ext>
            </c:extLst>
          </c:dPt>
          <c:dLbls>
            <c:numFmt formatCode="#,##0" sourceLinked="0"/>
            <c:spPr>
              <a:noFill/>
              <a:ln>
                <a:noFill/>
              </a:ln>
              <a:effectLst/>
            </c:spPr>
            <c:txPr>
              <a:bodyPr/>
              <a:lstStyle/>
              <a:p>
                <a:pPr>
                  <a:defRPr sz="1600" b="1" i="0" u="none" strike="noStrike">
                    <a:solidFill>
                      <a:srgbClr val="2B1D14"/>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2019</c:v>
                </c:pt>
                <c:pt idx="1">
                  <c:v>2023-25 avg</c:v>
                </c:pt>
              </c:strCache>
            </c:strRef>
          </c:cat>
          <c:val>
            <c:numRef>
              <c:f>Sheet1!$B$2:$B$3</c:f>
              <c:numCache>
                <c:formatCode>General</c:formatCode>
                <c:ptCount val="2"/>
                <c:pt idx="0">
                  <c:v>100</c:v>
                </c:pt>
                <c:pt idx="1">
                  <c:v>75</c:v>
                </c:pt>
              </c:numCache>
            </c:numRef>
          </c:val>
          <c:extLst>
            <c:ext xmlns:c16="http://schemas.microsoft.com/office/drawing/2014/chart" uri="{C3380CC4-5D6E-409C-BE32-E72D297353CC}">
              <c16:uniqueId val="{00000004-EC7A-4D74-BEAD-6890DDAB180B}"/>
            </c:ext>
          </c:extLst>
        </c:ser>
        <c:dLbls>
          <c:showLegendKey val="0"/>
          <c:showVal val="1"/>
          <c:showCatName val="0"/>
          <c:showSerName val="0"/>
          <c:showPercent val="0"/>
          <c:showBubbleSize val="0"/>
        </c:dLbls>
        <c:gapWidth val="45"/>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300" b="0" i="0" u="none" strike="noStrike">
                <a:solidFill>
                  <a:srgbClr val="4A3426"/>
                </a:solidFill>
                <a:latin typeface="+mn-lt"/>
              </a:defRPr>
            </a:pPr>
            <a:endParaRPr lang="en-US"/>
          </a:p>
        </c:txPr>
        <c:crossAx val="2094734552"/>
        <c:crosses val="autoZero"/>
        <c:auto val="1"/>
        <c:lblAlgn val="ctr"/>
        <c:lblOffset val="100"/>
        <c:noMultiLvlLbl val="1"/>
      </c:catAx>
      <c:valAx>
        <c:axId val="2094734552"/>
        <c:scaling>
          <c:orientation val="minMax"/>
          <c:max val="120"/>
          <c:min val="0"/>
        </c:scaling>
        <c:delete val="1"/>
        <c:axPos val="l"/>
        <c:numFmt formatCode="General" sourceLinked="0"/>
        <c:majorTickMark val="out"/>
        <c:minorTickMark val="none"/>
        <c:tickLblPos val="nextTo"/>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71278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day, Basil, and thanks for having me look at the bakery. My presentation consists of 5 parts. First, the context. Second, the type and extent of the sales problem. Thirdly, a PESTEL external environment analysis. Fourth, a fishbone diagram to determine the root causes. Last, but by no means least, a brief overview of the major findings.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2015, Basil's Bakery was established in a retail park in Coventry to produce organic cakes, pastries and bread. Sales were increasing annually, supported by customers, retail park employees, and office and warehouse workers until 2019. This is a dramatic drop that was predicted because of Covid in 2020. The bad news is that sales were unable to make any comeback. From 2023 to 2025, they have averaged around 25% below 2019. Shops in the park have continued to close, and your expenses have increased over the past year. So the answer isn't “when will things get better?” It's “what has changed and what can we do about it?”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chart illustrates the difference. If 2019 is 100, sales now sit at roughly 75. Three consecutive years' decreases are not a dip. It is structural.
In addition, the problem is broad in scope, impacting both sides of the business. On the spend side, footfall is reduced due to decreased park activity. Some customers who were previously employed have been fired, and others work remotely for a portion of the week, so their lunches are less frequent. There is also demand that is not being met: customers want your goods, but delivery is not offered and pre-orders are not getting through. Rent, rates, utilities, and insurance costs are all up from 2019 on the cost side, and costs for organic ingredients are unpredictable. Sales decline and costs are rising together, and that is a threat to profit not just turnover. This makes using a structured analysis necessary (Baliouskas et al., 2022).</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PESTEL is an acronym that helps to analyse the macro environment surrounding a business. It covers six areas which are: Political, Economic, Social, Technological, Environmental, and Legal. This is an extension of the previous environmental scanning and is extensively applied in strategic analysis (Andersen, 2026). This is helpful for distinguishing factors over which you have little control from factors over which you have some control. I have indicated with a threat or opportunity mark each one. Its benefits are that it is simple and broad; its main limitations are that it describes rather than ranks factors, and the factors can overlap.</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You're impacted by business rates and local policy. Little evidence of regeneration to attract shoppers back to the retail park is a threat.
Economic. Rent, utilities and insurance are much higher than in 2019. The loss of jobs among shop employees has also decreased the local spending power. This is a threat.
Social. There has been an impact on habits as well, with fewer people coming in each day for lunch (Hanzis and Hallo, 2024). That is a threat. But it's an opportunity, as these customers still want your products and they want convenience.
Technological. This is your clearest opportunity. Online pre-ordering and click and collect may be an alternative to the phone calls you are not able to answer. They might also help to shorten lines during peak hours.
Environmental. The risk of crop failure is greater for organic crops, and costs of ingredients are difficult to plan for due to fluctuations. This is something of a threat, but organic quality is the other factor that makes you special.
Legal. Costs that are set regardless of sales volume include food safety, allergen rules, and insurance requirements. This is a pressure, not changeable.
What's the overall message: most of the external factors are pressures, but technology and changing habits are indications of how to go forward.</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Fishbone or Ishikawa diagram: A diagram that comes from an effect and traces back to a cause. The problem is the "head," and the "bones" are categories of possible causes, and specific causes branch off each of the "bones" (Kumah et al., 2024). It helps us dissect issues and determine what the root causes are. The impact from our sales is about 25% below 2019. I am using 6 categories. Its benefits are that it is visual and structured; its limitations are that it is qualitative and does not rank the causes.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Place. There is less activity in the retail park; the empty spaces are not being filled, and people aren't going through the door.
Customers. There have been some loyal customers who have lost their jobs. Hybrid workers' frequency of visits is lower. Others are deterred by the long queues during busy periods.
Service. There's no delivery option, and it's difficult to pre-order the phone because it's frequently not manned. These are gaps your customers have told you about.
Costs. Rent, rates, utilities, and insurance are up, and organic stock prices bounce. This doesn't diminish sales per se, but it shrinks profit margins on diminished sales.
Operations. Must be present on site for baking - no delivery. Nor is there an online ordering system. There is a recognised issue of waiting times in operations (Ali, Milani and Dumas, 2024).
Market. Customer behavior has shifted over Covid, and since 2023 there has not been any recovery.
The important point to take is that cause in Place and Market is largely beyond your control. It contains service and Operations causes, and that is where I'd start first.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suggested next step is to test low-cost changes, such as online pre-ordering and click and collect, before considering any larger change to the bakery's format. Thank you. I'm happy to take questions.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LIGHT">
    <p:bg>
      <p:bgPr>
        <a:solidFill>
          <a:srgbClr val="F4EAD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91672" cy="777240"/>
          </a:xfrm>
          <a:prstGeom prst="rect">
            <a:avLst/>
          </a:prstGeom>
          <a:noFill/>
          <a:ln/>
        </p:spPr>
        <p:txBody>
          <a:bodyPr wrap="square" rtlCol="0"/>
          <a:lstStyle>
            <a:lvl1pPr marL="0" indent="0" algn="l">
              <a:buNone/>
              <a:defRPr lang="en-US" sz="3600" b="1" dirty="0">
                <a:solidFill>
                  <a:schemeClr val="tx1"/>
                </a:solidFill>
              </a:defRPr>
            </a:lvl1pPr>
          </a:lstStyle>
          <a:p>
            <a:pPr marL="0" indent="0" algn="l">
              <a:buNone/>
            </a:pPr>
            <a:endParaRPr lang="en-US" sz="3600" dirty="0"/>
          </a:p>
        </p:txBody>
      </p:sp>
      <p:pic>
        <p:nvPicPr>
          <p:cNvPr id="3" name="Image 0" descr="University of Wales Trinity Saint David logo"/>
          <p:cNvPicPr>
            <a:picLocks noChangeAspect="1"/>
          </p:cNvPicPr>
          <p:nvPr/>
        </p:nvPicPr>
        <p:blipFill>
          <a:blip r:embed="rId2"/>
          <a:stretch>
            <a:fillRect/>
          </a:stretch>
        </p:blipFill>
        <p:spPr>
          <a:xfrm>
            <a:off x="548640" y="6236208"/>
            <a:ext cx="1188720" cy="511150"/>
          </a:xfrm>
          <a:prstGeom prst="rect">
            <a:avLst/>
          </a:prstGeom>
        </p:spPr>
      </p:pic>
      <p:sp>
        <p:nvSpPr>
          <p:cNvPr id="25" name="Slide Number Placeholder 0"/>
          <p:cNvSpPr>
            <a:spLocks noGrp="1"/>
          </p:cNvSpPr>
          <p:nvPr>
            <p:ph type="sldNum" sz="quarter" idx="4294967295"/>
          </p:nvPr>
        </p:nvSpPr>
        <p:spPr>
          <a:xfrm>
            <a:off x="11064240" y="6355080"/>
            <a:ext cx="576072" cy="274320"/>
          </a:xfrm>
          <a:prstGeom prst="rect">
            <a:avLst/>
          </a:prstGeom>
          <a:extLst>
            <a:ext uri="{C572A759-6A51-4108-AA02-DFA0A04FC94B}">
              <ma14:wrappingTextBoxFlag xmlns:ma14="http://schemas.microsoft.com/office/mac/drawingml/2011/main" xmlns="" val="0"/>
            </a:ext>
          </a:extLst>
        </p:spPr>
        <p:txBody>
          <a:bodyPr/>
          <a:lstStyle>
            <a:lvl1pPr>
              <a:defRPr sz="1100">
                <a:solidFill>
                  <a:srgbClr val="6B5648"/>
                </a:solidFill>
              </a:defRPr>
            </a:lvl1pPr>
          </a:lstStyle>
          <a:p>
            <a:pPr algn="r"/>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DARK">
    <p:bg>
      <p:bgPr>
        <a:solidFill>
          <a:srgbClr val="2B1D14"/>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91672" cy="777240"/>
          </a:xfrm>
          <a:prstGeom prst="rect">
            <a:avLst/>
          </a:prstGeom>
          <a:noFill/>
          <a:ln/>
        </p:spPr>
        <p:txBody>
          <a:bodyPr wrap="square" rtlCol="0"/>
          <a:lstStyle>
            <a:lvl1pPr marL="0" indent="0" algn="l">
              <a:buNone/>
              <a:defRPr lang="en-US" sz="3600" b="1" dirty="0">
                <a:solidFill>
                  <a:schemeClr val="bg1"/>
                </a:solidFill>
              </a:defRPr>
            </a:lvl1pPr>
          </a:lstStyle>
          <a:p>
            <a:pPr marL="0" indent="0" algn="l">
              <a:buNone/>
            </a:pPr>
            <a:endParaRPr lang="en-US" sz="3600" dirty="0"/>
          </a:p>
        </p:txBody>
      </p:sp>
      <p:pic>
        <p:nvPicPr>
          <p:cNvPr id="3" name="Image 0" descr="University of Wales Trinity Saint David logo"/>
          <p:cNvPicPr>
            <a:picLocks noChangeAspect="1"/>
          </p:cNvPicPr>
          <p:nvPr/>
        </p:nvPicPr>
        <p:blipFill>
          <a:blip r:embed="rId2"/>
          <a:stretch>
            <a:fillRect/>
          </a:stretch>
        </p:blipFill>
        <p:spPr>
          <a:xfrm>
            <a:off x="548640" y="6236208"/>
            <a:ext cx="1188720" cy="511150"/>
          </a:xfrm>
          <a:prstGeom prst="rect">
            <a:avLst/>
          </a:prstGeom>
        </p:spPr>
      </p:pic>
      <p:sp>
        <p:nvSpPr>
          <p:cNvPr id="25" name="Slide Number Placeholder 0"/>
          <p:cNvSpPr>
            <a:spLocks noGrp="1"/>
          </p:cNvSpPr>
          <p:nvPr>
            <p:ph type="sldNum" sz="quarter" idx="4294967295"/>
          </p:nvPr>
        </p:nvSpPr>
        <p:spPr>
          <a:xfrm>
            <a:off x="11064240" y="6355080"/>
            <a:ext cx="576072" cy="274320"/>
          </a:xfrm>
          <a:prstGeom prst="rect">
            <a:avLst/>
          </a:prstGeom>
          <a:extLst>
            <a:ext uri="{C572A759-6A51-4108-AA02-DFA0A04FC94B}">
              <ma14:wrappingTextBoxFlag xmlns:ma14="http://schemas.microsoft.com/office/mac/drawingml/2011/main" xmlns="" val="0"/>
            </a:ext>
          </a:extLst>
        </p:spPr>
        <p:txBody>
          <a:bodyPr/>
          <a:lstStyle>
            <a:lvl1pPr>
              <a:defRPr sz="1100">
                <a:solidFill>
                  <a:srgbClr val="CDB9A6"/>
                </a:solidFill>
              </a:defRPr>
            </a:lvl1pPr>
          </a:lstStyle>
          <a:p>
            <a:pPr algn="r"/>
            <a:fld id="{F7021451-1387-4CA6-816F-3879F97B5CBC}" type="slidenum">
              <a:rPr lang="en-US" b="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OVER">
    <p:bg>
      <p:bgPr>
        <a:solidFill>
          <a:srgbClr val="2B1D14"/>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148840"/>
            <a:ext cx="5852160" cy="1188720"/>
          </a:xfrm>
          <a:prstGeom prst="rect">
            <a:avLst/>
          </a:prstGeom>
          <a:noFill/>
          <a:ln/>
        </p:spPr>
        <p:txBody>
          <a:bodyPr wrap="square" rtlCol="0"/>
          <a:lstStyle>
            <a:lvl1pPr marL="0" indent="0" algn="l">
              <a:buNone/>
              <a:defRPr lang="en-US" sz="5400" b="1" dirty="0">
                <a:solidFill>
                  <a:schemeClr val="bg1"/>
                </a:solidFill>
              </a:defRPr>
            </a:lvl1pPr>
          </a:lstStyle>
          <a:p>
            <a:pPr marL="0" indent="0" algn="l">
              <a:buNone/>
            </a:pPr>
            <a:endParaRPr lang="en-US" sz="5400" dirty="0"/>
          </a:p>
        </p:txBody>
      </p:sp>
      <p:pic>
        <p:nvPicPr>
          <p:cNvPr id="3" name="Image 0" descr="University of Wales Trinity Saint David logo"/>
          <p:cNvPicPr>
            <a:picLocks noChangeAspect="1"/>
          </p:cNvPicPr>
          <p:nvPr/>
        </p:nvPicPr>
        <p:blipFill>
          <a:blip r:embed="rId2"/>
          <a:stretch>
            <a:fillRect/>
          </a:stretch>
        </p:blipFill>
        <p:spPr>
          <a:xfrm>
            <a:off x="548640" y="6236208"/>
            <a:ext cx="1188720" cy="51115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LOSING">
    <p:bg>
      <p:bgPr>
        <a:solidFill>
          <a:srgbClr val="2B1D14"/>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103120"/>
            <a:ext cx="6766560" cy="2377440"/>
          </a:xfrm>
          <a:prstGeom prst="rect">
            <a:avLst/>
          </a:prstGeom>
          <a:noFill/>
          <a:ln/>
        </p:spPr>
        <p:txBody>
          <a:bodyPr wrap="square" rtlCol="0"/>
          <a:lstStyle>
            <a:lvl1pPr marL="0" indent="0" algn="l">
              <a:buNone/>
              <a:defRPr lang="en-US" sz="6000" b="1" dirty="0">
                <a:solidFill>
                  <a:schemeClr val="bg1"/>
                </a:solidFill>
              </a:defRPr>
            </a:lvl1pPr>
          </a:lstStyle>
          <a:p>
            <a:pPr marL="0" indent="0" algn="l">
              <a:buNone/>
            </a:pPr>
            <a:endParaRPr lang="en-US" sz="6000" dirty="0"/>
          </a:p>
        </p:txBody>
      </p:sp>
      <p:pic>
        <p:nvPicPr>
          <p:cNvPr id="3" name="Image 0" descr="University of Wales Trinity Saint David logo"/>
          <p:cNvPicPr>
            <a:picLocks noChangeAspect="1"/>
          </p:cNvPicPr>
          <p:nvPr/>
        </p:nvPicPr>
        <p:blipFill>
          <a:blip r:embed="rId2"/>
          <a:stretch>
            <a:fillRect/>
          </a:stretch>
        </p:blipFill>
        <p:spPr>
          <a:xfrm>
            <a:off x="548640" y="6236208"/>
            <a:ext cx="1188720" cy="511150"/>
          </a:xfrm>
          <a:prstGeom prst="rect">
            <a:avLst/>
          </a:prstGeom>
        </p:spPr>
      </p:pic>
      <p:sp>
        <p:nvSpPr>
          <p:cNvPr id="25" name="Slide Number Placeholder 0"/>
          <p:cNvSpPr>
            <a:spLocks noGrp="1"/>
          </p:cNvSpPr>
          <p:nvPr>
            <p:ph type="sldNum" sz="quarter" idx="4294967295"/>
          </p:nvPr>
        </p:nvSpPr>
        <p:spPr>
          <a:xfrm>
            <a:off x="11064240" y="6355080"/>
            <a:ext cx="576072" cy="274320"/>
          </a:xfrm>
          <a:prstGeom prst="rect">
            <a:avLst/>
          </a:prstGeom>
          <a:extLst>
            <a:ext uri="{C572A759-6A51-4108-AA02-DFA0A04FC94B}">
              <ma14:wrappingTextBoxFlag xmlns:ma14="http://schemas.microsoft.com/office/mac/drawingml/2011/main" xmlns="" val="0"/>
            </a:ext>
          </a:extLst>
        </p:spPr>
        <p:txBody>
          <a:bodyPr/>
          <a:lstStyle>
            <a:lvl1pPr>
              <a:defRPr sz="1100">
                <a:solidFill>
                  <a:srgbClr val="CDB9A6"/>
                </a:solidFill>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064240" y="6355080"/>
            <a:ext cx="576072" cy="274320"/>
          </a:xfrm>
          <a:prstGeom prst="rect">
            <a:avLst/>
          </a:prstGeom>
          <a:extLst>
            <a:ext uri="{C572A759-6A51-4108-AA02-DFA0A04FC94B}">
              <ma14:wrappingTextBoxFlag xmlns:ma14="http://schemas.microsoft.com/office/mac/drawingml/2011/main" xmlns="" val="0"/>
            </a:ext>
          </a:extLst>
        </p:spPr>
        <p:txBody>
          <a:bodyPr/>
          <a:lstStyle>
            <a:lvl1pPr>
              <a:defRPr sz="1100">
                <a:solidFill>
                  <a:srgbClr val="6B5648"/>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148840"/>
            <a:ext cx="5852160" cy="1188720"/>
          </a:xfrm>
          <a:prstGeom prst="rect">
            <a:avLst/>
          </a:prstGeom>
          <a:noFill/>
          <a:ln/>
        </p:spPr>
        <p:txBody>
          <a:bodyPr wrap="square" lIns="0" tIns="0" rIns="0" bIns="0" rtlCol="0" anchor="b"/>
          <a:lstStyle/>
          <a:p>
            <a:pPr marL="0" indent="0" algn="l">
              <a:buNone/>
            </a:pPr>
            <a:r>
              <a:rPr lang="en-US" sz="5400" b="1" dirty="0">
                <a:solidFill>
                  <a:schemeClr val="bg1"/>
                </a:solidFill>
                <a:latin typeface="Times New Roman" panose="02020603050405020304" pitchFamily="18" charset="0"/>
                <a:cs typeface="Times New Roman" panose="02020603050405020304" pitchFamily="18" charset="0"/>
              </a:rPr>
              <a:t>Basil’s Bakery</a:t>
            </a:r>
            <a:endParaRPr lang="en-US" sz="5400" dirty="0">
              <a:latin typeface="Times New Roman" panose="02020603050405020304" pitchFamily="18" charset="0"/>
              <a:cs typeface="Times New Roman" panose="02020603050405020304" pitchFamily="18" charset="0"/>
            </a:endParaRPr>
          </a:p>
        </p:txBody>
      </p:sp>
      <p:sp>
        <p:nvSpPr>
          <p:cNvPr id="4" name="Decorative circle"/>
          <p:cNvSpPr/>
          <p:nvPr/>
        </p:nvSpPr>
        <p:spPr>
          <a:xfrm>
            <a:off x="-1645920" y="4297680"/>
            <a:ext cx="4754880" cy="4754880"/>
          </a:xfrm>
          <a:prstGeom prst="ellipse">
            <a:avLst/>
          </a:prstGeom>
          <a:solidFill>
            <a:schemeClr val="accent1">
              <a:alpha val="12000"/>
            </a:schemeClr>
          </a:solidFill>
          <a:ln/>
        </p:spPr>
        <p:txBody>
          <a:bodyPr/>
          <a:lstStyle/>
          <a:p>
            <a:endParaRPr lang="en-GB"/>
          </a:p>
        </p:txBody>
      </p:sp>
      <p:sp>
        <p:nvSpPr>
          <p:cNvPr id="5" name="Decorative circle"/>
          <p:cNvSpPr/>
          <p:nvPr/>
        </p:nvSpPr>
        <p:spPr>
          <a:xfrm>
            <a:off x="9509760" y="-1920240"/>
            <a:ext cx="4206240" cy="4206240"/>
          </a:xfrm>
          <a:prstGeom prst="ellipse">
            <a:avLst/>
          </a:prstGeom>
          <a:solidFill>
            <a:schemeClr val="accent2">
              <a:alpha val="10000"/>
            </a:schemeClr>
          </a:solidFill>
          <a:ln/>
        </p:spPr>
        <p:txBody>
          <a:bodyPr/>
          <a:lstStyle/>
          <a:p>
            <a:endParaRPr lang="en-GB"/>
          </a:p>
        </p:txBody>
      </p:sp>
      <p:sp>
        <p:nvSpPr>
          <p:cNvPr id="6" name="Text 3"/>
          <p:cNvSpPr txBox="1"/>
          <p:nvPr/>
        </p:nvSpPr>
        <p:spPr>
          <a:xfrm>
            <a:off x="548640" y="1737360"/>
            <a:ext cx="5852160" cy="365760"/>
          </a:xfrm>
          <a:prstGeom prst="rect">
            <a:avLst/>
          </a:prstGeom>
          <a:noFill/>
          <a:ln/>
        </p:spPr>
        <p:txBody>
          <a:bodyPr wrap="square" lIns="0" tIns="0" rIns="0" bIns="0" rtlCol="0" anchor="ctr"/>
          <a:lstStyle/>
          <a:p>
            <a:pPr marL="0" indent="0">
              <a:buNone/>
            </a:pPr>
            <a:r>
              <a:rPr lang="en-US" sz="1600" b="1" kern="0" spc="300" dirty="0">
                <a:solidFill>
                  <a:schemeClr val="accent2"/>
                </a:solidFill>
                <a:latin typeface="Times New Roman" panose="02020603050405020304" pitchFamily="18" charset="0"/>
                <a:cs typeface="Times New Roman" panose="02020603050405020304" pitchFamily="18" charset="0"/>
              </a:rPr>
              <a:t>LCLM 4004  ·  COMPONENT 1</a:t>
            </a:r>
            <a:endParaRPr lang="en-US" sz="1600" dirty="0">
              <a:latin typeface="Times New Roman" panose="02020603050405020304" pitchFamily="18" charset="0"/>
              <a:cs typeface="Times New Roman" panose="02020603050405020304" pitchFamily="18" charset="0"/>
            </a:endParaRPr>
          </a:p>
        </p:txBody>
      </p:sp>
      <p:sp>
        <p:nvSpPr>
          <p:cNvPr id="7" name="Text 4"/>
          <p:cNvSpPr txBox="1"/>
          <p:nvPr/>
        </p:nvSpPr>
        <p:spPr>
          <a:xfrm>
            <a:off x="548640" y="3474720"/>
            <a:ext cx="5669280" cy="822960"/>
          </a:xfrm>
          <a:prstGeom prst="rect">
            <a:avLst/>
          </a:prstGeom>
          <a:noFill/>
          <a:ln/>
        </p:spPr>
        <p:txBody>
          <a:bodyPr wrap="square" lIns="0" tIns="0" rIns="0" bIns="0" rtlCol="0" anchor="t"/>
          <a:lstStyle/>
          <a:p>
            <a:pPr marL="0" indent="0">
              <a:buNone/>
            </a:pPr>
            <a:r>
              <a:rPr lang="en-US" sz="2600" dirty="0">
                <a:solidFill>
                  <a:schemeClr val="bg1"/>
                </a:solidFill>
                <a:latin typeface="Times New Roman" panose="02020603050405020304" pitchFamily="18" charset="0"/>
                <a:cs typeface="Times New Roman" panose="02020603050405020304" pitchFamily="18" charset="0"/>
              </a:rPr>
              <a:t>Problem Solving and Decision-Making</a:t>
            </a:r>
            <a:endParaRPr lang="en-US" sz="2600" dirty="0">
              <a:latin typeface="Times New Roman" panose="02020603050405020304" pitchFamily="18" charset="0"/>
              <a:cs typeface="Times New Roman" panose="02020603050405020304" pitchFamily="18" charset="0"/>
            </a:endParaRPr>
          </a:p>
        </p:txBody>
      </p:sp>
      <p:sp>
        <p:nvSpPr>
          <p:cNvPr id="8" name="Details panel"/>
          <p:cNvSpPr/>
          <p:nvPr/>
        </p:nvSpPr>
        <p:spPr>
          <a:xfrm>
            <a:off x="6675120" y="1325880"/>
            <a:ext cx="4965192" cy="4526280"/>
          </a:xfrm>
          <a:prstGeom prst="roundRect">
            <a:avLst>
              <a:gd name="adj" fmla="val 2424"/>
            </a:avLst>
          </a:prstGeom>
          <a:solidFill>
            <a:schemeClr val="tx2"/>
          </a:solidFill>
          <a:ln/>
        </p:spPr>
        <p:txBody>
          <a:bodyPr/>
          <a:lstStyle/>
          <a:p>
            <a:endParaRPr lang="en-GB" dirty="0"/>
          </a:p>
        </p:txBody>
      </p:sp>
      <p:sp>
        <p:nvSpPr>
          <p:cNvPr id="9" name="Text 6"/>
          <p:cNvSpPr txBox="1"/>
          <p:nvPr/>
        </p:nvSpPr>
        <p:spPr>
          <a:xfrm>
            <a:off x="6995160" y="1554480"/>
            <a:ext cx="1783080" cy="548640"/>
          </a:xfrm>
          <a:prstGeom prst="rect">
            <a:avLst/>
          </a:prstGeom>
          <a:noFill/>
          <a:ln/>
        </p:spPr>
        <p:txBody>
          <a:bodyPr wrap="square" lIns="0" tIns="0" rIns="0" bIns="0" rtlCol="0" anchor="ctr"/>
          <a:lstStyle/>
          <a:p>
            <a:pPr marL="0" indent="0">
              <a:buNone/>
            </a:pPr>
            <a:r>
              <a:rPr lang="en-US" sz="1400" b="1" dirty="0">
                <a:solidFill>
                  <a:schemeClr val="accent2"/>
                </a:solidFill>
                <a:latin typeface="Times New Roman" panose="02020603050405020304" pitchFamily="18" charset="0"/>
                <a:cs typeface="Times New Roman" panose="02020603050405020304" pitchFamily="18" charset="0"/>
              </a:rPr>
              <a:t>Student Name:</a:t>
            </a:r>
            <a:endParaRPr lang="en-US" sz="1400" dirty="0">
              <a:latin typeface="Times New Roman" panose="02020603050405020304" pitchFamily="18" charset="0"/>
              <a:cs typeface="Times New Roman" panose="02020603050405020304" pitchFamily="18" charset="0"/>
            </a:endParaRPr>
          </a:p>
        </p:txBody>
      </p:sp>
      <p:sp>
        <p:nvSpPr>
          <p:cNvPr id="10" name="Text 7"/>
          <p:cNvSpPr txBox="1"/>
          <p:nvPr/>
        </p:nvSpPr>
        <p:spPr>
          <a:xfrm>
            <a:off x="8823960" y="1554480"/>
            <a:ext cx="2651760" cy="548640"/>
          </a:xfrm>
          <a:prstGeom prst="rect">
            <a:avLst/>
          </a:prstGeom>
          <a:noFill/>
          <a:ln/>
        </p:spPr>
        <p:txBody>
          <a:bodyPr wrap="square" lIns="0" tIns="0" rIns="0" bIns="0" rtlCol="0" anchor="ctr"/>
          <a:lstStyle/>
          <a:p>
            <a:pPr marL="0" indent="0">
              <a:buNone/>
            </a:pPr>
            <a:r>
              <a:rPr lang="en-US" sz="1600" dirty="0">
                <a:solidFill>
                  <a:schemeClr val="bg1"/>
                </a:solidFill>
                <a:latin typeface="Times New Roman" panose="02020603050405020304" pitchFamily="18" charset="0"/>
                <a:cs typeface="Times New Roman" panose="02020603050405020304" pitchFamily="18" charset="0"/>
              </a:rPr>
              <a:t>TOSIN OLUYEMI</a:t>
            </a:r>
            <a:endParaRPr lang="en-US" sz="1600" dirty="0">
              <a:latin typeface="Times New Roman" panose="02020603050405020304" pitchFamily="18" charset="0"/>
              <a:cs typeface="Times New Roman" panose="02020603050405020304" pitchFamily="18" charset="0"/>
            </a:endParaRPr>
          </a:p>
        </p:txBody>
      </p:sp>
      <p:sp>
        <p:nvSpPr>
          <p:cNvPr id="11" name="Text 8"/>
          <p:cNvSpPr txBox="1"/>
          <p:nvPr/>
        </p:nvSpPr>
        <p:spPr>
          <a:xfrm>
            <a:off x="6995160" y="2258568"/>
            <a:ext cx="1783080" cy="548640"/>
          </a:xfrm>
          <a:prstGeom prst="rect">
            <a:avLst/>
          </a:prstGeom>
          <a:noFill/>
          <a:ln/>
        </p:spPr>
        <p:txBody>
          <a:bodyPr wrap="square" lIns="0" tIns="0" rIns="0" bIns="0" rtlCol="0" anchor="ctr"/>
          <a:lstStyle/>
          <a:p>
            <a:pPr marL="0" indent="0">
              <a:buNone/>
            </a:pPr>
            <a:r>
              <a:rPr lang="en-US" sz="1400" b="1" dirty="0">
                <a:solidFill>
                  <a:schemeClr val="accent2"/>
                </a:solidFill>
                <a:latin typeface="Times New Roman" panose="02020603050405020304" pitchFamily="18" charset="0"/>
                <a:cs typeface="Times New Roman" panose="02020603050405020304" pitchFamily="18" charset="0"/>
              </a:rPr>
              <a:t>Student ID:</a:t>
            </a:r>
            <a:endParaRPr lang="en-US" sz="1400" dirty="0">
              <a:latin typeface="Times New Roman" panose="02020603050405020304" pitchFamily="18" charset="0"/>
              <a:cs typeface="Times New Roman" panose="02020603050405020304" pitchFamily="18" charset="0"/>
            </a:endParaRPr>
          </a:p>
        </p:txBody>
      </p:sp>
      <p:sp>
        <p:nvSpPr>
          <p:cNvPr id="12" name="Text 9"/>
          <p:cNvSpPr txBox="1"/>
          <p:nvPr/>
        </p:nvSpPr>
        <p:spPr>
          <a:xfrm>
            <a:off x="8823960" y="2258568"/>
            <a:ext cx="2651760" cy="548640"/>
          </a:xfrm>
          <a:prstGeom prst="rect">
            <a:avLst/>
          </a:prstGeom>
          <a:noFill/>
          <a:ln/>
        </p:spPr>
        <p:txBody>
          <a:bodyPr wrap="square" lIns="0" tIns="0" rIns="0" bIns="0" rtlCol="0" anchor="ctr"/>
          <a:lstStyle/>
          <a:p>
            <a:pPr marL="0" indent="0">
              <a:buNone/>
            </a:pPr>
            <a:r>
              <a:rPr lang="en-US" sz="1600" dirty="0">
                <a:solidFill>
                  <a:schemeClr val="bg1"/>
                </a:solidFill>
                <a:latin typeface="Times New Roman" panose="02020603050405020304" pitchFamily="18" charset="0"/>
                <a:cs typeface="Times New Roman" panose="02020603050405020304" pitchFamily="18" charset="0"/>
              </a:rPr>
              <a:t>2539734</a:t>
            </a:r>
            <a:endParaRPr lang="en-US" sz="1600" dirty="0">
              <a:latin typeface="Times New Roman" panose="02020603050405020304" pitchFamily="18" charset="0"/>
              <a:cs typeface="Times New Roman" panose="02020603050405020304" pitchFamily="18" charset="0"/>
            </a:endParaRPr>
          </a:p>
        </p:txBody>
      </p:sp>
      <p:sp>
        <p:nvSpPr>
          <p:cNvPr id="13" name="Text 10"/>
          <p:cNvSpPr txBox="1"/>
          <p:nvPr/>
        </p:nvSpPr>
        <p:spPr>
          <a:xfrm>
            <a:off x="6995160" y="2962656"/>
            <a:ext cx="1783080" cy="548640"/>
          </a:xfrm>
          <a:prstGeom prst="rect">
            <a:avLst/>
          </a:prstGeom>
          <a:noFill/>
          <a:ln/>
        </p:spPr>
        <p:txBody>
          <a:bodyPr wrap="square" lIns="0" tIns="0" rIns="0" bIns="0" rtlCol="0" anchor="ctr"/>
          <a:lstStyle/>
          <a:p>
            <a:pPr marL="0" indent="0">
              <a:buNone/>
            </a:pPr>
            <a:r>
              <a:rPr lang="en-US" sz="1400" b="1" dirty="0">
                <a:solidFill>
                  <a:schemeClr val="accent2"/>
                </a:solidFill>
                <a:latin typeface="Times New Roman" panose="02020603050405020304" pitchFamily="18" charset="0"/>
                <a:cs typeface="Times New Roman" panose="02020603050405020304" pitchFamily="18" charset="0"/>
              </a:rPr>
              <a:t>Lecturer’s Name:</a:t>
            </a:r>
            <a:endParaRPr lang="en-US" sz="1400" dirty="0">
              <a:latin typeface="Times New Roman" panose="02020603050405020304" pitchFamily="18" charset="0"/>
              <a:cs typeface="Times New Roman" panose="02020603050405020304" pitchFamily="18" charset="0"/>
            </a:endParaRPr>
          </a:p>
        </p:txBody>
      </p:sp>
      <p:sp>
        <p:nvSpPr>
          <p:cNvPr id="14" name="Text 11"/>
          <p:cNvSpPr txBox="1"/>
          <p:nvPr/>
        </p:nvSpPr>
        <p:spPr>
          <a:xfrm>
            <a:off x="8823960" y="2962656"/>
            <a:ext cx="2651760" cy="548640"/>
          </a:xfrm>
          <a:prstGeom prst="rect">
            <a:avLst/>
          </a:prstGeom>
          <a:noFill/>
          <a:ln/>
        </p:spPr>
        <p:txBody>
          <a:bodyPr wrap="square" lIns="0" tIns="0" rIns="0" bIns="0" rtlCol="0" anchor="ctr"/>
          <a:lstStyle/>
          <a:p>
            <a:pPr marL="0" indent="0">
              <a:buNone/>
            </a:pPr>
            <a:r>
              <a:rPr lang="en-US" sz="1600">
                <a:solidFill>
                  <a:schemeClr val="bg1"/>
                </a:solidFill>
                <a:latin typeface="Times New Roman" panose="02020603050405020304" pitchFamily="18" charset="0"/>
                <a:cs typeface="Times New Roman" panose="02020603050405020304" pitchFamily="18" charset="0"/>
              </a:rPr>
              <a:t>SHARIN MCDOWALL-EMEFIELE</a:t>
            </a:r>
            <a:endParaRPr lang="en-US" sz="1600" dirty="0">
              <a:latin typeface="Times New Roman" panose="02020603050405020304" pitchFamily="18" charset="0"/>
              <a:cs typeface="Times New Roman" panose="02020603050405020304" pitchFamily="18" charset="0"/>
            </a:endParaRPr>
          </a:p>
        </p:txBody>
      </p:sp>
      <p:sp>
        <p:nvSpPr>
          <p:cNvPr id="15" name="Text 12"/>
          <p:cNvSpPr txBox="1"/>
          <p:nvPr/>
        </p:nvSpPr>
        <p:spPr>
          <a:xfrm>
            <a:off x="6995160" y="3666744"/>
            <a:ext cx="1783080" cy="548640"/>
          </a:xfrm>
          <a:prstGeom prst="rect">
            <a:avLst/>
          </a:prstGeom>
          <a:noFill/>
          <a:ln/>
        </p:spPr>
        <p:txBody>
          <a:bodyPr wrap="square" lIns="0" tIns="0" rIns="0" bIns="0" rtlCol="0" anchor="ctr"/>
          <a:lstStyle/>
          <a:p>
            <a:pPr marL="0" indent="0">
              <a:buNone/>
            </a:pPr>
            <a:r>
              <a:rPr lang="en-US" sz="1400" b="1" dirty="0">
                <a:solidFill>
                  <a:schemeClr val="accent2"/>
                </a:solidFill>
                <a:latin typeface="Times New Roman" panose="02020603050405020304" pitchFamily="18" charset="0"/>
                <a:cs typeface="Times New Roman" panose="02020603050405020304" pitchFamily="18" charset="0"/>
              </a:rPr>
              <a:t>Module Code:</a:t>
            </a:r>
            <a:endParaRPr lang="en-US" sz="1400" dirty="0">
              <a:latin typeface="Times New Roman" panose="02020603050405020304" pitchFamily="18" charset="0"/>
              <a:cs typeface="Times New Roman" panose="02020603050405020304" pitchFamily="18" charset="0"/>
            </a:endParaRPr>
          </a:p>
        </p:txBody>
      </p:sp>
      <p:sp>
        <p:nvSpPr>
          <p:cNvPr id="16" name="Text 13"/>
          <p:cNvSpPr txBox="1"/>
          <p:nvPr/>
        </p:nvSpPr>
        <p:spPr>
          <a:xfrm>
            <a:off x="8823960" y="3666744"/>
            <a:ext cx="2651760" cy="548640"/>
          </a:xfrm>
          <a:prstGeom prst="rect">
            <a:avLst/>
          </a:prstGeom>
          <a:noFill/>
          <a:ln/>
        </p:spPr>
        <p:txBody>
          <a:bodyPr wrap="square" lIns="0" tIns="0" rIns="0" bIns="0" rtlCol="0" anchor="ctr"/>
          <a:lstStyle/>
          <a:p>
            <a:pPr marL="0" indent="0">
              <a:buNone/>
            </a:pPr>
            <a:r>
              <a:rPr lang="en-US" sz="1600" dirty="0">
                <a:solidFill>
                  <a:schemeClr val="bg1"/>
                </a:solidFill>
                <a:latin typeface="Times New Roman" panose="02020603050405020304" pitchFamily="18" charset="0"/>
                <a:cs typeface="Times New Roman" panose="02020603050405020304" pitchFamily="18" charset="0"/>
              </a:rPr>
              <a:t>LCLM 4004</a:t>
            </a:r>
            <a:endParaRPr lang="en-US" sz="1600" dirty="0">
              <a:latin typeface="Times New Roman" panose="02020603050405020304" pitchFamily="18" charset="0"/>
              <a:cs typeface="Times New Roman" panose="02020603050405020304" pitchFamily="18" charset="0"/>
            </a:endParaRPr>
          </a:p>
        </p:txBody>
      </p:sp>
      <p:sp>
        <p:nvSpPr>
          <p:cNvPr id="17" name="Text 14"/>
          <p:cNvSpPr txBox="1"/>
          <p:nvPr/>
        </p:nvSpPr>
        <p:spPr>
          <a:xfrm>
            <a:off x="6995160" y="4370832"/>
            <a:ext cx="1783080" cy="548640"/>
          </a:xfrm>
          <a:prstGeom prst="rect">
            <a:avLst/>
          </a:prstGeom>
          <a:noFill/>
          <a:ln/>
        </p:spPr>
        <p:txBody>
          <a:bodyPr wrap="square" lIns="0" tIns="0" rIns="0" bIns="0" rtlCol="0" anchor="ctr"/>
          <a:lstStyle/>
          <a:p>
            <a:pPr marL="0" indent="0">
              <a:buNone/>
            </a:pPr>
            <a:r>
              <a:rPr lang="en-US" sz="1400" b="1" dirty="0">
                <a:solidFill>
                  <a:schemeClr val="accent2"/>
                </a:solidFill>
                <a:latin typeface="Times New Roman" panose="02020603050405020304" pitchFamily="18" charset="0"/>
                <a:cs typeface="Times New Roman" panose="02020603050405020304" pitchFamily="18" charset="0"/>
              </a:rPr>
              <a:t>Module Name:</a:t>
            </a:r>
            <a:endParaRPr lang="en-US" sz="1400" dirty="0">
              <a:latin typeface="Times New Roman" panose="02020603050405020304" pitchFamily="18" charset="0"/>
              <a:cs typeface="Times New Roman" panose="02020603050405020304" pitchFamily="18" charset="0"/>
            </a:endParaRPr>
          </a:p>
        </p:txBody>
      </p:sp>
      <p:sp>
        <p:nvSpPr>
          <p:cNvPr id="18" name="Text 15"/>
          <p:cNvSpPr txBox="1"/>
          <p:nvPr/>
        </p:nvSpPr>
        <p:spPr>
          <a:xfrm>
            <a:off x="8823960" y="4370832"/>
            <a:ext cx="2651760" cy="548640"/>
          </a:xfrm>
          <a:prstGeom prst="rect">
            <a:avLst/>
          </a:prstGeom>
          <a:noFill/>
          <a:ln/>
        </p:spPr>
        <p:txBody>
          <a:bodyPr wrap="square" lIns="0" tIns="0" rIns="0" bIns="0" rtlCol="0" anchor="ctr"/>
          <a:lstStyle/>
          <a:p>
            <a:pPr marL="0" indent="0">
              <a:buNone/>
            </a:pPr>
            <a:r>
              <a:rPr lang="en-US" sz="1600" dirty="0">
                <a:solidFill>
                  <a:schemeClr val="bg1"/>
                </a:solidFill>
                <a:latin typeface="Times New Roman" panose="02020603050405020304" pitchFamily="18" charset="0"/>
                <a:cs typeface="Times New Roman" panose="02020603050405020304" pitchFamily="18" charset="0"/>
              </a:rPr>
              <a:t>Problem Solving and Decision-Making</a:t>
            </a:r>
            <a:endParaRPr lang="en-US" sz="1600" dirty="0">
              <a:latin typeface="Times New Roman" panose="02020603050405020304" pitchFamily="18" charset="0"/>
              <a:cs typeface="Times New Roman" panose="02020603050405020304" pitchFamily="18" charset="0"/>
            </a:endParaRPr>
          </a:p>
        </p:txBody>
      </p:sp>
      <p:sp>
        <p:nvSpPr>
          <p:cNvPr id="19" name="Text 16"/>
          <p:cNvSpPr txBox="1"/>
          <p:nvPr/>
        </p:nvSpPr>
        <p:spPr>
          <a:xfrm>
            <a:off x="6995160" y="5074920"/>
            <a:ext cx="1783080" cy="548640"/>
          </a:xfrm>
          <a:prstGeom prst="rect">
            <a:avLst/>
          </a:prstGeom>
          <a:noFill/>
          <a:ln/>
        </p:spPr>
        <p:txBody>
          <a:bodyPr wrap="square" lIns="0" tIns="0" rIns="0" bIns="0" rtlCol="0" anchor="ctr"/>
          <a:lstStyle/>
          <a:p>
            <a:pPr marL="0" indent="0">
              <a:buNone/>
            </a:pPr>
            <a:r>
              <a:rPr lang="en-US" sz="1400" b="1" dirty="0">
                <a:solidFill>
                  <a:schemeClr val="accent2"/>
                </a:solidFill>
                <a:latin typeface="Times New Roman" panose="02020603050405020304" pitchFamily="18" charset="0"/>
                <a:cs typeface="Times New Roman" panose="02020603050405020304" pitchFamily="18" charset="0"/>
              </a:rPr>
              <a:t>Component 1:</a:t>
            </a:r>
            <a:endParaRPr lang="en-US" sz="1400" dirty="0">
              <a:latin typeface="Times New Roman" panose="02020603050405020304" pitchFamily="18" charset="0"/>
              <a:cs typeface="Times New Roman" panose="02020603050405020304" pitchFamily="18" charset="0"/>
            </a:endParaRPr>
          </a:p>
        </p:txBody>
      </p:sp>
      <p:sp>
        <p:nvSpPr>
          <p:cNvPr id="20" name="Text 17"/>
          <p:cNvSpPr txBox="1"/>
          <p:nvPr/>
        </p:nvSpPr>
        <p:spPr>
          <a:xfrm>
            <a:off x="8823960" y="5074920"/>
            <a:ext cx="2651760" cy="548640"/>
          </a:xfrm>
          <a:prstGeom prst="rect">
            <a:avLst/>
          </a:prstGeom>
          <a:noFill/>
          <a:ln/>
        </p:spPr>
        <p:txBody>
          <a:bodyPr wrap="square" lIns="0" tIns="0" rIns="0" bIns="0" rtlCol="0" anchor="ctr"/>
          <a:lstStyle/>
          <a:p>
            <a:pPr marL="0" indent="0">
              <a:buNone/>
            </a:pPr>
            <a:r>
              <a:rPr lang="en-US" sz="1600" dirty="0">
                <a:solidFill>
                  <a:schemeClr val="bg1"/>
                </a:solidFill>
                <a:latin typeface="Times New Roman" panose="02020603050405020304" pitchFamily="18" charset="0"/>
                <a:cs typeface="Times New Roman" panose="02020603050405020304" pitchFamily="18" charset="0"/>
              </a:rPr>
              <a:t>Basil’s Bakery</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91672" cy="777240"/>
          </a:xfrm>
          <a:prstGeom prst="rect">
            <a:avLst/>
          </a:prstGeom>
          <a:noFill/>
          <a:ln/>
        </p:spPr>
        <p:txBody>
          <a:bodyPr wrap="square" lIns="0" tIns="0" rIns="0" bIns="0" rtlCol="0" anchor="ctr"/>
          <a:lstStyle/>
          <a:p>
            <a:pPr marL="0" indent="0" algn="l">
              <a:buNone/>
            </a:pPr>
            <a:r>
              <a:rPr lang="en-US" sz="3600" b="1" dirty="0">
                <a:solidFill>
                  <a:schemeClr val="tx1"/>
                </a:solidFill>
                <a:latin typeface="Times New Roman" panose="02020603050405020304" pitchFamily="18" charset="0"/>
                <a:cs typeface="Times New Roman" panose="02020603050405020304" pitchFamily="18" charset="0"/>
              </a:rPr>
              <a:t>Overview</a:t>
            </a:r>
            <a:endParaRPr lang="en-US" sz="3600" dirty="0">
              <a:latin typeface="Times New Roman" panose="02020603050405020304" pitchFamily="18" charset="0"/>
              <a:cs typeface="Times New Roman" panose="02020603050405020304" pitchFamily="18" charset="0"/>
            </a:endParaRPr>
          </a:p>
        </p:txBody>
      </p:sp>
      <p:sp>
        <p:nvSpPr>
          <p:cNvPr id="4" name="Intro card"/>
          <p:cNvSpPr/>
          <p:nvPr/>
        </p:nvSpPr>
        <p:spPr>
          <a:xfrm>
            <a:off x="548640" y="1417320"/>
            <a:ext cx="5577840" cy="4434840"/>
          </a:xfrm>
          <a:prstGeom prst="roundRect">
            <a:avLst>
              <a:gd name="adj" fmla="val 2474"/>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5" name="Text 2"/>
          <p:cNvSpPr txBox="1"/>
          <p:nvPr/>
        </p:nvSpPr>
        <p:spPr>
          <a:xfrm>
            <a:off x="868680" y="1645920"/>
            <a:ext cx="4937760" cy="3977640"/>
          </a:xfrm>
          <a:prstGeom prst="rect">
            <a:avLst/>
          </a:prstGeom>
          <a:noFill/>
          <a:ln/>
        </p:spPr>
        <p:txBody>
          <a:bodyPr wrap="square" lIns="0" tIns="0" rIns="0" bIns="0" rtlCol="0" anchor="t"/>
          <a:lstStyle/>
          <a:p>
            <a:pPr marL="0" indent="0">
              <a:spcAft>
                <a:spcPts val="1400"/>
              </a:spcAft>
              <a:buNone/>
            </a:pPr>
            <a:r>
              <a:rPr lang="en-US" sz="1600" dirty="0">
                <a:solidFill>
                  <a:schemeClr val="tx1"/>
                </a:solidFill>
                <a:latin typeface="Times New Roman" panose="02020603050405020304" pitchFamily="18" charset="0"/>
                <a:cs typeface="Times New Roman" panose="02020603050405020304" pitchFamily="18" charset="0"/>
              </a:rPr>
              <a:t>Good morning/afternoon. My name is </a:t>
            </a:r>
            <a:r>
              <a:rPr lang="en-US" sz="1600" dirty="0">
                <a:latin typeface="Times New Roman" panose="02020603050405020304" pitchFamily="18" charset="0"/>
                <a:cs typeface="Times New Roman" panose="02020603050405020304" pitchFamily="18" charset="0"/>
              </a:rPr>
              <a:t>Tosin Oluyemi</a:t>
            </a:r>
            <a:r>
              <a:rPr lang="en-US" sz="1600" dirty="0">
                <a:solidFill>
                  <a:schemeClr val="tx1"/>
                </a:solidFill>
                <a:latin typeface="Times New Roman" panose="02020603050405020304" pitchFamily="18" charset="0"/>
                <a:cs typeface="Times New Roman" panose="02020603050405020304" pitchFamily="18" charset="0"/>
              </a:rPr>
              <a:t> and I have been asked to review the sales position of Basil’s Bakery.</a:t>
            </a:r>
            <a:endParaRPr lang="en-US" sz="1600" dirty="0">
              <a:latin typeface="Times New Roman" panose="02020603050405020304" pitchFamily="18" charset="0"/>
              <a:cs typeface="Times New Roman" panose="02020603050405020304" pitchFamily="18" charset="0"/>
            </a:endParaRPr>
          </a:p>
          <a:p>
            <a:pPr marL="0" indent="0">
              <a:spcAft>
                <a:spcPts val="800"/>
              </a:spcAft>
              <a:buNone/>
            </a:pPr>
            <a:r>
              <a:rPr lang="en-US" sz="1600" b="1" dirty="0">
                <a:solidFill>
                  <a:schemeClr val="tx1"/>
                </a:solidFill>
                <a:latin typeface="Times New Roman" panose="02020603050405020304" pitchFamily="18" charset="0"/>
                <a:cs typeface="Times New Roman" panose="02020603050405020304" pitchFamily="18" charset="0"/>
              </a:rPr>
              <a:t>In my presentation I will:</a:t>
            </a:r>
            <a:endParaRPr lang="en-US" sz="1600" dirty="0">
              <a:latin typeface="Times New Roman" panose="02020603050405020304" pitchFamily="18" charset="0"/>
              <a:cs typeface="Times New Roman" panose="02020603050405020304" pitchFamily="18" charset="0"/>
            </a:endParaRPr>
          </a:p>
          <a:p>
            <a:pPr marL="342900" indent="-342900">
              <a:spcAft>
                <a:spcPts val="800"/>
              </a:spcAft>
              <a:buSzPct val="100000"/>
              <a:buChar char="•"/>
            </a:pPr>
            <a:r>
              <a:rPr lang="en-US" sz="1600" dirty="0">
                <a:solidFill>
                  <a:schemeClr val="tx1"/>
                </a:solidFill>
                <a:latin typeface="Times New Roman" panose="02020603050405020304" pitchFamily="18" charset="0"/>
                <a:cs typeface="Times New Roman" panose="02020603050405020304" pitchFamily="18" charset="0"/>
              </a:rPr>
              <a:t>Provide an overview of Basil’s Bakery and the nature and scope of the problems it is encountering.</a:t>
            </a:r>
            <a:endParaRPr lang="en-US" sz="1600" dirty="0">
              <a:latin typeface="Times New Roman" panose="02020603050405020304" pitchFamily="18" charset="0"/>
              <a:cs typeface="Times New Roman" panose="02020603050405020304" pitchFamily="18" charset="0"/>
            </a:endParaRPr>
          </a:p>
          <a:p>
            <a:pPr marL="342900" indent="-342900">
              <a:spcAft>
                <a:spcPts val="800"/>
              </a:spcAft>
              <a:buSzPct val="100000"/>
              <a:buChar char="•"/>
            </a:pPr>
            <a:r>
              <a:rPr lang="en-US" sz="1600" dirty="0">
                <a:solidFill>
                  <a:schemeClr val="tx1"/>
                </a:solidFill>
                <a:latin typeface="Times New Roman" panose="02020603050405020304" pitchFamily="18" charset="0"/>
                <a:cs typeface="Times New Roman" panose="02020603050405020304" pitchFamily="18" charset="0"/>
              </a:rPr>
              <a:t>Provide a critique and application of the PESTEL framework.</a:t>
            </a:r>
            <a:endParaRPr lang="en-US" sz="1600" dirty="0">
              <a:latin typeface="Times New Roman" panose="02020603050405020304" pitchFamily="18" charset="0"/>
              <a:cs typeface="Times New Roman" panose="02020603050405020304" pitchFamily="18" charset="0"/>
            </a:endParaRPr>
          </a:p>
          <a:p>
            <a:pPr marL="342900" indent="-342900">
              <a:spcAft>
                <a:spcPts val="800"/>
              </a:spcAft>
              <a:buSzPct val="100000"/>
              <a:buChar char="•"/>
            </a:pPr>
            <a:r>
              <a:rPr lang="en-US" sz="1600" dirty="0">
                <a:solidFill>
                  <a:schemeClr val="tx1"/>
                </a:solidFill>
                <a:latin typeface="Times New Roman" panose="02020603050405020304" pitchFamily="18" charset="0"/>
                <a:cs typeface="Times New Roman" panose="02020603050405020304" pitchFamily="18" charset="0"/>
              </a:rPr>
              <a:t>Provide a critique and application of the Cause-and-Effect (fishbone) model.</a:t>
            </a:r>
            <a:endParaRPr lang="en-US" sz="1600" dirty="0">
              <a:latin typeface="Times New Roman" panose="02020603050405020304" pitchFamily="18" charset="0"/>
              <a:cs typeface="Times New Roman" panose="02020603050405020304" pitchFamily="18" charset="0"/>
            </a:endParaRPr>
          </a:p>
          <a:p>
            <a:pPr marL="342900" indent="-342900">
              <a:buSzPct val="100000"/>
              <a:buChar char="•"/>
            </a:pPr>
            <a:r>
              <a:rPr lang="en-US" sz="1600" dirty="0">
                <a:solidFill>
                  <a:schemeClr val="tx1"/>
                </a:solidFill>
                <a:latin typeface="Times New Roman" panose="02020603050405020304" pitchFamily="18" charset="0"/>
                <a:cs typeface="Times New Roman" panose="02020603050405020304" pitchFamily="18" charset="0"/>
              </a:rPr>
              <a:t>Provide a summary of the key findings.</a:t>
            </a:r>
            <a:endParaRPr lang="en-US" sz="1600" dirty="0">
              <a:latin typeface="Times New Roman" panose="02020603050405020304" pitchFamily="18" charset="0"/>
              <a:cs typeface="Times New Roman" panose="02020603050405020304" pitchFamily="18" charset="0"/>
            </a:endParaRPr>
          </a:p>
        </p:txBody>
      </p:sp>
      <p:sp>
        <p:nvSpPr>
          <p:cNvPr id="6" name="Step 1"/>
          <p:cNvSpPr/>
          <p:nvPr/>
        </p:nvSpPr>
        <p:spPr>
          <a:xfrm>
            <a:off x="6492240" y="1417320"/>
            <a:ext cx="5148072" cy="731520"/>
          </a:xfrm>
          <a:prstGeom prst="roundRect">
            <a:avLst>
              <a:gd name="adj" fmla="val 15000"/>
            </a:avLst>
          </a:prstGeom>
          <a:solidFill>
            <a:schemeClr val="accent2"/>
          </a:solidFill>
          <a:ln/>
          <a:effectLst>
            <a:outerShdw blurRad="101600" dist="25400" dir="5400000" algn="bl" rotWithShape="0">
              <a:srgbClr val="000000">
                <a:alpha val="14000"/>
              </a:srgbClr>
            </a:outerShdw>
          </a:effectLst>
        </p:spPr>
        <p:txBody>
          <a:bodyPr/>
          <a:lstStyle/>
          <a:p>
            <a:endParaRPr lang="en-GB"/>
          </a:p>
        </p:txBody>
      </p:sp>
      <p:sp>
        <p:nvSpPr>
          <p:cNvPr id="7" name="Step badge"/>
          <p:cNvSpPr/>
          <p:nvPr/>
        </p:nvSpPr>
        <p:spPr>
          <a:xfrm>
            <a:off x="6675120" y="1527048"/>
            <a:ext cx="512064" cy="512064"/>
          </a:xfrm>
          <a:prstGeom prst="ellipse">
            <a:avLst/>
          </a:prstGeom>
          <a:solidFill>
            <a:schemeClr val="tx1"/>
          </a:solidFill>
          <a:ln/>
        </p:spPr>
        <p:txBody>
          <a:bodyPr/>
          <a:lstStyle/>
          <a:p>
            <a:endParaRPr lang="en-GB"/>
          </a:p>
        </p:txBody>
      </p:sp>
      <p:sp>
        <p:nvSpPr>
          <p:cNvPr id="8" name="Text 5"/>
          <p:cNvSpPr txBox="1"/>
          <p:nvPr/>
        </p:nvSpPr>
        <p:spPr>
          <a:xfrm>
            <a:off x="6675120" y="1527048"/>
            <a:ext cx="512064" cy="512064"/>
          </a:xfrm>
          <a:prstGeom prst="rect">
            <a:avLst/>
          </a:prstGeom>
          <a:noFill/>
          <a:ln/>
        </p:spPr>
        <p:txBody>
          <a:bodyPr wrap="square" lIns="0" tIns="0" rIns="0" bIns="0" rtlCol="0" anchor="ctr"/>
          <a:lstStyle/>
          <a:p>
            <a:pPr marL="0" indent="0" algn="ctr">
              <a:buNone/>
            </a:pPr>
            <a:r>
              <a:rPr lang="en-US" sz="1800" b="1" dirty="0">
                <a:solidFill>
                  <a:schemeClr val="bg1"/>
                </a:solidFill>
                <a:latin typeface="Times New Roman" panose="02020603050405020304" pitchFamily="18" charset="0"/>
                <a:cs typeface="Times New Roman" panose="02020603050405020304" pitchFamily="18" charset="0"/>
              </a:rPr>
              <a:t>1</a:t>
            </a:r>
            <a:endParaRPr lang="en-US" sz="1800" dirty="0">
              <a:latin typeface="Times New Roman" panose="02020603050405020304" pitchFamily="18" charset="0"/>
              <a:cs typeface="Times New Roman" panose="02020603050405020304" pitchFamily="18" charset="0"/>
            </a:endParaRPr>
          </a:p>
        </p:txBody>
      </p:sp>
      <p:sp>
        <p:nvSpPr>
          <p:cNvPr id="9" name="Text 6"/>
          <p:cNvSpPr txBox="1"/>
          <p:nvPr/>
        </p:nvSpPr>
        <p:spPr>
          <a:xfrm>
            <a:off x="7406640" y="1417320"/>
            <a:ext cx="4023360" cy="731520"/>
          </a:xfrm>
          <a:prstGeom prst="rect">
            <a:avLst/>
          </a:prstGeom>
          <a:noFill/>
          <a:ln/>
        </p:spPr>
        <p:txBody>
          <a:bodyPr wrap="square" lIns="0" tIns="0" rIns="0" bIns="0" rtlCol="0" anchor="ctr"/>
          <a:lstStyle/>
          <a:p>
            <a:pPr marL="0" indent="0">
              <a:buNone/>
            </a:pPr>
            <a:r>
              <a:rPr lang="en-US" sz="2000" b="1" dirty="0">
                <a:solidFill>
                  <a:schemeClr val="tx1"/>
                </a:solidFill>
                <a:latin typeface="Times New Roman" panose="02020603050405020304" pitchFamily="18" charset="0"/>
                <a:cs typeface="Times New Roman" panose="02020603050405020304" pitchFamily="18" charset="0"/>
              </a:rPr>
              <a:t>Overview</a:t>
            </a:r>
            <a:endParaRPr lang="en-US" sz="2000" dirty="0">
              <a:latin typeface="Times New Roman" panose="02020603050405020304" pitchFamily="18" charset="0"/>
              <a:cs typeface="Times New Roman" panose="02020603050405020304" pitchFamily="18" charset="0"/>
            </a:endParaRPr>
          </a:p>
        </p:txBody>
      </p:sp>
      <p:sp>
        <p:nvSpPr>
          <p:cNvPr id="10" name="Step 2"/>
          <p:cNvSpPr/>
          <p:nvPr/>
        </p:nvSpPr>
        <p:spPr>
          <a:xfrm>
            <a:off x="6492240" y="2331720"/>
            <a:ext cx="5148072" cy="731520"/>
          </a:xfrm>
          <a:prstGeom prst="roundRect">
            <a:avLst>
              <a:gd name="adj" fmla="val 15000"/>
            </a:avLst>
          </a:prstGeom>
          <a:solidFill>
            <a:schemeClr val="tx1"/>
          </a:solidFill>
          <a:ln/>
          <a:effectLst>
            <a:outerShdw blurRad="101600" dist="25400" dir="5400000" algn="bl" rotWithShape="0">
              <a:srgbClr val="000000">
                <a:alpha val="14000"/>
              </a:srgbClr>
            </a:outerShdw>
          </a:effectLst>
        </p:spPr>
        <p:txBody>
          <a:bodyPr/>
          <a:lstStyle/>
          <a:p>
            <a:endParaRPr lang="en-GB"/>
          </a:p>
        </p:txBody>
      </p:sp>
      <p:sp>
        <p:nvSpPr>
          <p:cNvPr id="11" name="Step badge"/>
          <p:cNvSpPr/>
          <p:nvPr/>
        </p:nvSpPr>
        <p:spPr>
          <a:xfrm>
            <a:off x="6675120" y="2441448"/>
            <a:ext cx="512064" cy="512064"/>
          </a:xfrm>
          <a:prstGeom prst="ellipse">
            <a:avLst/>
          </a:prstGeom>
          <a:solidFill>
            <a:schemeClr val="accent1"/>
          </a:solidFill>
          <a:ln/>
        </p:spPr>
        <p:txBody>
          <a:bodyPr/>
          <a:lstStyle/>
          <a:p>
            <a:endParaRPr lang="en-GB"/>
          </a:p>
        </p:txBody>
      </p:sp>
      <p:sp>
        <p:nvSpPr>
          <p:cNvPr id="12" name="Text 9"/>
          <p:cNvSpPr txBox="1"/>
          <p:nvPr/>
        </p:nvSpPr>
        <p:spPr>
          <a:xfrm>
            <a:off x="6675120" y="2441448"/>
            <a:ext cx="512064" cy="512064"/>
          </a:xfrm>
          <a:prstGeom prst="rect">
            <a:avLst/>
          </a:prstGeom>
          <a:noFill/>
          <a:ln/>
        </p:spPr>
        <p:txBody>
          <a:bodyPr wrap="square" lIns="0" tIns="0" rIns="0" bIns="0" rtlCol="0" anchor="ctr"/>
          <a:lstStyle/>
          <a:p>
            <a:pPr marL="0" indent="0" algn="ctr">
              <a:buNone/>
            </a:pPr>
            <a:r>
              <a:rPr lang="en-US" sz="1800" b="1" dirty="0">
                <a:solidFill>
                  <a:schemeClr val="bg1"/>
                </a:solidFill>
                <a:latin typeface="Times New Roman" panose="02020603050405020304" pitchFamily="18" charset="0"/>
                <a:cs typeface="Times New Roman" panose="02020603050405020304" pitchFamily="18" charset="0"/>
              </a:rPr>
              <a:t>2</a:t>
            </a:r>
            <a:endParaRPr lang="en-US" sz="1800" dirty="0">
              <a:latin typeface="Times New Roman" panose="02020603050405020304" pitchFamily="18" charset="0"/>
              <a:cs typeface="Times New Roman" panose="02020603050405020304" pitchFamily="18" charset="0"/>
            </a:endParaRPr>
          </a:p>
        </p:txBody>
      </p:sp>
      <p:sp>
        <p:nvSpPr>
          <p:cNvPr id="13" name="Text 10"/>
          <p:cNvSpPr txBox="1"/>
          <p:nvPr/>
        </p:nvSpPr>
        <p:spPr>
          <a:xfrm>
            <a:off x="7406640" y="2331720"/>
            <a:ext cx="4023360" cy="731520"/>
          </a:xfrm>
          <a:prstGeom prst="rect">
            <a:avLst/>
          </a:prstGeom>
          <a:noFill/>
          <a:ln/>
        </p:spPr>
        <p:txBody>
          <a:bodyPr wrap="square" lIns="0" tIns="0" rIns="0" bIns="0" rtlCol="0" anchor="ctr"/>
          <a:lstStyle/>
          <a:p>
            <a:pPr marL="0" indent="0">
              <a:buNone/>
            </a:pPr>
            <a:r>
              <a:rPr lang="en-US" sz="2000" b="1" dirty="0">
                <a:solidFill>
                  <a:schemeClr val="bg1"/>
                </a:solidFill>
                <a:latin typeface="Times New Roman" panose="02020603050405020304" pitchFamily="18" charset="0"/>
                <a:cs typeface="Times New Roman" panose="02020603050405020304" pitchFamily="18" charset="0"/>
              </a:rPr>
              <a:t>Problems</a:t>
            </a:r>
            <a:endParaRPr lang="en-US" sz="2000" dirty="0">
              <a:latin typeface="Times New Roman" panose="02020603050405020304" pitchFamily="18" charset="0"/>
              <a:cs typeface="Times New Roman" panose="02020603050405020304" pitchFamily="18" charset="0"/>
            </a:endParaRPr>
          </a:p>
        </p:txBody>
      </p:sp>
      <p:sp>
        <p:nvSpPr>
          <p:cNvPr id="14" name="Step 3"/>
          <p:cNvSpPr/>
          <p:nvPr/>
        </p:nvSpPr>
        <p:spPr>
          <a:xfrm>
            <a:off x="6492240" y="3246120"/>
            <a:ext cx="5148072" cy="731520"/>
          </a:xfrm>
          <a:prstGeom prst="roundRect">
            <a:avLst>
              <a:gd name="adj" fmla="val 15000"/>
            </a:avLst>
          </a:prstGeom>
          <a:solidFill>
            <a:schemeClr val="tx1"/>
          </a:solidFill>
          <a:ln/>
          <a:effectLst>
            <a:outerShdw blurRad="101600" dist="25400" dir="5400000" algn="bl" rotWithShape="0">
              <a:srgbClr val="000000">
                <a:alpha val="14000"/>
              </a:srgbClr>
            </a:outerShdw>
          </a:effectLst>
        </p:spPr>
        <p:txBody>
          <a:bodyPr/>
          <a:lstStyle/>
          <a:p>
            <a:endParaRPr lang="en-GB"/>
          </a:p>
        </p:txBody>
      </p:sp>
      <p:sp>
        <p:nvSpPr>
          <p:cNvPr id="15" name="Step badge"/>
          <p:cNvSpPr/>
          <p:nvPr/>
        </p:nvSpPr>
        <p:spPr>
          <a:xfrm>
            <a:off x="6675120" y="3355848"/>
            <a:ext cx="512064" cy="512064"/>
          </a:xfrm>
          <a:prstGeom prst="ellipse">
            <a:avLst/>
          </a:prstGeom>
          <a:solidFill>
            <a:schemeClr val="accent1"/>
          </a:solidFill>
          <a:ln/>
        </p:spPr>
        <p:txBody>
          <a:bodyPr/>
          <a:lstStyle/>
          <a:p>
            <a:endParaRPr lang="en-GB"/>
          </a:p>
        </p:txBody>
      </p:sp>
      <p:sp>
        <p:nvSpPr>
          <p:cNvPr id="16" name="Text 13"/>
          <p:cNvSpPr txBox="1"/>
          <p:nvPr/>
        </p:nvSpPr>
        <p:spPr>
          <a:xfrm>
            <a:off x="6675120" y="3355848"/>
            <a:ext cx="512064" cy="512064"/>
          </a:xfrm>
          <a:prstGeom prst="rect">
            <a:avLst/>
          </a:prstGeom>
          <a:noFill/>
          <a:ln/>
        </p:spPr>
        <p:txBody>
          <a:bodyPr wrap="square" lIns="0" tIns="0" rIns="0" bIns="0" rtlCol="0" anchor="ctr"/>
          <a:lstStyle/>
          <a:p>
            <a:pPr marL="0" indent="0" algn="ctr">
              <a:buNone/>
            </a:pPr>
            <a:r>
              <a:rPr lang="en-US" sz="1800" b="1" dirty="0">
                <a:solidFill>
                  <a:schemeClr val="bg1"/>
                </a:solidFill>
                <a:latin typeface="Times New Roman" panose="02020603050405020304" pitchFamily="18" charset="0"/>
                <a:cs typeface="Times New Roman" panose="02020603050405020304" pitchFamily="18" charset="0"/>
              </a:rPr>
              <a:t>3</a:t>
            </a:r>
            <a:endParaRPr lang="en-US" sz="1800" dirty="0">
              <a:latin typeface="Times New Roman" panose="02020603050405020304" pitchFamily="18" charset="0"/>
              <a:cs typeface="Times New Roman" panose="02020603050405020304" pitchFamily="18" charset="0"/>
            </a:endParaRPr>
          </a:p>
        </p:txBody>
      </p:sp>
      <p:sp>
        <p:nvSpPr>
          <p:cNvPr id="17" name="Text 14"/>
          <p:cNvSpPr txBox="1"/>
          <p:nvPr/>
        </p:nvSpPr>
        <p:spPr>
          <a:xfrm>
            <a:off x="7406640" y="3246120"/>
            <a:ext cx="4023360" cy="731520"/>
          </a:xfrm>
          <a:prstGeom prst="rect">
            <a:avLst/>
          </a:prstGeom>
          <a:noFill/>
          <a:ln/>
        </p:spPr>
        <p:txBody>
          <a:bodyPr wrap="square" lIns="0" tIns="0" rIns="0" bIns="0" rtlCol="0" anchor="ctr"/>
          <a:lstStyle/>
          <a:p>
            <a:pPr marL="0" indent="0">
              <a:buNone/>
            </a:pPr>
            <a:r>
              <a:rPr lang="en-US" sz="2000" b="1" dirty="0">
                <a:solidFill>
                  <a:schemeClr val="bg1"/>
                </a:solidFill>
                <a:latin typeface="Times New Roman" panose="02020603050405020304" pitchFamily="18" charset="0"/>
                <a:cs typeface="Times New Roman" panose="02020603050405020304" pitchFamily="18" charset="0"/>
              </a:rPr>
              <a:t>PESTEL</a:t>
            </a:r>
            <a:endParaRPr lang="en-US" sz="2000" dirty="0">
              <a:latin typeface="Times New Roman" panose="02020603050405020304" pitchFamily="18" charset="0"/>
              <a:cs typeface="Times New Roman" panose="02020603050405020304" pitchFamily="18" charset="0"/>
            </a:endParaRPr>
          </a:p>
        </p:txBody>
      </p:sp>
      <p:sp>
        <p:nvSpPr>
          <p:cNvPr id="18" name="Step 4"/>
          <p:cNvSpPr/>
          <p:nvPr/>
        </p:nvSpPr>
        <p:spPr>
          <a:xfrm>
            <a:off x="6492240" y="4160520"/>
            <a:ext cx="5148072" cy="731520"/>
          </a:xfrm>
          <a:prstGeom prst="roundRect">
            <a:avLst>
              <a:gd name="adj" fmla="val 15000"/>
            </a:avLst>
          </a:prstGeom>
          <a:solidFill>
            <a:schemeClr val="tx1"/>
          </a:solidFill>
          <a:ln/>
          <a:effectLst>
            <a:outerShdw blurRad="101600" dist="25400" dir="5400000" algn="bl" rotWithShape="0">
              <a:srgbClr val="000000">
                <a:alpha val="14000"/>
              </a:srgbClr>
            </a:outerShdw>
          </a:effectLst>
        </p:spPr>
        <p:txBody>
          <a:bodyPr/>
          <a:lstStyle/>
          <a:p>
            <a:endParaRPr lang="en-GB"/>
          </a:p>
        </p:txBody>
      </p:sp>
      <p:sp>
        <p:nvSpPr>
          <p:cNvPr id="19" name="Step badge"/>
          <p:cNvSpPr/>
          <p:nvPr/>
        </p:nvSpPr>
        <p:spPr>
          <a:xfrm>
            <a:off x="6675120" y="4270248"/>
            <a:ext cx="512064" cy="512064"/>
          </a:xfrm>
          <a:prstGeom prst="ellipse">
            <a:avLst/>
          </a:prstGeom>
          <a:solidFill>
            <a:schemeClr val="accent1"/>
          </a:solidFill>
          <a:ln/>
        </p:spPr>
        <p:txBody>
          <a:bodyPr/>
          <a:lstStyle/>
          <a:p>
            <a:endParaRPr lang="en-GB"/>
          </a:p>
        </p:txBody>
      </p:sp>
      <p:sp>
        <p:nvSpPr>
          <p:cNvPr id="20" name="Text 17"/>
          <p:cNvSpPr txBox="1"/>
          <p:nvPr/>
        </p:nvSpPr>
        <p:spPr>
          <a:xfrm>
            <a:off x="6675120" y="4270248"/>
            <a:ext cx="512064" cy="512064"/>
          </a:xfrm>
          <a:prstGeom prst="rect">
            <a:avLst/>
          </a:prstGeom>
          <a:noFill/>
          <a:ln/>
        </p:spPr>
        <p:txBody>
          <a:bodyPr wrap="square" lIns="0" tIns="0" rIns="0" bIns="0" rtlCol="0" anchor="ctr"/>
          <a:lstStyle/>
          <a:p>
            <a:pPr marL="0" indent="0" algn="ctr">
              <a:buNone/>
            </a:pPr>
            <a:r>
              <a:rPr lang="en-US" sz="1800" b="1" dirty="0">
                <a:solidFill>
                  <a:schemeClr val="bg1"/>
                </a:solidFill>
                <a:latin typeface="Times New Roman" panose="02020603050405020304" pitchFamily="18" charset="0"/>
                <a:cs typeface="Times New Roman" panose="02020603050405020304" pitchFamily="18" charset="0"/>
              </a:rPr>
              <a:t>4</a:t>
            </a:r>
            <a:endParaRPr lang="en-US" sz="1800" dirty="0">
              <a:latin typeface="Times New Roman" panose="02020603050405020304" pitchFamily="18" charset="0"/>
              <a:cs typeface="Times New Roman" panose="02020603050405020304" pitchFamily="18" charset="0"/>
            </a:endParaRPr>
          </a:p>
        </p:txBody>
      </p:sp>
      <p:sp>
        <p:nvSpPr>
          <p:cNvPr id="21" name="Text 18"/>
          <p:cNvSpPr txBox="1"/>
          <p:nvPr/>
        </p:nvSpPr>
        <p:spPr>
          <a:xfrm>
            <a:off x="7406640" y="4160520"/>
            <a:ext cx="4023360" cy="731520"/>
          </a:xfrm>
          <a:prstGeom prst="rect">
            <a:avLst/>
          </a:prstGeom>
          <a:noFill/>
          <a:ln/>
        </p:spPr>
        <p:txBody>
          <a:bodyPr wrap="square" lIns="0" tIns="0" rIns="0" bIns="0" rtlCol="0" anchor="ctr"/>
          <a:lstStyle/>
          <a:p>
            <a:pPr marL="0" indent="0">
              <a:buNone/>
            </a:pPr>
            <a:r>
              <a:rPr lang="en-US" sz="2000" b="1" dirty="0">
                <a:solidFill>
                  <a:schemeClr val="bg1"/>
                </a:solidFill>
                <a:latin typeface="Times New Roman" panose="02020603050405020304" pitchFamily="18" charset="0"/>
                <a:cs typeface="Times New Roman" panose="02020603050405020304" pitchFamily="18" charset="0"/>
              </a:rPr>
              <a:t>Cause-and-Effect</a:t>
            </a:r>
            <a:endParaRPr lang="en-US" sz="2000" dirty="0">
              <a:latin typeface="Times New Roman" panose="02020603050405020304" pitchFamily="18" charset="0"/>
              <a:cs typeface="Times New Roman" panose="02020603050405020304" pitchFamily="18" charset="0"/>
            </a:endParaRPr>
          </a:p>
        </p:txBody>
      </p:sp>
      <p:sp>
        <p:nvSpPr>
          <p:cNvPr id="22" name="Step 5"/>
          <p:cNvSpPr/>
          <p:nvPr/>
        </p:nvSpPr>
        <p:spPr>
          <a:xfrm>
            <a:off x="6492240" y="5074920"/>
            <a:ext cx="5148072" cy="731520"/>
          </a:xfrm>
          <a:prstGeom prst="roundRect">
            <a:avLst>
              <a:gd name="adj" fmla="val 15000"/>
            </a:avLst>
          </a:prstGeom>
          <a:solidFill>
            <a:schemeClr val="tx1"/>
          </a:solidFill>
          <a:ln/>
          <a:effectLst>
            <a:outerShdw blurRad="101600" dist="25400" dir="5400000" algn="bl" rotWithShape="0">
              <a:srgbClr val="000000">
                <a:alpha val="14000"/>
              </a:srgbClr>
            </a:outerShdw>
          </a:effectLst>
        </p:spPr>
        <p:txBody>
          <a:bodyPr/>
          <a:lstStyle/>
          <a:p>
            <a:endParaRPr lang="en-GB"/>
          </a:p>
        </p:txBody>
      </p:sp>
      <p:sp>
        <p:nvSpPr>
          <p:cNvPr id="23" name="Step badge"/>
          <p:cNvSpPr/>
          <p:nvPr/>
        </p:nvSpPr>
        <p:spPr>
          <a:xfrm>
            <a:off x="6675120" y="5184648"/>
            <a:ext cx="512064" cy="512064"/>
          </a:xfrm>
          <a:prstGeom prst="ellipse">
            <a:avLst/>
          </a:prstGeom>
          <a:solidFill>
            <a:schemeClr val="accent1"/>
          </a:solidFill>
          <a:ln/>
        </p:spPr>
        <p:txBody>
          <a:bodyPr/>
          <a:lstStyle/>
          <a:p>
            <a:endParaRPr lang="en-GB"/>
          </a:p>
        </p:txBody>
      </p:sp>
      <p:sp>
        <p:nvSpPr>
          <p:cNvPr id="24" name="Text 21"/>
          <p:cNvSpPr txBox="1"/>
          <p:nvPr/>
        </p:nvSpPr>
        <p:spPr>
          <a:xfrm>
            <a:off x="6675120" y="5184648"/>
            <a:ext cx="512064" cy="512064"/>
          </a:xfrm>
          <a:prstGeom prst="rect">
            <a:avLst/>
          </a:prstGeom>
          <a:noFill/>
          <a:ln/>
        </p:spPr>
        <p:txBody>
          <a:bodyPr wrap="square" lIns="0" tIns="0" rIns="0" bIns="0" rtlCol="0" anchor="ctr"/>
          <a:lstStyle/>
          <a:p>
            <a:pPr marL="0" indent="0" algn="ctr">
              <a:buNone/>
            </a:pPr>
            <a:r>
              <a:rPr lang="en-US" sz="1800" b="1" dirty="0">
                <a:solidFill>
                  <a:schemeClr val="bg1"/>
                </a:solidFill>
                <a:latin typeface="Times New Roman" panose="02020603050405020304" pitchFamily="18" charset="0"/>
                <a:cs typeface="Times New Roman" panose="02020603050405020304" pitchFamily="18" charset="0"/>
              </a:rPr>
              <a:t>5</a:t>
            </a:r>
            <a:endParaRPr lang="en-US" sz="1800" dirty="0">
              <a:latin typeface="Times New Roman" panose="02020603050405020304" pitchFamily="18" charset="0"/>
              <a:cs typeface="Times New Roman" panose="02020603050405020304" pitchFamily="18" charset="0"/>
            </a:endParaRPr>
          </a:p>
        </p:txBody>
      </p:sp>
      <p:sp>
        <p:nvSpPr>
          <p:cNvPr id="25" name="Text 22"/>
          <p:cNvSpPr txBox="1"/>
          <p:nvPr/>
        </p:nvSpPr>
        <p:spPr>
          <a:xfrm>
            <a:off x="7406640" y="5074920"/>
            <a:ext cx="4023360" cy="731520"/>
          </a:xfrm>
          <a:prstGeom prst="rect">
            <a:avLst/>
          </a:prstGeom>
          <a:noFill/>
          <a:ln/>
        </p:spPr>
        <p:txBody>
          <a:bodyPr wrap="square" lIns="0" tIns="0" rIns="0" bIns="0" rtlCol="0" anchor="ctr"/>
          <a:lstStyle/>
          <a:p>
            <a:pPr marL="0" indent="0">
              <a:buNone/>
            </a:pPr>
            <a:r>
              <a:rPr lang="en-US" sz="2000" b="1" dirty="0">
                <a:solidFill>
                  <a:schemeClr val="bg1"/>
                </a:solidFill>
                <a:latin typeface="Times New Roman" panose="02020603050405020304" pitchFamily="18" charset="0"/>
                <a:cs typeface="Times New Roman" panose="02020603050405020304" pitchFamily="18" charset="0"/>
              </a:rPr>
              <a:t>Key findings</a:t>
            </a:r>
            <a:endParaRPr lang="en-US" sz="2000" dirty="0">
              <a:latin typeface="Times New Roman" panose="02020603050405020304" pitchFamily="18" charset="0"/>
              <a:cs typeface="Times New Roman" panose="02020603050405020304" pitchFamily="18" charset="0"/>
            </a:endParaRPr>
          </a:p>
        </p:txBody>
      </p:sp>
      <p:sp>
        <p:nvSpPr>
          <p:cNvPr id="3" name="Slide Number Placeholder 0"/>
          <p:cNvSpPr>
            <a:spLocks noGrp="1"/>
          </p:cNvSpPr>
          <p:nvPr>
            <p:ph type="sldNum" sz="quarter" idx="4294967295"/>
          </p:nvPr>
        </p:nvSpPr>
        <p:spPr>
          <a:xfrm>
            <a:off x="11064240" y="6355080"/>
            <a:ext cx="576072" cy="274320"/>
          </a:xfrm>
          <a:prstGeom prst="rect">
            <a:avLst/>
          </a:prstGeom>
          <a:extLst>
            <a:ext uri="{C572A759-6A51-4108-AA02-DFA0A04FC94B}">
              <ma14:wrappingTextBoxFlag xmlns:ma14="http://schemas.microsoft.com/office/mac/drawingml/2011/main" xmlns="" val="0"/>
            </a:ext>
          </a:extLst>
        </p:spPr>
        <p:txBody>
          <a:bodyPr/>
          <a:lstStyle>
            <a:lvl1pPr>
              <a:defRPr sz="1100">
                <a:solidFill>
                  <a:srgbClr val="6B5648"/>
                </a:solidFill>
              </a:defRPr>
            </a:lvl1pPr>
          </a:lstStyle>
          <a:p>
            <a:pPr algn="r"/>
            <a:fld id="{F7021451-1387-4CA6-816F-3879F97B5CBC}" type="slidenum">
              <a:rPr lang="en-US" b="0">
                <a:latin typeface="Times New Roman" panose="02020603050405020304" pitchFamily="18" charset="0"/>
                <a:cs typeface="Times New Roman" panose="02020603050405020304" pitchFamily="18" charset="0"/>
              </a:rPr>
              <a:t>2</a:t>
            </a:fld>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91672" cy="777240"/>
          </a:xfrm>
          <a:prstGeom prst="rect">
            <a:avLst/>
          </a:prstGeom>
          <a:noFill/>
          <a:ln/>
        </p:spPr>
        <p:txBody>
          <a:bodyPr wrap="square" lIns="0" tIns="0" rIns="0" bIns="0" rtlCol="0" anchor="ctr"/>
          <a:lstStyle/>
          <a:p>
            <a:pPr marL="0" indent="0" algn="l">
              <a:buNone/>
            </a:pPr>
            <a:r>
              <a:rPr lang="en-US" sz="3600" b="1" dirty="0">
                <a:solidFill>
                  <a:schemeClr val="tx1"/>
                </a:solidFill>
                <a:latin typeface="Times New Roman" panose="02020603050405020304" pitchFamily="18" charset="0"/>
                <a:cs typeface="Times New Roman" panose="02020603050405020304" pitchFamily="18" charset="0"/>
              </a:rPr>
              <a:t>Overview of Basil’s Bakery</a:t>
            </a:r>
            <a:endParaRPr lang="en-US" sz="3600" dirty="0">
              <a:latin typeface="Times New Roman" panose="02020603050405020304" pitchFamily="18" charset="0"/>
              <a:cs typeface="Times New Roman" panose="02020603050405020304" pitchFamily="18" charset="0"/>
            </a:endParaRPr>
          </a:p>
        </p:txBody>
      </p:sp>
      <p:sp>
        <p:nvSpPr>
          <p:cNvPr id="4" name="Fact 1"/>
          <p:cNvSpPr/>
          <p:nvPr/>
        </p:nvSpPr>
        <p:spPr>
          <a:xfrm>
            <a:off x="548640" y="1417320"/>
            <a:ext cx="6949440" cy="777240"/>
          </a:xfrm>
          <a:prstGeom prst="roundRect">
            <a:avLst>
              <a:gd name="adj" fmla="val 14118"/>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5" name="Icon badge"/>
          <p:cNvSpPr/>
          <p:nvPr/>
        </p:nvSpPr>
        <p:spPr>
          <a:xfrm>
            <a:off x="731520" y="1536192"/>
            <a:ext cx="548640" cy="548640"/>
          </a:xfrm>
          <a:prstGeom prst="ellipse">
            <a:avLst/>
          </a:prstGeom>
          <a:solidFill>
            <a:schemeClr val="accent1"/>
          </a:solidFill>
          <a:ln/>
        </p:spPr>
        <p:txBody>
          <a:bodyPr/>
          <a:lstStyle/>
          <a:p>
            <a:endParaRPr lang="en-GB"/>
          </a:p>
        </p:txBody>
      </p:sp>
      <p:pic>
        <p:nvPicPr>
          <p:cNvPr id="6" name="Image 0" descr="icon"/>
          <p:cNvPicPr>
            <a:picLocks noChangeAspect="1"/>
          </p:cNvPicPr>
          <p:nvPr/>
        </p:nvPicPr>
        <p:blipFill>
          <a:blip r:embed="rId3"/>
          <a:stretch>
            <a:fillRect/>
          </a:stretch>
        </p:blipFill>
        <p:spPr>
          <a:xfrm>
            <a:off x="868680" y="1673352"/>
            <a:ext cx="274320" cy="274320"/>
          </a:xfrm>
          <a:prstGeom prst="rect">
            <a:avLst/>
          </a:prstGeom>
        </p:spPr>
      </p:pic>
      <p:sp>
        <p:nvSpPr>
          <p:cNvPr id="7" name="Text 3"/>
          <p:cNvSpPr txBox="1"/>
          <p:nvPr/>
        </p:nvSpPr>
        <p:spPr>
          <a:xfrm>
            <a:off x="1508760" y="1417320"/>
            <a:ext cx="5806440" cy="777240"/>
          </a:xfrm>
          <a:prstGeom prst="rect">
            <a:avLst/>
          </a:prstGeom>
          <a:noFill/>
          <a:ln/>
        </p:spPr>
        <p:txBody>
          <a:bodyPr wrap="square" lIns="0" tIns="0" rIns="0" bIns="0" rtlCol="0" anchor="ctr"/>
          <a:lstStyle/>
          <a:p>
            <a:pPr marL="0" indent="0">
              <a:buNone/>
            </a:pPr>
            <a:r>
              <a:rPr lang="en-US" sz="1400" dirty="0">
                <a:solidFill>
                  <a:schemeClr val="tx1"/>
                </a:solidFill>
                <a:latin typeface="Times New Roman" panose="02020603050405020304" pitchFamily="18" charset="0"/>
                <a:cs typeface="Times New Roman" panose="02020603050405020304" pitchFamily="18" charset="0"/>
              </a:rPr>
              <a:t>Independent bakery in a Coventry retail park, opened in 2015, making cakes, pastries and bread from organic ingredients.</a:t>
            </a:r>
            <a:endParaRPr lang="en-US" sz="1400" dirty="0">
              <a:latin typeface="Times New Roman" panose="02020603050405020304" pitchFamily="18" charset="0"/>
              <a:cs typeface="Times New Roman" panose="02020603050405020304" pitchFamily="18" charset="0"/>
            </a:endParaRPr>
          </a:p>
        </p:txBody>
      </p:sp>
      <p:sp>
        <p:nvSpPr>
          <p:cNvPr id="8" name="Fact 2"/>
          <p:cNvSpPr/>
          <p:nvPr/>
        </p:nvSpPr>
        <p:spPr>
          <a:xfrm>
            <a:off x="548640" y="2340864"/>
            <a:ext cx="6949440" cy="777240"/>
          </a:xfrm>
          <a:prstGeom prst="roundRect">
            <a:avLst>
              <a:gd name="adj" fmla="val 14118"/>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9" name="Icon badge"/>
          <p:cNvSpPr/>
          <p:nvPr/>
        </p:nvSpPr>
        <p:spPr>
          <a:xfrm>
            <a:off x="731520" y="2459736"/>
            <a:ext cx="548640" cy="548640"/>
          </a:xfrm>
          <a:prstGeom prst="ellipse">
            <a:avLst/>
          </a:prstGeom>
          <a:solidFill>
            <a:schemeClr val="accent1"/>
          </a:solidFill>
          <a:ln/>
        </p:spPr>
        <p:txBody>
          <a:bodyPr/>
          <a:lstStyle/>
          <a:p>
            <a:endParaRPr lang="en-GB"/>
          </a:p>
        </p:txBody>
      </p:sp>
      <p:pic>
        <p:nvPicPr>
          <p:cNvPr id="10" name="Image 1" descr="icon"/>
          <p:cNvPicPr>
            <a:picLocks noChangeAspect="1"/>
          </p:cNvPicPr>
          <p:nvPr/>
        </p:nvPicPr>
        <p:blipFill>
          <a:blip r:embed="rId4"/>
          <a:stretch>
            <a:fillRect/>
          </a:stretch>
        </p:blipFill>
        <p:spPr>
          <a:xfrm>
            <a:off x="868680" y="2596896"/>
            <a:ext cx="274320" cy="274320"/>
          </a:xfrm>
          <a:prstGeom prst="rect">
            <a:avLst/>
          </a:prstGeom>
        </p:spPr>
      </p:pic>
      <p:sp>
        <p:nvSpPr>
          <p:cNvPr id="11" name="Text 6"/>
          <p:cNvSpPr txBox="1"/>
          <p:nvPr/>
        </p:nvSpPr>
        <p:spPr>
          <a:xfrm>
            <a:off x="1508760" y="2340864"/>
            <a:ext cx="5806440" cy="777240"/>
          </a:xfrm>
          <a:prstGeom prst="rect">
            <a:avLst/>
          </a:prstGeom>
          <a:noFill/>
          <a:ln/>
        </p:spPr>
        <p:txBody>
          <a:bodyPr wrap="square" lIns="0" tIns="0" rIns="0" bIns="0" rtlCol="0" anchor="ctr"/>
          <a:lstStyle/>
          <a:p>
            <a:pPr marL="0" indent="0">
              <a:buNone/>
            </a:pPr>
            <a:r>
              <a:rPr lang="en-US" sz="1400" dirty="0">
                <a:solidFill>
                  <a:schemeClr val="tx1"/>
                </a:solidFill>
                <a:latin typeface="Times New Roman" panose="02020603050405020304" pitchFamily="18" charset="0"/>
                <a:cs typeface="Times New Roman" panose="02020603050405020304" pitchFamily="18" charset="0"/>
              </a:rPr>
              <a:t>Customers are local shoppers, retail park staff, and office and warehouse workers.</a:t>
            </a:r>
            <a:endParaRPr lang="en-US" sz="1400" dirty="0">
              <a:latin typeface="Times New Roman" panose="02020603050405020304" pitchFamily="18" charset="0"/>
              <a:cs typeface="Times New Roman" panose="02020603050405020304" pitchFamily="18" charset="0"/>
            </a:endParaRPr>
          </a:p>
        </p:txBody>
      </p:sp>
      <p:sp>
        <p:nvSpPr>
          <p:cNvPr id="12" name="Fact 3"/>
          <p:cNvSpPr/>
          <p:nvPr/>
        </p:nvSpPr>
        <p:spPr>
          <a:xfrm>
            <a:off x="548640" y="3264408"/>
            <a:ext cx="6949440" cy="777240"/>
          </a:xfrm>
          <a:prstGeom prst="roundRect">
            <a:avLst>
              <a:gd name="adj" fmla="val 14118"/>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13" name="Icon badge"/>
          <p:cNvSpPr/>
          <p:nvPr/>
        </p:nvSpPr>
        <p:spPr>
          <a:xfrm>
            <a:off x="731520" y="3383280"/>
            <a:ext cx="548640" cy="548640"/>
          </a:xfrm>
          <a:prstGeom prst="ellipse">
            <a:avLst/>
          </a:prstGeom>
          <a:solidFill>
            <a:schemeClr val="accent1"/>
          </a:solidFill>
          <a:ln/>
        </p:spPr>
        <p:txBody>
          <a:bodyPr/>
          <a:lstStyle/>
          <a:p>
            <a:endParaRPr lang="en-GB"/>
          </a:p>
        </p:txBody>
      </p:sp>
      <p:pic>
        <p:nvPicPr>
          <p:cNvPr id="14" name="Image 2" descr="icon"/>
          <p:cNvPicPr>
            <a:picLocks noChangeAspect="1"/>
          </p:cNvPicPr>
          <p:nvPr/>
        </p:nvPicPr>
        <p:blipFill>
          <a:blip r:embed="rId5"/>
          <a:stretch>
            <a:fillRect/>
          </a:stretch>
        </p:blipFill>
        <p:spPr>
          <a:xfrm>
            <a:off x="868680" y="3520440"/>
            <a:ext cx="274320" cy="274320"/>
          </a:xfrm>
          <a:prstGeom prst="rect">
            <a:avLst/>
          </a:prstGeom>
        </p:spPr>
      </p:pic>
      <p:sp>
        <p:nvSpPr>
          <p:cNvPr id="15" name="Text 9"/>
          <p:cNvSpPr txBox="1"/>
          <p:nvPr/>
        </p:nvSpPr>
        <p:spPr>
          <a:xfrm>
            <a:off x="1508760" y="3264408"/>
            <a:ext cx="5806440" cy="777240"/>
          </a:xfrm>
          <a:prstGeom prst="rect">
            <a:avLst/>
          </a:prstGeom>
          <a:noFill/>
          <a:ln/>
        </p:spPr>
        <p:txBody>
          <a:bodyPr wrap="square" lIns="0" tIns="0" rIns="0" bIns="0" rtlCol="0" anchor="ctr"/>
          <a:lstStyle/>
          <a:p>
            <a:pPr marL="0" indent="0">
              <a:buNone/>
            </a:pPr>
            <a:r>
              <a:rPr lang="en-US" sz="1400" dirty="0">
                <a:solidFill>
                  <a:schemeClr val="tx1"/>
                </a:solidFill>
                <a:latin typeface="Times New Roman" panose="02020603050405020304" pitchFamily="18" charset="0"/>
                <a:cs typeface="Times New Roman" panose="02020603050405020304" pitchFamily="18" charset="0"/>
              </a:rPr>
              <a:t>Sales grew until 2019, fell sharply in 2020 (Covid) and never recovered.</a:t>
            </a:r>
            <a:endParaRPr lang="en-US" sz="1400" dirty="0">
              <a:latin typeface="Times New Roman" panose="02020603050405020304" pitchFamily="18" charset="0"/>
              <a:cs typeface="Times New Roman" panose="02020603050405020304" pitchFamily="18" charset="0"/>
            </a:endParaRPr>
          </a:p>
        </p:txBody>
      </p:sp>
      <p:sp>
        <p:nvSpPr>
          <p:cNvPr id="16" name="Fact 4"/>
          <p:cNvSpPr/>
          <p:nvPr/>
        </p:nvSpPr>
        <p:spPr>
          <a:xfrm>
            <a:off x="548640" y="4187952"/>
            <a:ext cx="6949440" cy="777240"/>
          </a:xfrm>
          <a:prstGeom prst="roundRect">
            <a:avLst>
              <a:gd name="adj" fmla="val 14118"/>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17" name="Icon badge"/>
          <p:cNvSpPr/>
          <p:nvPr/>
        </p:nvSpPr>
        <p:spPr>
          <a:xfrm>
            <a:off x="731520" y="4306824"/>
            <a:ext cx="548640" cy="548640"/>
          </a:xfrm>
          <a:prstGeom prst="ellipse">
            <a:avLst/>
          </a:prstGeom>
          <a:solidFill>
            <a:schemeClr val="accent1"/>
          </a:solidFill>
          <a:ln/>
        </p:spPr>
        <p:txBody>
          <a:bodyPr/>
          <a:lstStyle/>
          <a:p>
            <a:endParaRPr lang="en-GB"/>
          </a:p>
        </p:txBody>
      </p:sp>
      <p:pic>
        <p:nvPicPr>
          <p:cNvPr id="18" name="Image 3" descr="icon"/>
          <p:cNvPicPr>
            <a:picLocks noChangeAspect="1"/>
          </p:cNvPicPr>
          <p:nvPr/>
        </p:nvPicPr>
        <p:blipFill>
          <a:blip r:embed="rId6"/>
          <a:stretch>
            <a:fillRect/>
          </a:stretch>
        </p:blipFill>
        <p:spPr>
          <a:xfrm>
            <a:off x="868680" y="4443984"/>
            <a:ext cx="274320" cy="274320"/>
          </a:xfrm>
          <a:prstGeom prst="rect">
            <a:avLst/>
          </a:prstGeom>
        </p:spPr>
      </p:pic>
      <p:sp>
        <p:nvSpPr>
          <p:cNvPr id="19" name="Text 12"/>
          <p:cNvSpPr txBox="1"/>
          <p:nvPr/>
        </p:nvSpPr>
        <p:spPr>
          <a:xfrm>
            <a:off x="1508760" y="4187952"/>
            <a:ext cx="5806440" cy="777240"/>
          </a:xfrm>
          <a:prstGeom prst="rect">
            <a:avLst/>
          </a:prstGeom>
          <a:noFill/>
          <a:ln/>
        </p:spPr>
        <p:txBody>
          <a:bodyPr wrap="square" lIns="0" tIns="0" rIns="0" bIns="0" rtlCol="0" anchor="ctr"/>
          <a:lstStyle/>
          <a:p>
            <a:pPr marL="0" indent="0">
              <a:buNone/>
            </a:pPr>
            <a:r>
              <a:rPr lang="en-US" sz="1400" dirty="0">
                <a:solidFill>
                  <a:schemeClr val="tx1"/>
                </a:solidFill>
                <a:latin typeface="Times New Roman" panose="02020603050405020304" pitchFamily="18" charset="0"/>
                <a:cs typeface="Times New Roman" panose="02020603050405020304" pitchFamily="18" charset="0"/>
              </a:rPr>
              <a:t>Rent, rates, utilities and insurance are now well above 2019 levels.</a:t>
            </a:r>
            <a:endParaRPr lang="en-US" sz="1400" dirty="0">
              <a:latin typeface="Times New Roman" panose="02020603050405020304" pitchFamily="18" charset="0"/>
              <a:cs typeface="Times New Roman" panose="02020603050405020304" pitchFamily="18" charset="0"/>
            </a:endParaRPr>
          </a:p>
        </p:txBody>
      </p:sp>
      <p:sp>
        <p:nvSpPr>
          <p:cNvPr id="20" name="Fact 5"/>
          <p:cNvSpPr/>
          <p:nvPr/>
        </p:nvSpPr>
        <p:spPr>
          <a:xfrm>
            <a:off x="548640" y="5111496"/>
            <a:ext cx="6949440" cy="777240"/>
          </a:xfrm>
          <a:prstGeom prst="roundRect">
            <a:avLst>
              <a:gd name="adj" fmla="val 14118"/>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21" name="Icon badge"/>
          <p:cNvSpPr/>
          <p:nvPr/>
        </p:nvSpPr>
        <p:spPr>
          <a:xfrm>
            <a:off x="731520" y="5230368"/>
            <a:ext cx="548640" cy="548640"/>
          </a:xfrm>
          <a:prstGeom prst="ellipse">
            <a:avLst/>
          </a:prstGeom>
          <a:solidFill>
            <a:schemeClr val="accent1"/>
          </a:solidFill>
          <a:ln/>
        </p:spPr>
        <p:txBody>
          <a:bodyPr/>
          <a:lstStyle/>
          <a:p>
            <a:endParaRPr lang="en-GB"/>
          </a:p>
        </p:txBody>
      </p:sp>
      <p:pic>
        <p:nvPicPr>
          <p:cNvPr id="22" name="Image 4" descr="icon"/>
          <p:cNvPicPr>
            <a:picLocks noChangeAspect="1"/>
          </p:cNvPicPr>
          <p:nvPr/>
        </p:nvPicPr>
        <p:blipFill>
          <a:blip r:embed="rId7"/>
          <a:stretch>
            <a:fillRect/>
          </a:stretch>
        </p:blipFill>
        <p:spPr>
          <a:xfrm>
            <a:off x="868680" y="5367528"/>
            <a:ext cx="274320" cy="274320"/>
          </a:xfrm>
          <a:prstGeom prst="rect">
            <a:avLst/>
          </a:prstGeom>
        </p:spPr>
      </p:pic>
      <p:sp>
        <p:nvSpPr>
          <p:cNvPr id="23" name="Text 15"/>
          <p:cNvSpPr txBox="1"/>
          <p:nvPr/>
        </p:nvSpPr>
        <p:spPr>
          <a:xfrm>
            <a:off x="1508760" y="5111496"/>
            <a:ext cx="5806440" cy="777240"/>
          </a:xfrm>
          <a:prstGeom prst="rect">
            <a:avLst/>
          </a:prstGeom>
          <a:noFill/>
          <a:ln/>
        </p:spPr>
        <p:txBody>
          <a:bodyPr wrap="square" lIns="0" tIns="0" rIns="0" bIns="0" rtlCol="0" anchor="ctr"/>
          <a:lstStyle/>
          <a:p>
            <a:pPr marL="0" indent="0">
              <a:buNone/>
            </a:pPr>
            <a:r>
              <a:rPr lang="en-US" sz="1400" dirty="0">
                <a:solidFill>
                  <a:schemeClr val="tx1"/>
                </a:solidFill>
                <a:latin typeface="Times New Roman" panose="02020603050405020304" pitchFamily="18" charset="0"/>
                <a:cs typeface="Times New Roman" panose="02020603050405020304" pitchFamily="18" charset="0"/>
              </a:rPr>
              <a:t>Customers are asking for delivery and pre-orders, which Basil cannot currently offer.</a:t>
            </a:r>
            <a:endParaRPr lang="en-US" sz="1400" dirty="0">
              <a:latin typeface="Times New Roman" panose="02020603050405020304" pitchFamily="18" charset="0"/>
              <a:cs typeface="Times New Roman" panose="02020603050405020304" pitchFamily="18" charset="0"/>
            </a:endParaRPr>
          </a:p>
        </p:txBody>
      </p:sp>
      <p:sp>
        <p:nvSpPr>
          <p:cNvPr id="24" name="Stat 1"/>
          <p:cNvSpPr/>
          <p:nvPr/>
        </p:nvSpPr>
        <p:spPr>
          <a:xfrm>
            <a:off x="7863840" y="1417320"/>
            <a:ext cx="3776472" cy="1371600"/>
          </a:xfrm>
          <a:prstGeom prst="roundRect">
            <a:avLst>
              <a:gd name="adj" fmla="val 8000"/>
            </a:avLst>
          </a:prstGeom>
          <a:solidFill>
            <a:schemeClr val="tx1"/>
          </a:solidFill>
          <a:ln/>
          <a:effectLst>
            <a:outerShdw blurRad="101600" dist="25400" dir="5400000" algn="bl" rotWithShape="0">
              <a:srgbClr val="000000">
                <a:alpha val="14000"/>
              </a:srgbClr>
            </a:outerShdw>
          </a:effectLst>
        </p:spPr>
        <p:txBody>
          <a:bodyPr/>
          <a:lstStyle/>
          <a:p>
            <a:endParaRPr lang="en-GB"/>
          </a:p>
        </p:txBody>
      </p:sp>
      <p:sp>
        <p:nvSpPr>
          <p:cNvPr id="25" name="Text 17"/>
          <p:cNvSpPr txBox="1"/>
          <p:nvPr/>
        </p:nvSpPr>
        <p:spPr>
          <a:xfrm>
            <a:off x="8092440" y="1527048"/>
            <a:ext cx="3337560" cy="777240"/>
          </a:xfrm>
          <a:prstGeom prst="rect">
            <a:avLst/>
          </a:prstGeom>
          <a:noFill/>
          <a:ln/>
        </p:spPr>
        <p:txBody>
          <a:bodyPr wrap="square" lIns="0" tIns="0" rIns="0" bIns="0" rtlCol="0" anchor="ctr"/>
          <a:lstStyle/>
          <a:p>
            <a:pPr marL="0" indent="0">
              <a:buNone/>
            </a:pPr>
            <a:r>
              <a:rPr lang="en-US" sz="4400" b="1" dirty="0">
                <a:solidFill>
                  <a:schemeClr val="accent2"/>
                </a:solidFill>
                <a:latin typeface="Times New Roman" panose="02020603050405020304" pitchFamily="18" charset="0"/>
                <a:ea typeface="Cambria" pitchFamily="34" charset="-122"/>
                <a:cs typeface="Times New Roman" panose="02020603050405020304" pitchFamily="18" charset="0"/>
              </a:rPr>
              <a:t>2015</a:t>
            </a:r>
            <a:endParaRPr lang="en-US" sz="4400" dirty="0">
              <a:latin typeface="Times New Roman" panose="02020603050405020304" pitchFamily="18" charset="0"/>
              <a:cs typeface="Times New Roman" panose="02020603050405020304" pitchFamily="18" charset="0"/>
            </a:endParaRPr>
          </a:p>
        </p:txBody>
      </p:sp>
      <p:sp>
        <p:nvSpPr>
          <p:cNvPr id="26" name="Text 18"/>
          <p:cNvSpPr txBox="1"/>
          <p:nvPr/>
        </p:nvSpPr>
        <p:spPr>
          <a:xfrm>
            <a:off x="8092440" y="2286000"/>
            <a:ext cx="3337560" cy="365760"/>
          </a:xfrm>
          <a:prstGeom prst="rect">
            <a:avLst/>
          </a:prstGeom>
          <a:noFill/>
          <a:ln/>
        </p:spPr>
        <p:txBody>
          <a:bodyPr wrap="square" lIns="0" tIns="0" rIns="0" bIns="0" rtlCol="0" anchor="t"/>
          <a:lstStyle/>
          <a:p>
            <a:pPr marL="0" indent="0">
              <a:buNone/>
            </a:pPr>
            <a:r>
              <a:rPr lang="en-US" sz="1400" dirty="0">
                <a:solidFill>
                  <a:schemeClr val="bg1"/>
                </a:solidFill>
                <a:latin typeface="Times New Roman" panose="02020603050405020304" pitchFamily="18" charset="0"/>
                <a:cs typeface="Times New Roman" panose="02020603050405020304" pitchFamily="18" charset="0"/>
              </a:rPr>
              <a:t>Year opened; sales grew until 2019</a:t>
            </a:r>
            <a:endParaRPr lang="en-US" sz="1400" dirty="0">
              <a:latin typeface="Times New Roman" panose="02020603050405020304" pitchFamily="18" charset="0"/>
              <a:cs typeface="Times New Roman" panose="02020603050405020304" pitchFamily="18" charset="0"/>
            </a:endParaRPr>
          </a:p>
        </p:txBody>
      </p:sp>
      <p:sp>
        <p:nvSpPr>
          <p:cNvPr id="27" name="Stat 2"/>
          <p:cNvSpPr/>
          <p:nvPr/>
        </p:nvSpPr>
        <p:spPr>
          <a:xfrm>
            <a:off x="7863840" y="2971800"/>
            <a:ext cx="3776472" cy="1371600"/>
          </a:xfrm>
          <a:prstGeom prst="roundRect">
            <a:avLst>
              <a:gd name="adj" fmla="val 8000"/>
            </a:avLst>
          </a:prstGeom>
          <a:solidFill>
            <a:schemeClr val="tx1"/>
          </a:solidFill>
          <a:ln/>
          <a:effectLst>
            <a:outerShdw blurRad="101600" dist="25400" dir="5400000" algn="bl" rotWithShape="0">
              <a:srgbClr val="000000">
                <a:alpha val="14000"/>
              </a:srgbClr>
            </a:outerShdw>
          </a:effectLst>
        </p:spPr>
        <p:txBody>
          <a:bodyPr/>
          <a:lstStyle/>
          <a:p>
            <a:endParaRPr lang="en-GB"/>
          </a:p>
        </p:txBody>
      </p:sp>
      <p:sp>
        <p:nvSpPr>
          <p:cNvPr id="28" name="Text 20"/>
          <p:cNvSpPr txBox="1"/>
          <p:nvPr/>
        </p:nvSpPr>
        <p:spPr>
          <a:xfrm>
            <a:off x="8092440" y="3081528"/>
            <a:ext cx="3337560" cy="777240"/>
          </a:xfrm>
          <a:prstGeom prst="rect">
            <a:avLst/>
          </a:prstGeom>
          <a:noFill/>
          <a:ln/>
        </p:spPr>
        <p:txBody>
          <a:bodyPr wrap="square" lIns="0" tIns="0" rIns="0" bIns="0" rtlCol="0" anchor="ctr"/>
          <a:lstStyle/>
          <a:p>
            <a:pPr marL="0" indent="0">
              <a:buNone/>
            </a:pPr>
            <a:r>
              <a:rPr lang="en-US" sz="4400" b="1" dirty="0">
                <a:solidFill>
                  <a:schemeClr val="accent2"/>
                </a:solidFill>
                <a:latin typeface="Times New Roman" panose="02020603050405020304" pitchFamily="18" charset="0"/>
                <a:ea typeface="Cambria" pitchFamily="34" charset="-122"/>
                <a:cs typeface="Times New Roman" panose="02020603050405020304" pitchFamily="18" charset="0"/>
              </a:rPr>
              <a:t>-25%</a:t>
            </a:r>
            <a:endParaRPr lang="en-US" sz="4400" dirty="0">
              <a:latin typeface="Times New Roman" panose="02020603050405020304" pitchFamily="18" charset="0"/>
              <a:cs typeface="Times New Roman" panose="02020603050405020304" pitchFamily="18" charset="0"/>
            </a:endParaRPr>
          </a:p>
        </p:txBody>
      </p:sp>
      <p:sp>
        <p:nvSpPr>
          <p:cNvPr id="29" name="Text 21"/>
          <p:cNvSpPr txBox="1"/>
          <p:nvPr/>
        </p:nvSpPr>
        <p:spPr>
          <a:xfrm>
            <a:off x="8092440" y="3840480"/>
            <a:ext cx="3337560" cy="365760"/>
          </a:xfrm>
          <a:prstGeom prst="rect">
            <a:avLst/>
          </a:prstGeom>
          <a:noFill/>
          <a:ln/>
        </p:spPr>
        <p:txBody>
          <a:bodyPr wrap="square" lIns="0" tIns="0" rIns="0" bIns="0" rtlCol="0" anchor="t"/>
          <a:lstStyle/>
          <a:p>
            <a:pPr marL="0" indent="0">
              <a:buNone/>
            </a:pPr>
            <a:r>
              <a:rPr lang="en-US" sz="1400" dirty="0">
                <a:solidFill>
                  <a:schemeClr val="bg1"/>
                </a:solidFill>
                <a:latin typeface="Times New Roman" panose="02020603050405020304" pitchFamily="18" charset="0"/>
                <a:cs typeface="Times New Roman" panose="02020603050405020304" pitchFamily="18" charset="0"/>
              </a:rPr>
              <a:t>Average sales 2023-25 vs 2019</a:t>
            </a:r>
            <a:endParaRPr lang="en-US" sz="1400" dirty="0">
              <a:latin typeface="Times New Roman" panose="02020603050405020304" pitchFamily="18" charset="0"/>
              <a:cs typeface="Times New Roman" panose="02020603050405020304" pitchFamily="18" charset="0"/>
            </a:endParaRPr>
          </a:p>
        </p:txBody>
      </p:sp>
      <p:sp>
        <p:nvSpPr>
          <p:cNvPr id="30" name="Stat 3"/>
          <p:cNvSpPr/>
          <p:nvPr/>
        </p:nvSpPr>
        <p:spPr>
          <a:xfrm>
            <a:off x="7863840" y="4526280"/>
            <a:ext cx="3776472" cy="1371600"/>
          </a:xfrm>
          <a:prstGeom prst="roundRect">
            <a:avLst>
              <a:gd name="adj" fmla="val 8000"/>
            </a:avLst>
          </a:prstGeom>
          <a:solidFill>
            <a:schemeClr val="tx1"/>
          </a:solidFill>
          <a:ln/>
          <a:effectLst>
            <a:outerShdw blurRad="101600" dist="25400" dir="5400000" algn="bl" rotWithShape="0">
              <a:srgbClr val="000000">
                <a:alpha val="14000"/>
              </a:srgbClr>
            </a:outerShdw>
          </a:effectLst>
        </p:spPr>
        <p:txBody>
          <a:bodyPr/>
          <a:lstStyle/>
          <a:p>
            <a:endParaRPr lang="en-GB"/>
          </a:p>
        </p:txBody>
      </p:sp>
      <p:sp>
        <p:nvSpPr>
          <p:cNvPr id="31" name="Text 23"/>
          <p:cNvSpPr txBox="1"/>
          <p:nvPr/>
        </p:nvSpPr>
        <p:spPr>
          <a:xfrm>
            <a:off x="8092440" y="4636008"/>
            <a:ext cx="3337560" cy="777240"/>
          </a:xfrm>
          <a:prstGeom prst="rect">
            <a:avLst/>
          </a:prstGeom>
          <a:noFill/>
          <a:ln/>
        </p:spPr>
        <p:txBody>
          <a:bodyPr wrap="square" lIns="0" tIns="0" rIns="0" bIns="0" rtlCol="0" anchor="ctr"/>
          <a:lstStyle/>
          <a:p>
            <a:pPr marL="0" indent="0">
              <a:buNone/>
            </a:pPr>
            <a:r>
              <a:rPr lang="en-US" sz="4400" b="1" dirty="0">
                <a:solidFill>
                  <a:schemeClr val="accent2"/>
                </a:solidFill>
                <a:latin typeface="Times New Roman" panose="02020603050405020304" pitchFamily="18" charset="0"/>
                <a:ea typeface="Cambria" pitchFamily="34" charset="-122"/>
                <a:cs typeface="Times New Roman" panose="02020603050405020304" pitchFamily="18" charset="0"/>
              </a:rPr>
              <a:t>1 shop</a:t>
            </a:r>
            <a:endParaRPr lang="en-US" sz="4400" dirty="0">
              <a:latin typeface="Times New Roman" panose="02020603050405020304" pitchFamily="18" charset="0"/>
              <a:cs typeface="Times New Roman" panose="02020603050405020304" pitchFamily="18" charset="0"/>
            </a:endParaRPr>
          </a:p>
        </p:txBody>
      </p:sp>
      <p:sp>
        <p:nvSpPr>
          <p:cNvPr id="32" name="Text 24"/>
          <p:cNvSpPr txBox="1"/>
          <p:nvPr/>
        </p:nvSpPr>
        <p:spPr>
          <a:xfrm>
            <a:off x="8092440" y="5394960"/>
            <a:ext cx="3337560" cy="365760"/>
          </a:xfrm>
          <a:prstGeom prst="rect">
            <a:avLst/>
          </a:prstGeom>
          <a:noFill/>
          <a:ln/>
        </p:spPr>
        <p:txBody>
          <a:bodyPr wrap="square" lIns="0" tIns="0" rIns="0" bIns="0" rtlCol="0" anchor="t"/>
          <a:lstStyle/>
          <a:p>
            <a:pPr marL="0" indent="0">
              <a:buNone/>
            </a:pPr>
            <a:r>
              <a:rPr lang="en-US" sz="1400" dirty="0">
                <a:solidFill>
                  <a:schemeClr val="bg1"/>
                </a:solidFill>
                <a:latin typeface="Times New Roman" panose="02020603050405020304" pitchFamily="18" charset="0"/>
                <a:cs typeface="Times New Roman" panose="02020603050405020304" pitchFamily="18" charset="0"/>
              </a:rPr>
              <a:t>in the park closing every few months</a:t>
            </a:r>
            <a:endParaRPr lang="en-US" sz="1400" dirty="0">
              <a:latin typeface="Times New Roman" panose="02020603050405020304" pitchFamily="18" charset="0"/>
              <a:cs typeface="Times New Roman" panose="02020603050405020304" pitchFamily="18" charset="0"/>
            </a:endParaRPr>
          </a:p>
        </p:txBody>
      </p:sp>
      <p:sp>
        <p:nvSpPr>
          <p:cNvPr id="3" name="Slide Number Placeholder 0"/>
          <p:cNvSpPr>
            <a:spLocks noGrp="1"/>
          </p:cNvSpPr>
          <p:nvPr>
            <p:ph type="sldNum" sz="quarter" idx="4294967295"/>
          </p:nvPr>
        </p:nvSpPr>
        <p:spPr>
          <a:xfrm>
            <a:off x="11064240" y="6355080"/>
            <a:ext cx="576072" cy="274320"/>
          </a:xfrm>
          <a:prstGeom prst="rect">
            <a:avLst/>
          </a:prstGeom>
          <a:extLst>
            <a:ext uri="{C572A759-6A51-4108-AA02-DFA0A04FC94B}">
              <ma14:wrappingTextBoxFlag xmlns:ma14="http://schemas.microsoft.com/office/mac/drawingml/2011/main" xmlns="" val="0"/>
            </a:ext>
          </a:extLst>
        </p:spPr>
        <p:txBody>
          <a:bodyPr/>
          <a:lstStyle>
            <a:lvl1pPr>
              <a:defRPr sz="1100">
                <a:solidFill>
                  <a:srgbClr val="6B5648"/>
                </a:solidFill>
              </a:defRPr>
            </a:lvl1pPr>
          </a:lstStyle>
          <a:p>
            <a:pPr algn="r"/>
            <a:fld id="{F7021451-1387-4CA6-816F-3879F97B5CBC}" type="slidenum">
              <a:rPr lang="en-US" b="0">
                <a:latin typeface="Times New Roman" panose="02020603050405020304" pitchFamily="18" charset="0"/>
                <a:cs typeface="Times New Roman" panose="02020603050405020304" pitchFamily="18" charset="0"/>
              </a:rPr>
              <a:t>3</a:t>
            </a:fld>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91672" cy="777240"/>
          </a:xfrm>
          <a:prstGeom prst="rect">
            <a:avLst/>
          </a:prstGeom>
          <a:noFill/>
          <a:ln/>
        </p:spPr>
        <p:txBody>
          <a:bodyPr wrap="square" lIns="0" tIns="0" rIns="0" bIns="0" rtlCol="0" anchor="ctr"/>
          <a:lstStyle/>
          <a:p>
            <a:pPr marL="0" indent="0" algn="l">
              <a:buNone/>
            </a:pPr>
            <a:r>
              <a:rPr lang="en-US" sz="3600" b="1" dirty="0">
                <a:solidFill>
                  <a:schemeClr val="tx1"/>
                </a:solidFill>
                <a:latin typeface="Times New Roman" panose="02020603050405020304" pitchFamily="18" charset="0"/>
                <a:cs typeface="Times New Roman" panose="02020603050405020304" pitchFamily="18" charset="0"/>
              </a:rPr>
              <a:t>The problems Basil’s Bakery is facing</a:t>
            </a:r>
            <a:endParaRPr lang="en-US" sz="3600" dirty="0">
              <a:latin typeface="Times New Roman" panose="02020603050405020304" pitchFamily="18" charset="0"/>
              <a:cs typeface="Times New Roman" panose="02020603050405020304" pitchFamily="18" charset="0"/>
            </a:endParaRPr>
          </a:p>
        </p:txBody>
      </p:sp>
      <p:sp>
        <p:nvSpPr>
          <p:cNvPr id="4" name="Root problem banner"/>
          <p:cNvSpPr/>
          <p:nvPr/>
        </p:nvSpPr>
        <p:spPr>
          <a:xfrm>
            <a:off x="548640" y="1371600"/>
            <a:ext cx="11091672" cy="548640"/>
          </a:xfrm>
          <a:prstGeom prst="roundRect">
            <a:avLst>
              <a:gd name="adj" fmla="val 20000"/>
            </a:avLst>
          </a:prstGeom>
          <a:solidFill>
            <a:schemeClr val="tx1"/>
          </a:solidFill>
          <a:ln/>
          <a:effectLst>
            <a:outerShdw blurRad="101600" dist="25400" dir="5400000" algn="bl" rotWithShape="0">
              <a:srgbClr val="000000">
                <a:alpha val="14000"/>
              </a:srgbClr>
            </a:outerShdw>
          </a:effectLst>
        </p:spPr>
        <p:txBody>
          <a:bodyPr/>
          <a:lstStyle/>
          <a:p>
            <a:endParaRPr lang="en-GB"/>
          </a:p>
        </p:txBody>
      </p:sp>
      <p:sp>
        <p:nvSpPr>
          <p:cNvPr id="5" name="Text 2"/>
          <p:cNvSpPr txBox="1"/>
          <p:nvPr/>
        </p:nvSpPr>
        <p:spPr>
          <a:xfrm>
            <a:off x="822960" y="1371600"/>
            <a:ext cx="10607040" cy="548640"/>
          </a:xfrm>
          <a:prstGeom prst="rect">
            <a:avLst/>
          </a:prstGeom>
          <a:noFill/>
          <a:ln/>
        </p:spPr>
        <p:txBody>
          <a:bodyPr wrap="square" lIns="0" tIns="0" rIns="0" bIns="0" rtlCol="0" anchor="ctr"/>
          <a:lstStyle/>
          <a:p>
            <a:pPr marL="0" indent="0">
              <a:buNone/>
            </a:pPr>
            <a:r>
              <a:rPr lang="en-US" sz="1800" b="1" dirty="0">
                <a:solidFill>
                  <a:schemeClr val="accent2"/>
                </a:solidFill>
                <a:latin typeface="Times New Roman" panose="02020603050405020304" pitchFamily="18" charset="0"/>
                <a:cs typeface="Times New Roman" panose="02020603050405020304" pitchFamily="18" charset="0"/>
              </a:rPr>
              <a:t>Root problem: </a:t>
            </a:r>
            <a:r>
              <a:rPr lang="en-US" sz="1800" dirty="0">
                <a:solidFill>
                  <a:schemeClr val="bg1"/>
                </a:solidFill>
                <a:latin typeface="Times New Roman" panose="02020603050405020304" pitchFamily="18" charset="0"/>
                <a:cs typeface="Times New Roman" panose="02020603050405020304" pitchFamily="18" charset="0"/>
              </a:rPr>
              <a:t>sales have stagnated at about 25% below 2019 (2023-25 average).</a:t>
            </a:r>
            <a:endParaRPr lang="en-US" sz="1800" dirty="0">
              <a:latin typeface="Times New Roman" panose="02020603050405020304" pitchFamily="18" charset="0"/>
              <a:cs typeface="Times New Roman" panose="02020603050405020304" pitchFamily="18" charset="0"/>
            </a:endParaRPr>
          </a:p>
        </p:txBody>
      </p:sp>
      <p:sp>
        <p:nvSpPr>
          <p:cNvPr id="6" name="Chart card"/>
          <p:cNvSpPr/>
          <p:nvPr/>
        </p:nvSpPr>
        <p:spPr>
          <a:xfrm>
            <a:off x="548640" y="2103120"/>
            <a:ext cx="4023360" cy="3840480"/>
          </a:xfrm>
          <a:prstGeom prst="roundRect">
            <a:avLst>
              <a:gd name="adj" fmla="val 2857"/>
            </a:avLst>
          </a:prstGeom>
          <a:solidFill>
            <a:schemeClr val="bg1"/>
          </a:solidFill>
          <a:ln/>
          <a:effectLst>
            <a:outerShdw blurRad="101600" dist="25400" dir="5400000" algn="bl" rotWithShape="0">
              <a:srgbClr val="000000">
                <a:alpha val="14000"/>
              </a:srgbClr>
            </a:outerShdw>
          </a:effectLst>
        </p:spPr>
        <p:txBody>
          <a:bodyPr/>
          <a:lstStyle/>
          <a:p>
            <a:endParaRPr lang="en-GB"/>
          </a:p>
        </p:txBody>
      </p:sp>
      <p:graphicFrame>
        <p:nvGraphicFramePr>
          <p:cNvPr id="7" name="Chart 0"/>
          <p:cNvGraphicFramePr/>
          <p:nvPr>
            <p:extLst>
              <p:ext uri="{D42A27DB-BD31-4B8C-83A1-F6EECF244321}">
                <p14:modId xmlns:p14="http://schemas.microsoft.com/office/powerpoint/2010/main" val="3940043102"/>
              </p:ext>
            </p:extLst>
          </p:nvPr>
        </p:nvGraphicFramePr>
        <p:xfrm>
          <a:off x="685800" y="2194560"/>
          <a:ext cx="3749040" cy="36576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 name="Table 0"/>
          <p:cNvGraphicFramePr>
            <a:graphicFrameLocks noGrp="1"/>
          </p:cNvGraphicFramePr>
          <p:nvPr>
            <p:extLst>
              <p:ext uri="{D42A27DB-BD31-4B8C-83A1-F6EECF244321}">
                <p14:modId xmlns:p14="http://schemas.microsoft.com/office/powerpoint/2010/main" val="2788977788"/>
              </p:ext>
            </p:extLst>
          </p:nvPr>
        </p:nvGraphicFramePr>
        <p:xfrm>
          <a:off x="4846320" y="2103120"/>
          <a:ext cx="6793992" cy="3840480"/>
        </p:xfrm>
        <a:graphic>
          <a:graphicData uri="http://schemas.openxmlformats.org/drawingml/2006/table">
            <a:tbl>
              <a:tblPr/>
              <a:tblGrid>
                <a:gridCol w="3977640">
                  <a:extLst>
                    <a:ext uri="{9D8B030D-6E8A-4147-A177-3AD203B41FA5}">
                      <a16:colId xmlns:a16="http://schemas.microsoft.com/office/drawing/2014/main" val="20000"/>
                    </a:ext>
                  </a:extLst>
                </a:gridCol>
                <a:gridCol w="1554480">
                  <a:extLst>
                    <a:ext uri="{9D8B030D-6E8A-4147-A177-3AD203B41FA5}">
                      <a16:colId xmlns:a16="http://schemas.microsoft.com/office/drawing/2014/main" val="20001"/>
                    </a:ext>
                  </a:extLst>
                </a:gridCol>
                <a:gridCol w="1261872">
                  <a:extLst>
                    <a:ext uri="{9D8B030D-6E8A-4147-A177-3AD203B41FA5}">
                      <a16:colId xmlns:a16="http://schemas.microsoft.com/office/drawing/2014/main" val="20002"/>
                    </a:ext>
                  </a:extLst>
                </a:gridCol>
              </a:tblGrid>
              <a:tr h="548640">
                <a:tc>
                  <a:txBody>
                    <a:bodyPr/>
                    <a:lstStyle/>
                    <a:p>
                      <a:pPr marL="0" indent="0" algn="l">
                        <a:buNone/>
                      </a:pPr>
                      <a:r>
                        <a:rPr lang="en-US" sz="1300" b="1" dirty="0">
                          <a:solidFill>
                            <a:srgbClr val="FFFFFF"/>
                          </a:solidFill>
                        </a:rPr>
                        <a:t>Issue</a:t>
                      </a:r>
                      <a:endParaRPr lang="en-US" sz="13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2B1D14"/>
                    </a:solidFill>
                  </a:tcPr>
                </a:tc>
                <a:tc>
                  <a:txBody>
                    <a:bodyPr/>
                    <a:lstStyle/>
                    <a:p>
                      <a:pPr marL="0" indent="0" algn="ctr">
                        <a:buNone/>
                      </a:pPr>
                      <a:r>
                        <a:rPr lang="en-US" sz="1300" b="1" dirty="0">
                          <a:solidFill>
                            <a:srgbClr val="FFFFFF"/>
                          </a:solidFill>
                        </a:rPr>
                        <a:t>Internal / external</a:t>
                      </a:r>
                      <a:endParaRPr lang="en-US" sz="13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2B1D14"/>
                    </a:solidFill>
                  </a:tcPr>
                </a:tc>
                <a:tc>
                  <a:txBody>
                    <a:bodyPr/>
                    <a:lstStyle/>
                    <a:p>
                      <a:pPr marL="0" indent="0" algn="ctr">
                        <a:buNone/>
                      </a:pPr>
                      <a:r>
                        <a:rPr lang="en-US" sz="1300" b="1" dirty="0">
                          <a:solidFill>
                            <a:srgbClr val="FFFFFF"/>
                          </a:solidFill>
                        </a:rPr>
                        <a:t>Basil’s control</a:t>
                      </a:r>
                      <a:endParaRPr lang="en-US" sz="13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2B1D14"/>
                    </a:solidFill>
                  </a:tcPr>
                </a:tc>
                <a:extLst>
                  <a:ext uri="{0D108BD9-81ED-4DB2-BD59-A6C34878D82A}">
                    <a16:rowId xmlns:a16="http://schemas.microsoft.com/office/drawing/2014/main" val="10000"/>
                  </a:ext>
                </a:extLst>
              </a:tr>
              <a:tr h="548640">
                <a:tc>
                  <a:txBody>
                    <a:bodyPr/>
                    <a:lstStyle/>
                    <a:p>
                      <a:pPr marL="0" indent="0" algn="l">
                        <a:buNone/>
                      </a:pPr>
                      <a:r>
                        <a:rPr lang="en-US" sz="1200" dirty="0">
                          <a:solidFill>
                            <a:srgbClr val="2B1D14"/>
                          </a:solidFill>
                        </a:rPr>
                        <a:t>Falling footfall: quieter park, shops closing, empty units</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FFFFF"/>
                    </a:solidFill>
                  </a:tcPr>
                </a:tc>
                <a:tc>
                  <a:txBody>
                    <a:bodyPr/>
                    <a:lstStyle/>
                    <a:p>
                      <a:pPr marL="0" indent="0" algn="ctr">
                        <a:buNone/>
                      </a:pPr>
                      <a:r>
                        <a:rPr lang="en-US" sz="1200" b="1" dirty="0">
                          <a:solidFill>
                            <a:srgbClr val="2B1D14"/>
                          </a:solidFill>
                        </a:rPr>
                        <a:t>External</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FFFFF"/>
                    </a:solidFill>
                  </a:tcPr>
                </a:tc>
                <a:tc>
                  <a:txBody>
                    <a:bodyPr/>
                    <a:lstStyle/>
                    <a:p>
                      <a:pPr marL="0" indent="0" algn="ctr">
                        <a:buNone/>
                      </a:pPr>
                      <a:r>
                        <a:rPr lang="en-US" sz="1200" b="1" dirty="0">
                          <a:solidFill>
                            <a:srgbClr val="B5483A"/>
                          </a:solidFill>
                        </a:rPr>
                        <a:t>Low</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48640">
                <a:tc>
                  <a:txBody>
                    <a:bodyPr/>
                    <a:lstStyle/>
                    <a:p>
                      <a:pPr marL="0" indent="0" algn="l">
                        <a:buNone/>
                      </a:pPr>
                      <a:r>
                        <a:rPr lang="en-US" sz="1200" dirty="0">
                          <a:solidFill>
                            <a:srgbClr val="2B1D14"/>
                          </a:solidFill>
                        </a:rPr>
                        <a:t>Job losses and hybrid working cut regular lunch trade</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BF6EF"/>
                    </a:solidFill>
                  </a:tcPr>
                </a:tc>
                <a:tc>
                  <a:txBody>
                    <a:bodyPr/>
                    <a:lstStyle/>
                    <a:p>
                      <a:pPr marL="0" indent="0" algn="ctr">
                        <a:buNone/>
                      </a:pPr>
                      <a:r>
                        <a:rPr lang="en-US" sz="1200" b="1" dirty="0">
                          <a:solidFill>
                            <a:srgbClr val="2B1D14"/>
                          </a:solidFill>
                        </a:rPr>
                        <a:t>External</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BF6EF"/>
                    </a:solidFill>
                  </a:tcPr>
                </a:tc>
                <a:tc>
                  <a:txBody>
                    <a:bodyPr/>
                    <a:lstStyle/>
                    <a:p>
                      <a:pPr marL="0" indent="0" algn="ctr">
                        <a:buNone/>
                      </a:pPr>
                      <a:r>
                        <a:rPr lang="en-US" sz="1200" b="1" dirty="0">
                          <a:solidFill>
                            <a:srgbClr val="B5483A"/>
                          </a:solidFill>
                        </a:rPr>
                        <a:t>Low</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BF6EF"/>
                    </a:solidFill>
                  </a:tcPr>
                </a:tc>
                <a:extLst>
                  <a:ext uri="{0D108BD9-81ED-4DB2-BD59-A6C34878D82A}">
                    <a16:rowId xmlns:a16="http://schemas.microsoft.com/office/drawing/2014/main" val="10002"/>
                  </a:ext>
                </a:extLst>
              </a:tr>
              <a:tr h="548640">
                <a:tc>
                  <a:txBody>
                    <a:bodyPr/>
                    <a:lstStyle/>
                    <a:p>
                      <a:pPr marL="0" indent="0" algn="l">
                        <a:buNone/>
                      </a:pPr>
                      <a:r>
                        <a:rPr lang="en-US" sz="1200" dirty="0">
                          <a:solidFill>
                            <a:srgbClr val="2B1D14"/>
                          </a:solidFill>
                        </a:rPr>
                        <a:t>No delivery service; Basil must stay on site to bake</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FFFFF"/>
                    </a:solidFill>
                  </a:tcPr>
                </a:tc>
                <a:tc>
                  <a:txBody>
                    <a:bodyPr/>
                    <a:lstStyle/>
                    <a:p>
                      <a:pPr marL="0" indent="0" algn="ctr">
                        <a:buNone/>
                      </a:pPr>
                      <a:r>
                        <a:rPr lang="en-US" sz="1200" b="1" dirty="0">
                          <a:solidFill>
                            <a:srgbClr val="2B1D14"/>
                          </a:solidFill>
                        </a:rPr>
                        <a:t>Internal</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FFFFF"/>
                    </a:solidFill>
                  </a:tcPr>
                </a:tc>
                <a:tc>
                  <a:txBody>
                    <a:bodyPr/>
                    <a:lstStyle/>
                    <a:p>
                      <a:pPr marL="0" indent="0" algn="ctr">
                        <a:buNone/>
                      </a:pPr>
                      <a:r>
                        <a:rPr lang="en-US" sz="1200" b="1" dirty="0">
                          <a:solidFill>
                            <a:srgbClr val="5E8A63"/>
                          </a:solidFill>
                        </a:rPr>
                        <a:t>High</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48640">
                <a:tc>
                  <a:txBody>
                    <a:bodyPr/>
                    <a:lstStyle/>
                    <a:p>
                      <a:pPr marL="0" indent="0" algn="l">
                        <a:buNone/>
                      </a:pPr>
                      <a:r>
                        <a:rPr lang="en-US" sz="1200" dirty="0">
                          <a:solidFill>
                            <a:srgbClr val="2B1D14"/>
                          </a:solidFill>
                        </a:rPr>
                        <a:t>Pre-orders missed (phone unanswered); long queues at peak</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BF6EF"/>
                    </a:solidFill>
                  </a:tcPr>
                </a:tc>
                <a:tc>
                  <a:txBody>
                    <a:bodyPr/>
                    <a:lstStyle/>
                    <a:p>
                      <a:pPr marL="0" indent="0" algn="ctr">
                        <a:buNone/>
                      </a:pPr>
                      <a:r>
                        <a:rPr lang="en-US" sz="1200" b="1" dirty="0">
                          <a:solidFill>
                            <a:srgbClr val="2B1D14"/>
                          </a:solidFill>
                        </a:rPr>
                        <a:t>Internal</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BF6EF"/>
                    </a:solidFill>
                  </a:tcPr>
                </a:tc>
                <a:tc>
                  <a:txBody>
                    <a:bodyPr/>
                    <a:lstStyle/>
                    <a:p>
                      <a:pPr marL="0" indent="0" algn="ctr">
                        <a:buNone/>
                      </a:pPr>
                      <a:r>
                        <a:rPr lang="en-US" sz="1200" b="1" dirty="0">
                          <a:solidFill>
                            <a:srgbClr val="5E8A63"/>
                          </a:solidFill>
                        </a:rPr>
                        <a:t>High</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BF6EF"/>
                    </a:solidFill>
                  </a:tcPr>
                </a:tc>
                <a:extLst>
                  <a:ext uri="{0D108BD9-81ED-4DB2-BD59-A6C34878D82A}">
                    <a16:rowId xmlns:a16="http://schemas.microsoft.com/office/drawing/2014/main" val="10004"/>
                  </a:ext>
                </a:extLst>
              </a:tr>
              <a:tr h="548640">
                <a:tc>
                  <a:txBody>
                    <a:bodyPr/>
                    <a:lstStyle/>
                    <a:p>
                      <a:pPr marL="0" indent="0" algn="l">
                        <a:buNone/>
                      </a:pPr>
                      <a:r>
                        <a:rPr lang="en-US" sz="1200" dirty="0">
                          <a:solidFill>
                            <a:srgbClr val="2B1D14"/>
                          </a:solidFill>
                        </a:rPr>
                        <a:t>Higher rent, rates, utilities and insurance</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FFFFF"/>
                    </a:solidFill>
                  </a:tcPr>
                </a:tc>
                <a:tc>
                  <a:txBody>
                    <a:bodyPr/>
                    <a:lstStyle/>
                    <a:p>
                      <a:pPr marL="0" indent="0" algn="ctr">
                        <a:buNone/>
                      </a:pPr>
                      <a:r>
                        <a:rPr lang="en-US" sz="1200" b="1" dirty="0">
                          <a:solidFill>
                            <a:srgbClr val="2B1D14"/>
                          </a:solidFill>
                        </a:rPr>
                        <a:t>External</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FFFFF"/>
                    </a:solidFill>
                  </a:tcPr>
                </a:tc>
                <a:tc>
                  <a:txBody>
                    <a:bodyPr/>
                    <a:lstStyle/>
                    <a:p>
                      <a:pPr marL="0" indent="0" algn="ctr">
                        <a:buNone/>
                      </a:pPr>
                      <a:r>
                        <a:rPr lang="en-US" sz="1200" b="1" dirty="0">
                          <a:solidFill>
                            <a:srgbClr val="B5483A"/>
                          </a:solidFill>
                        </a:rPr>
                        <a:t>Low</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548640">
                <a:tc>
                  <a:txBody>
                    <a:bodyPr/>
                    <a:lstStyle/>
                    <a:p>
                      <a:pPr marL="0" indent="0" algn="l">
                        <a:buNone/>
                      </a:pPr>
                      <a:r>
                        <a:rPr lang="en-US" sz="1200" dirty="0">
                          <a:solidFill>
                            <a:srgbClr val="2B1D14"/>
                          </a:solidFill>
                        </a:rPr>
                        <a:t>Unpredictable organic ingredient costs</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BF6EF"/>
                    </a:solidFill>
                  </a:tcPr>
                </a:tc>
                <a:tc>
                  <a:txBody>
                    <a:bodyPr/>
                    <a:lstStyle/>
                    <a:p>
                      <a:pPr marL="0" indent="0" algn="ctr">
                        <a:buNone/>
                      </a:pPr>
                      <a:r>
                        <a:rPr lang="en-US" sz="1200" b="1" dirty="0">
                          <a:solidFill>
                            <a:srgbClr val="2B1D14"/>
                          </a:solidFill>
                        </a:rPr>
                        <a:t>Mixed</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BF6EF"/>
                    </a:solidFill>
                  </a:tcPr>
                </a:tc>
                <a:tc>
                  <a:txBody>
                    <a:bodyPr/>
                    <a:lstStyle/>
                    <a:p>
                      <a:pPr marL="0" indent="0" algn="ctr">
                        <a:buNone/>
                      </a:pPr>
                      <a:r>
                        <a:rPr lang="en-US" sz="1200" b="1" dirty="0">
                          <a:solidFill>
                            <a:srgbClr val="8A6D12"/>
                          </a:solidFill>
                        </a:rPr>
                        <a:t>Medium</a:t>
                      </a:r>
                      <a:endParaRPr lang="en-US" sz="1200" dirty="0"/>
                    </a:p>
                  </a:txBody>
                  <a:tcPr marL="101600" marR="101600" marT="38100" marB="38100" anchor="ctr">
                    <a:lnL w="6350" cap="flat" cmpd="sng" algn="ctr">
                      <a:solidFill>
                        <a:srgbClr val="E4D6C6"/>
                      </a:solidFill>
                      <a:prstDash val="solid"/>
                      <a:round/>
                      <a:headEnd type="none" w="med" len="med"/>
                      <a:tailEnd type="none" w="med" len="med"/>
                    </a:lnL>
                    <a:lnR w="6350" cap="flat" cmpd="sng" algn="ctr">
                      <a:solidFill>
                        <a:srgbClr val="E4D6C6"/>
                      </a:solidFill>
                      <a:prstDash val="solid"/>
                      <a:round/>
                      <a:headEnd type="none" w="med" len="med"/>
                      <a:tailEnd type="none" w="med" len="med"/>
                    </a:lnR>
                    <a:lnT w="6350" cap="flat" cmpd="sng" algn="ctr">
                      <a:solidFill>
                        <a:srgbClr val="E4D6C6"/>
                      </a:solidFill>
                      <a:prstDash val="solid"/>
                      <a:round/>
                      <a:headEnd type="none" w="med" len="med"/>
                      <a:tailEnd type="none" w="med" len="med"/>
                    </a:lnT>
                    <a:lnB w="6350" cap="flat" cmpd="sng" algn="ctr">
                      <a:solidFill>
                        <a:srgbClr val="E4D6C6"/>
                      </a:solidFill>
                      <a:prstDash val="solid"/>
                      <a:round/>
                      <a:headEnd type="none" w="med" len="med"/>
                      <a:tailEnd type="none" w="med" len="med"/>
                    </a:lnB>
                    <a:solidFill>
                      <a:srgbClr val="FBF6EF"/>
                    </a:solidFill>
                  </a:tcPr>
                </a:tc>
                <a:extLst>
                  <a:ext uri="{0D108BD9-81ED-4DB2-BD59-A6C34878D82A}">
                    <a16:rowId xmlns:a16="http://schemas.microsoft.com/office/drawing/2014/main" val="10006"/>
                  </a:ext>
                </a:extLst>
              </a:tr>
            </a:tbl>
          </a:graphicData>
        </a:graphic>
      </p:graphicFrame>
      <p:sp>
        <p:nvSpPr>
          <p:cNvPr id="9" name="Text 4"/>
          <p:cNvSpPr txBox="1"/>
          <p:nvPr/>
        </p:nvSpPr>
        <p:spPr>
          <a:xfrm>
            <a:off x="2011680" y="6263640"/>
            <a:ext cx="8778240" cy="365760"/>
          </a:xfrm>
          <a:prstGeom prst="rect">
            <a:avLst/>
          </a:prstGeom>
          <a:noFill/>
          <a:ln/>
        </p:spPr>
        <p:txBody>
          <a:bodyPr wrap="square" lIns="0" tIns="0" rIns="0" bIns="0" rtlCol="0" anchor="ctr"/>
          <a:lstStyle/>
          <a:p>
            <a:pPr marL="0" indent="0">
              <a:buNone/>
            </a:pPr>
            <a:r>
              <a:rPr lang="en-US" sz="1200" i="1" dirty="0">
                <a:solidFill>
                  <a:schemeClr val="tx2"/>
                </a:solidFill>
                <a:latin typeface="Times New Roman" panose="02020603050405020304" pitchFamily="18" charset="0"/>
                <a:cs typeface="Times New Roman" panose="02020603050405020304" pitchFamily="18" charset="0"/>
              </a:rPr>
              <a:t>Sources: case study; Baliouskas et al. (2022).</a:t>
            </a:r>
            <a:endParaRPr lang="en-US" sz="1200" dirty="0">
              <a:latin typeface="Times New Roman" panose="02020603050405020304" pitchFamily="18" charset="0"/>
              <a:cs typeface="Times New Roman" panose="02020603050405020304" pitchFamily="18" charset="0"/>
            </a:endParaRPr>
          </a:p>
        </p:txBody>
      </p:sp>
      <p:sp>
        <p:nvSpPr>
          <p:cNvPr id="25" name="Slide Number Placeholder 0"/>
          <p:cNvSpPr>
            <a:spLocks noGrp="1"/>
          </p:cNvSpPr>
          <p:nvPr>
            <p:ph type="sldNum" sz="quarter" idx="4294967295"/>
          </p:nvPr>
        </p:nvSpPr>
        <p:spPr>
          <a:xfrm>
            <a:off x="11064240" y="6355080"/>
            <a:ext cx="576072" cy="274320"/>
          </a:xfrm>
          <a:prstGeom prst="rect">
            <a:avLst/>
          </a:prstGeom>
          <a:extLst>
            <a:ext uri="{C572A759-6A51-4108-AA02-DFA0A04FC94B}">
              <ma14:wrappingTextBoxFlag xmlns:ma14="http://schemas.microsoft.com/office/mac/drawingml/2011/main" xmlns="" val="0"/>
            </a:ext>
          </a:extLst>
        </p:spPr>
        <p:txBody>
          <a:bodyPr/>
          <a:lstStyle>
            <a:lvl1pPr>
              <a:defRPr sz="1100">
                <a:solidFill>
                  <a:srgbClr val="6B5648"/>
                </a:solidFill>
              </a:defRPr>
            </a:lvl1pPr>
          </a:lstStyle>
          <a:p>
            <a:pPr algn="r"/>
            <a:fld id="{F7021451-1387-4CA6-816F-3879F97B5CBC}" type="slidenum">
              <a:rPr lang="en-US" b="0">
                <a:latin typeface="Times New Roman" panose="02020603050405020304" pitchFamily="18" charset="0"/>
                <a:cs typeface="Times New Roman" panose="02020603050405020304" pitchFamily="18" charset="0"/>
              </a:rPr>
              <a:t>4</a:t>
            </a:fld>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91672" cy="777240"/>
          </a:xfrm>
          <a:prstGeom prst="rect">
            <a:avLst/>
          </a:prstGeom>
          <a:noFill/>
          <a:ln/>
        </p:spPr>
        <p:txBody>
          <a:bodyPr wrap="square" lIns="0" tIns="0" rIns="0" bIns="0" rtlCol="0" anchor="ctr"/>
          <a:lstStyle/>
          <a:p>
            <a:pPr marL="0" indent="0" algn="l">
              <a:buNone/>
            </a:pPr>
            <a:r>
              <a:rPr lang="en-US" sz="3600" b="1" dirty="0">
                <a:solidFill>
                  <a:schemeClr val="tx1"/>
                </a:solidFill>
                <a:latin typeface="Times New Roman" panose="02020603050405020304" pitchFamily="18" charset="0"/>
                <a:cs typeface="Times New Roman" panose="02020603050405020304" pitchFamily="18" charset="0"/>
              </a:rPr>
              <a:t>Critique of the PESTEL framework</a:t>
            </a:r>
            <a:endParaRPr lang="en-US" sz="3600" dirty="0">
              <a:latin typeface="Times New Roman" panose="02020603050405020304" pitchFamily="18" charset="0"/>
              <a:cs typeface="Times New Roman" panose="02020603050405020304" pitchFamily="18" charset="0"/>
            </a:endParaRPr>
          </a:p>
        </p:txBody>
      </p:sp>
      <p:sp>
        <p:nvSpPr>
          <p:cNvPr id="4" name="Critique 1"/>
          <p:cNvSpPr/>
          <p:nvPr/>
        </p:nvSpPr>
        <p:spPr>
          <a:xfrm>
            <a:off x="548640" y="1371600"/>
            <a:ext cx="5440680" cy="1691640"/>
          </a:xfrm>
          <a:prstGeom prst="roundRect">
            <a:avLst>
              <a:gd name="adj" fmla="val 6486"/>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5" name="Text 2"/>
          <p:cNvSpPr txBox="1"/>
          <p:nvPr/>
        </p:nvSpPr>
        <p:spPr>
          <a:xfrm>
            <a:off x="777240" y="1463040"/>
            <a:ext cx="4983480" cy="1508760"/>
          </a:xfrm>
          <a:prstGeom prst="rect">
            <a:avLst/>
          </a:prstGeom>
          <a:noFill/>
          <a:ln/>
        </p:spPr>
        <p:txBody>
          <a:bodyPr wrap="square" lIns="0" tIns="0" rIns="0" bIns="0" rtlCol="0" anchor="ctr"/>
          <a:lstStyle/>
          <a:p>
            <a:pPr marL="0" indent="0">
              <a:buNone/>
            </a:pPr>
            <a:r>
              <a:rPr lang="en-US" sz="1500" b="1" dirty="0">
                <a:solidFill>
                  <a:schemeClr val="accent1"/>
                </a:solidFill>
                <a:latin typeface="Times New Roman" panose="02020603050405020304" pitchFamily="18" charset="0"/>
                <a:cs typeface="Times New Roman" panose="02020603050405020304" pitchFamily="18" charset="0"/>
              </a:rPr>
              <a:t>What it is: </a:t>
            </a:r>
            <a:r>
              <a:rPr lang="en-US" sz="1500" dirty="0">
                <a:solidFill>
                  <a:schemeClr val="tx1"/>
                </a:solidFill>
                <a:latin typeface="Times New Roman" panose="02020603050405020304" pitchFamily="18" charset="0"/>
                <a:cs typeface="Times New Roman" panose="02020603050405020304" pitchFamily="18" charset="0"/>
              </a:rPr>
              <a:t>a framework that scans six external factors (Political, Economic, Social, Technological, Environmental, Legal) shaping an organisation’s strategic environment (Andersen, 2026).</a:t>
            </a:r>
            <a:endParaRPr lang="en-US" sz="1500" dirty="0">
              <a:latin typeface="Times New Roman" panose="02020603050405020304" pitchFamily="18" charset="0"/>
              <a:cs typeface="Times New Roman" panose="02020603050405020304" pitchFamily="18" charset="0"/>
            </a:endParaRPr>
          </a:p>
        </p:txBody>
      </p:sp>
      <p:sp>
        <p:nvSpPr>
          <p:cNvPr id="6" name="Critique 2"/>
          <p:cNvSpPr/>
          <p:nvPr/>
        </p:nvSpPr>
        <p:spPr>
          <a:xfrm>
            <a:off x="6199632" y="1371600"/>
            <a:ext cx="5440680" cy="1691640"/>
          </a:xfrm>
          <a:prstGeom prst="roundRect">
            <a:avLst>
              <a:gd name="adj" fmla="val 6486"/>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7" name="Text 4"/>
          <p:cNvSpPr txBox="1"/>
          <p:nvPr/>
        </p:nvSpPr>
        <p:spPr>
          <a:xfrm>
            <a:off x="6428232" y="1463040"/>
            <a:ext cx="4983480" cy="1508760"/>
          </a:xfrm>
          <a:prstGeom prst="rect">
            <a:avLst/>
          </a:prstGeom>
          <a:noFill/>
          <a:ln/>
        </p:spPr>
        <p:txBody>
          <a:bodyPr wrap="square" lIns="0" tIns="0" rIns="0" bIns="0" rtlCol="0" anchor="ctr"/>
          <a:lstStyle/>
          <a:p>
            <a:pPr marL="0" indent="0">
              <a:buNone/>
            </a:pPr>
            <a:r>
              <a:rPr lang="en-US" sz="1500" b="1" dirty="0">
                <a:solidFill>
                  <a:schemeClr val="accent1"/>
                </a:solidFill>
                <a:latin typeface="Times New Roman" panose="02020603050405020304" pitchFamily="18" charset="0"/>
                <a:cs typeface="Times New Roman" panose="02020603050405020304" pitchFamily="18" charset="0"/>
              </a:rPr>
              <a:t>Why and where: </a:t>
            </a:r>
            <a:r>
              <a:rPr lang="en-US" sz="1500" dirty="0">
                <a:solidFill>
                  <a:schemeClr val="tx1"/>
                </a:solidFill>
                <a:latin typeface="Times New Roman" panose="02020603050405020304" pitchFamily="18" charset="0"/>
                <a:cs typeface="Times New Roman" panose="02020603050405020304" pitchFamily="18" charset="0"/>
              </a:rPr>
              <a:t>used in strategic analysis to identify external threats and opportunities before decisions are made.</a:t>
            </a:r>
            <a:endParaRPr lang="en-US" sz="1500" dirty="0">
              <a:latin typeface="Times New Roman" panose="02020603050405020304" pitchFamily="18" charset="0"/>
              <a:cs typeface="Times New Roman" panose="02020603050405020304" pitchFamily="18" charset="0"/>
            </a:endParaRPr>
          </a:p>
        </p:txBody>
      </p:sp>
      <p:sp>
        <p:nvSpPr>
          <p:cNvPr id="8" name="Critique 3"/>
          <p:cNvSpPr/>
          <p:nvPr/>
        </p:nvSpPr>
        <p:spPr>
          <a:xfrm>
            <a:off x="548640" y="3273552"/>
            <a:ext cx="5440680" cy="1691640"/>
          </a:xfrm>
          <a:prstGeom prst="roundRect">
            <a:avLst>
              <a:gd name="adj" fmla="val 6486"/>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9" name="Text 6"/>
          <p:cNvSpPr txBox="1"/>
          <p:nvPr/>
        </p:nvSpPr>
        <p:spPr>
          <a:xfrm>
            <a:off x="777240" y="3364992"/>
            <a:ext cx="4983480" cy="1508760"/>
          </a:xfrm>
          <a:prstGeom prst="rect">
            <a:avLst/>
          </a:prstGeom>
          <a:noFill/>
          <a:ln/>
        </p:spPr>
        <p:txBody>
          <a:bodyPr wrap="square" lIns="0" tIns="0" rIns="0" bIns="0" rtlCol="0" anchor="ctr"/>
          <a:lstStyle/>
          <a:p>
            <a:pPr marL="0" indent="0">
              <a:buNone/>
            </a:pPr>
            <a:r>
              <a:rPr lang="en-US" sz="1500" b="1" dirty="0">
                <a:solidFill>
                  <a:schemeClr val="accent1"/>
                </a:solidFill>
                <a:latin typeface="Times New Roman" panose="02020603050405020304" pitchFamily="18" charset="0"/>
                <a:cs typeface="Times New Roman" panose="02020603050405020304" pitchFamily="18" charset="0"/>
              </a:rPr>
              <a:t>Benefits: </a:t>
            </a:r>
            <a:r>
              <a:rPr lang="en-US" sz="1500" dirty="0">
                <a:solidFill>
                  <a:schemeClr val="tx1"/>
                </a:solidFill>
                <a:latin typeface="Times New Roman" panose="02020603050405020304" pitchFamily="18" charset="0"/>
                <a:cs typeface="Times New Roman" panose="02020603050405020304" pitchFamily="18" charset="0"/>
              </a:rPr>
              <a:t>simple, structured and broad; separates what a business cannot control from what it can respond to.</a:t>
            </a:r>
            <a:endParaRPr lang="en-US" sz="1500" dirty="0">
              <a:latin typeface="Times New Roman" panose="02020603050405020304" pitchFamily="18" charset="0"/>
              <a:cs typeface="Times New Roman" panose="02020603050405020304" pitchFamily="18" charset="0"/>
            </a:endParaRPr>
          </a:p>
        </p:txBody>
      </p:sp>
      <p:sp>
        <p:nvSpPr>
          <p:cNvPr id="10" name="Critique 4"/>
          <p:cNvSpPr/>
          <p:nvPr/>
        </p:nvSpPr>
        <p:spPr>
          <a:xfrm>
            <a:off x="6199632" y="3273552"/>
            <a:ext cx="5440680" cy="1691640"/>
          </a:xfrm>
          <a:prstGeom prst="roundRect">
            <a:avLst>
              <a:gd name="adj" fmla="val 6486"/>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11" name="Text 8"/>
          <p:cNvSpPr txBox="1"/>
          <p:nvPr/>
        </p:nvSpPr>
        <p:spPr>
          <a:xfrm>
            <a:off x="6428232" y="3364992"/>
            <a:ext cx="4983480" cy="1508760"/>
          </a:xfrm>
          <a:prstGeom prst="rect">
            <a:avLst/>
          </a:prstGeom>
          <a:noFill/>
          <a:ln/>
        </p:spPr>
        <p:txBody>
          <a:bodyPr wrap="square" lIns="0" tIns="0" rIns="0" bIns="0" rtlCol="0" anchor="ctr"/>
          <a:lstStyle/>
          <a:p>
            <a:pPr marL="0" indent="0">
              <a:buNone/>
            </a:pPr>
            <a:r>
              <a:rPr lang="en-US" sz="1500" b="1" dirty="0">
                <a:solidFill>
                  <a:schemeClr val="accent1"/>
                </a:solidFill>
                <a:latin typeface="Times New Roman" panose="02020603050405020304" pitchFamily="18" charset="0"/>
                <a:cs typeface="Times New Roman" panose="02020603050405020304" pitchFamily="18" charset="0"/>
              </a:rPr>
              <a:t>Criticisms: </a:t>
            </a:r>
            <a:r>
              <a:rPr lang="en-US" sz="1500" dirty="0">
                <a:solidFill>
                  <a:schemeClr val="tx1"/>
                </a:solidFill>
                <a:latin typeface="Times New Roman" panose="02020603050405020304" pitchFamily="18" charset="0"/>
                <a:cs typeface="Times New Roman" panose="02020603050405020304" pitchFamily="18" charset="0"/>
              </a:rPr>
              <a:t>descriptive rather than predictive; factors overlap and are not ranked; findings date quickly and depend on the analyst’s judgement (Andersen, 2026).</a:t>
            </a:r>
            <a:endParaRPr lang="en-US" sz="1500" dirty="0">
              <a:latin typeface="Times New Roman" panose="02020603050405020304" pitchFamily="18" charset="0"/>
              <a:cs typeface="Times New Roman" panose="02020603050405020304" pitchFamily="18" charset="0"/>
            </a:endParaRPr>
          </a:p>
        </p:txBody>
      </p:sp>
      <p:sp>
        <p:nvSpPr>
          <p:cNvPr id="12" name="PESTEL Political"/>
          <p:cNvSpPr/>
          <p:nvPr/>
        </p:nvSpPr>
        <p:spPr>
          <a:xfrm>
            <a:off x="1152144" y="5120640"/>
            <a:ext cx="640080" cy="640080"/>
          </a:xfrm>
          <a:prstGeom prst="ellipse">
            <a:avLst/>
          </a:prstGeom>
          <a:solidFill>
            <a:schemeClr val="accent4"/>
          </a:solidFill>
          <a:ln/>
          <a:effectLst>
            <a:outerShdw blurRad="101600" dist="25400" dir="5400000" algn="bl" rotWithShape="0">
              <a:srgbClr val="000000">
                <a:alpha val="14000"/>
              </a:srgbClr>
            </a:outerShdw>
          </a:effectLst>
        </p:spPr>
        <p:txBody>
          <a:bodyPr/>
          <a:lstStyle/>
          <a:p>
            <a:endParaRPr lang="en-GB"/>
          </a:p>
        </p:txBody>
      </p:sp>
      <p:sp>
        <p:nvSpPr>
          <p:cNvPr id="13" name="Text 10"/>
          <p:cNvSpPr txBox="1"/>
          <p:nvPr/>
        </p:nvSpPr>
        <p:spPr>
          <a:xfrm>
            <a:off x="1152144" y="5120640"/>
            <a:ext cx="640080" cy="640080"/>
          </a:xfrm>
          <a:prstGeom prst="rect">
            <a:avLst/>
          </a:prstGeom>
          <a:noFill/>
          <a:ln/>
        </p:spPr>
        <p:txBody>
          <a:bodyPr wrap="square" lIns="0" tIns="0" rIns="0" bIns="0" rtlCol="0" anchor="ctr"/>
          <a:lstStyle/>
          <a:p>
            <a:pPr marL="0" indent="0" algn="ctr">
              <a:buNone/>
            </a:pPr>
            <a:r>
              <a:rPr lang="en-US" sz="2400" b="1" dirty="0">
                <a:solidFill>
                  <a:schemeClr val="bg1"/>
                </a:solidFill>
                <a:latin typeface="Times New Roman" panose="02020603050405020304" pitchFamily="18" charset="0"/>
                <a:ea typeface="Cambria" pitchFamily="34" charset="-122"/>
                <a:cs typeface="Times New Roman" panose="02020603050405020304" pitchFamily="18" charset="0"/>
              </a:rPr>
              <a:t>P</a:t>
            </a:r>
            <a:endParaRPr lang="en-US" sz="2400" dirty="0">
              <a:latin typeface="Times New Roman" panose="02020603050405020304" pitchFamily="18" charset="0"/>
              <a:cs typeface="Times New Roman" panose="02020603050405020304" pitchFamily="18" charset="0"/>
            </a:endParaRPr>
          </a:p>
        </p:txBody>
      </p:sp>
      <p:sp>
        <p:nvSpPr>
          <p:cNvPr id="14" name="Text 11"/>
          <p:cNvSpPr txBox="1"/>
          <p:nvPr/>
        </p:nvSpPr>
        <p:spPr>
          <a:xfrm>
            <a:off x="548640" y="5797296"/>
            <a:ext cx="1848917" cy="274320"/>
          </a:xfrm>
          <a:prstGeom prst="rect">
            <a:avLst/>
          </a:prstGeom>
          <a:noFill/>
          <a:ln/>
        </p:spPr>
        <p:txBody>
          <a:bodyPr wrap="square" lIns="0" tIns="0" rIns="0" bIns="0" rtlCol="0" anchor="ctr"/>
          <a:lstStyle/>
          <a:p>
            <a:pPr marL="0" indent="0" algn="ctr">
              <a:buNone/>
            </a:pPr>
            <a:r>
              <a:rPr lang="en-US" sz="1300" dirty="0">
                <a:solidFill>
                  <a:schemeClr val="tx2"/>
                </a:solidFill>
                <a:latin typeface="Times New Roman" panose="02020603050405020304" pitchFamily="18" charset="0"/>
                <a:cs typeface="Times New Roman" panose="02020603050405020304" pitchFamily="18" charset="0"/>
              </a:rPr>
              <a:t>Political</a:t>
            </a:r>
            <a:endParaRPr lang="en-US" sz="1300" dirty="0">
              <a:latin typeface="Times New Roman" panose="02020603050405020304" pitchFamily="18" charset="0"/>
              <a:cs typeface="Times New Roman" panose="02020603050405020304" pitchFamily="18" charset="0"/>
            </a:endParaRPr>
          </a:p>
        </p:txBody>
      </p:sp>
      <p:sp>
        <p:nvSpPr>
          <p:cNvPr id="15" name="PESTEL Economic"/>
          <p:cNvSpPr/>
          <p:nvPr/>
        </p:nvSpPr>
        <p:spPr>
          <a:xfrm>
            <a:off x="3001061" y="5120640"/>
            <a:ext cx="640080" cy="640080"/>
          </a:xfrm>
          <a:prstGeom prst="ellipse">
            <a:avLst/>
          </a:prstGeom>
          <a:solidFill>
            <a:schemeClr val="accent6"/>
          </a:solidFill>
          <a:ln/>
          <a:effectLst>
            <a:outerShdw blurRad="101600" dist="25400" dir="5400000" algn="bl" rotWithShape="0">
              <a:srgbClr val="000000">
                <a:alpha val="14000"/>
              </a:srgbClr>
            </a:outerShdw>
          </a:effectLst>
        </p:spPr>
        <p:txBody>
          <a:bodyPr/>
          <a:lstStyle/>
          <a:p>
            <a:endParaRPr lang="en-GB"/>
          </a:p>
        </p:txBody>
      </p:sp>
      <p:sp>
        <p:nvSpPr>
          <p:cNvPr id="16" name="Text 13"/>
          <p:cNvSpPr txBox="1"/>
          <p:nvPr/>
        </p:nvSpPr>
        <p:spPr>
          <a:xfrm>
            <a:off x="3001061" y="5120640"/>
            <a:ext cx="640080" cy="640080"/>
          </a:xfrm>
          <a:prstGeom prst="rect">
            <a:avLst/>
          </a:prstGeom>
          <a:noFill/>
          <a:ln/>
        </p:spPr>
        <p:txBody>
          <a:bodyPr wrap="square" lIns="0" tIns="0" rIns="0" bIns="0" rtlCol="0" anchor="ctr"/>
          <a:lstStyle/>
          <a:p>
            <a:pPr marL="0" indent="0" algn="ctr">
              <a:buNone/>
            </a:pPr>
            <a:r>
              <a:rPr lang="en-US" sz="2400" b="1" dirty="0">
                <a:solidFill>
                  <a:schemeClr val="tx1"/>
                </a:solidFill>
                <a:latin typeface="Times New Roman" panose="02020603050405020304" pitchFamily="18" charset="0"/>
                <a:ea typeface="Cambria" pitchFamily="34" charset="-122"/>
                <a:cs typeface="Times New Roman" panose="02020603050405020304" pitchFamily="18" charset="0"/>
              </a:rPr>
              <a:t>E</a:t>
            </a:r>
            <a:endParaRPr lang="en-US" sz="2400" dirty="0">
              <a:latin typeface="Times New Roman" panose="02020603050405020304" pitchFamily="18" charset="0"/>
              <a:cs typeface="Times New Roman" panose="02020603050405020304" pitchFamily="18" charset="0"/>
            </a:endParaRPr>
          </a:p>
        </p:txBody>
      </p:sp>
      <p:sp>
        <p:nvSpPr>
          <p:cNvPr id="17" name="Text 14"/>
          <p:cNvSpPr txBox="1"/>
          <p:nvPr/>
        </p:nvSpPr>
        <p:spPr>
          <a:xfrm>
            <a:off x="2397557" y="5797296"/>
            <a:ext cx="1848917" cy="274320"/>
          </a:xfrm>
          <a:prstGeom prst="rect">
            <a:avLst/>
          </a:prstGeom>
          <a:noFill/>
          <a:ln/>
        </p:spPr>
        <p:txBody>
          <a:bodyPr wrap="square" lIns="0" tIns="0" rIns="0" bIns="0" rtlCol="0" anchor="ctr"/>
          <a:lstStyle/>
          <a:p>
            <a:pPr marL="0" indent="0" algn="ctr">
              <a:buNone/>
            </a:pPr>
            <a:r>
              <a:rPr lang="en-US" sz="1300" dirty="0">
                <a:solidFill>
                  <a:schemeClr val="tx2"/>
                </a:solidFill>
                <a:latin typeface="Times New Roman" panose="02020603050405020304" pitchFamily="18" charset="0"/>
                <a:cs typeface="Times New Roman" panose="02020603050405020304" pitchFamily="18" charset="0"/>
              </a:rPr>
              <a:t>Economic</a:t>
            </a:r>
            <a:endParaRPr lang="en-US" sz="1300" dirty="0">
              <a:latin typeface="Times New Roman" panose="02020603050405020304" pitchFamily="18" charset="0"/>
              <a:cs typeface="Times New Roman" panose="02020603050405020304" pitchFamily="18" charset="0"/>
            </a:endParaRPr>
          </a:p>
        </p:txBody>
      </p:sp>
      <p:sp>
        <p:nvSpPr>
          <p:cNvPr id="18" name="PESTEL Social"/>
          <p:cNvSpPr/>
          <p:nvPr/>
        </p:nvSpPr>
        <p:spPr>
          <a:xfrm>
            <a:off x="4849978" y="5120640"/>
            <a:ext cx="640080" cy="640080"/>
          </a:xfrm>
          <a:prstGeom prst="ellipse">
            <a:avLst/>
          </a:prstGeom>
          <a:solidFill>
            <a:schemeClr val="accent3"/>
          </a:solidFill>
          <a:ln/>
          <a:effectLst>
            <a:outerShdw blurRad="101600" dist="25400" dir="5400000" algn="bl" rotWithShape="0">
              <a:srgbClr val="000000">
                <a:alpha val="14000"/>
              </a:srgbClr>
            </a:outerShdw>
          </a:effectLst>
        </p:spPr>
        <p:txBody>
          <a:bodyPr/>
          <a:lstStyle/>
          <a:p>
            <a:endParaRPr lang="en-GB"/>
          </a:p>
        </p:txBody>
      </p:sp>
      <p:sp>
        <p:nvSpPr>
          <p:cNvPr id="19" name="Text 16"/>
          <p:cNvSpPr txBox="1"/>
          <p:nvPr/>
        </p:nvSpPr>
        <p:spPr>
          <a:xfrm>
            <a:off x="4849978" y="5120640"/>
            <a:ext cx="640080" cy="640080"/>
          </a:xfrm>
          <a:prstGeom prst="rect">
            <a:avLst/>
          </a:prstGeom>
          <a:noFill/>
          <a:ln/>
        </p:spPr>
        <p:txBody>
          <a:bodyPr wrap="square" lIns="0" tIns="0" rIns="0" bIns="0" rtlCol="0" anchor="ctr"/>
          <a:lstStyle/>
          <a:p>
            <a:pPr marL="0" indent="0" algn="ctr">
              <a:buNone/>
            </a:pPr>
            <a:r>
              <a:rPr lang="en-US" sz="2400" b="1" dirty="0">
                <a:solidFill>
                  <a:schemeClr val="bg1"/>
                </a:solidFill>
                <a:latin typeface="Times New Roman" panose="02020603050405020304" pitchFamily="18" charset="0"/>
                <a:ea typeface="Cambria" pitchFamily="34" charset="-122"/>
                <a:cs typeface="Times New Roman" panose="02020603050405020304" pitchFamily="18" charset="0"/>
              </a:rPr>
              <a:t>S</a:t>
            </a:r>
            <a:endParaRPr lang="en-US" sz="2400" dirty="0">
              <a:latin typeface="Times New Roman" panose="02020603050405020304" pitchFamily="18" charset="0"/>
              <a:cs typeface="Times New Roman" panose="02020603050405020304" pitchFamily="18" charset="0"/>
            </a:endParaRPr>
          </a:p>
        </p:txBody>
      </p:sp>
      <p:sp>
        <p:nvSpPr>
          <p:cNvPr id="20" name="Text 17"/>
          <p:cNvSpPr txBox="1"/>
          <p:nvPr/>
        </p:nvSpPr>
        <p:spPr>
          <a:xfrm>
            <a:off x="4246474" y="5797296"/>
            <a:ext cx="1848917" cy="274320"/>
          </a:xfrm>
          <a:prstGeom prst="rect">
            <a:avLst/>
          </a:prstGeom>
          <a:noFill/>
          <a:ln/>
        </p:spPr>
        <p:txBody>
          <a:bodyPr wrap="square" lIns="0" tIns="0" rIns="0" bIns="0" rtlCol="0" anchor="ctr"/>
          <a:lstStyle/>
          <a:p>
            <a:pPr marL="0" indent="0" algn="ctr">
              <a:buNone/>
            </a:pPr>
            <a:r>
              <a:rPr lang="en-US" sz="1300" dirty="0">
                <a:solidFill>
                  <a:schemeClr val="tx2"/>
                </a:solidFill>
                <a:latin typeface="Times New Roman" panose="02020603050405020304" pitchFamily="18" charset="0"/>
                <a:cs typeface="Times New Roman" panose="02020603050405020304" pitchFamily="18" charset="0"/>
              </a:rPr>
              <a:t>Social</a:t>
            </a:r>
            <a:endParaRPr lang="en-US" sz="1300" dirty="0">
              <a:latin typeface="Times New Roman" panose="02020603050405020304" pitchFamily="18" charset="0"/>
              <a:cs typeface="Times New Roman" panose="02020603050405020304" pitchFamily="18" charset="0"/>
            </a:endParaRPr>
          </a:p>
        </p:txBody>
      </p:sp>
      <p:sp>
        <p:nvSpPr>
          <p:cNvPr id="21" name="PESTEL Technological"/>
          <p:cNvSpPr/>
          <p:nvPr/>
        </p:nvSpPr>
        <p:spPr>
          <a:xfrm>
            <a:off x="6698894" y="5120640"/>
            <a:ext cx="640080" cy="640080"/>
          </a:xfrm>
          <a:prstGeom prst="ellipse">
            <a:avLst/>
          </a:prstGeom>
          <a:solidFill>
            <a:schemeClr val="accent5"/>
          </a:solidFill>
          <a:ln/>
          <a:effectLst>
            <a:outerShdw blurRad="101600" dist="25400" dir="5400000" algn="bl" rotWithShape="0">
              <a:srgbClr val="000000">
                <a:alpha val="14000"/>
              </a:srgbClr>
            </a:outerShdw>
          </a:effectLst>
        </p:spPr>
        <p:txBody>
          <a:bodyPr/>
          <a:lstStyle/>
          <a:p>
            <a:endParaRPr lang="en-GB"/>
          </a:p>
        </p:txBody>
      </p:sp>
      <p:sp>
        <p:nvSpPr>
          <p:cNvPr id="22" name="Text 19"/>
          <p:cNvSpPr txBox="1"/>
          <p:nvPr/>
        </p:nvSpPr>
        <p:spPr>
          <a:xfrm>
            <a:off x="6698894" y="5120640"/>
            <a:ext cx="640080" cy="640080"/>
          </a:xfrm>
          <a:prstGeom prst="rect">
            <a:avLst/>
          </a:prstGeom>
          <a:noFill/>
          <a:ln/>
        </p:spPr>
        <p:txBody>
          <a:bodyPr wrap="square" lIns="0" tIns="0" rIns="0" bIns="0" rtlCol="0" anchor="ctr"/>
          <a:lstStyle/>
          <a:p>
            <a:pPr marL="0" indent="0" algn="ctr">
              <a:buNone/>
            </a:pPr>
            <a:r>
              <a:rPr lang="en-US" sz="2400" b="1" dirty="0">
                <a:solidFill>
                  <a:schemeClr val="bg1"/>
                </a:solidFill>
                <a:latin typeface="Times New Roman" panose="02020603050405020304" pitchFamily="18" charset="0"/>
                <a:ea typeface="Cambria" pitchFamily="34" charset="-122"/>
                <a:cs typeface="Times New Roman" panose="02020603050405020304" pitchFamily="18" charset="0"/>
              </a:rPr>
              <a:t>T</a:t>
            </a:r>
            <a:endParaRPr lang="en-US" sz="2400" dirty="0">
              <a:latin typeface="Times New Roman" panose="02020603050405020304" pitchFamily="18" charset="0"/>
              <a:cs typeface="Times New Roman" panose="02020603050405020304" pitchFamily="18" charset="0"/>
            </a:endParaRPr>
          </a:p>
        </p:txBody>
      </p:sp>
      <p:sp>
        <p:nvSpPr>
          <p:cNvPr id="23" name="Text 20"/>
          <p:cNvSpPr txBox="1"/>
          <p:nvPr/>
        </p:nvSpPr>
        <p:spPr>
          <a:xfrm>
            <a:off x="6095390" y="5797296"/>
            <a:ext cx="1848917" cy="274320"/>
          </a:xfrm>
          <a:prstGeom prst="rect">
            <a:avLst/>
          </a:prstGeom>
          <a:noFill/>
          <a:ln/>
        </p:spPr>
        <p:txBody>
          <a:bodyPr wrap="square" lIns="0" tIns="0" rIns="0" bIns="0" rtlCol="0" anchor="ctr"/>
          <a:lstStyle/>
          <a:p>
            <a:pPr marL="0" indent="0" algn="ctr">
              <a:buNone/>
            </a:pPr>
            <a:r>
              <a:rPr lang="en-US" sz="1300" dirty="0">
                <a:solidFill>
                  <a:schemeClr val="tx2"/>
                </a:solidFill>
                <a:latin typeface="Times New Roman" panose="02020603050405020304" pitchFamily="18" charset="0"/>
                <a:cs typeface="Times New Roman" panose="02020603050405020304" pitchFamily="18" charset="0"/>
              </a:rPr>
              <a:t>Technological</a:t>
            </a:r>
            <a:endParaRPr lang="en-US" sz="1300" dirty="0">
              <a:latin typeface="Times New Roman" panose="02020603050405020304" pitchFamily="18" charset="0"/>
              <a:cs typeface="Times New Roman" panose="02020603050405020304" pitchFamily="18" charset="0"/>
            </a:endParaRPr>
          </a:p>
        </p:txBody>
      </p:sp>
      <p:sp>
        <p:nvSpPr>
          <p:cNvPr id="24" name="PESTEL Environmental"/>
          <p:cNvSpPr/>
          <p:nvPr/>
        </p:nvSpPr>
        <p:spPr>
          <a:xfrm>
            <a:off x="8547811" y="5120640"/>
            <a:ext cx="640080" cy="640080"/>
          </a:xfrm>
          <a:prstGeom prst="ellipse">
            <a:avLst/>
          </a:prstGeom>
          <a:solidFill>
            <a:schemeClr val="accent2"/>
          </a:solidFill>
          <a:ln/>
          <a:effectLst>
            <a:outerShdw blurRad="101600" dist="25400" dir="5400000" algn="bl" rotWithShape="0">
              <a:srgbClr val="000000">
                <a:alpha val="14000"/>
              </a:srgbClr>
            </a:outerShdw>
          </a:effectLst>
        </p:spPr>
        <p:txBody>
          <a:bodyPr/>
          <a:lstStyle/>
          <a:p>
            <a:endParaRPr lang="en-GB"/>
          </a:p>
        </p:txBody>
      </p:sp>
      <p:sp>
        <p:nvSpPr>
          <p:cNvPr id="25" name="Text 22"/>
          <p:cNvSpPr txBox="1"/>
          <p:nvPr/>
        </p:nvSpPr>
        <p:spPr>
          <a:xfrm>
            <a:off x="8547811" y="5120640"/>
            <a:ext cx="640080" cy="640080"/>
          </a:xfrm>
          <a:prstGeom prst="rect">
            <a:avLst/>
          </a:prstGeom>
          <a:noFill/>
          <a:ln/>
        </p:spPr>
        <p:txBody>
          <a:bodyPr wrap="square" lIns="0" tIns="0" rIns="0" bIns="0" rtlCol="0" anchor="ctr"/>
          <a:lstStyle/>
          <a:p>
            <a:pPr marL="0" indent="0" algn="ctr">
              <a:buNone/>
            </a:pPr>
            <a:r>
              <a:rPr lang="en-US" sz="2400" b="1" dirty="0">
                <a:solidFill>
                  <a:schemeClr val="tx1"/>
                </a:solidFill>
                <a:latin typeface="Times New Roman" panose="02020603050405020304" pitchFamily="18" charset="0"/>
                <a:ea typeface="Cambria" pitchFamily="34" charset="-122"/>
                <a:cs typeface="Times New Roman" panose="02020603050405020304" pitchFamily="18" charset="0"/>
              </a:rPr>
              <a:t>E</a:t>
            </a:r>
            <a:endParaRPr lang="en-US" sz="2400" dirty="0">
              <a:latin typeface="Times New Roman" panose="02020603050405020304" pitchFamily="18" charset="0"/>
              <a:cs typeface="Times New Roman" panose="02020603050405020304" pitchFamily="18" charset="0"/>
            </a:endParaRPr>
          </a:p>
        </p:txBody>
      </p:sp>
      <p:sp>
        <p:nvSpPr>
          <p:cNvPr id="26" name="Text 23"/>
          <p:cNvSpPr txBox="1"/>
          <p:nvPr/>
        </p:nvSpPr>
        <p:spPr>
          <a:xfrm>
            <a:off x="7944307" y="5797296"/>
            <a:ext cx="1848917" cy="274320"/>
          </a:xfrm>
          <a:prstGeom prst="rect">
            <a:avLst/>
          </a:prstGeom>
          <a:noFill/>
          <a:ln/>
        </p:spPr>
        <p:txBody>
          <a:bodyPr wrap="square" lIns="0" tIns="0" rIns="0" bIns="0" rtlCol="0" anchor="ctr"/>
          <a:lstStyle/>
          <a:p>
            <a:pPr marL="0" indent="0" algn="ctr">
              <a:buNone/>
            </a:pPr>
            <a:r>
              <a:rPr lang="en-US" sz="1300" dirty="0">
                <a:solidFill>
                  <a:schemeClr val="tx2"/>
                </a:solidFill>
                <a:latin typeface="Times New Roman" panose="02020603050405020304" pitchFamily="18" charset="0"/>
                <a:cs typeface="Times New Roman" panose="02020603050405020304" pitchFamily="18" charset="0"/>
              </a:rPr>
              <a:t>Environmental</a:t>
            </a:r>
            <a:endParaRPr lang="en-US" sz="1300" dirty="0">
              <a:latin typeface="Times New Roman" panose="02020603050405020304" pitchFamily="18" charset="0"/>
              <a:cs typeface="Times New Roman" panose="02020603050405020304" pitchFamily="18" charset="0"/>
            </a:endParaRPr>
          </a:p>
        </p:txBody>
      </p:sp>
      <p:sp>
        <p:nvSpPr>
          <p:cNvPr id="27" name="PESTEL Legal"/>
          <p:cNvSpPr/>
          <p:nvPr/>
        </p:nvSpPr>
        <p:spPr>
          <a:xfrm>
            <a:off x="10396728" y="5120640"/>
            <a:ext cx="640080" cy="640080"/>
          </a:xfrm>
          <a:prstGeom prst="ellipse">
            <a:avLst/>
          </a:prstGeom>
          <a:solidFill>
            <a:schemeClr val="accent1"/>
          </a:solidFill>
          <a:ln/>
          <a:effectLst>
            <a:outerShdw blurRad="101600" dist="25400" dir="5400000" algn="bl" rotWithShape="0">
              <a:srgbClr val="000000">
                <a:alpha val="14000"/>
              </a:srgbClr>
            </a:outerShdw>
          </a:effectLst>
        </p:spPr>
        <p:txBody>
          <a:bodyPr/>
          <a:lstStyle/>
          <a:p>
            <a:endParaRPr lang="en-GB"/>
          </a:p>
        </p:txBody>
      </p:sp>
      <p:sp>
        <p:nvSpPr>
          <p:cNvPr id="28" name="Text 25"/>
          <p:cNvSpPr txBox="1"/>
          <p:nvPr/>
        </p:nvSpPr>
        <p:spPr>
          <a:xfrm>
            <a:off x="10396728" y="5120640"/>
            <a:ext cx="640080" cy="640080"/>
          </a:xfrm>
          <a:prstGeom prst="rect">
            <a:avLst/>
          </a:prstGeom>
          <a:noFill/>
          <a:ln/>
        </p:spPr>
        <p:txBody>
          <a:bodyPr wrap="square" lIns="0" tIns="0" rIns="0" bIns="0" rtlCol="0" anchor="ctr"/>
          <a:lstStyle/>
          <a:p>
            <a:pPr marL="0" indent="0" algn="ctr">
              <a:buNone/>
            </a:pPr>
            <a:r>
              <a:rPr lang="en-US" sz="2400" b="1" dirty="0">
                <a:solidFill>
                  <a:schemeClr val="bg1"/>
                </a:solidFill>
                <a:latin typeface="Times New Roman" panose="02020603050405020304" pitchFamily="18" charset="0"/>
                <a:ea typeface="Cambria" pitchFamily="34" charset="-122"/>
                <a:cs typeface="Times New Roman" panose="02020603050405020304" pitchFamily="18" charset="0"/>
              </a:rPr>
              <a:t>L</a:t>
            </a:r>
            <a:endParaRPr lang="en-US" sz="2400" dirty="0">
              <a:latin typeface="Times New Roman" panose="02020603050405020304" pitchFamily="18" charset="0"/>
              <a:cs typeface="Times New Roman" panose="02020603050405020304" pitchFamily="18" charset="0"/>
            </a:endParaRPr>
          </a:p>
        </p:txBody>
      </p:sp>
      <p:sp>
        <p:nvSpPr>
          <p:cNvPr id="29" name="Text 26"/>
          <p:cNvSpPr txBox="1"/>
          <p:nvPr/>
        </p:nvSpPr>
        <p:spPr>
          <a:xfrm>
            <a:off x="9793224" y="5797296"/>
            <a:ext cx="1848917" cy="274320"/>
          </a:xfrm>
          <a:prstGeom prst="rect">
            <a:avLst/>
          </a:prstGeom>
          <a:noFill/>
          <a:ln/>
        </p:spPr>
        <p:txBody>
          <a:bodyPr wrap="square" lIns="0" tIns="0" rIns="0" bIns="0" rtlCol="0" anchor="ctr"/>
          <a:lstStyle/>
          <a:p>
            <a:pPr marL="0" indent="0" algn="ctr">
              <a:buNone/>
            </a:pPr>
            <a:r>
              <a:rPr lang="en-US" sz="1300" dirty="0">
                <a:solidFill>
                  <a:schemeClr val="tx2"/>
                </a:solidFill>
                <a:latin typeface="Times New Roman" panose="02020603050405020304" pitchFamily="18" charset="0"/>
                <a:cs typeface="Times New Roman" panose="02020603050405020304" pitchFamily="18" charset="0"/>
              </a:rPr>
              <a:t>Legal</a:t>
            </a:r>
            <a:endParaRPr lang="en-US" sz="1300" dirty="0">
              <a:latin typeface="Times New Roman" panose="02020603050405020304" pitchFamily="18" charset="0"/>
              <a:cs typeface="Times New Roman" panose="02020603050405020304" pitchFamily="18" charset="0"/>
            </a:endParaRPr>
          </a:p>
        </p:txBody>
      </p:sp>
      <p:sp>
        <p:nvSpPr>
          <p:cNvPr id="30" name="Text 27"/>
          <p:cNvSpPr txBox="1"/>
          <p:nvPr/>
        </p:nvSpPr>
        <p:spPr>
          <a:xfrm>
            <a:off x="2011680" y="6263640"/>
            <a:ext cx="8778240" cy="365760"/>
          </a:xfrm>
          <a:prstGeom prst="rect">
            <a:avLst/>
          </a:prstGeom>
          <a:noFill/>
          <a:ln/>
        </p:spPr>
        <p:txBody>
          <a:bodyPr wrap="square" lIns="0" tIns="0" rIns="0" bIns="0" rtlCol="0" anchor="ctr"/>
          <a:lstStyle/>
          <a:p>
            <a:pPr marL="0" indent="0">
              <a:buNone/>
            </a:pPr>
            <a:r>
              <a:rPr lang="en-US" sz="1200" i="1" dirty="0">
                <a:solidFill>
                  <a:schemeClr val="tx2"/>
                </a:solidFill>
                <a:latin typeface="Times New Roman" panose="02020603050405020304" pitchFamily="18" charset="0"/>
                <a:cs typeface="Times New Roman" panose="02020603050405020304" pitchFamily="18" charset="0"/>
              </a:rPr>
              <a:t>Source: Andersen (2026).</a:t>
            </a:r>
            <a:endParaRPr lang="en-US" sz="1200" dirty="0">
              <a:latin typeface="Times New Roman" panose="02020603050405020304" pitchFamily="18" charset="0"/>
              <a:cs typeface="Times New Roman" panose="02020603050405020304" pitchFamily="18" charset="0"/>
            </a:endParaRPr>
          </a:p>
        </p:txBody>
      </p:sp>
      <p:sp>
        <p:nvSpPr>
          <p:cNvPr id="3" name="Slide Number Placeholder 0"/>
          <p:cNvSpPr>
            <a:spLocks noGrp="1"/>
          </p:cNvSpPr>
          <p:nvPr>
            <p:ph type="sldNum" sz="quarter" idx="4294967295"/>
          </p:nvPr>
        </p:nvSpPr>
        <p:spPr>
          <a:xfrm>
            <a:off x="11064240" y="6355080"/>
            <a:ext cx="576072" cy="274320"/>
          </a:xfrm>
          <a:prstGeom prst="rect">
            <a:avLst/>
          </a:prstGeom>
          <a:extLst>
            <a:ext uri="{C572A759-6A51-4108-AA02-DFA0A04FC94B}">
              <ma14:wrappingTextBoxFlag xmlns:ma14="http://schemas.microsoft.com/office/mac/drawingml/2011/main" xmlns="" val="0"/>
            </a:ext>
          </a:extLst>
        </p:spPr>
        <p:txBody>
          <a:bodyPr/>
          <a:lstStyle>
            <a:lvl1pPr>
              <a:defRPr sz="1100">
                <a:solidFill>
                  <a:srgbClr val="6B5648"/>
                </a:solidFill>
              </a:defRPr>
            </a:lvl1pPr>
          </a:lstStyle>
          <a:p>
            <a:pPr algn="r"/>
            <a:fld id="{F7021451-1387-4CA6-816F-3879F97B5CBC}" type="slidenum">
              <a:rPr lang="en-US" b="0">
                <a:latin typeface="Times New Roman" panose="02020603050405020304" pitchFamily="18" charset="0"/>
                <a:cs typeface="Times New Roman" panose="02020603050405020304" pitchFamily="18" charset="0"/>
              </a:rPr>
              <a:t>5</a:t>
            </a:fld>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91672" cy="777240"/>
          </a:xfrm>
          <a:prstGeom prst="rect">
            <a:avLst/>
          </a:prstGeom>
          <a:noFill/>
          <a:ln/>
        </p:spPr>
        <p:txBody>
          <a:bodyPr wrap="square" lIns="0" tIns="0" rIns="0" bIns="0" rtlCol="0" anchor="ctr"/>
          <a:lstStyle/>
          <a:p>
            <a:pPr marL="0" indent="0" algn="l">
              <a:buNone/>
            </a:pPr>
            <a:r>
              <a:rPr lang="en-US" sz="3600" b="1" dirty="0">
                <a:solidFill>
                  <a:schemeClr val="tx1"/>
                </a:solidFill>
                <a:latin typeface="Times New Roman" panose="02020603050405020304" pitchFamily="18" charset="0"/>
                <a:cs typeface="Times New Roman" panose="02020603050405020304" pitchFamily="18" charset="0"/>
              </a:rPr>
              <a:t>PESTEL analysis of Basil’s Bakery</a:t>
            </a:r>
            <a:endParaRPr lang="en-US" sz="3600" dirty="0">
              <a:latin typeface="Times New Roman" panose="02020603050405020304" pitchFamily="18" charset="0"/>
              <a:cs typeface="Times New Roman" panose="02020603050405020304" pitchFamily="18" charset="0"/>
            </a:endParaRPr>
          </a:p>
        </p:txBody>
      </p:sp>
      <p:sp>
        <p:nvSpPr>
          <p:cNvPr id="4" name="Text 1"/>
          <p:cNvSpPr txBox="1"/>
          <p:nvPr/>
        </p:nvSpPr>
        <p:spPr>
          <a:xfrm>
            <a:off x="548640" y="1234440"/>
            <a:ext cx="5486400" cy="365760"/>
          </a:xfrm>
          <a:prstGeom prst="rect">
            <a:avLst/>
          </a:prstGeom>
          <a:noFill/>
          <a:ln/>
        </p:spPr>
        <p:txBody>
          <a:bodyPr wrap="square" lIns="0" tIns="0" rIns="0" bIns="0" rtlCol="0" anchor="ctr"/>
          <a:lstStyle/>
          <a:p>
            <a:pPr marL="0" indent="0">
              <a:buNone/>
            </a:pPr>
            <a:r>
              <a:rPr lang="en-US" sz="1400" i="1" dirty="0">
                <a:solidFill>
                  <a:schemeClr val="tx2"/>
                </a:solidFill>
                <a:latin typeface="Times New Roman" panose="02020603050405020304" pitchFamily="18" charset="0"/>
                <a:cs typeface="Times New Roman" panose="02020603050405020304" pitchFamily="18" charset="0"/>
              </a:rPr>
              <a:t>T = threat, O = opportunity</a:t>
            </a:r>
            <a:endParaRPr lang="en-US" sz="1400" dirty="0">
              <a:latin typeface="Times New Roman" panose="02020603050405020304" pitchFamily="18" charset="0"/>
              <a:cs typeface="Times New Roman" panose="02020603050405020304" pitchFamily="18" charset="0"/>
            </a:endParaRPr>
          </a:p>
        </p:txBody>
      </p:sp>
      <p:sp>
        <p:nvSpPr>
          <p:cNvPr id="5" name="Political Factors"/>
          <p:cNvSpPr/>
          <p:nvPr/>
        </p:nvSpPr>
        <p:spPr>
          <a:xfrm>
            <a:off x="548640" y="1691640"/>
            <a:ext cx="1737360" cy="822960"/>
          </a:xfrm>
          <a:prstGeom prst="roundRect">
            <a:avLst>
              <a:gd name="adj" fmla="val 13333"/>
            </a:avLst>
          </a:prstGeom>
          <a:solidFill>
            <a:schemeClr val="accent4"/>
          </a:solidFill>
          <a:ln/>
          <a:effectLst>
            <a:outerShdw blurRad="101600" dist="25400" dir="5400000" algn="bl" rotWithShape="0">
              <a:srgbClr val="000000">
                <a:alpha val="14000"/>
              </a:srgbClr>
            </a:outerShdw>
          </a:effectLst>
        </p:spPr>
        <p:txBody>
          <a:bodyPr/>
          <a:lstStyle/>
          <a:p>
            <a:endParaRPr lang="en-GB"/>
          </a:p>
        </p:txBody>
      </p:sp>
      <p:sp>
        <p:nvSpPr>
          <p:cNvPr id="6" name="Text 3"/>
          <p:cNvSpPr txBox="1"/>
          <p:nvPr/>
        </p:nvSpPr>
        <p:spPr>
          <a:xfrm>
            <a:off x="640080" y="1691640"/>
            <a:ext cx="1554480" cy="822960"/>
          </a:xfrm>
          <a:prstGeom prst="rect">
            <a:avLst/>
          </a:prstGeom>
          <a:noFill/>
          <a:ln/>
        </p:spPr>
        <p:txBody>
          <a:bodyPr wrap="square" lIns="0" tIns="0" rIns="0" bIns="0" rtlCol="0" anchor="ctr"/>
          <a:lstStyle/>
          <a:p>
            <a:pPr marL="0" indent="0" algn="ctr">
              <a:buNone/>
            </a:pPr>
            <a:r>
              <a:rPr lang="en-US" sz="1500" b="1" dirty="0">
                <a:solidFill>
                  <a:schemeClr val="bg1"/>
                </a:solidFill>
                <a:latin typeface="Times New Roman" panose="02020603050405020304" pitchFamily="18" charset="0"/>
                <a:cs typeface="Times New Roman" panose="02020603050405020304" pitchFamily="18" charset="0"/>
              </a:rPr>
              <a:t>Political Factors</a:t>
            </a:r>
            <a:endParaRPr lang="en-US" sz="1500" dirty="0">
              <a:latin typeface="Times New Roman" panose="02020603050405020304" pitchFamily="18" charset="0"/>
              <a:cs typeface="Times New Roman" panose="02020603050405020304" pitchFamily="18" charset="0"/>
            </a:endParaRPr>
          </a:p>
        </p:txBody>
      </p:sp>
      <p:sp>
        <p:nvSpPr>
          <p:cNvPr id="7" name="Political Factors body"/>
          <p:cNvSpPr/>
          <p:nvPr/>
        </p:nvSpPr>
        <p:spPr>
          <a:xfrm>
            <a:off x="548640" y="2651760"/>
            <a:ext cx="1737360" cy="2423160"/>
          </a:xfrm>
          <a:prstGeom prst="roundRect">
            <a:avLst>
              <a:gd name="adj" fmla="val 6316"/>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8" name="Text 5"/>
          <p:cNvSpPr txBox="1"/>
          <p:nvPr/>
        </p:nvSpPr>
        <p:spPr>
          <a:xfrm>
            <a:off x="685800" y="2788920"/>
            <a:ext cx="1481328" cy="2194560"/>
          </a:xfrm>
          <a:prstGeom prst="rect">
            <a:avLst/>
          </a:prstGeom>
          <a:noFill/>
          <a:ln/>
        </p:spPr>
        <p:txBody>
          <a:bodyPr wrap="square" lIns="0" tIns="0" rIns="0" bIns="0" rtlCol="0" anchor="t"/>
          <a:lstStyle/>
          <a:p>
            <a:pPr marL="342900" indent="-342900">
              <a:spcAft>
                <a:spcPts val="1200"/>
              </a:spcAft>
              <a:buSzPct val="100000"/>
              <a:buChar char="•"/>
            </a:pPr>
            <a:r>
              <a:rPr lang="en-US" sz="1500" dirty="0">
                <a:solidFill>
                  <a:schemeClr val="tx1"/>
                </a:solidFill>
                <a:latin typeface="Times New Roman" panose="02020603050405020304" pitchFamily="18" charset="0"/>
                <a:cs typeface="Times New Roman" panose="02020603050405020304" pitchFamily="18" charset="0"/>
              </a:rPr>
              <a:t>Business rates and local policy (T)</a:t>
            </a:r>
            <a:endParaRPr lang="en-US" sz="1500" dirty="0">
              <a:latin typeface="Times New Roman" panose="02020603050405020304" pitchFamily="18" charset="0"/>
              <a:cs typeface="Times New Roman" panose="02020603050405020304" pitchFamily="18" charset="0"/>
            </a:endParaRPr>
          </a:p>
          <a:p>
            <a:pPr marL="342900" indent="-342900">
              <a:spcAft>
                <a:spcPts val="1200"/>
              </a:spcAft>
              <a:buSzPct val="100000"/>
              <a:buChar char="•"/>
            </a:pPr>
            <a:r>
              <a:rPr lang="en-US" sz="1500" dirty="0">
                <a:solidFill>
                  <a:schemeClr val="tx1"/>
                </a:solidFill>
                <a:latin typeface="Times New Roman" panose="02020603050405020304" pitchFamily="18" charset="0"/>
                <a:cs typeface="Times New Roman" panose="02020603050405020304" pitchFamily="18" charset="0"/>
              </a:rPr>
              <a:t>Little visible regeneration of the retail park (T)</a:t>
            </a:r>
            <a:endParaRPr lang="en-US" sz="1500" dirty="0">
              <a:latin typeface="Times New Roman" panose="02020603050405020304" pitchFamily="18" charset="0"/>
              <a:cs typeface="Times New Roman" panose="02020603050405020304" pitchFamily="18" charset="0"/>
            </a:endParaRPr>
          </a:p>
        </p:txBody>
      </p:sp>
      <p:sp>
        <p:nvSpPr>
          <p:cNvPr id="9" name="Economic Factors"/>
          <p:cNvSpPr/>
          <p:nvPr/>
        </p:nvSpPr>
        <p:spPr>
          <a:xfrm>
            <a:off x="2419502" y="1691640"/>
            <a:ext cx="1737360" cy="822960"/>
          </a:xfrm>
          <a:prstGeom prst="roundRect">
            <a:avLst>
              <a:gd name="adj" fmla="val 13333"/>
            </a:avLst>
          </a:prstGeom>
          <a:solidFill>
            <a:schemeClr val="accent6"/>
          </a:solidFill>
          <a:ln/>
          <a:effectLst>
            <a:outerShdw blurRad="101600" dist="25400" dir="5400000" algn="bl" rotWithShape="0">
              <a:srgbClr val="000000">
                <a:alpha val="14000"/>
              </a:srgbClr>
            </a:outerShdw>
          </a:effectLst>
        </p:spPr>
        <p:txBody>
          <a:bodyPr/>
          <a:lstStyle/>
          <a:p>
            <a:endParaRPr lang="en-GB"/>
          </a:p>
        </p:txBody>
      </p:sp>
      <p:sp>
        <p:nvSpPr>
          <p:cNvPr id="10" name="Text 7"/>
          <p:cNvSpPr txBox="1"/>
          <p:nvPr/>
        </p:nvSpPr>
        <p:spPr>
          <a:xfrm>
            <a:off x="2510942" y="1691640"/>
            <a:ext cx="1554480" cy="822960"/>
          </a:xfrm>
          <a:prstGeom prst="rect">
            <a:avLst/>
          </a:prstGeom>
          <a:noFill/>
          <a:ln/>
        </p:spPr>
        <p:txBody>
          <a:bodyPr wrap="square" lIns="0" tIns="0" rIns="0" bIns="0" rtlCol="0" anchor="ctr"/>
          <a:lstStyle/>
          <a:p>
            <a:pPr marL="0" indent="0" algn="ctr">
              <a:buNone/>
            </a:pPr>
            <a:r>
              <a:rPr lang="en-US" sz="1500" b="1" dirty="0">
                <a:solidFill>
                  <a:schemeClr val="tx1"/>
                </a:solidFill>
                <a:latin typeface="Times New Roman" panose="02020603050405020304" pitchFamily="18" charset="0"/>
                <a:cs typeface="Times New Roman" panose="02020603050405020304" pitchFamily="18" charset="0"/>
              </a:rPr>
              <a:t>Economic Factors</a:t>
            </a:r>
            <a:endParaRPr lang="en-US" sz="1500" dirty="0">
              <a:latin typeface="Times New Roman" panose="02020603050405020304" pitchFamily="18" charset="0"/>
              <a:cs typeface="Times New Roman" panose="02020603050405020304" pitchFamily="18" charset="0"/>
            </a:endParaRPr>
          </a:p>
        </p:txBody>
      </p:sp>
      <p:sp>
        <p:nvSpPr>
          <p:cNvPr id="11" name="Economic Factors body"/>
          <p:cNvSpPr/>
          <p:nvPr/>
        </p:nvSpPr>
        <p:spPr>
          <a:xfrm>
            <a:off x="2419502" y="2651760"/>
            <a:ext cx="1737360" cy="2423160"/>
          </a:xfrm>
          <a:prstGeom prst="roundRect">
            <a:avLst>
              <a:gd name="adj" fmla="val 6316"/>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12" name="Text 9"/>
          <p:cNvSpPr txBox="1"/>
          <p:nvPr/>
        </p:nvSpPr>
        <p:spPr>
          <a:xfrm>
            <a:off x="2556662" y="2788920"/>
            <a:ext cx="1481328" cy="2194560"/>
          </a:xfrm>
          <a:prstGeom prst="rect">
            <a:avLst/>
          </a:prstGeom>
          <a:noFill/>
          <a:ln/>
        </p:spPr>
        <p:txBody>
          <a:bodyPr wrap="square" lIns="0" tIns="0" rIns="0" bIns="0" rtlCol="0" anchor="t"/>
          <a:lstStyle/>
          <a:p>
            <a:pPr marL="342900" indent="-342900">
              <a:spcAft>
                <a:spcPts val="1200"/>
              </a:spcAft>
              <a:buSzPct val="100000"/>
              <a:buChar char="•"/>
            </a:pPr>
            <a:r>
              <a:rPr lang="en-US" sz="1500" dirty="0">
                <a:solidFill>
                  <a:schemeClr val="tx1"/>
                </a:solidFill>
                <a:latin typeface="Times New Roman" panose="02020603050405020304" pitchFamily="18" charset="0"/>
                <a:cs typeface="Times New Roman" panose="02020603050405020304" pitchFamily="18" charset="0"/>
              </a:rPr>
              <a:t>Higher rent, utilities and insurance (T)</a:t>
            </a:r>
            <a:endParaRPr lang="en-US" sz="1500" dirty="0">
              <a:latin typeface="Times New Roman" panose="02020603050405020304" pitchFamily="18" charset="0"/>
              <a:cs typeface="Times New Roman" panose="02020603050405020304" pitchFamily="18" charset="0"/>
            </a:endParaRPr>
          </a:p>
          <a:p>
            <a:pPr marL="342900" indent="-342900">
              <a:spcAft>
                <a:spcPts val="1200"/>
              </a:spcAft>
              <a:buSzPct val="100000"/>
              <a:buChar char="•"/>
            </a:pPr>
            <a:r>
              <a:rPr lang="en-US" sz="1500" dirty="0">
                <a:solidFill>
                  <a:schemeClr val="tx1"/>
                </a:solidFill>
                <a:latin typeface="Times New Roman" panose="02020603050405020304" pitchFamily="18" charset="0"/>
                <a:cs typeface="Times New Roman" panose="02020603050405020304" pitchFamily="18" charset="0"/>
              </a:rPr>
              <a:t>Job losses cut local spending (T)</a:t>
            </a:r>
            <a:endParaRPr lang="en-US" sz="1500" dirty="0">
              <a:latin typeface="Times New Roman" panose="02020603050405020304" pitchFamily="18" charset="0"/>
              <a:cs typeface="Times New Roman" panose="02020603050405020304" pitchFamily="18" charset="0"/>
            </a:endParaRPr>
          </a:p>
        </p:txBody>
      </p:sp>
      <p:sp>
        <p:nvSpPr>
          <p:cNvPr id="13" name="Social Factors"/>
          <p:cNvSpPr/>
          <p:nvPr/>
        </p:nvSpPr>
        <p:spPr>
          <a:xfrm>
            <a:off x="4290365" y="1691640"/>
            <a:ext cx="1737360" cy="822960"/>
          </a:xfrm>
          <a:prstGeom prst="roundRect">
            <a:avLst>
              <a:gd name="adj" fmla="val 13333"/>
            </a:avLst>
          </a:prstGeom>
          <a:solidFill>
            <a:schemeClr val="accent3"/>
          </a:solidFill>
          <a:ln/>
          <a:effectLst>
            <a:outerShdw blurRad="101600" dist="25400" dir="5400000" algn="bl" rotWithShape="0">
              <a:srgbClr val="000000">
                <a:alpha val="14000"/>
              </a:srgbClr>
            </a:outerShdw>
          </a:effectLst>
        </p:spPr>
        <p:txBody>
          <a:bodyPr/>
          <a:lstStyle/>
          <a:p>
            <a:endParaRPr lang="en-GB"/>
          </a:p>
        </p:txBody>
      </p:sp>
      <p:sp>
        <p:nvSpPr>
          <p:cNvPr id="14" name="Text 11"/>
          <p:cNvSpPr txBox="1"/>
          <p:nvPr/>
        </p:nvSpPr>
        <p:spPr>
          <a:xfrm>
            <a:off x="4381805" y="1691640"/>
            <a:ext cx="1554480" cy="822960"/>
          </a:xfrm>
          <a:prstGeom prst="rect">
            <a:avLst/>
          </a:prstGeom>
          <a:noFill/>
          <a:ln/>
        </p:spPr>
        <p:txBody>
          <a:bodyPr wrap="square" lIns="0" tIns="0" rIns="0" bIns="0" rtlCol="0" anchor="ctr"/>
          <a:lstStyle/>
          <a:p>
            <a:pPr marL="0" indent="0" algn="ctr">
              <a:buNone/>
            </a:pPr>
            <a:r>
              <a:rPr lang="en-US" sz="1500" b="1" dirty="0">
                <a:solidFill>
                  <a:schemeClr val="bg1"/>
                </a:solidFill>
                <a:latin typeface="Times New Roman" panose="02020603050405020304" pitchFamily="18" charset="0"/>
                <a:cs typeface="Times New Roman" panose="02020603050405020304" pitchFamily="18" charset="0"/>
              </a:rPr>
              <a:t>Social Factors</a:t>
            </a:r>
            <a:endParaRPr lang="en-US" sz="1500" dirty="0">
              <a:latin typeface="Times New Roman" panose="02020603050405020304" pitchFamily="18" charset="0"/>
              <a:cs typeface="Times New Roman" panose="02020603050405020304" pitchFamily="18" charset="0"/>
            </a:endParaRPr>
          </a:p>
        </p:txBody>
      </p:sp>
      <p:sp>
        <p:nvSpPr>
          <p:cNvPr id="15" name="Social Factors body"/>
          <p:cNvSpPr/>
          <p:nvPr/>
        </p:nvSpPr>
        <p:spPr>
          <a:xfrm>
            <a:off x="4290365" y="2651760"/>
            <a:ext cx="1737360" cy="2423160"/>
          </a:xfrm>
          <a:prstGeom prst="roundRect">
            <a:avLst>
              <a:gd name="adj" fmla="val 6316"/>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16" name="Text 13"/>
          <p:cNvSpPr txBox="1"/>
          <p:nvPr/>
        </p:nvSpPr>
        <p:spPr>
          <a:xfrm>
            <a:off x="4427525" y="2788920"/>
            <a:ext cx="1481328" cy="2194560"/>
          </a:xfrm>
          <a:prstGeom prst="rect">
            <a:avLst/>
          </a:prstGeom>
          <a:noFill/>
          <a:ln/>
        </p:spPr>
        <p:txBody>
          <a:bodyPr wrap="square" lIns="0" tIns="0" rIns="0" bIns="0" rtlCol="0" anchor="t"/>
          <a:lstStyle/>
          <a:p>
            <a:pPr marL="342900" indent="-342900">
              <a:spcAft>
                <a:spcPts val="1200"/>
              </a:spcAft>
              <a:buSzPct val="100000"/>
              <a:buChar char="•"/>
            </a:pPr>
            <a:r>
              <a:rPr lang="en-US" sz="1500" dirty="0">
                <a:solidFill>
                  <a:schemeClr val="tx1"/>
                </a:solidFill>
                <a:latin typeface="Times New Roman" panose="02020603050405020304" pitchFamily="18" charset="0"/>
                <a:cs typeface="Times New Roman" panose="02020603050405020304" pitchFamily="18" charset="0"/>
              </a:rPr>
              <a:t>Hybrid working cuts lunch trade (T)</a:t>
            </a:r>
            <a:endParaRPr lang="en-US" sz="1500" dirty="0">
              <a:latin typeface="Times New Roman" panose="02020603050405020304" pitchFamily="18" charset="0"/>
              <a:cs typeface="Times New Roman" panose="02020603050405020304" pitchFamily="18" charset="0"/>
            </a:endParaRPr>
          </a:p>
          <a:p>
            <a:pPr marL="342900" indent="-342900">
              <a:spcAft>
                <a:spcPts val="1200"/>
              </a:spcAft>
              <a:buSzPct val="100000"/>
              <a:buChar char="•"/>
            </a:pPr>
            <a:r>
              <a:rPr lang="en-US" sz="1500" dirty="0">
                <a:solidFill>
                  <a:schemeClr val="tx1"/>
                </a:solidFill>
                <a:latin typeface="Times New Roman" panose="02020603050405020304" pitchFamily="18" charset="0"/>
                <a:cs typeface="Times New Roman" panose="02020603050405020304" pitchFamily="18" charset="0"/>
              </a:rPr>
              <a:t>Customers want convenience (O)</a:t>
            </a:r>
            <a:endParaRPr lang="en-US" sz="1500" dirty="0">
              <a:latin typeface="Times New Roman" panose="02020603050405020304" pitchFamily="18" charset="0"/>
              <a:cs typeface="Times New Roman" panose="02020603050405020304" pitchFamily="18" charset="0"/>
            </a:endParaRPr>
          </a:p>
        </p:txBody>
      </p:sp>
      <p:sp>
        <p:nvSpPr>
          <p:cNvPr id="17" name="Technological Factors"/>
          <p:cNvSpPr/>
          <p:nvPr/>
        </p:nvSpPr>
        <p:spPr>
          <a:xfrm>
            <a:off x="6161227" y="1691640"/>
            <a:ext cx="1737360" cy="822960"/>
          </a:xfrm>
          <a:prstGeom prst="roundRect">
            <a:avLst>
              <a:gd name="adj" fmla="val 13333"/>
            </a:avLst>
          </a:prstGeom>
          <a:solidFill>
            <a:schemeClr val="accent5"/>
          </a:solidFill>
          <a:ln/>
          <a:effectLst>
            <a:outerShdw blurRad="101600" dist="25400" dir="5400000" algn="bl" rotWithShape="0">
              <a:srgbClr val="000000">
                <a:alpha val="14000"/>
              </a:srgbClr>
            </a:outerShdw>
          </a:effectLst>
        </p:spPr>
        <p:txBody>
          <a:bodyPr/>
          <a:lstStyle/>
          <a:p>
            <a:endParaRPr lang="en-GB"/>
          </a:p>
        </p:txBody>
      </p:sp>
      <p:sp>
        <p:nvSpPr>
          <p:cNvPr id="18" name="Text 15"/>
          <p:cNvSpPr txBox="1"/>
          <p:nvPr/>
        </p:nvSpPr>
        <p:spPr>
          <a:xfrm>
            <a:off x="6252667" y="1691640"/>
            <a:ext cx="1554480" cy="822960"/>
          </a:xfrm>
          <a:prstGeom prst="rect">
            <a:avLst/>
          </a:prstGeom>
          <a:noFill/>
          <a:ln/>
        </p:spPr>
        <p:txBody>
          <a:bodyPr wrap="square" lIns="0" tIns="0" rIns="0" bIns="0" rtlCol="0" anchor="ctr"/>
          <a:lstStyle/>
          <a:p>
            <a:pPr marL="0" indent="0" algn="ctr">
              <a:buNone/>
            </a:pPr>
            <a:r>
              <a:rPr lang="en-US" sz="1500" b="1" dirty="0">
                <a:solidFill>
                  <a:schemeClr val="bg1"/>
                </a:solidFill>
                <a:latin typeface="Times New Roman" panose="02020603050405020304" pitchFamily="18" charset="0"/>
                <a:cs typeface="Times New Roman" panose="02020603050405020304" pitchFamily="18" charset="0"/>
              </a:rPr>
              <a:t>Technological Factors</a:t>
            </a:r>
            <a:endParaRPr lang="en-US" sz="1500" dirty="0">
              <a:latin typeface="Times New Roman" panose="02020603050405020304" pitchFamily="18" charset="0"/>
              <a:cs typeface="Times New Roman" panose="02020603050405020304" pitchFamily="18" charset="0"/>
            </a:endParaRPr>
          </a:p>
        </p:txBody>
      </p:sp>
      <p:sp>
        <p:nvSpPr>
          <p:cNvPr id="19" name="Technological Factors body"/>
          <p:cNvSpPr/>
          <p:nvPr/>
        </p:nvSpPr>
        <p:spPr>
          <a:xfrm>
            <a:off x="6161227" y="2651760"/>
            <a:ext cx="1737360" cy="2423160"/>
          </a:xfrm>
          <a:prstGeom prst="roundRect">
            <a:avLst>
              <a:gd name="adj" fmla="val 6316"/>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20" name="Text 17"/>
          <p:cNvSpPr txBox="1"/>
          <p:nvPr/>
        </p:nvSpPr>
        <p:spPr>
          <a:xfrm>
            <a:off x="6298387" y="2788920"/>
            <a:ext cx="1481328" cy="2194560"/>
          </a:xfrm>
          <a:prstGeom prst="rect">
            <a:avLst/>
          </a:prstGeom>
          <a:noFill/>
          <a:ln/>
        </p:spPr>
        <p:txBody>
          <a:bodyPr wrap="square" lIns="0" tIns="0" rIns="0" bIns="0" rtlCol="0" anchor="t"/>
          <a:lstStyle/>
          <a:p>
            <a:pPr marL="342900" indent="-342900">
              <a:spcAft>
                <a:spcPts val="1200"/>
              </a:spcAft>
              <a:buSzPct val="100000"/>
              <a:buChar char="•"/>
            </a:pPr>
            <a:r>
              <a:rPr lang="en-US" sz="1500" dirty="0">
                <a:solidFill>
                  <a:schemeClr val="tx1"/>
                </a:solidFill>
                <a:latin typeface="Times New Roman" panose="02020603050405020304" pitchFamily="18" charset="0"/>
                <a:cs typeface="Times New Roman" panose="02020603050405020304" pitchFamily="18" charset="0"/>
              </a:rPr>
              <a:t>Online pre-order and delivery tools (O)</a:t>
            </a:r>
            <a:endParaRPr lang="en-US" sz="1500" dirty="0">
              <a:latin typeface="Times New Roman" panose="02020603050405020304" pitchFamily="18" charset="0"/>
              <a:cs typeface="Times New Roman" panose="02020603050405020304" pitchFamily="18" charset="0"/>
            </a:endParaRPr>
          </a:p>
          <a:p>
            <a:pPr marL="342900" indent="-342900">
              <a:spcAft>
                <a:spcPts val="1200"/>
              </a:spcAft>
              <a:buSzPct val="100000"/>
              <a:buChar char="•"/>
            </a:pPr>
            <a:r>
              <a:rPr lang="en-US" sz="1500" dirty="0">
                <a:solidFill>
                  <a:schemeClr val="tx1"/>
                </a:solidFill>
                <a:latin typeface="Times New Roman" panose="02020603050405020304" pitchFamily="18" charset="0"/>
                <a:cs typeface="Times New Roman" panose="02020603050405020304" pitchFamily="18" charset="0"/>
              </a:rPr>
              <a:t>Could replace missed calls and shorten queues (O)</a:t>
            </a:r>
            <a:endParaRPr lang="en-US" sz="1500" dirty="0">
              <a:latin typeface="Times New Roman" panose="02020603050405020304" pitchFamily="18" charset="0"/>
              <a:cs typeface="Times New Roman" panose="02020603050405020304" pitchFamily="18" charset="0"/>
            </a:endParaRPr>
          </a:p>
        </p:txBody>
      </p:sp>
      <p:sp>
        <p:nvSpPr>
          <p:cNvPr id="21" name="Legal Factors"/>
          <p:cNvSpPr/>
          <p:nvPr/>
        </p:nvSpPr>
        <p:spPr>
          <a:xfrm>
            <a:off x="8032090" y="1691640"/>
            <a:ext cx="1737360" cy="822960"/>
          </a:xfrm>
          <a:prstGeom prst="roundRect">
            <a:avLst>
              <a:gd name="adj" fmla="val 13333"/>
            </a:avLst>
          </a:prstGeom>
          <a:solidFill>
            <a:schemeClr val="accent1"/>
          </a:solidFill>
          <a:ln/>
          <a:effectLst>
            <a:outerShdw blurRad="101600" dist="25400" dir="5400000" algn="bl" rotWithShape="0">
              <a:srgbClr val="000000">
                <a:alpha val="14000"/>
              </a:srgbClr>
            </a:outerShdw>
          </a:effectLst>
        </p:spPr>
        <p:txBody>
          <a:bodyPr/>
          <a:lstStyle/>
          <a:p>
            <a:endParaRPr lang="en-GB"/>
          </a:p>
        </p:txBody>
      </p:sp>
      <p:sp>
        <p:nvSpPr>
          <p:cNvPr id="22" name="Text 19"/>
          <p:cNvSpPr txBox="1"/>
          <p:nvPr/>
        </p:nvSpPr>
        <p:spPr>
          <a:xfrm>
            <a:off x="8123530" y="1691640"/>
            <a:ext cx="1554480" cy="822960"/>
          </a:xfrm>
          <a:prstGeom prst="rect">
            <a:avLst/>
          </a:prstGeom>
          <a:noFill/>
          <a:ln/>
        </p:spPr>
        <p:txBody>
          <a:bodyPr wrap="square" lIns="0" tIns="0" rIns="0" bIns="0" rtlCol="0" anchor="ctr"/>
          <a:lstStyle/>
          <a:p>
            <a:pPr marL="0" indent="0" algn="ctr">
              <a:buNone/>
            </a:pPr>
            <a:r>
              <a:rPr lang="en-US" sz="1500" b="1" dirty="0">
                <a:solidFill>
                  <a:schemeClr val="bg1"/>
                </a:solidFill>
                <a:latin typeface="Times New Roman" panose="02020603050405020304" pitchFamily="18" charset="0"/>
                <a:cs typeface="Times New Roman" panose="02020603050405020304" pitchFamily="18" charset="0"/>
              </a:rPr>
              <a:t>Legal Factors</a:t>
            </a:r>
            <a:endParaRPr lang="en-US" sz="1500" dirty="0">
              <a:latin typeface="Times New Roman" panose="02020603050405020304" pitchFamily="18" charset="0"/>
              <a:cs typeface="Times New Roman" panose="02020603050405020304" pitchFamily="18" charset="0"/>
            </a:endParaRPr>
          </a:p>
        </p:txBody>
      </p:sp>
      <p:sp>
        <p:nvSpPr>
          <p:cNvPr id="23" name="Legal Factors body"/>
          <p:cNvSpPr/>
          <p:nvPr/>
        </p:nvSpPr>
        <p:spPr>
          <a:xfrm>
            <a:off x="8032090" y="2651760"/>
            <a:ext cx="1737360" cy="2423160"/>
          </a:xfrm>
          <a:prstGeom prst="roundRect">
            <a:avLst>
              <a:gd name="adj" fmla="val 6316"/>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24" name="Text 21"/>
          <p:cNvSpPr txBox="1"/>
          <p:nvPr/>
        </p:nvSpPr>
        <p:spPr>
          <a:xfrm>
            <a:off x="8169250" y="2788920"/>
            <a:ext cx="1481328" cy="2194560"/>
          </a:xfrm>
          <a:prstGeom prst="rect">
            <a:avLst/>
          </a:prstGeom>
          <a:noFill/>
          <a:ln/>
        </p:spPr>
        <p:txBody>
          <a:bodyPr wrap="square" lIns="0" tIns="0" rIns="0" bIns="0" rtlCol="0" anchor="t"/>
          <a:lstStyle/>
          <a:p>
            <a:pPr marL="342900" indent="-342900">
              <a:spcAft>
                <a:spcPts val="1200"/>
              </a:spcAft>
              <a:buSzPct val="100000"/>
              <a:buChar char="•"/>
            </a:pPr>
            <a:r>
              <a:rPr lang="en-US" sz="1500" dirty="0">
                <a:solidFill>
                  <a:schemeClr val="tx1"/>
                </a:solidFill>
                <a:latin typeface="Times New Roman" panose="02020603050405020304" pitchFamily="18" charset="0"/>
                <a:cs typeface="Times New Roman" panose="02020603050405020304" pitchFamily="18" charset="0"/>
              </a:rPr>
              <a:t>Food safety and allergen rules (T)</a:t>
            </a:r>
            <a:endParaRPr lang="en-US" sz="1500" dirty="0">
              <a:latin typeface="Times New Roman" panose="02020603050405020304" pitchFamily="18" charset="0"/>
              <a:cs typeface="Times New Roman" panose="02020603050405020304" pitchFamily="18" charset="0"/>
            </a:endParaRPr>
          </a:p>
          <a:p>
            <a:pPr marL="342900" indent="-342900">
              <a:spcAft>
                <a:spcPts val="1200"/>
              </a:spcAft>
              <a:buSzPct val="100000"/>
              <a:buChar char="•"/>
            </a:pPr>
            <a:r>
              <a:rPr lang="en-US" sz="1500" dirty="0">
                <a:solidFill>
                  <a:schemeClr val="tx1"/>
                </a:solidFill>
                <a:latin typeface="Times New Roman" panose="02020603050405020304" pitchFamily="18" charset="0"/>
                <a:cs typeface="Times New Roman" panose="02020603050405020304" pitchFamily="18" charset="0"/>
              </a:rPr>
              <a:t>Insurance and rates add fixed costs (T)</a:t>
            </a:r>
            <a:endParaRPr lang="en-US" sz="1500" dirty="0">
              <a:latin typeface="Times New Roman" panose="02020603050405020304" pitchFamily="18" charset="0"/>
              <a:cs typeface="Times New Roman" panose="02020603050405020304" pitchFamily="18" charset="0"/>
            </a:endParaRPr>
          </a:p>
        </p:txBody>
      </p:sp>
      <p:sp>
        <p:nvSpPr>
          <p:cNvPr id="25" name="Environmental Factors"/>
          <p:cNvSpPr/>
          <p:nvPr/>
        </p:nvSpPr>
        <p:spPr>
          <a:xfrm>
            <a:off x="9902952" y="1691640"/>
            <a:ext cx="1737360" cy="822960"/>
          </a:xfrm>
          <a:prstGeom prst="roundRect">
            <a:avLst>
              <a:gd name="adj" fmla="val 13333"/>
            </a:avLst>
          </a:prstGeom>
          <a:solidFill>
            <a:schemeClr val="accent2"/>
          </a:solidFill>
          <a:ln/>
          <a:effectLst>
            <a:outerShdw blurRad="101600" dist="25400" dir="5400000" algn="bl" rotWithShape="0">
              <a:srgbClr val="000000">
                <a:alpha val="14000"/>
              </a:srgbClr>
            </a:outerShdw>
          </a:effectLst>
        </p:spPr>
        <p:txBody>
          <a:bodyPr/>
          <a:lstStyle/>
          <a:p>
            <a:endParaRPr lang="en-GB"/>
          </a:p>
        </p:txBody>
      </p:sp>
      <p:sp>
        <p:nvSpPr>
          <p:cNvPr id="26" name="Text 23"/>
          <p:cNvSpPr txBox="1"/>
          <p:nvPr/>
        </p:nvSpPr>
        <p:spPr>
          <a:xfrm>
            <a:off x="9994392" y="1691640"/>
            <a:ext cx="1554480" cy="822960"/>
          </a:xfrm>
          <a:prstGeom prst="rect">
            <a:avLst/>
          </a:prstGeom>
          <a:noFill/>
          <a:ln/>
        </p:spPr>
        <p:txBody>
          <a:bodyPr wrap="square" lIns="0" tIns="0" rIns="0" bIns="0" rtlCol="0" anchor="ctr"/>
          <a:lstStyle/>
          <a:p>
            <a:pPr marL="0" indent="0" algn="ctr">
              <a:buNone/>
            </a:pPr>
            <a:r>
              <a:rPr lang="en-US" sz="1500" b="1" dirty="0">
                <a:solidFill>
                  <a:schemeClr val="tx1"/>
                </a:solidFill>
                <a:latin typeface="Times New Roman" panose="02020603050405020304" pitchFamily="18" charset="0"/>
                <a:cs typeface="Times New Roman" panose="02020603050405020304" pitchFamily="18" charset="0"/>
              </a:rPr>
              <a:t>Environmental Factors</a:t>
            </a:r>
            <a:endParaRPr lang="en-US" sz="1500" dirty="0">
              <a:latin typeface="Times New Roman" panose="02020603050405020304" pitchFamily="18" charset="0"/>
              <a:cs typeface="Times New Roman" panose="02020603050405020304" pitchFamily="18" charset="0"/>
            </a:endParaRPr>
          </a:p>
        </p:txBody>
      </p:sp>
      <p:sp>
        <p:nvSpPr>
          <p:cNvPr id="27" name="Environmental Factors body"/>
          <p:cNvSpPr/>
          <p:nvPr/>
        </p:nvSpPr>
        <p:spPr>
          <a:xfrm>
            <a:off x="9902952" y="2651760"/>
            <a:ext cx="1737360" cy="2423160"/>
          </a:xfrm>
          <a:prstGeom prst="roundRect">
            <a:avLst>
              <a:gd name="adj" fmla="val 6316"/>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28" name="Text 25"/>
          <p:cNvSpPr txBox="1"/>
          <p:nvPr/>
        </p:nvSpPr>
        <p:spPr>
          <a:xfrm>
            <a:off x="10040112" y="2788920"/>
            <a:ext cx="1481328" cy="2194560"/>
          </a:xfrm>
          <a:prstGeom prst="rect">
            <a:avLst/>
          </a:prstGeom>
          <a:noFill/>
          <a:ln/>
        </p:spPr>
        <p:txBody>
          <a:bodyPr wrap="square" lIns="0" tIns="0" rIns="0" bIns="0" rtlCol="0" anchor="t"/>
          <a:lstStyle/>
          <a:p>
            <a:pPr marL="342900" indent="-342900">
              <a:spcAft>
                <a:spcPts val="1200"/>
              </a:spcAft>
              <a:buSzPct val="100000"/>
              <a:buChar char="•"/>
            </a:pPr>
            <a:r>
              <a:rPr lang="en-US" sz="1500" dirty="0">
                <a:solidFill>
                  <a:schemeClr val="tx1"/>
                </a:solidFill>
                <a:latin typeface="Times New Roman" panose="02020603050405020304" pitchFamily="18" charset="0"/>
                <a:cs typeface="Times New Roman" panose="02020603050405020304" pitchFamily="18" charset="0"/>
              </a:rPr>
              <a:t>Organic crops prone to failure (T)</a:t>
            </a:r>
            <a:endParaRPr lang="en-US" sz="1500" dirty="0">
              <a:latin typeface="Times New Roman" panose="02020603050405020304" pitchFamily="18" charset="0"/>
              <a:cs typeface="Times New Roman" panose="02020603050405020304" pitchFamily="18" charset="0"/>
            </a:endParaRPr>
          </a:p>
          <a:p>
            <a:pPr marL="342900" indent="-342900">
              <a:spcAft>
                <a:spcPts val="1200"/>
              </a:spcAft>
              <a:buSzPct val="100000"/>
              <a:buChar char="•"/>
            </a:pPr>
            <a:r>
              <a:rPr lang="en-US" sz="1500" dirty="0">
                <a:solidFill>
                  <a:schemeClr val="tx1"/>
                </a:solidFill>
                <a:latin typeface="Times New Roman" panose="02020603050405020304" pitchFamily="18" charset="0"/>
                <a:cs typeface="Times New Roman" panose="02020603050405020304" pitchFamily="18" charset="0"/>
              </a:rPr>
              <a:t>Stock costs swing; organic quality sets Basil apart (T/O)</a:t>
            </a:r>
            <a:endParaRPr lang="en-US" sz="1500" dirty="0">
              <a:latin typeface="Times New Roman" panose="02020603050405020304" pitchFamily="18" charset="0"/>
              <a:cs typeface="Times New Roman" panose="02020603050405020304" pitchFamily="18" charset="0"/>
            </a:endParaRPr>
          </a:p>
        </p:txBody>
      </p:sp>
      <p:sp>
        <p:nvSpPr>
          <p:cNvPr id="29" name="Takeaway banner"/>
          <p:cNvSpPr/>
          <p:nvPr/>
        </p:nvSpPr>
        <p:spPr>
          <a:xfrm>
            <a:off x="548640" y="5303520"/>
            <a:ext cx="11091672" cy="658368"/>
          </a:xfrm>
          <a:prstGeom prst="roundRect">
            <a:avLst>
              <a:gd name="adj" fmla="val 16667"/>
            </a:avLst>
          </a:prstGeom>
          <a:solidFill>
            <a:schemeClr val="tx1"/>
          </a:solidFill>
          <a:ln/>
        </p:spPr>
        <p:txBody>
          <a:bodyPr/>
          <a:lstStyle/>
          <a:p>
            <a:endParaRPr lang="en-GB"/>
          </a:p>
        </p:txBody>
      </p:sp>
      <p:sp>
        <p:nvSpPr>
          <p:cNvPr id="30" name="Text 27"/>
          <p:cNvSpPr txBox="1"/>
          <p:nvPr/>
        </p:nvSpPr>
        <p:spPr>
          <a:xfrm>
            <a:off x="822960" y="5303520"/>
            <a:ext cx="10607040" cy="658368"/>
          </a:xfrm>
          <a:prstGeom prst="rect">
            <a:avLst/>
          </a:prstGeom>
          <a:noFill/>
          <a:ln/>
        </p:spPr>
        <p:txBody>
          <a:bodyPr wrap="square" lIns="0" tIns="0" rIns="0" bIns="0" rtlCol="0" anchor="ctr"/>
          <a:lstStyle/>
          <a:p>
            <a:pPr marL="0" indent="0">
              <a:buNone/>
            </a:pPr>
            <a:r>
              <a:rPr lang="en-US" sz="1700" b="1" dirty="0">
                <a:solidFill>
                  <a:schemeClr val="accent2"/>
                </a:solidFill>
                <a:latin typeface="Times New Roman" panose="02020603050405020304" pitchFamily="18" charset="0"/>
                <a:cs typeface="Times New Roman" panose="02020603050405020304" pitchFamily="18" charset="0"/>
              </a:rPr>
              <a:t>Overall message: </a:t>
            </a:r>
            <a:r>
              <a:rPr lang="en-US" sz="1700" dirty="0">
                <a:solidFill>
                  <a:schemeClr val="bg1"/>
                </a:solidFill>
                <a:latin typeface="Times New Roman" panose="02020603050405020304" pitchFamily="18" charset="0"/>
                <a:cs typeface="Times New Roman" panose="02020603050405020304" pitchFamily="18" charset="0"/>
              </a:rPr>
              <a:t>most external factors are pressures, but technology and changing habits point the way forward.</a:t>
            </a:r>
            <a:endParaRPr lang="en-US" sz="1700" dirty="0">
              <a:latin typeface="Times New Roman" panose="02020603050405020304" pitchFamily="18" charset="0"/>
              <a:cs typeface="Times New Roman" panose="02020603050405020304" pitchFamily="18" charset="0"/>
            </a:endParaRPr>
          </a:p>
        </p:txBody>
      </p:sp>
      <p:sp>
        <p:nvSpPr>
          <p:cNvPr id="31" name="Text 28"/>
          <p:cNvSpPr txBox="1"/>
          <p:nvPr/>
        </p:nvSpPr>
        <p:spPr>
          <a:xfrm>
            <a:off x="2011680" y="6263640"/>
            <a:ext cx="8778240" cy="365760"/>
          </a:xfrm>
          <a:prstGeom prst="rect">
            <a:avLst/>
          </a:prstGeom>
          <a:noFill/>
          <a:ln/>
        </p:spPr>
        <p:txBody>
          <a:bodyPr wrap="square" lIns="0" tIns="0" rIns="0" bIns="0" rtlCol="0" anchor="ctr"/>
          <a:lstStyle/>
          <a:p>
            <a:pPr marL="0" indent="0">
              <a:buNone/>
            </a:pPr>
            <a:r>
              <a:rPr lang="en-US" sz="1200" i="1" dirty="0">
                <a:solidFill>
                  <a:schemeClr val="tx2"/>
                </a:solidFill>
                <a:latin typeface="Times New Roman" panose="02020603050405020304" pitchFamily="18" charset="0"/>
                <a:cs typeface="Times New Roman" panose="02020603050405020304" pitchFamily="18" charset="0"/>
              </a:rPr>
              <a:t>Sources: Andersen (2026); Hanzis and Hallo (2024); case study.</a:t>
            </a:r>
            <a:endParaRPr lang="en-US" sz="1200" dirty="0">
              <a:latin typeface="Times New Roman" panose="02020603050405020304" pitchFamily="18" charset="0"/>
              <a:cs typeface="Times New Roman" panose="02020603050405020304" pitchFamily="18" charset="0"/>
            </a:endParaRPr>
          </a:p>
        </p:txBody>
      </p:sp>
      <p:sp>
        <p:nvSpPr>
          <p:cNvPr id="3" name="Slide Number Placeholder 0"/>
          <p:cNvSpPr>
            <a:spLocks noGrp="1"/>
          </p:cNvSpPr>
          <p:nvPr>
            <p:ph type="sldNum" sz="quarter" idx="4294967295"/>
          </p:nvPr>
        </p:nvSpPr>
        <p:spPr>
          <a:xfrm>
            <a:off x="11064240" y="6355080"/>
            <a:ext cx="576072" cy="274320"/>
          </a:xfrm>
          <a:prstGeom prst="rect">
            <a:avLst/>
          </a:prstGeom>
          <a:extLst>
            <a:ext uri="{C572A759-6A51-4108-AA02-DFA0A04FC94B}">
              <ma14:wrappingTextBoxFlag xmlns:ma14="http://schemas.microsoft.com/office/mac/drawingml/2011/main" xmlns="" val="0"/>
            </a:ext>
          </a:extLst>
        </p:spPr>
        <p:txBody>
          <a:bodyPr/>
          <a:lstStyle>
            <a:lvl1pPr>
              <a:defRPr sz="1100">
                <a:solidFill>
                  <a:srgbClr val="6B5648"/>
                </a:solidFill>
              </a:defRPr>
            </a:lvl1pPr>
          </a:lstStyle>
          <a:p>
            <a:pPr algn="r"/>
            <a:fld id="{F7021451-1387-4CA6-816F-3879F97B5CBC}" type="slidenum">
              <a:rPr lang="en-US" b="0">
                <a:latin typeface="Times New Roman" panose="02020603050405020304" pitchFamily="18" charset="0"/>
                <a:cs typeface="Times New Roman" panose="02020603050405020304" pitchFamily="18" charset="0"/>
              </a:rPr>
              <a:t>6</a:t>
            </a:fld>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91672" cy="777240"/>
          </a:xfrm>
          <a:prstGeom prst="rect">
            <a:avLst/>
          </a:prstGeom>
          <a:noFill/>
          <a:ln/>
        </p:spPr>
        <p:txBody>
          <a:bodyPr wrap="square" lIns="0" tIns="0" rIns="0" bIns="0" rtlCol="0" anchor="ctr"/>
          <a:lstStyle/>
          <a:p>
            <a:pPr marL="0" indent="0" algn="l">
              <a:buNone/>
            </a:pPr>
            <a:r>
              <a:rPr lang="en-US" sz="3600" b="1" dirty="0">
                <a:solidFill>
                  <a:schemeClr val="tx1"/>
                </a:solidFill>
                <a:latin typeface="Times New Roman" panose="02020603050405020304" pitchFamily="18" charset="0"/>
                <a:cs typeface="Times New Roman" panose="02020603050405020304" pitchFamily="18" charset="0"/>
              </a:rPr>
              <a:t>Critique of the Cause-and-Effect model</a:t>
            </a:r>
            <a:endParaRPr lang="en-US" sz="3600" dirty="0">
              <a:latin typeface="Times New Roman" panose="02020603050405020304" pitchFamily="18" charset="0"/>
              <a:cs typeface="Times New Roman" panose="02020603050405020304" pitchFamily="18" charset="0"/>
            </a:endParaRPr>
          </a:p>
        </p:txBody>
      </p:sp>
      <p:sp>
        <p:nvSpPr>
          <p:cNvPr id="4" name="Critique 1"/>
          <p:cNvSpPr/>
          <p:nvPr/>
        </p:nvSpPr>
        <p:spPr>
          <a:xfrm>
            <a:off x="548640" y="1371600"/>
            <a:ext cx="7223760" cy="960120"/>
          </a:xfrm>
          <a:prstGeom prst="roundRect">
            <a:avLst>
              <a:gd name="adj" fmla="val 11429"/>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5" name="Text 2"/>
          <p:cNvSpPr txBox="1"/>
          <p:nvPr/>
        </p:nvSpPr>
        <p:spPr>
          <a:xfrm>
            <a:off x="777240" y="1417320"/>
            <a:ext cx="6766560" cy="868680"/>
          </a:xfrm>
          <a:prstGeom prst="rect">
            <a:avLst/>
          </a:prstGeom>
          <a:noFill/>
          <a:ln/>
        </p:spPr>
        <p:txBody>
          <a:bodyPr wrap="square" lIns="0" tIns="0" rIns="0" bIns="0" rtlCol="0" anchor="ctr"/>
          <a:lstStyle/>
          <a:p>
            <a:pPr marL="0" indent="0">
              <a:buNone/>
            </a:pPr>
            <a:r>
              <a:rPr lang="en-US" sz="1500" b="1" dirty="0">
                <a:solidFill>
                  <a:schemeClr val="accent1"/>
                </a:solidFill>
                <a:latin typeface="Times New Roman" panose="02020603050405020304" pitchFamily="18" charset="0"/>
                <a:cs typeface="Times New Roman" panose="02020603050405020304" pitchFamily="18" charset="0"/>
              </a:rPr>
              <a:t>What it is: </a:t>
            </a:r>
            <a:r>
              <a:rPr lang="en-US" sz="1500" dirty="0">
                <a:solidFill>
                  <a:schemeClr val="tx1"/>
                </a:solidFill>
                <a:latin typeface="Times New Roman" panose="02020603050405020304" pitchFamily="18" charset="0"/>
                <a:cs typeface="Times New Roman" panose="02020603050405020304" pitchFamily="18" charset="0"/>
              </a:rPr>
              <a:t>a fishbone (Ishikawa) diagram that places a problem at the “head” and groups possible causes on “bones” by category (Kumah et al., 2024).</a:t>
            </a:r>
            <a:endParaRPr lang="en-US" sz="1500" dirty="0">
              <a:latin typeface="Times New Roman" panose="02020603050405020304" pitchFamily="18" charset="0"/>
              <a:cs typeface="Times New Roman" panose="02020603050405020304" pitchFamily="18" charset="0"/>
            </a:endParaRPr>
          </a:p>
        </p:txBody>
      </p:sp>
      <p:sp>
        <p:nvSpPr>
          <p:cNvPr id="6" name="Critique 2"/>
          <p:cNvSpPr/>
          <p:nvPr/>
        </p:nvSpPr>
        <p:spPr>
          <a:xfrm>
            <a:off x="548640" y="2514600"/>
            <a:ext cx="7223760" cy="960120"/>
          </a:xfrm>
          <a:prstGeom prst="roundRect">
            <a:avLst>
              <a:gd name="adj" fmla="val 11429"/>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7" name="Text 4"/>
          <p:cNvSpPr txBox="1"/>
          <p:nvPr/>
        </p:nvSpPr>
        <p:spPr>
          <a:xfrm>
            <a:off x="777240" y="2560320"/>
            <a:ext cx="6766560" cy="868680"/>
          </a:xfrm>
          <a:prstGeom prst="rect">
            <a:avLst/>
          </a:prstGeom>
          <a:noFill/>
          <a:ln/>
        </p:spPr>
        <p:txBody>
          <a:bodyPr wrap="square" lIns="0" tIns="0" rIns="0" bIns="0" rtlCol="0" anchor="ctr"/>
          <a:lstStyle/>
          <a:p>
            <a:pPr marL="0" indent="0">
              <a:buNone/>
            </a:pPr>
            <a:r>
              <a:rPr lang="en-US" sz="1500" b="1" dirty="0">
                <a:solidFill>
                  <a:schemeClr val="accent1"/>
                </a:solidFill>
                <a:latin typeface="Times New Roman" panose="02020603050405020304" pitchFamily="18" charset="0"/>
                <a:cs typeface="Times New Roman" panose="02020603050405020304" pitchFamily="18" charset="0"/>
              </a:rPr>
              <a:t>Why and where: </a:t>
            </a:r>
            <a:r>
              <a:rPr lang="en-US" sz="1500" dirty="0">
                <a:solidFill>
                  <a:schemeClr val="tx1"/>
                </a:solidFill>
                <a:latin typeface="Times New Roman" panose="02020603050405020304" pitchFamily="18" charset="0"/>
                <a:cs typeface="Times New Roman" panose="02020603050405020304" pitchFamily="18" charset="0"/>
              </a:rPr>
              <a:t>used to generate and organise ideas about root causes, for example in quality improvement (Kumah et al., 2024).</a:t>
            </a:r>
            <a:endParaRPr lang="en-US" sz="1500" dirty="0">
              <a:latin typeface="Times New Roman" panose="02020603050405020304" pitchFamily="18" charset="0"/>
              <a:cs typeface="Times New Roman" panose="02020603050405020304" pitchFamily="18" charset="0"/>
            </a:endParaRPr>
          </a:p>
        </p:txBody>
      </p:sp>
      <p:sp>
        <p:nvSpPr>
          <p:cNvPr id="8" name="Critique 3"/>
          <p:cNvSpPr/>
          <p:nvPr/>
        </p:nvSpPr>
        <p:spPr>
          <a:xfrm>
            <a:off x="548640" y="3657600"/>
            <a:ext cx="7223760" cy="960120"/>
          </a:xfrm>
          <a:prstGeom prst="roundRect">
            <a:avLst>
              <a:gd name="adj" fmla="val 11429"/>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9" name="Text 6"/>
          <p:cNvSpPr txBox="1"/>
          <p:nvPr/>
        </p:nvSpPr>
        <p:spPr>
          <a:xfrm>
            <a:off x="777240" y="3703320"/>
            <a:ext cx="6766560" cy="868680"/>
          </a:xfrm>
          <a:prstGeom prst="rect">
            <a:avLst/>
          </a:prstGeom>
          <a:noFill/>
          <a:ln/>
        </p:spPr>
        <p:txBody>
          <a:bodyPr wrap="square" lIns="0" tIns="0" rIns="0" bIns="0" rtlCol="0" anchor="ctr"/>
          <a:lstStyle/>
          <a:p>
            <a:pPr marL="0" indent="0">
              <a:buNone/>
            </a:pPr>
            <a:r>
              <a:rPr lang="en-US" sz="1500" b="1" dirty="0">
                <a:solidFill>
                  <a:schemeClr val="accent1"/>
                </a:solidFill>
                <a:latin typeface="Times New Roman" panose="02020603050405020304" pitchFamily="18" charset="0"/>
                <a:cs typeface="Times New Roman" panose="02020603050405020304" pitchFamily="18" charset="0"/>
              </a:rPr>
              <a:t>Benefits: </a:t>
            </a:r>
            <a:r>
              <a:rPr lang="en-US" sz="1500" dirty="0">
                <a:solidFill>
                  <a:schemeClr val="tx1"/>
                </a:solidFill>
                <a:latin typeface="Times New Roman" panose="02020603050405020304" pitchFamily="18" charset="0"/>
                <a:cs typeface="Times New Roman" panose="02020603050405020304" pitchFamily="18" charset="0"/>
              </a:rPr>
              <a:t>visual and easy to build in a group; separates causes from symptoms; prompts wider thinking.</a:t>
            </a:r>
            <a:endParaRPr lang="en-US" sz="1500" dirty="0">
              <a:latin typeface="Times New Roman" panose="02020603050405020304" pitchFamily="18" charset="0"/>
              <a:cs typeface="Times New Roman" panose="02020603050405020304" pitchFamily="18" charset="0"/>
            </a:endParaRPr>
          </a:p>
        </p:txBody>
      </p:sp>
      <p:sp>
        <p:nvSpPr>
          <p:cNvPr id="10" name="Critique 4"/>
          <p:cNvSpPr/>
          <p:nvPr/>
        </p:nvSpPr>
        <p:spPr>
          <a:xfrm>
            <a:off x="548640" y="4800600"/>
            <a:ext cx="7223760" cy="960120"/>
          </a:xfrm>
          <a:prstGeom prst="roundRect">
            <a:avLst>
              <a:gd name="adj" fmla="val 11429"/>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11" name="Text 8"/>
          <p:cNvSpPr txBox="1"/>
          <p:nvPr/>
        </p:nvSpPr>
        <p:spPr>
          <a:xfrm>
            <a:off x="777240" y="4846320"/>
            <a:ext cx="6766560" cy="868680"/>
          </a:xfrm>
          <a:prstGeom prst="rect">
            <a:avLst/>
          </a:prstGeom>
          <a:noFill/>
          <a:ln/>
        </p:spPr>
        <p:txBody>
          <a:bodyPr wrap="square" lIns="0" tIns="0" rIns="0" bIns="0" rtlCol="0" anchor="ctr"/>
          <a:lstStyle/>
          <a:p>
            <a:pPr marL="0" indent="0">
              <a:buNone/>
            </a:pPr>
            <a:r>
              <a:rPr lang="en-US" sz="1500" b="1" dirty="0">
                <a:solidFill>
                  <a:schemeClr val="accent1"/>
                </a:solidFill>
                <a:latin typeface="Times New Roman" panose="02020603050405020304" pitchFamily="18" charset="0"/>
                <a:cs typeface="Times New Roman" panose="02020603050405020304" pitchFamily="18" charset="0"/>
              </a:rPr>
              <a:t>Criticisms: </a:t>
            </a:r>
            <a:r>
              <a:rPr lang="en-US" sz="1500" dirty="0">
                <a:solidFill>
                  <a:schemeClr val="tx1"/>
                </a:solidFill>
                <a:latin typeface="Times New Roman" panose="02020603050405020304" pitchFamily="18" charset="0"/>
                <a:cs typeface="Times New Roman" panose="02020603050405020304" pitchFamily="18" charset="0"/>
              </a:rPr>
              <a:t>qualitative, so it does not rank causes or prove cause and effect; can become cluttered; quality depends on the knowledge of those building it.</a:t>
            </a:r>
            <a:endParaRPr lang="en-US" sz="1500" dirty="0">
              <a:latin typeface="Times New Roman" panose="02020603050405020304" pitchFamily="18" charset="0"/>
              <a:cs typeface="Times New Roman" panose="02020603050405020304" pitchFamily="18" charset="0"/>
            </a:endParaRPr>
          </a:p>
        </p:txBody>
      </p:sp>
      <p:sp>
        <p:nvSpPr>
          <p:cNvPr id="12" name="Flow panel"/>
          <p:cNvSpPr/>
          <p:nvPr/>
        </p:nvSpPr>
        <p:spPr>
          <a:xfrm>
            <a:off x="8138160" y="1371600"/>
            <a:ext cx="3502152" cy="4389120"/>
          </a:xfrm>
          <a:prstGeom prst="roundRect">
            <a:avLst>
              <a:gd name="adj" fmla="val 3133"/>
            </a:avLst>
          </a:prstGeom>
          <a:solidFill>
            <a:schemeClr val="tx1"/>
          </a:solidFill>
          <a:ln/>
        </p:spPr>
        <p:txBody>
          <a:bodyPr/>
          <a:lstStyle/>
          <a:p>
            <a:endParaRPr lang="en-GB"/>
          </a:p>
        </p:txBody>
      </p:sp>
      <p:sp>
        <p:nvSpPr>
          <p:cNvPr id="13" name="Categories box"/>
          <p:cNvSpPr/>
          <p:nvPr/>
        </p:nvSpPr>
        <p:spPr>
          <a:xfrm>
            <a:off x="8412480" y="2011680"/>
            <a:ext cx="2953512" cy="1005840"/>
          </a:xfrm>
          <a:prstGeom prst="roundRect">
            <a:avLst>
              <a:gd name="adj" fmla="val 10909"/>
            </a:avLst>
          </a:prstGeom>
          <a:solidFill>
            <a:schemeClr val="accent2"/>
          </a:solidFill>
          <a:ln/>
        </p:spPr>
        <p:txBody>
          <a:bodyPr/>
          <a:lstStyle/>
          <a:p>
            <a:endParaRPr lang="en-GB"/>
          </a:p>
        </p:txBody>
      </p:sp>
      <p:sp>
        <p:nvSpPr>
          <p:cNvPr id="14" name="Text 11"/>
          <p:cNvSpPr txBox="1"/>
          <p:nvPr/>
        </p:nvSpPr>
        <p:spPr>
          <a:xfrm>
            <a:off x="8412480" y="2011680"/>
            <a:ext cx="2953512" cy="1005840"/>
          </a:xfrm>
          <a:prstGeom prst="rect">
            <a:avLst/>
          </a:prstGeom>
          <a:noFill/>
          <a:ln/>
        </p:spPr>
        <p:txBody>
          <a:bodyPr wrap="square" lIns="0" tIns="0" rIns="0" bIns="0" rtlCol="0" anchor="ctr"/>
          <a:lstStyle/>
          <a:p>
            <a:pPr marL="0" indent="0" algn="ctr">
              <a:buNone/>
            </a:pPr>
            <a:r>
              <a:rPr lang="en-US" sz="2000" b="1" dirty="0">
                <a:solidFill>
                  <a:schemeClr val="tx1"/>
                </a:solidFill>
                <a:latin typeface="Times New Roman" panose="02020603050405020304" pitchFamily="18" charset="0"/>
                <a:cs typeface="Times New Roman" panose="02020603050405020304" pitchFamily="18" charset="0"/>
              </a:rPr>
              <a:t>Categories of causes</a:t>
            </a:r>
            <a:endParaRPr lang="en-US" sz="2000" dirty="0">
              <a:latin typeface="Times New Roman" panose="02020603050405020304" pitchFamily="18" charset="0"/>
              <a:cs typeface="Times New Roman" panose="02020603050405020304" pitchFamily="18" charset="0"/>
            </a:endParaRPr>
          </a:p>
        </p:txBody>
      </p:sp>
      <p:sp>
        <p:nvSpPr>
          <p:cNvPr id="15" name="Flow arrow"/>
          <p:cNvSpPr/>
          <p:nvPr/>
        </p:nvSpPr>
        <p:spPr>
          <a:xfrm>
            <a:off x="9601200" y="3200400"/>
            <a:ext cx="576072" cy="777240"/>
          </a:xfrm>
          <a:prstGeom prst="downArrow">
            <a:avLst/>
          </a:prstGeom>
          <a:solidFill>
            <a:schemeClr val="bg1"/>
          </a:solidFill>
          <a:ln/>
        </p:spPr>
        <p:txBody>
          <a:bodyPr/>
          <a:lstStyle/>
          <a:p>
            <a:endParaRPr lang="en-GB"/>
          </a:p>
        </p:txBody>
      </p:sp>
      <p:sp>
        <p:nvSpPr>
          <p:cNvPr id="16" name="Root problem box"/>
          <p:cNvSpPr/>
          <p:nvPr/>
        </p:nvSpPr>
        <p:spPr>
          <a:xfrm>
            <a:off x="8412480" y="4114800"/>
            <a:ext cx="2953512" cy="1005840"/>
          </a:xfrm>
          <a:prstGeom prst="roundRect">
            <a:avLst>
              <a:gd name="adj" fmla="val 10909"/>
            </a:avLst>
          </a:prstGeom>
          <a:solidFill>
            <a:schemeClr val="accent1"/>
          </a:solidFill>
          <a:ln/>
        </p:spPr>
        <p:txBody>
          <a:bodyPr/>
          <a:lstStyle/>
          <a:p>
            <a:endParaRPr lang="en-GB"/>
          </a:p>
        </p:txBody>
      </p:sp>
      <p:sp>
        <p:nvSpPr>
          <p:cNvPr id="17" name="Text 14"/>
          <p:cNvSpPr txBox="1"/>
          <p:nvPr/>
        </p:nvSpPr>
        <p:spPr>
          <a:xfrm>
            <a:off x="8412480" y="4114800"/>
            <a:ext cx="2953512" cy="1005840"/>
          </a:xfrm>
          <a:prstGeom prst="rect">
            <a:avLst/>
          </a:prstGeom>
          <a:noFill/>
          <a:ln/>
        </p:spPr>
        <p:txBody>
          <a:bodyPr wrap="square" lIns="0" tIns="0" rIns="0" bIns="0" rtlCol="0" anchor="ctr"/>
          <a:lstStyle/>
          <a:p>
            <a:pPr marL="0" indent="0" algn="ctr">
              <a:buNone/>
            </a:pPr>
            <a:r>
              <a:rPr lang="en-US" sz="2000" b="1" dirty="0">
                <a:solidFill>
                  <a:schemeClr val="bg1"/>
                </a:solidFill>
                <a:latin typeface="Times New Roman" panose="02020603050405020304" pitchFamily="18" charset="0"/>
                <a:cs typeface="Times New Roman" panose="02020603050405020304" pitchFamily="18" charset="0"/>
              </a:rPr>
              <a:t>Root problem</a:t>
            </a:r>
            <a:endParaRPr lang="en-US" sz="2000" dirty="0">
              <a:latin typeface="Times New Roman" panose="02020603050405020304" pitchFamily="18" charset="0"/>
              <a:cs typeface="Times New Roman" panose="02020603050405020304" pitchFamily="18" charset="0"/>
            </a:endParaRPr>
          </a:p>
        </p:txBody>
      </p:sp>
      <p:sp>
        <p:nvSpPr>
          <p:cNvPr id="18" name="Text 15"/>
          <p:cNvSpPr txBox="1"/>
          <p:nvPr/>
        </p:nvSpPr>
        <p:spPr>
          <a:xfrm>
            <a:off x="2011680" y="6263640"/>
            <a:ext cx="8778240" cy="365760"/>
          </a:xfrm>
          <a:prstGeom prst="rect">
            <a:avLst/>
          </a:prstGeom>
          <a:noFill/>
          <a:ln/>
        </p:spPr>
        <p:txBody>
          <a:bodyPr wrap="square" lIns="0" tIns="0" rIns="0" bIns="0" rtlCol="0" anchor="ctr"/>
          <a:lstStyle/>
          <a:p>
            <a:pPr marL="0" indent="0">
              <a:buNone/>
            </a:pPr>
            <a:r>
              <a:rPr lang="en-US" sz="1200" i="1" dirty="0">
                <a:solidFill>
                  <a:schemeClr val="tx2"/>
                </a:solidFill>
                <a:latin typeface="Times New Roman" panose="02020603050405020304" pitchFamily="18" charset="0"/>
                <a:cs typeface="Times New Roman" panose="02020603050405020304" pitchFamily="18" charset="0"/>
              </a:rPr>
              <a:t>Source: Kumah et al. (2024).</a:t>
            </a:r>
            <a:endParaRPr lang="en-US" sz="1200" dirty="0">
              <a:latin typeface="Times New Roman" panose="02020603050405020304" pitchFamily="18" charset="0"/>
              <a:cs typeface="Times New Roman" panose="02020603050405020304" pitchFamily="18" charset="0"/>
            </a:endParaRPr>
          </a:p>
        </p:txBody>
      </p:sp>
      <p:sp>
        <p:nvSpPr>
          <p:cNvPr id="25" name="Slide Number Placeholder 0"/>
          <p:cNvSpPr>
            <a:spLocks noGrp="1"/>
          </p:cNvSpPr>
          <p:nvPr>
            <p:ph type="sldNum" sz="quarter" idx="4294967295"/>
          </p:nvPr>
        </p:nvSpPr>
        <p:spPr>
          <a:xfrm>
            <a:off x="11064240" y="6355080"/>
            <a:ext cx="576072" cy="274320"/>
          </a:xfrm>
          <a:prstGeom prst="rect">
            <a:avLst/>
          </a:prstGeom>
          <a:extLst>
            <a:ext uri="{C572A759-6A51-4108-AA02-DFA0A04FC94B}">
              <ma14:wrappingTextBoxFlag xmlns:ma14="http://schemas.microsoft.com/office/mac/drawingml/2011/main" xmlns="" val="0"/>
            </a:ext>
          </a:extLst>
        </p:spPr>
        <p:txBody>
          <a:bodyPr/>
          <a:lstStyle>
            <a:lvl1pPr>
              <a:defRPr sz="1100">
                <a:solidFill>
                  <a:srgbClr val="6B5648"/>
                </a:solidFill>
              </a:defRPr>
            </a:lvl1pPr>
          </a:lstStyle>
          <a:p>
            <a:pPr algn="r"/>
            <a:fld id="{F7021451-1387-4CA6-816F-3879F97B5CBC}" type="slidenum">
              <a:rPr lang="en-US" b="0">
                <a:latin typeface="Times New Roman" panose="02020603050405020304" pitchFamily="18" charset="0"/>
                <a:cs typeface="Times New Roman" panose="02020603050405020304" pitchFamily="18" charset="0"/>
              </a:rPr>
              <a:t>7</a:t>
            </a:fld>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91672" cy="777240"/>
          </a:xfrm>
          <a:prstGeom prst="rect">
            <a:avLst/>
          </a:prstGeom>
          <a:noFill/>
          <a:ln/>
        </p:spPr>
        <p:txBody>
          <a:bodyPr wrap="square" lIns="0" tIns="0" rIns="0" bIns="0" rtlCol="0" anchor="ctr"/>
          <a:lstStyle/>
          <a:p>
            <a:pPr marL="0" indent="0" algn="l">
              <a:buNone/>
            </a:pPr>
            <a:r>
              <a:rPr lang="en-US" sz="3600" b="1" dirty="0">
                <a:solidFill>
                  <a:schemeClr val="tx1"/>
                </a:solidFill>
                <a:latin typeface="Times New Roman" panose="02020603050405020304" pitchFamily="18" charset="0"/>
                <a:cs typeface="Times New Roman" panose="02020603050405020304" pitchFamily="18" charset="0"/>
              </a:rPr>
              <a:t>Cause-and-Effect diagram: Basil’s Bakery</a:t>
            </a:r>
            <a:endParaRPr lang="en-US" sz="3600" dirty="0">
              <a:latin typeface="Times New Roman" panose="02020603050405020304" pitchFamily="18" charset="0"/>
              <a:cs typeface="Times New Roman" panose="02020603050405020304" pitchFamily="18" charset="0"/>
            </a:endParaRPr>
          </a:p>
        </p:txBody>
      </p:sp>
      <p:sp>
        <p:nvSpPr>
          <p:cNvPr id="4" name="Diagram card"/>
          <p:cNvSpPr/>
          <p:nvPr/>
        </p:nvSpPr>
        <p:spPr>
          <a:xfrm>
            <a:off x="548640" y="1280160"/>
            <a:ext cx="11091672" cy="4800600"/>
          </a:xfrm>
          <a:prstGeom prst="roundRect">
            <a:avLst>
              <a:gd name="adj" fmla="val 2286"/>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5" name="Spine"/>
          <p:cNvSpPr/>
          <p:nvPr/>
        </p:nvSpPr>
        <p:spPr>
          <a:xfrm>
            <a:off x="822960" y="3675888"/>
            <a:ext cx="8686800" cy="0"/>
          </a:xfrm>
          <a:prstGeom prst="line">
            <a:avLst/>
          </a:prstGeom>
          <a:noFill/>
          <a:ln w="44450">
            <a:solidFill>
              <a:srgbClr val="2B1D14"/>
            </a:solidFill>
            <a:prstDash val="solid"/>
            <a:tailEnd type="triangle"/>
          </a:ln>
        </p:spPr>
        <p:txBody>
          <a:bodyPr/>
          <a:lstStyle/>
          <a:p>
            <a:endParaRPr lang="en-GB"/>
          </a:p>
        </p:txBody>
      </p:sp>
      <p:sp>
        <p:nvSpPr>
          <p:cNvPr id="6" name="Effect box"/>
          <p:cNvSpPr/>
          <p:nvPr/>
        </p:nvSpPr>
        <p:spPr>
          <a:xfrm>
            <a:off x="9555480" y="3108960"/>
            <a:ext cx="1874520" cy="1133856"/>
          </a:xfrm>
          <a:prstGeom prst="roundRect">
            <a:avLst>
              <a:gd name="adj" fmla="val 9677"/>
            </a:avLst>
          </a:prstGeom>
          <a:solidFill>
            <a:schemeClr val="tx1"/>
          </a:solidFill>
          <a:ln/>
        </p:spPr>
        <p:txBody>
          <a:bodyPr/>
          <a:lstStyle/>
          <a:p>
            <a:endParaRPr lang="en-GB"/>
          </a:p>
        </p:txBody>
      </p:sp>
      <p:sp>
        <p:nvSpPr>
          <p:cNvPr id="7" name="Text 4"/>
          <p:cNvSpPr txBox="1"/>
          <p:nvPr/>
        </p:nvSpPr>
        <p:spPr>
          <a:xfrm>
            <a:off x="9646920" y="3108960"/>
            <a:ext cx="1691640" cy="1133856"/>
          </a:xfrm>
          <a:prstGeom prst="rect">
            <a:avLst/>
          </a:prstGeom>
          <a:noFill/>
          <a:ln/>
        </p:spPr>
        <p:txBody>
          <a:bodyPr wrap="square" lIns="0" tIns="0" rIns="0" bIns="0" rtlCol="0" anchor="ctr"/>
          <a:lstStyle/>
          <a:p>
            <a:pPr marL="0" indent="0" algn="ctr">
              <a:buNone/>
            </a:pPr>
            <a:r>
              <a:rPr lang="en-US" sz="1600" b="1" dirty="0">
                <a:solidFill>
                  <a:schemeClr val="bg1"/>
                </a:solidFill>
                <a:latin typeface="Times New Roman" panose="02020603050405020304" pitchFamily="18" charset="0"/>
                <a:cs typeface="Times New Roman" panose="02020603050405020304" pitchFamily="18" charset="0"/>
              </a:rPr>
              <a:t>Sales ~25% below 2019</a:t>
            </a:r>
            <a:endParaRPr lang="en-US" sz="1600" dirty="0">
              <a:latin typeface="Times New Roman" panose="02020603050405020304" pitchFamily="18" charset="0"/>
              <a:cs typeface="Times New Roman" panose="02020603050405020304" pitchFamily="18" charset="0"/>
            </a:endParaRPr>
          </a:p>
        </p:txBody>
      </p:sp>
      <p:sp>
        <p:nvSpPr>
          <p:cNvPr id="8" name="Place bone"/>
          <p:cNvSpPr/>
          <p:nvPr/>
        </p:nvSpPr>
        <p:spPr>
          <a:xfrm>
            <a:off x="2560320" y="1920240"/>
            <a:ext cx="1005840" cy="1755648"/>
          </a:xfrm>
          <a:prstGeom prst="line">
            <a:avLst/>
          </a:prstGeom>
          <a:noFill/>
          <a:ln w="31750">
            <a:solidFill>
              <a:srgbClr val="D9B44A"/>
            </a:solidFill>
            <a:prstDash val="solid"/>
          </a:ln>
        </p:spPr>
        <p:txBody>
          <a:bodyPr/>
          <a:lstStyle/>
          <a:p>
            <a:endParaRPr lang="en-GB"/>
          </a:p>
        </p:txBody>
      </p:sp>
      <p:sp>
        <p:nvSpPr>
          <p:cNvPr id="9" name="Place label"/>
          <p:cNvSpPr/>
          <p:nvPr/>
        </p:nvSpPr>
        <p:spPr>
          <a:xfrm>
            <a:off x="1691640" y="1508760"/>
            <a:ext cx="1737360" cy="411480"/>
          </a:xfrm>
          <a:prstGeom prst="roundRect">
            <a:avLst>
              <a:gd name="adj" fmla="val 26667"/>
            </a:avLst>
          </a:prstGeom>
          <a:solidFill>
            <a:srgbClr val="D9B44A"/>
          </a:solidFill>
          <a:ln/>
        </p:spPr>
        <p:txBody>
          <a:bodyPr/>
          <a:lstStyle/>
          <a:p>
            <a:endParaRPr lang="en-GB"/>
          </a:p>
        </p:txBody>
      </p:sp>
      <p:sp>
        <p:nvSpPr>
          <p:cNvPr id="10" name="Text 7"/>
          <p:cNvSpPr txBox="1"/>
          <p:nvPr/>
        </p:nvSpPr>
        <p:spPr>
          <a:xfrm>
            <a:off x="1691640" y="1508760"/>
            <a:ext cx="1737360" cy="411480"/>
          </a:xfrm>
          <a:prstGeom prst="rect">
            <a:avLst/>
          </a:prstGeom>
          <a:noFill/>
          <a:ln/>
        </p:spPr>
        <p:txBody>
          <a:bodyPr wrap="square" lIns="0" tIns="0" rIns="0" bIns="0" rtlCol="0" anchor="ctr"/>
          <a:lstStyle/>
          <a:p>
            <a:pPr marL="0" indent="0" algn="ctr">
              <a:buNone/>
            </a:pPr>
            <a:r>
              <a:rPr lang="en-US" sz="1600" b="1" dirty="0">
                <a:solidFill>
                  <a:schemeClr val="tx1"/>
                </a:solidFill>
                <a:latin typeface="Times New Roman" panose="02020603050405020304" pitchFamily="18" charset="0"/>
                <a:cs typeface="Times New Roman" panose="02020603050405020304" pitchFamily="18" charset="0"/>
              </a:rPr>
              <a:t>Place</a:t>
            </a:r>
            <a:endParaRPr lang="en-US" sz="1600" dirty="0">
              <a:latin typeface="Times New Roman" panose="02020603050405020304" pitchFamily="18" charset="0"/>
              <a:cs typeface="Times New Roman" panose="02020603050405020304" pitchFamily="18" charset="0"/>
            </a:endParaRPr>
          </a:p>
        </p:txBody>
      </p:sp>
      <p:sp>
        <p:nvSpPr>
          <p:cNvPr id="11" name="Cause tick"/>
          <p:cNvSpPr/>
          <p:nvPr/>
        </p:nvSpPr>
        <p:spPr>
          <a:xfrm>
            <a:off x="2763679" y="2514600"/>
            <a:ext cx="137160" cy="0"/>
          </a:xfrm>
          <a:prstGeom prst="line">
            <a:avLst/>
          </a:prstGeom>
          <a:noFill/>
          <a:ln w="19050">
            <a:solidFill>
              <a:srgbClr val="D9B44A"/>
            </a:solidFill>
            <a:prstDash val="solid"/>
          </a:ln>
        </p:spPr>
        <p:txBody>
          <a:bodyPr/>
          <a:lstStyle/>
          <a:p>
            <a:endParaRPr lang="en-GB"/>
          </a:p>
        </p:txBody>
      </p:sp>
      <p:sp>
        <p:nvSpPr>
          <p:cNvPr id="12" name="Quieter retail park"/>
          <p:cNvSpPr/>
          <p:nvPr/>
        </p:nvSpPr>
        <p:spPr>
          <a:xfrm>
            <a:off x="706279" y="2322576"/>
            <a:ext cx="2057400" cy="384048"/>
          </a:xfrm>
          <a:prstGeom prst="roundRect">
            <a:avLst>
              <a:gd name="adj" fmla="val 28571"/>
            </a:avLst>
          </a:prstGeom>
          <a:solidFill>
            <a:srgbClr val="FBF6EF"/>
          </a:solidFill>
          <a:ln/>
        </p:spPr>
        <p:txBody>
          <a:bodyPr/>
          <a:lstStyle/>
          <a:p>
            <a:endParaRPr lang="en-GB"/>
          </a:p>
        </p:txBody>
      </p:sp>
      <p:sp>
        <p:nvSpPr>
          <p:cNvPr id="13" name="Text 10"/>
          <p:cNvSpPr txBox="1"/>
          <p:nvPr/>
        </p:nvSpPr>
        <p:spPr>
          <a:xfrm>
            <a:off x="706279" y="2322576"/>
            <a:ext cx="2057400" cy="384048"/>
          </a:xfrm>
          <a:prstGeom prst="rect">
            <a:avLst/>
          </a:prstGeom>
          <a:noFill/>
          <a:ln/>
        </p:spPr>
        <p:txBody>
          <a:bodyPr wrap="square" lIns="0" tIns="0" rIns="0" bIns="0" rtlCol="0" anchor="ctr"/>
          <a:lstStyle/>
          <a:p>
            <a:pPr marL="0" indent="0" algn="ctr">
              <a:buNone/>
            </a:pPr>
            <a:r>
              <a:rPr lang="en-US" sz="1200" dirty="0">
                <a:solidFill>
                  <a:schemeClr val="tx1"/>
                </a:solidFill>
                <a:latin typeface="Times New Roman" panose="02020603050405020304" pitchFamily="18" charset="0"/>
                <a:cs typeface="Times New Roman" panose="02020603050405020304" pitchFamily="18" charset="0"/>
              </a:rPr>
              <a:t>Quieter retail park</a:t>
            </a:r>
            <a:endParaRPr lang="en-US" sz="1200" dirty="0">
              <a:latin typeface="Times New Roman" panose="02020603050405020304" pitchFamily="18" charset="0"/>
              <a:cs typeface="Times New Roman" panose="02020603050405020304" pitchFamily="18" charset="0"/>
            </a:endParaRPr>
          </a:p>
        </p:txBody>
      </p:sp>
      <p:sp>
        <p:nvSpPr>
          <p:cNvPr id="14" name="Cause tick"/>
          <p:cNvSpPr/>
          <p:nvPr/>
        </p:nvSpPr>
        <p:spPr>
          <a:xfrm>
            <a:off x="3130391" y="3154680"/>
            <a:ext cx="137160" cy="0"/>
          </a:xfrm>
          <a:prstGeom prst="line">
            <a:avLst/>
          </a:prstGeom>
          <a:noFill/>
          <a:ln w="19050">
            <a:solidFill>
              <a:srgbClr val="D9B44A"/>
            </a:solidFill>
            <a:prstDash val="solid"/>
          </a:ln>
        </p:spPr>
        <p:txBody>
          <a:bodyPr/>
          <a:lstStyle/>
          <a:p>
            <a:endParaRPr lang="en-GB"/>
          </a:p>
        </p:txBody>
      </p:sp>
      <p:sp>
        <p:nvSpPr>
          <p:cNvPr id="15" name="Empty units not replaced"/>
          <p:cNvSpPr/>
          <p:nvPr/>
        </p:nvSpPr>
        <p:spPr>
          <a:xfrm>
            <a:off x="1072991" y="2962656"/>
            <a:ext cx="2057400" cy="384048"/>
          </a:xfrm>
          <a:prstGeom prst="roundRect">
            <a:avLst>
              <a:gd name="adj" fmla="val 28571"/>
            </a:avLst>
          </a:prstGeom>
          <a:solidFill>
            <a:srgbClr val="FBF6EF"/>
          </a:solidFill>
          <a:ln/>
        </p:spPr>
        <p:txBody>
          <a:bodyPr/>
          <a:lstStyle/>
          <a:p>
            <a:endParaRPr lang="en-GB"/>
          </a:p>
        </p:txBody>
      </p:sp>
      <p:sp>
        <p:nvSpPr>
          <p:cNvPr id="16" name="Text 13"/>
          <p:cNvSpPr txBox="1"/>
          <p:nvPr/>
        </p:nvSpPr>
        <p:spPr>
          <a:xfrm>
            <a:off x="1072991" y="2962656"/>
            <a:ext cx="2057400" cy="384048"/>
          </a:xfrm>
          <a:prstGeom prst="rect">
            <a:avLst/>
          </a:prstGeom>
          <a:noFill/>
          <a:ln/>
        </p:spPr>
        <p:txBody>
          <a:bodyPr wrap="square" lIns="0" tIns="0" rIns="0" bIns="0" rtlCol="0" anchor="ctr"/>
          <a:lstStyle/>
          <a:p>
            <a:pPr marL="0" indent="0" algn="ctr">
              <a:buNone/>
            </a:pPr>
            <a:r>
              <a:rPr lang="en-US" sz="1200" dirty="0">
                <a:solidFill>
                  <a:schemeClr val="tx1"/>
                </a:solidFill>
                <a:latin typeface="Times New Roman" panose="02020603050405020304" pitchFamily="18" charset="0"/>
                <a:cs typeface="Times New Roman" panose="02020603050405020304" pitchFamily="18" charset="0"/>
              </a:rPr>
              <a:t>Empty units not replaced</a:t>
            </a:r>
            <a:endParaRPr lang="en-US" sz="1200" dirty="0">
              <a:latin typeface="Times New Roman" panose="02020603050405020304" pitchFamily="18" charset="0"/>
              <a:cs typeface="Times New Roman" panose="02020603050405020304" pitchFamily="18" charset="0"/>
            </a:endParaRPr>
          </a:p>
        </p:txBody>
      </p:sp>
      <p:sp>
        <p:nvSpPr>
          <p:cNvPr id="17" name="Customers bone"/>
          <p:cNvSpPr/>
          <p:nvPr/>
        </p:nvSpPr>
        <p:spPr>
          <a:xfrm>
            <a:off x="5394960" y="1920240"/>
            <a:ext cx="1005840" cy="1755648"/>
          </a:xfrm>
          <a:prstGeom prst="line">
            <a:avLst/>
          </a:prstGeom>
          <a:noFill/>
          <a:ln w="31750">
            <a:solidFill>
              <a:srgbClr val="B5483A"/>
            </a:solidFill>
            <a:prstDash val="solid"/>
          </a:ln>
        </p:spPr>
        <p:txBody>
          <a:bodyPr/>
          <a:lstStyle/>
          <a:p>
            <a:endParaRPr lang="en-GB"/>
          </a:p>
        </p:txBody>
      </p:sp>
      <p:sp>
        <p:nvSpPr>
          <p:cNvPr id="18" name="Customers label"/>
          <p:cNvSpPr/>
          <p:nvPr/>
        </p:nvSpPr>
        <p:spPr>
          <a:xfrm>
            <a:off x="4526280" y="1508760"/>
            <a:ext cx="1737360" cy="411480"/>
          </a:xfrm>
          <a:prstGeom prst="roundRect">
            <a:avLst>
              <a:gd name="adj" fmla="val 26667"/>
            </a:avLst>
          </a:prstGeom>
          <a:solidFill>
            <a:srgbClr val="B5483A"/>
          </a:solidFill>
          <a:ln/>
        </p:spPr>
        <p:txBody>
          <a:bodyPr/>
          <a:lstStyle/>
          <a:p>
            <a:endParaRPr lang="en-GB"/>
          </a:p>
        </p:txBody>
      </p:sp>
      <p:sp>
        <p:nvSpPr>
          <p:cNvPr id="19" name="Text 16"/>
          <p:cNvSpPr txBox="1"/>
          <p:nvPr/>
        </p:nvSpPr>
        <p:spPr>
          <a:xfrm>
            <a:off x="4526280" y="1508760"/>
            <a:ext cx="1737360" cy="411480"/>
          </a:xfrm>
          <a:prstGeom prst="rect">
            <a:avLst/>
          </a:prstGeom>
          <a:noFill/>
          <a:ln/>
        </p:spPr>
        <p:txBody>
          <a:bodyPr wrap="square" lIns="0" tIns="0" rIns="0" bIns="0" rtlCol="0" anchor="ctr"/>
          <a:lstStyle/>
          <a:p>
            <a:pPr marL="0" indent="0" algn="ctr">
              <a:buNone/>
            </a:pPr>
            <a:r>
              <a:rPr lang="en-US" sz="1600" b="1" dirty="0">
                <a:solidFill>
                  <a:schemeClr val="bg1"/>
                </a:solidFill>
                <a:latin typeface="Times New Roman" panose="02020603050405020304" pitchFamily="18" charset="0"/>
                <a:cs typeface="Times New Roman" panose="02020603050405020304" pitchFamily="18" charset="0"/>
              </a:rPr>
              <a:t>Customers</a:t>
            </a:r>
            <a:endParaRPr lang="en-US" sz="1600" dirty="0">
              <a:latin typeface="Times New Roman" panose="02020603050405020304" pitchFamily="18" charset="0"/>
              <a:cs typeface="Times New Roman" panose="02020603050405020304" pitchFamily="18" charset="0"/>
            </a:endParaRPr>
          </a:p>
        </p:txBody>
      </p:sp>
      <p:sp>
        <p:nvSpPr>
          <p:cNvPr id="20" name="Cause tick"/>
          <p:cNvSpPr/>
          <p:nvPr/>
        </p:nvSpPr>
        <p:spPr>
          <a:xfrm>
            <a:off x="5598319" y="2514600"/>
            <a:ext cx="137160" cy="0"/>
          </a:xfrm>
          <a:prstGeom prst="line">
            <a:avLst/>
          </a:prstGeom>
          <a:noFill/>
          <a:ln w="19050">
            <a:solidFill>
              <a:srgbClr val="B5483A"/>
            </a:solidFill>
            <a:prstDash val="solid"/>
          </a:ln>
        </p:spPr>
        <p:txBody>
          <a:bodyPr/>
          <a:lstStyle/>
          <a:p>
            <a:endParaRPr lang="en-GB"/>
          </a:p>
        </p:txBody>
      </p:sp>
      <p:sp>
        <p:nvSpPr>
          <p:cNvPr id="21" name="Loyal staff lost jobs"/>
          <p:cNvSpPr/>
          <p:nvPr/>
        </p:nvSpPr>
        <p:spPr>
          <a:xfrm>
            <a:off x="3540919" y="2322576"/>
            <a:ext cx="2057400" cy="384048"/>
          </a:xfrm>
          <a:prstGeom prst="roundRect">
            <a:avLst>
              <a:gd name="adj" fmla="val 28571"/>
            </a:avLst>
          </a:prstGeom>
          <a:solidFill>
            <a:srgbClr val="FBF6EF"/>
          </a:solidFill>
          <a:ln/>
        </p:spPr>
        <p:txBody>
          <a:bodyPr/>
          <a:lstStyle/>
          <a:p>
            <a:endParaRPr lang="en-GB"/>
          </a:p>
        </p:txBody>
      </p:sp>
      <p:sp>
        <p:nvSpPr>
          <p:cNvPr id="22" name="Text 19"/>
          <p:cNvSpPr txBox="1"/>
          <p:nvPr/>
        </p:nvSpPr>
        <p:spPr>
          <a:xfrm>
            <a:off x="3540919" y="2322576"/>
            <a:ext cx="2057400" cy="384048"/>
          </a:xfrm>
          <a:prstGeom prst="rect">
            <a:avLst/>
          </a:prstGeom>
          <a:noFill/>
          <a:ln/>
        </p:spPr>
        <p:txBody>
          <a:bodyPr wrap="square" lIns="0" tIns="0" rIns="0" bIns="0" rtlCol="0" anchor="ctr"/>
          <a:lstStyle/>
          <a:p>
            <a:pPr marL="0" indent="0" algn="ctr">
              <a:buNone/>
            </a:pPr>
            <a:r>
              <a:rPr lang="en-US" sz="1200" dirty="0">
                <a:solidFill>
                  <a:schemeClr val="tx1"/>
                </a:solidFill>
                <a:latin typeface="Times New Roman" panose="02020603050405020304" pitchFamily="18" charset="0"/>
                <a:cs typeface="Times New Roman" panose="02020603050405020304" pitchFamily="18" charset="0"/>
              </a:rPr>
              <a:t>Loyal staff lost jobs</a:t>
            </a:r>
            <a:endParaRPr lang="en-US" sz="1200" dirty="0">
              <a:latin typeface="Times New Roman" panose="02020603050405020304" pitchFamily="18" charset="0"/>
              <a:cs typeface="Times New Roman" panose="02020603050405020304" pitchFamily="18" charset="0"/>
            </a:endParaRPr>
          </a:p>
        </p:txBody>
      </p:sp>
      <p:sp>
        <p:nvSpPr>
          <p:cNvPr id="23" name="Cause tick"/>
          <p:cNvSpPr/>
          <p:nvPr/>
        </p:nvSpPr>
        <p:spPr>
          <a:xfrm>
            <a:off x="5965031" y="3154680"/>
            <a:ext cx="137160" cy="0"/>
          </a:xfrm>
          <a:prstGeom prst="line">
            <a:avLst/>
          </a:prstGeom>
          <a:noFill/>
          <a:ln w="19050">
            <a:solidFill>
              <a:srgbClr val="B5483A"/>
            </a:solidFill>
            <a:prstDash val="solid"/>
          </a:ln>
        </p:spPr>
        <p:txBody>
          <a:bodyPr/>
          <a:lstStyle/>
          <a:p>
            <a:endParaRPr lang="en-GB"/>
          </a:p>
        </p:txBody>
      </p:sp>
      <p:sp>
        <p:nvSpPr>
          <p:cNvPr id="24" name="Fewer lunches (hybrid work)"/>
          <p:cNvSpPr/>
          <p:nvPr/>
        </p:nvSpPr>
        <p:spPr>
          <a:xfrm>
            <a:off x="3907631" y="2962656"/>
            <a:ext cx="2057400" cy="384048"/>
          </a:xfrm>
          <a:prstGeom prst="roundRect">
            <a:avLst>
              <a:gd name="adj" fmla="val 28571"/>
            </a:avLst>
          </a:prstGeom>
          <a:solidFill>
            <a:srgbClr val="FBF6EF"/>
          </a:solidFill>
          <a:ln/>
        </p:spPr>
        <p:txBody>
          <a:bodyPr/>
          <a:lstStyle/>
          <a:p>
            <a:endParaRPr lang="en-GB"/>
          </a:p>
        </p:txBody>
      </p:sp>
      <p:sp>
        <p:nvSpPr>
          <p:cNvPr id="25" name="Text 22"/>
          <p:cNvSpPr txBox="1"/>
          <p:nvPr/>
        </p:nvSpPr>
        <p:spPr>
          <a:xfrm>
            <a:off x="3907631" y="2962656"/>
            <a:ext cx="2057400" cy="384048"/>
          </a:xfrm>
          <a:prstGeom prst="rect">
            <a:avLst/>
          </a:prstGeom>
          <a:noFill/>
          <a:ln/>
        </p:spPr>
        <p:txBody>
          <a:bodyPr wrap="square" lIns="0" tIns="0" rIns="0" bIns="0" rtlCol="0" anchor="ctr"/>
          <a:lstStyle/>
          <a:p>
            <a:pPr marL="0" indent="0" algn="ctr">
              <a:buNone/>
            </a:pPr>
            <a:r>
              <a:rPr lang="en-US" sz="1200" dirty="0">
                <a:solidFill>
                  <a:schemeClr val="tx1"/>
                </a:solidFill>
                <a:latin typeface="Times New Roman" panose="02020603050405020304" pitchFamily="18" charset="0"/>
                <a:cs typeface="Times New Roman" panose="02020603050405020304" pitchFamily="18" charset="0"/>
              </a:rPr>
              <a:t>Fewer lunches (hybrid work)</a:t>
            </a:r>
            <a:endParaRPr lang="en-US" sz="1200" dirty="0">
              <a:latin typeface="Times New Roman" panose="02020603050405020304" pitchFamily="18" charset="0"/>
              <a:cs typeface="Times New Roman" panose="02020603050405020304" pitchFamily="18" charset="0"/>
            </a:endParaRPr>
          </a:p>
        </p:txBody>
      </p:sp>
      <p:sp>
        <p:nvSpPr>
          <p:cNvPr id="26" name="Service bone"/>
          <p:cNvSpPr/>
          <p:nvPr/>
        </p:nvSpPr>
        <p:spPr>
          <a:xfrm>
            <a:off x="8229600" y="1920240"/>
            <a:ext cx="1005840" cy="1755648"/>
          </a:xfrm>
          <a:prstGeom prst="line">
            <a:avLst/>
          </a:prstGeom>
          <a:noFill/>
          <a:ln w="31750">
            <a:solidFill>
              <a:srgbClr val="5E8A63"/>
            </a:solidFill>
            <a:prstDash val="solid"/>
          </a:ln>
        </p:spPr>
        <p:txBody>
          <a:bodyPr/>
          <a:lstStyle/>
          <a:p>
            <a:endParaRPr lang="en-GB"/>
          </a:p>
        </p:txBody>
      </p:sp>
      <p:sp>
        <p:nvSpPr>
          <p:cNvPr id="27" name="Service label"/>
          <p:cNvSpPr/>
          <p:nvPr/>
        </p:nvSpPr>
        <p:spPr>
          <a:xfrm>
            <a:off x="7360920" y="1508760"/>
            <a:ext cx="1737360" cy="411480"/>
          </a:xfrm>
          <a:prstGeom prst="roundRect">
            <a:avLst>
              <a:gd name="adj" fmla="val 26667"/>
            </a:avLst>
          </a:prstGeom>
          <a:solidFill>
            <a:srgbClr val="5E8A63"/>
          </a:solidFill>
          <a:ln/>
        </p:spPr>
        <p:txBody>
          <a:bodyPr/>
          <a:lstStyle/>
          <a:p>
            <a:endParaRPr lang="en-GB"/>
          </a:p>
        </p:txBody>
      </p:sp>
      <p:sp>
        <p:nvSpPr>
          <p:cNvPr id="28" name="Text 25"/>
          <p:cNvSpPr txBox="1"/>
          <p:nvPr/>
        </p:nvSpPr>
        <p:spPr>
          <a:xfrm>
            <a:off x="7360920" y="1508760"/>
            <a:ext cx="1737360" cy="411480"/>
          </a:xfrm>
          <a:prstGeom prst="rect">
            <a:avLst/>
          </a:prstGeom>
          <a:noFill/>
          <a:ln/>
        </p:spPr>
        <p:txBody>
          <a:bodyPr wrap="square" lIns="0" tIns="0" rIns="0" bIns="0" rtlCol="0" anchor="ctr"/>
          <a:lstStyle/>
          <a:p>
            <a:pPr marL="0" indent="0" algn="ctr">
              <a:buNone/>
            </a:pPr>
            <a:r>
              <a:rPr lang="en-US" sz="1600" b="1" dirty="0">
                <a:solidFill>
                  <a:schemeClr val="bg1"/>
                </a:solidFill>
                <a:latin typeface="Times New Roman" panose="02020603050405020304" pitchFamily="18" charset="0"/>
                <a:cs typeface="Times New Roman" panose="02020603050405020304" pitchFamily="18" charset="0"/>
              </a:rPr>
              <a:t>Service</a:t>
            </a:r>
            <a:endParaRPr lang="en-US" sz="1600" dirty="0">
              <a:latin typeface="Times New Roman" panose="02020603050405020304" pitchFamily="18" charset="0"/>
              <a:cs typeface="Times New Roman" panose="02020603050405020304" pitchFamily="18" charset="0"/>
            </a:endParaRPr>
          </a:p>
        </p:txBody>
      </p:sp>
      <p:sp>
        <p:nvSpPr>
          <p:cNvPr id="29" name="Cause tick"/>
          <p:cNvSpPr/>
          <p:nvPr/>
        </p:nvSpPr>
        <p:spPr>
          <a:xfrm>
            <a:off x="8432959" y="2514600"/>
            <a:ext cx="137160" cy="0"/>
          </a:xfrm>
          <a:prstGeom prst="line">
            <a:avLst/>
          </a:prstGeom>
          <a:noFill/>
          <a:ln w="19050">
            <a:solidFill>
              <a:srgbClr val="5E8A63"/>
            </a:solidFill>
            <a:prstDash val="solid"/>
          </a:ln>
        </p:spPr>
        <p:txBody>
          <a:bodyPr/>
          <a:lstStyle/>
          <a:p>
            <a:endParaRPr lang="en-GB"/>
          </a:p>
        </p:txBody>
      </p:sp>
      <p:sp>
        <p:nvSpPr>
          <p:cNvPr id="30" name="No delivery option"/>
          <p:cNvSpPr/>
          <p:nvPr/>
        </p:nvSpPr>
        <p:spPr>
          <a:xfrm>
            <a:off x="6375559" y="2322576"/>
            <a:ext cx="2057400" cy="384048"/>
          </a:xfrm>
          <a:prstGeom prst="roundRect">
            <a:avLst>
              <a:gd name="adj" fmla="val 28571"/>
            </a:avLst>
          </a:prstGeom>
          <a:solidFill>
            <a:srgbClr val="FBF6EF"/>
          </a:solidFill>
          <a:ln/>
        </p:spPr>
        <p:txBody>
          <a:bodyPr/>
          <a:lstStyle/>
          <a:p>
            <a:endParaRPr lang="en-GB"/>
          </a:p>
        </p:txBody>
      </p:sp>
      <p:sp>
        <p:nvSpPr>
          <p:cNvPr id="31" name="Text 28"/>
          <p:cNvSpPr txBox="1"/>
          <p:nvPr/>
        </p:nvSpPr>
        <p:spPr>
          <a:xfrm>
            <a:off x="6375559" y="2322576"/>
            <a:ext cx="2057400" cy="384048"/>
          </a:xfrm>
          <a:prstGeom prst="rect">
            <a:avLst/>
          </a:prstGeom>
          <a:noFill/>
          <a:ln/>
        </p:spPr>
        <p:txBody>
          <a:bodyPr wrap="square" lIns="0" tIns="0" rIns="0" bIns="0" rtlCol="0" anchor="ctr"/>
          <a:lstStyle/>
          <a:p>
            <a:pPr marL="0" indent="0" algn="ctr">
              <a:buNone/>
            </a:pPr>
            <a:r>
              <a:rPr lang="en-US" sz="1200" dirty="0">
                <a:solidFill>
                  <a:schemeClr val="tx1"/>
                </a:solidFill>
                <a:latin typeface="Times New Roman" panose="02020603050405020304" pitchFamily="18" charset="0"/>
                <a:cs typeface="Times New Roman" panose="02020603050405020304" pitchFamily="18" charset="0"/>
              </a:rPr>
              <a:t>No delivery option</a:t>
            </a:r>
            <a:endParaRPr lang="en-US" sz="1200" dirty="0">
              <a:latin typeface="Times New Roman" panose="02020603050405020304" pitchFamily="18" charset="0"/>
              <a:cs typeface="Times New Roman" panose="02020603050405020304" pitchFamily="18" charset="0"/>
            </a:endParaRPr>
          </a:p>
        </p:txBody>
      </p:sp>
      <p:sp>
        <p:nvSpPr>
          <p:cNvPr id="32" name="Cause tick"/>
          <p:cNvSpPr/>
          <p:nvPr/>
        </p:nvSpPr>
        <p:spPr>
          <a:xfrm>
            <a:off x="8799671" y="3154680"/>
            <a:ext cx="137160" cy="0"/>
          </a:xfrm>
          <a:prstGeom prst="line">
            <a:avLst/>
          </a:prstGeom>
          <a:noFill/>
          <a:ln w="19050">
            <a:solidFill>
              <a:srgbClr val="5E8A63"/>
            </a:solidFill>
            <a:prstDash val="solid"/>
          </a:ln>
        </p:spPr>
        <p:txBody>
          <a:bodyPr/>
          <a:lstStyle/>
          <a:p>
            <a:endParaRPr lang="en-GB"/>
          </a:p>
        </p:txBody>
      </p:sp>
      <p:sp>
        <p:nvSpPr>
          <p:cNvPr id="33" name="Pre-orders hard to place"/>
          <p:cNvSpPr/>
          <p:nvPr/>
        </p:nvSpPr>
        <p:spPr>
          <a:xfrm>
            <a:off x="6742271" y="2962656"/>
            <a:ext cx="2057400" cy="384048"/>
          </a:xfrm>
          <a:prstGeom prst="roundRect">
            <a:avLst>
              <a:gd name="adj" fmla="val 28571"/>
            </a:avLst>
          </a:prstGeom>
          <a:solidFill>
            <a:srgbClr val="FBF6EF"/>
          </a:solidFill>
          <a:ln/>
        </p:spPr>
        <p:txBody>
          <a:bodyPr/>
          <a:lstStyle/>
          <a:p>
            <a:endParaRPr lang="en-GB"/>
          </a:p>
        </p:txBody>
      </p:sp>
      <p:sp>
        <p:nvSpPr>
          <p:cNvPr id="34" name="Text 31"/>
          <p:cNvSpPr txBox="1"/>
          <p:nvPr/>
        </p:nvSpPr>
        <p:spPr>
          <a:xfrm>
            <a:off x="6742271" y="2962656"/>
            <a:ext cx="2057400" cy="384048"/>
          </a:xfrm>
          <a:prstGeom prst="rect">
            <a:avLst/>
          </a:prstGeom>
          <a:noFill/>
          <a:ln/>
        </p:spPr>
        <p:txBody>
          <a:bodyPr wrap="square" lIns="0" tIns="0" rIns="0" bIns="0" rtlCol="0" anchor="ctr"/>
          <a:lstStyle/>
          <a:p>
            <a:pPr marL="0" indent="0" algn="ctr">
              <a:buNone/>
            </a:pPr>
            <a:r>
              <a:rPr lang="en-US" sz="1200" dirty="0">
                <a:solidFill>
                  <a:schemeClr val="tx1"/>
                </a:solidFill>
                <a:latin typeface="Times New Roman" panose="02020603050405020304" pitchFamily="18" charset="0"/>
                <a:cs typeface="Times New Roman" panose="02020603050405020304" pitchFamily="18" charset="0"/>
              </a:rPr>
              <a:t>Pre-orders hard to place</a:t>
            </a:r>
            <a:endParaRPr lang="en-US" sz="1200" dirty="0">
              <a:latin typeface="Times New Roman" panose="02020603050405020304" pitchFamily="18" charset="0"/>
              <a:cs typeface="Times New Roman" panose="02020603050405020304" pitchFamily="18" charset="0"/>
            </a:endParaRPr>
          </a:p>
        </p:txBody>
      </p:sp>
      <p:sp>
        <p:nvSpPr>
          <p:cNvPr id="35" name="Costs bone"/>
          <p:cNvSpPr/>
          <p:nvPr/>
        </p:nvSpPr>
        <p:spPr>
          <a:xfrm flipV="1">
            <a:off x="2560320" y="3675888"/>
            <a:ext cx="1005840" cy="1764792"/>
          </a:xfrm>
          <a:prstGeom prst="line">
            <a:avLst/>
          </a:prstGeom>
          <a:noFill/>
          <a:ln w="31750">
            <a:solidFill>
              <a:srgbClr val="7A4B9C"/>
            </a:solidFill>
            <a:prstDash val="solid"/>
          </a:ln>
        </p:spPr>
        <p:txBody>
          <a:bodyPr/>
          <a:lstStyle/>
          <a:p>
            <a:endParaRPr lang="en-GB"/>
          </a:p>
        </p:txBody>
      </p:sp>
      <p:sp>
        <p:nvSpPr>
          <p:cNvPr id="36" name="Costs label"/>
          <p:cNvSpPr/>
          <p:nvPr/>
        </p:nvSpPr>
        <p:spPr>
          <a:xfrm>
            <a:off x="1691640" y="5440680"/>
            <a:ext cx="1737360" cy="411480"/>
          </a:xfrm>
          <a:prstGeom prst="roundRect">
            <a:avLst>
              <a:gd name="adj" fmla="val 26667"/>
            </a:avLst>
          </a:prstGeom>
          <a:solidFill>
            <a:srgbClr val="7A4B9C"/>
          </a:solidFill>
          <a:ln/>
        </p:spPr>
        <p:txBody>
          <a:bodyPr/>
          <a:lstStyle/>
          <a:p>
            <a:endParaRPr lang="en-GB"/>
          </a:p>
        </p:txBody>
      </p:sp>
      <p:sp>
        <p:nvSpPr>
          <p:cNvPr id="37" name="Text 34"/>
          <p:cNvSpPr txBox="1"/>
          <p:nvPr/>
        </p:nvSpPr>
        <p:spPr>
          <a:xfrm>
            <a:off x="1691640" y="5440680"/>
            <a:ext cx="1737360" cy="411480"/>
          </a:xfrm>
          <a:prstGeom prst="rect">
            <a:avLst/>
          </a:prstGeom>
          <a:noFill/>
          <a:ln/>
        </p:spPr>
        <p:txBody>
          <a:bodyPr wrap="square" lIns="0" tIns="0" rIns="0" bIns="0" rtlCol="0" anchor="ctr"/>
          <a:lstStyle/>
          <a:p>
            <a:pPr marL="0" indent="0" algn="ctr">
              <a:buNone/>
            </a:pPr>
            <a:r>
              <a:rPr lang="en-US" sz="1600" b="1" dirty="0">
                <a:solidFill>
                  <a:schemeClr val="bg1"/>
                </a:solidFill>
                <a:latin typeface="Times New Roman" panose="02020603050405020304" pitchFamily="18" charset="0"/>
                <a:cs typeface="Times New Roman" panose="02020603050405020304" pitchFamily="18" charset="0"/>
              </a:rPr>
              <a:t>Costs</a:t>
            </a:r>
            <a:endParaRPr lang="en-US" sz="1600" dirty="0">
              <a:latin typeface="Times New Roman" panose="02020603050405020304" pitchFamily="18" charset="0"/>
              <a:cs typeface="Times New Roman" panose="02020603050405020304" pitchFamily="18" charset="0"/>
            </a:endParaRPr>
          </a:p>
        </p:txBody>
      </p:sp>
      <p:sp>
        <p:nvSpPr>
          <p:cNvPr id="38" name="Cause tick"/>
          <p:cNvSpPr/>
          <p:nvPr/>
        </p:nvSpPr>
        <p:spPr>
          <a:xfrm>
            <a:off x="3126727" y="4206240"/>
            <a:ext cx="137160" cy="0"/>
          </a:xfrm>
          <a:prstGeom prst="line">
            <a:avLst/>
          </a:prstGeom>
          <a:noFill/>
          <a:ln w="19050">
            <a:solidFill>
              <a:srgbClr val="7A4B9C"/>
            </a:solidFill>
            <a:prstDash val="solid"/>
          </a:ln>
        </p:spPr>
        <p:txBody>
          <a:bodyPr/>
          <a:lstStyle/>
          <a:p>
            <a:endParaRPr lang="en-GB"/>
          </a:p>
        </p:txBody>
      </p:sp>
      <p:sp>
        <p:nvSpPr>
          <p:cNvPr id="39" name="Rent, rates, utilities up"/>
          <p:cNvSpPr/>
          <p:nvPr/>
        </p:nvSpPr>
        <p:spPr>
          <a:xfrm>
            <a:off x="1069327" y="4014216"/>
            <a:ext cx="2057400" cy="384048"/>
          </a:xfrm>
          <a:prstGeom prst="roundRect">
            <a:avLst>
              <a:gd name="adj" fmla="val 28571"/>
            </a:avLst>
          </a:prstGeom>
          <a:solidFill>
            <a:srgbClr val="FBF6EF"/>
          </a:solidFill>
          <a:ln/>
        </p:spPr>
        <p:txBody>
          <a:bodyPr/>
          <a:lstStyle/>
          <a:p>
            <a:endParaRPr lang="en-GB"/>
          </a:p>
        </p:txBody>
      </p:sp>
      <p:sp>
        <p:nvSpPr>
          <p:cNvPr id="40" name="Text 37"/>
          <p:cNvSpPr txBox="1"/>
          <p:nvPr/>
        </p:nvSpPr>
        <p:spPr>
          <a:xfrm>
            <a:off x="1069327" y="4014216"/>
            <a:ext cx="2057400" cy="384048"/>
          </a:xfrm>
          <a:prstGeom prst="rect">
            <a:avLst/>
          </a:prstGeom>
          <a:noFill/>
          <a:ln/>
        </p:spPr>
        <p:txBody>
          <a:bodyPr wrap="square" lIns="0" tIns="0" rIns="0" bIns="0" rtlCol="0" anchor="ctr"/>
          <a:lstStyle/>
          <a:p>
            <a:pPr marL="0" indent="0" algn="ctr">
              <a:buNone/>
            </a:pPr>
            <a:r>
              <a:rPr lang="en-US" sz="1200" dirty="0">
                <a:solidFill>
                  <a:schemeClr val="tx1"/>
                </a:solidFill>
                <a:latin typeface="Times New Roman" panose="02020603050405020304" pitchFamily="18" charset="0"/>
                <a:cs typeface="Times New Roman" panose="02020603050405020304" pitchFamily="18" charset="0"/>
              </a:rPr>
              <a:t>Rent, rates, utilities up</a:t>
            </a:r>
            <a:endParaRPr lang="en-US" sz="1200" dirty="0">
              <a:latin typeface="Times New Roman" panose="02020603050405020304" pitchFamily="18" charset="0"/>
              <a:cs typeface="Times New Roman" panose="02020603050405020304" pitchFamily="18" charset="0"/>
            </a:endParaRPr>
          </a:p>
        </p:txBody>
      </p:sp>
      <p:sp>
        <p:nvSpPr>
          <p:cNvPr id="41" name="Cause tick"/>
          <p:cNvSpPr/>
          <p:nvPr/>
        </p:nvSpPr>
        <p:spPr>
          <a:xfrm>
            <a:off x="2761914" y="4846320"/>
            <a:ext cx="137160" cy="0"/>
          </a:xfrm>
          <a:prstGeom prst="line">
            <a:avLst/>
          </a:prstGeom>
          <a:noFill/>
          <a:ln w="19050">
            <a:solidFill>
              <a:srgbClr val="7A4B9C"/>
            </a:solidFill>
            <a:prstDash val="solid"/>
          </a:ln>
        </p:spPr>
        <p:txBody>
          <a:bodyPr/>
          <a:lstStyle/>
          <a:p>
            <a:endParaRPr lang="en-GB"/>
          </a:p>
        </p:txBody>
      </p:sp>
      <p:sp>
        <p:nvSpPr>
          <p:cNvPr id="42" name="Organic stock price swings"/>
          <p:cNvSpPr/>
          <p:nvPr/>
        </p:nvSpPr>
        <p:spPr>
          <a:xfrm>
            <a:off x="704514" y="4654296"/>
            <a:ext cx="2057400" cy="384048"/>
          </a:xfrm>
          <a:prstGeom prst="roundRect">
            <a:avLst>
              <a:gd name="adj" fmla="val 28571"/>
            </a:avLst>
          </a:prstGeom>
          <a:solidFill>
            <a:srgbClr val="FBF6EF"/>
          </a:solidFill>
          <a:ln/>
        </p:spPr>
        <p:txBody>
          <a:bodyPr/>
          <a:lstStyle/>
          <a:p>
            <a:endParaRPr lang="en-GB"/>
          </a:p>
        </p:txBody>
      </p:sp>
      <p:sp>
        <p:nvSpPr>
          <p:cNvPr id="43" name="Text 40"/>
          <p:cNvSpPr txBox="1"/>
          <p:nvPr/>
        </p:nvSpPr>
        <p:spPr>
          <a:xfrm>
            <a:off x="704514" y="4654296"/>
            <a:ext cx="2057400" cy="384048"/>
          </a:xfrm>
          <a:prstGeom prst="rect">
            <a:avLst/>
          </a:prstGeom>
          <a:noFill/>
          <a:ln/>
        </p:spPr>
        <p:txBody>
          <a:bodyPr wrap="square" lIns="0" tIns="0" rIns="0" bIns="0" rtlCol="0" anchor="ctr"/>
          <a:lstStyle/>
          <a:p>
            <a:pPr marL="0" indent="0" algn="ctr">
              <a:buNone/>
            </a:pPr>
            <a:r>
              <a:rPr lang="en-US" sz="1200" dirty="0">
                <a:solidFill>
                  <a:schemeClr val="tx1"/>
                </a:solidFill>
                <a:latin typeface="Times New Roman" panose="02020603050405020304" pitchFamily="18" charset="0"/>
                <a:cs typeface="Times New Roman" panose="02020603050405020304" pitchFamily="18" charset="0"/>
              </a:rPr>
              <a:t>Organic stock price swings</a:t>
            </a:r>
            <a:endParaRPr lang="en-US" sz="1200" dirty="0">
              <a:latin typeface="Times New Roman" panose="02020603050405020304" pitchFamily="18" charset="0"/>
              <a:cs typeface="Times New Roman" panose="02020603050405020304" pitchFamily="18" charset="0"/>
            </a:endParaRPr>
          </a:p>
        </p:txBody>
      </p:sp>
      <p:sp>
        <p:nvSpPr>
          <p:cNvPr id="44" name="Operations bone"/>
          <p:cNvSpPr/>
          <p:nvPr/>
        </p:nvSpPr>
        <p:spPr>
          <a:xfrm flipV="1">
            <a:off x="5394960" y="3675888"/>
            <a:ext cx="1005840" cy="1764792"/>
          </a:xfrm>
          <a:prstGeom prst="line">
            <a:avLst/>
          </a:prstGeom>
          <a:noFill/>
          <a:ln w="31750">
            <a:solidFill>
              <a:srgbClr val="4F7F99"/>
            </a:solidFill>
            <a:prstDash val="solid"/>
          </a:ln>
        </p:spPr>
        <p:txBody>
          <a:bodyPr/>
          <a:lstStyle/>
          <a:p>
            <a:endParaRPr lang="en-GB"/>
          </a:p>
        </p:txBody>
      </p:sp>
      <p:sp>
        <p:nvSpPr>
          <p:cNvPr id="45" name="Operations label"/>
          <p:cNvSpPr/>
          <p:nvPr/>
        </p:nvSpPr>
        <p:spPr>
          <a:xfrm>
            <a:off x="4526280" y="5440680"/>
            <a:ext cx="1737360" cy="411480"/>
          </a:xfrm>
          <a:prstGeom prst="roundRect">
            <a:avLst>
              <a:gd name="adj" fmla="val 26667"/>
            </a:avLst>
          </a:prstGeom>
          <a:solidFill>
            <a:srgbClr val="4F7F99"/>
          </a:solidFill>
          <a:ln/>
        </p:spPr>
        <p:txBody>
          <a:bodyPr/>
          <a:lstStyle/>
          <a:p>
            <a:endParaRPr lang="en-GB"/>
          </a:p>
        </p:txBody>
      </p:sp>
      <p:sp>
        <p:nvSpPr>
          <p:cNvPr id="46" name="Text 43"/>
          <p:cNvSpPr txBox="1"/>
          <p:nvPr/>
        </p:nvSpPr>
        <p:spPr>
          <a:xfrm>
            <a:off x="4526280" y="5440680"/>
            <a:ext cx="1737360" cy="411480"/>
          </a:xfrm>
          <a:prstGeom prst="rect">
            <a:avLst/>
          </a:prstGeom>
          <a:noFill/>
          <a:ln/>
        </p:spPr>
        <p:txBody>
          <a:bodyPr wrap="square" lIns="0" tIns="0" rIns="0" bIns="0" rtlCol="0" anchor="ctr"/>
          <a:lstStyle/>
          <a:p>
            <a:pPr marL="0" indent="0" algn="ctr">
              <a:buNone/>
            </a:pPr>
            <a:r>
              <a:rPr lang="en-US" sz="1600" b="1" dirty="0">
                <a:solidFill>
                  <a:schemeClr val="bg1"/>
                </a:solidFill>
                <a:latin typeface="Times New Roman" panose="02020603050405020304" pitchFamily="18" charset="0"/>
                <a:cs typeface="Times New Roman" panose="02020603050405020304" pitchFamily="18" charset="0"/>
              </a:rPr>
              <a:t>Operations</a:t>
            </a:r>
            <a:endParaRPr lang="en-US" sz="1600" dirty="0">
              <a:latin typeface="Times New Roman" panose="02020603050405020304" pitchFamily="18" charset="0"/>
              <a:cs typeface="Times New Roman" panose="02020603050405020304" pitchFamily="18" charset="0"/>
            </a:endParaRPr>
          </a:p>
        </p:txBody>
      </p:sp>
      <p:sp>
        <p:nvSpPr>
          <p:cNvPr id="47" name="Cause tick"/>
          <p:cNvSpPr/>
          <p:nvPr/>
        </p:nvSpPr>
        <p:spPr>
          <a:xfrm>
            <a:off x="5961367" y="4206240"/>
            <a:ext cx="137160" cy="0"/>
          </a:xfrm>
          <a:prstGeom prst="line">
            <a:avLst/>
          </a:prstGeom>
          <a:noFill/>
          <a:ln w="19050">
            <a:solidFill>
              <a:srgbClr val="4F7F99"/>
            </a:solidFill>
            <a:prstDash val="solid"/>
          </a:ln>
        </p:spPr>
        <p:txBody>
          <a:bodyPr/>
          <a:lstStyle/>
          <a:p>
            <a:endParaRPr lang="en-GB"/>
          </a:p>
        </p:txBody>
      </p:sp>
      <p:sp>
        <p:nvSpPr>
          <p:cNvPr id="48" name="Basil must stay on site"/>
          <p:cNvSpPr/>
          <p:nvPr/>
        </p:nvSpPr>
        <p:spPr>
          <a:xfrm>
            <a:off x="3903967" y="4014216"/>
            <a:ext cx="2057400" cy="384048"/>
          </a:xfrm>
          <a:prstGeom prst="roundRect">
            <a:avLst>
              <a:gd name="adj" fmla="val 28571"/>
            </a:avLst>
          </a:prstGeom>
          <a:solidFill>
            <a:srgbClr val="FBF6EF"/>
          </a:solidFill>
          <a:ln/>
        </p:spPr>
        <p:txBody>
          <a:bodyPr/>
          <a:lstStyle/>
          <a:p>
            <a:endParaRPr lang="en-GB"/>
          </a:p>
        </p:txBody>
      </p:sp>
      <p:sp>
        <p:nvSpPr>
          <p:cNvPr id="49" name="Text 46"/>
          <p:cNvSpPr txBox="1"/>
          <p:nvPr/>
        </p:nvSpPr>
        <p:spPr>
          <a:xfrm>
            <a:off x="3903967" y="4014216"/>
            <a:ext cx="2057400" cy="384048"/>
          </a:xfrm>
          <a:prstGeom prst="rect">
            <a:avLst/>
          </a:prstGeom>
          <a:noFill/>
          <a:ln/>
        </p:spPr>
        <p:txBody>
          <a:bodyPr wrap="square" lIns="0" tIns="0" rIns="0" bIns="0" rtlCol="0" anchor="ctr"/>
          <a:lstStyle/>
          <a:p>
            <a:pPr marL="0" indent="0" algn="ctr">
              <a:buNone/>
            </a:pPr>
            <a:r>
              <a:rPr lang="en-US" sz="1200" dirty="0">
                <a:solidFill>
                  <a:schemeClr val="tx1"/>
                </a:solidFill>
                <a:latin typeface="Times New Roman" panose="02020603050405020304" pitchFamily="18" charset="0"/>
                <a:cs typeface="Times New Roman" panose="02020603050405020304" pitchFamily="18" charset="0"/>
              </a:rPr>
              <a:t>Basil must stay on site</a:t>
            </a:r>
            <a:endParaRPr lang="en-US" sz="1200" dirty="0">
              <a:latin typeface="Times New Roman" panose="02020603050405020304" pitchFamily="18" charset="0"/>
              <a:cs typeface="Times New Roman" panose="02020603050405020304" pitchFamily="18" charset="0"/>
            </a:endParaRPr>
          </a:p>
        </p:txBody>
      </p:sp>
      <p:sp>
        <p:nvSpPr>
          <p:cNvPr id="50" name="Cause tick"/>
          <p:cNvSpPr/>
          <p:nvPr/>
        </p:nvSpPr>
        <p:spPr>
          <a:xfrm>
            <a:off x="5596554" y="4846320"/>
            <a:ext cx="137160" cy="0"/>
          </a:xfrm>
          <a:prstGeom prst="line">
            <a:avLst/>
          </a:prstGeom>
          <a:noFill/>
          <a:ln w="19050">
            <a:solidFill>
              <a:srgbClr val="4F7F99"/>
            </a:solidFill>
            <a:prstDash val="solid"/>
          </a:ln>
        </p:spPr>
        <p:txBody>
          <a:bodyPr/>
          <a:lstStyle/>
          <a:p>
            <a:endParaRPr lang="en-GB"/>
          </a:p>
        </p:txBody>
      </p:sp>
      <p:sp>
        <p:nvSpPr>
          <p:cNvPr id="51" name="No online ordering system"/>
          <p:cNvSpPr/>
          <p:nvPr/>
        </p:nvSpPr>
        <p:spPr>
          <a:xfrm>
            <a:off x="3539154" y="4654296"/>
            <a:ext cx="2057400" cy="384048"/>
          </a:xfrm>
          <a:prstGeom prst="roundRect">
            <a:avLst>
              <a:gd name="adj" fmla="val 28571"/>
            </a:avLst>
          </a:prstGeom>
          <a:solidFill>
            <a:srgbClr val="FBF6EF"/>
          </a:solidFill>
          <a:ln/>
        </p:spPr>
        <p:txBody>
          <a:bodyPr/>
          <a:lstStyle/>
          <a:p>
            <a:endParaRPr lang="en-GB"/>
          </a:p>
        </p:txBody>
      </p:sp>
      <p:sp>
        <p:nvSpPr>
          <p:cNvPr id="52" name="Text 49"/>
          <p:cNvSpPr txBox="1"/>
          <p:nvPr/>
        </p:nvSpPr>
        <p:spPr>
          <a:xfrm>
            <a:off x="3539154" y="4654296"/>
            <a:ext cx="2057400" cy="384048"/>
          </a:xfrm>
          <a:prstGeom prst="rect">
            <a:avLst/>
          </a:prstGeom>
          <a:noFill/>
          <a:ln/>
        </p:spPr>
        <p:txBody>
          <a:bodyPr wrap="square" lIns="0" tIns="0" rIns="0" bIns="0" rtlCol="0" anchor="ctr"/>
          <a:lstStyle/>
          <a:p>
            <a:pPr marL="0" indent="0" algn="ctr">
              <a:buNone/>
            </a:pPr>
            <a:r>
              <a:rPr lang="en-US" sz="1200" dirty="0">
                <a:solidFill>
                  <a:schemeClr val="tx1"/>
                </a:solidFill>
                <a:latin typeface="Times New Roman" panose="02020603050405020304" pitchFamily="18" charset="0"/>
                <a:cs typeface="Times New Roman" panose="02020603050405020304" pitchFamily="18" charset="0"/>
              </a:rPr>
              <a:t>No online ordering system</a:t>
            </a:r>
            <a:endParaRPr lang="en-US" sz="1200" dirty="0">
              <a:latin typeface="Times New Roman" panose="02020603050405020304" pitchFamily="18" charset="0"/>
              <a:cs typeface="Times New Roman" panose="02020603050405020304" pitchFamily="18" charset="0"/>
            </a:endParaRPr>
          </a:p>
        </p:txBody>
      </p:sp>
      <p:sp>
        <p:nvSpPr>
          <p:cNvPr id="53" name="Market bone"/>
          <p:cNvSpPr/>
          <p:nvPr/>
        </p:nvSpPr>
        <p:spPr>
          <a:xfrm flipV="1">
            <a:off x="8229600" y="3675888"/>
            <a:ext cx="1005840" cy="1764792"/>
          </a:xfrm>
          <a:prstGeom prst="line">
            <a:avLst/>
          </a:prstGeom>
          <a:noFill/>
          <a:ln w="31750">
            <a:solidFill>
              <a:srgbClr val="B8651E"/>
            </a:solidFill>
            <a:prstDash val="solid"/>
          </a:ln>
        </p:spPr>
        <p:txBody>
          <a:bodyPr/>
          <a:lstStyle/>
          <a:p>
            <a:endParaRPr lang="en-GB"/>
          </a:p>
        </p:txBody>
      </p:sp>
      <p:sp>
        <p:nvSpPr>
          <p:cNvPr id="54" name="Market label"/>
          <p:cNvSpPr/>
          <p:nvPr/>
        </p:nvSpPr>
        <p:spPr>
          <a:xfrm>
            <a:off x="7360920" y="5440680"/>
            <a:ext cx="1737360" cy="411480"/>
          </a:xfrm>
          <a:prstGeom prst="roundRect">
            <a:avLst>
              <a:gd name="adj" fmla="val 26667"/>
            </a:avLst>
          </a:prstGeom>
          <a:solidFill>
            <a:srgbClr val="B8651E"/>
          </a:solidFill>
          <a:ln/>
        </p:spPr>
        <p:txBody>
          <a:bodyPr/>
          <a:lstStyle/>
          <a:p>
            <a:endParaRPr lang="en-GB"/>
          </a:p>
        </p:txBody>
      </p:sp>
      <p:sp>
        <p:nvSpPr>
          <p:cNvPr id="55" name="Text 52"/>
          <p:cNvSpPr txBox="1"/>
          <p:nvPr/>
        </p:nvSpPr>
        <p:spPr>
          <a:xfrm>
            <a:off x="7360920" y="5440680"/>
            <a:ext cx="1737360" cy="411480"/>
          </a:xfrm>
          <a:prstGeom prst="rect">
            <a:avLst/>
          </a:prstGeom>
          <a:noFill/>
          <a:ln/>
        </p:spPr>
        <p:txBody>
          <a:bodyPr wrap="square" lIns="0" tIns="0" rIns="0" bIns="0" rtlCol="0" anchor="ctr"/>
          <a:lstStyle/>
          <a:p>
            <a:pPr marL="0" indent="0" algn="ctr">
              <a:buNone/>
            </a:pPr>
            <a:r>
              <a:rPr lang="en-US" sz="1600" b="1" dirty="0">
                <a:solidFill>
                  <a:schemeClr val="bg1"/>
                </a:solidFill>
                <a:latin typeface="Times New Roman" panose="02020603050405020304" pitchFamily="18" charset="0"/>
                <a:cs typeface="Times New Roman" panose="02020603050405020304" pitchFamily="18" charset="0"/>
              </a:rPr>
              <a:t>Market</a:t>
            </a:r>
            <a:endParaRPr lang="en-US" sz="1600" dirty="0">
              <a:latin typeface="Times New Roman" panose="02020603050405020304" pitchFamily="18" charset="0"/>
              <a:cs typeface="Times New Roman" panose="02020603050405020304" pitchFamily="18" charset="0"/>
            </a:endParaRPr>
          </a:p>
        </p:txBody>
      </p:sp>
      <p:sp>
        <p:nvSpPr>
          <p:cNvPr id="56" name="Cause tick"/>
          <p:cNvSpPr/>
          <p:nvPr/>
        </p:nvSpPr>
        <p:spPr>
          <a:xfrm>
            <a:off x="8796007" y="4206240"/>
            <a:ext cx="137160" cy="0"/>
          </a:xfrm>
          <a:prstGeom prst="line">
            <a:avLst/>
          </a:prstGeom>
          <a:noFill/>
          <a:ln w="19050">
            <a:solidFill>
              <a:srgbClr val="B8651E"/>
            </a:solidFill>
            <a:prstDash val="solid"/>
          </a:ln>
        </p:spPr>
        <p:txBody>
          <a:bodyPr/>
          <a:lstStyle/>
          <a:p>
            <a:endParaRPr lang="en-GB"/>
          </a:p>
        </p:txBody>
      </p:sp>
      <p:sp>
        <p:nvSpPr>
          <p:cNvPr id="57" name="Habits changed post-Covid"/>
          <p:cNvSpPr/>
          <p:nvPr/>
        </p:nvSpPr>
        <p:spPr>
          <a:xfrm>
            <a:off x="6738607" y="4014216"/>
            <a:ext cx="2057400" cy="384048"/>
          </a:xfrm>
          <a:prstGeom prst="roundRect">
            <a:avLst>
              <a:gd name="adj" fmla="val 28571"/>
            </a:avLst>
          </a:prstGeom>
          <a:solidFill>
            <a:srgbClr val="FBF6EF"/>
          </a:solidFill>
          <a:ln/>
        </p:spPr>
        <p:txBody>
          <a:bodyPr/>
          <a:lstStyle/>
          <a:p>
            <a:endParaRPr lang="en-GB"/>
          </a:p>
        </p:txBody>
      </p:sp>
      <p:sp>
        <p:nvSpPr>
          <p:cNvPr id="58" name="Text 55"/>
          <p:cNvSpPr txBox="1"/>
          <p:nvPr/>
        </p:nvSpPr>
        <p:spPr>
          <a:xfrm>
            <a:off x="6738607" y="4014216"/>
            <a:ext cx="2057400" cy="384048"/>
          </a:xfrm>
          <a:prstGeom prst="rect">
            <a:avLst/>
          </a:prstGeom>
          <a:noFill/>
          <a:ln/>
        </p:spPr>
        <p:txBody>
          <a:bodyPr wrap="square" lIns="0" tIns="0" rIns="0" bIns="0" rtlCol="0" anchor="ctr"/>
          <a:lstStyle/>
          <a:p>
            <a:pPr marL="0" indent="0" algn="ctr">
              <a:buNone/>
            </a:pPr>
            <a:r>
              <a:rPr lang="en-US" sz="1200" dirty="0">
                <a:solidFill>
                  <a:schemeClr val="tx1"/>
                </a:solidFill>
                <a:latin typeface="Times New Roman" panose="02020603050405020304" pitchFamily="18" charset="0"/>
                <a:cs typeface="Times New Roman" panose="02020603050405020304" pitchFamily="18" charset="0"/>
              </a:rPr>
              <a:t>Habits changed post-Covid</a:t>
            </a:r>
            <a:endParaRPr lang="en-US" sz="1200" dirty="0">
              <a:latin typeface="Times New Roman" panose="02020603050405020304" pitchFamily="18" charset="0"/>
              <a:cs typeface="Times New Roman" panose="02020603050405020304" pitchFamily="18" charset="0"/>
            </a:endParaRPr>
          </a:p>
        </p:txBody>
      </p:sp>
      <p:sp>
        <p:nvSpPr>
          <p:cNvPr id="59" name="Cause tick"/>
          <p:cNvSpPr/>
          <p:nvPr/>
        </p:nvSpPr>
        <p:spPr>
          <a:xfrm>
            <a:off x="8431194" y="4846320"/>
            <a:ext cx="137160" cy="0"/>
          </a:xfrm>
          <a:prstGeom prst="line">
            <a:avLst/>
          </a:prstGeom>
          <a:noFill/>
          <a:ln w="19050">
            <a:solidFill>
              <a:srgbClr val="B8651E"/>
            </a:solidFill>
            <a:prstDash val="solid"/>
          </a:ln>
        </p:spPr>
        <p:txBody>
          <a:bodyPr/>
          <a:lstStyle/>
          <a:p>
            <a:endParaRPr lang="en-GB"/>
          </a:p>
        </p:txBody>
      </p:sp>
      <p:sp>
        <p:nvSpPr>
          <p:cNvPr id="60" name="No recovery since 2023"/>
          <p:cNvSpPr/>
          <p:nvPr/>
        </p:nvSpPr>
        <p:spPr>
          <a:xfrm>
            <a:off x="6373794" y="4654296"/>
            <a:ext cx="2057400" cy="384048"/>
          </a:xfrm>
          <a:prstGeom prst="roundRect">
            <a:avLst>
              <a:gd name="adj" fmla="val 28571"/>
            </a:avLst>
          </a:prstGeom>
          <a:solidFill>
            <a:srgbClr val="FBF6EF"/>
          </a:solidFill>
          <a:ln/>
        </p:spPr>
        <p:txBody>
          <a:bodyPr/>
          <a:lstStyle/>
          <a:p>
            <a:endParaRPr lang="en-GB"/>
          </a:p>
        </p:txBody>
      </p:sp>
      <p:sp>
        <p:nvSpPr>
          <p:cNvPr id="61" name="Text 58"/>
          <p:cNvSpPr txBox="1"/>
          <p:nvPr/>
        </p:nvSpPr>
        <p:spPr>
          <a:xfrm>
            <a:off x="6373794" y="4654296"/>
            <a:ext cx="2057400" cy="384048"/>
          </a:xfrm>
          <a:prstGeom prst="rect">
            <a:avLst/>
          </a:prstGeom>
          <a:noFill/>
          <a:ln/>
        </p:spPr>
        <p:txBody>
          <a:bodyPr wrap="square" lIns="0" tIns="0" rIns="0" bIns="0" rtlCol="0" anchor="ctr"/>
          <a:lstStyle/>
          <a:p>
            <a:pPr marL="0" indent="0" algn="ctr">
              <a:buNone/>
            </a:pPr>
            <a:r>
              <a:rPr lang="en-US" sz="1200" dirty="0">
                <a:solidFill>
                  <a:schemeClr val="tx1"/>
                </a:solidFill>
                <a:latin typeface="Times New Roman" panose="02020603050405020304" pitchFamily="18" charset="0"/>
                <a:cs typeface="Times New Roman" panose="02020603050405020304" pitchFamily="18" charset="0"/>
              </a:rPr>
              <a:t>No recovery since 2023</a:t>
            </a:r>
            <a:endParaRPr lang="en-US" sz="1200" dirty="0">
              <a:latin typeface="Times New Roman" panose="02020603050405020304" pitchFamily="18" charset="0"/>
              <a:cs typeface="Times New Roman" panose="02020603050405020304" pitchFamily="18" charset="0"/>
            </a:endParaRPr>
          </a:p>
        </p:txBody>
      </p:sp>
      <p:sp>
        <p:nvSpPr>
          <p:cNvPr id="62" name="Text 59"/>
          <p:cNvSpPr txBox="1"/>
          <p:nvPr/>
        </p:nvSpPr>
        <p:spPr>
          <a:xfrm>
            <a:off x="2011680" y="6263640"/>
            <a:ext cx="8778240" cy="365760"/>
          </a:xfrm>
          <a:prstGeom prst="rect">
            <a:avLst/>
          </a:prstGeom>
          <a:noFill/>
          <a:ln/>
        </p:spPr>
        <p:txBody>
          <a:bodyPr wrap="square" lIns="0" tIns="0" rIns="0" bIns="0" rtlCol="0" anchor="ctr"/>
          <a:lstStyle/>
          <a:p>
            <a:pPr marL="0" indent="0">
              <a:buNone/>
            </a:pPr>
            <a:r>
              <a:rPr lang="en-US" sz="1200" i="1" dirty="0">
                <a:solidFill>
                  <a:schemeClr val="tx2"/>
                </a:solidFill>
                <a:latin typeface="Times New Roman" panose="02020603050405020304" pitchFamily="18" charset="0"/>
                <a:cs typeface="Times New Roman" panose="02020603050405020304" pitchFamily="18" charset="0"/>
              </a:rPr>
              <a:t>Sources: Kumah et al. (2024); Ali, Milani and Dumas (2024).</a:t>
            </a:r>
            <a:endParaRPr lang="en-US" sz="1200" dirty="0">
              <a:latin typeface="Times New Roman" panose="02020603050405020304" pitchFamily="18" charset="0"/>
              <a:cs typeface="Times New Roman" panose="02020603050405020304" pitchFamily="18" charset="0"/>
            </a:endParaRPr>
          </a:p>
        </p:txBody>
      </p:sp>
      <p:sp>
        <p:nvSpPr>
          <p:cNvPr id="3" name="Slide Number Placeholder 0"/>
          <p:cNvSpPr>
            <a:spLocks noGrp="1"/>
          </p:cNvSpPr>
          <p:nvPr>
            <p:ph type="sldNum" sz="quarter" idx="4294967295"/>
          </p:nvPr>
        </p:nvSpPr>
        <p:spPr>
          <a:xfrm>
            <a:off x="11064240" y="6355080"/>
            <a:ext cx="576072" cy="274320"/>
          </a:xfrm>
          <a:prstGeom prst="rect">
            <a:avLst/>
          </a:prstGeom>
          <a:extLst>
            <a:ext uri="{C572A759-6A51-4108-AA02-DFA0A04FC94B}">
              <ma14:wrappingTextBoxFlag xmlns:ma14="http://schemas.microsoft.com/office/mac/drawingml/2011/main" xmlns="" val="0"/>
            </a:ext>
          </a:extLst>
        </p:spPr>
        <p:txBody>
          <a:bodyPr/>
          <a:lstStyle>
            <a:lvl1pPr>
              <a:defRPr sz="1100">
                <a:solidFill>
                  <a:srgbClr val="6B5648"/>
                </a:solidFill>
              </a:defRPr>
            </a:lvl1pPr>
          </a:lstStyle>
          <a:p>
            <a:pPr algn="r"/>
            <a:fld id="{F7021451-1387-4CA6-816F-3879F97B5CBC}" type="slidenum">
              <a:rPr lang="en-US" b="0">
                <a:latin typeface="Times New Roman" panose="02020603050405020304" pitchFamily="18" charset="0"/>
                <a:cs typeface="Times New Roman" panose="02020603050405020304" pitchFamily="18" charset="0"/>
              </a:rPr>
              <a:t>8</a:t>
            </a:fld>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91672" cy="777240"/>
          </a:xfrm>
          <a:prstGeom prst="rect">
            <a:avLst/>
          </a:prstGeom>
          <a:noFill/>
          <a:ln/>
        </p:spPr>
        <p:txBody>
          <a:bodyPr wrap="square" lIns="0" tIns="0" rIns="0" bIns="0" rtlCol="0" anchor="ctr"/>
          <a:lstStyle/>
          <a:p>
            <a:pPr marL="0" indent="0" algn="l">
              <a:buNone/>
            </a:pPr>
            <a:r>
              <a:rPr lang="en-US" sz="3600" b="1" dirty="0">
                <a:solidFill>
                  <a:schemeClr val="bg1"/>
                </a:solidFill>
                <a:latin typeface="Times New Roman" panose="02020603050405020304" pitchFamily="18" charset="0"/>
                <a:cs typeface="Times New Roman" panose="02020603050405020304" pitchFamily="18" charset="0"/>
              </a:rPr>
              <a:t>Summary of key findings</a:t>
            </a:r>
            <a:endParaRPr lang="en-US" sz="3600" dirty="0">
              <a:latin typeface="Times New Roman" panose="02020603050405020304" pitchFamily="18" charset="0"/>
              <a:cs typeface="Times New Roman" panose="02020603050405020304" pitchFamily="18" charset="0"/>
            </a:endParaRPr>
          </a:p>
        </p:txBody>
      </p:sp>
      <p:sp>
        <p:nvSpPr>
          <p:cNvPr id="4" name="Decorative circle"/>
          <p:cNvSpPr/>
          <p:nvPr/>
        </p:nvSpPr>
        <p:spPr>
          <a:xfrm>
            <a:off x="9692640" y="-2011680"/>
            <a:ext cx="4023360" cy="4023360"/>
          </a:xfrm>
          <a:prstGeom prst="ellipse">
            <a:avLst/>
          </a:prstGeom>
          <a:solidFill>
            <a:schemeClr val="accent2">
              <a:alpha val="10000"/>
            </a:schemeClr>
          </a:solidFill>
          <a:ln/>
        </p:spPr>
        <p:txBody>
          <a:bodyPr/>
          <a:lstStyle/>
          <a:p>
            <a:endParaRPr lang="en-GB"/>
          </a:p>
        </p:txBody>
      </p:sp>
      <p:sp>
        <p:nvSpPr>
          <p:cNvPr id="5" name="Finding 1"/>
          <p:cNvSpPr/>
          <p:nvPr/>
        </p:nvSpPr>
        <p:spPr>
          <a:xfrm>
            <a:off x="548640" y="1371600"/>
            <a:ext cx="7498080" cy="960120"/>
          </a:xfrm>
          <a:prstGeom prst="roundRect">
            <a:avLst>
              <a:gd name="adj" fmla="val 11429"/>
            </a:avLst>
          </a:prstGeom>
          <a:solidFill>
            <a:schemeClr val="tx2"/>
          </a:solidFill>
          <a:ln/>
        </p:spPr>
        <p:txBody>
          <a:bodyPr/>
          <a:lstStyle/>
          <a:p>
            <a:endParaRPr lang="en-GB"/>
          </a:p>
        </p:txBody>
      </p:sp>
      <p:sp>
        <p:nvSpPr>
          <p:cNvPr id="6" name="Number badge"/>
          <p:cNvSpPr/>
          <p:nvPr/>
        </p:nvSpPr>
        <p:spPr>
          <a:xfrm>
            <a:off x="731520" y="1572768"/>
            <a:ext cx="548640" cy="548640"/>
          </a:xfrm>
          <a:prstGeom prst="ellipse">
            <a:avLst/>
          </a:prstGeom>
          <a:solidFill>
            <a:schemeClr val="accent1"/>
          </a:solidFill>
          <a:ln/>
        </p:spPr>
        <p:txBody>
          <a:bodyPr/>
          <a:lstStyle/>
          <a:p>
            <a:endParaRPr lang="en-GB"/>
          </a:p>
        </p:txBody>
      </p:sp>
      <p:sp>
        <p:nvSpPr>
          <p:cNvPr id="7" name="Text 4"/>
          <p:cNvSpPr txBox="1"/>
          <p:nvPr/>
        </p:nvSpPr>
        <p:spPr>
          <a:xfrm>
            <a:off x="731520" y="1572768"/>
            <a:ext cx="548640" cy="548640"/>
          </a:xfrm>
          <a:prstGeom prst="rect">
            <a:avLst/>
          </a:prstGeom>
          <a:noFill/>
          <a:ln/>
        </p:spPr>
        <p:txBody>
          <a:bodyPr wrap="square" lIns="0" tIns="0" rIns="0" bIns="0" rtlCol="0" anchor="ctr"/>
          <a:lstStyle/>
          <a:p>
            <a:pPr marL="0" indent="0" algn="ctr">
              <a:buNone/>
            </a:pPr>
            <a:r>
              <a:rPr lang="en-US" sz="2000" b="1" dirty="0">
                <a:solidFill>
                  <a:schemeClr val="bg1"/>
                </a:solidFill>
                <a:latin typeface="Times New Roman" panose="02020603050405020304" pitchFamily="18" charset="0"/>
                <a:cs typeface="Times New Roman" panose="02020603050405020304" pitchFamily="18" charset="0"/>
              </a:rPr>
              <a:t>1</a:t>
            </a:r>
            <a:endParaRPr lang="en-US" sz="2000" dirty="0">
              <a:latin typeface="Times New Roman" panose="02020603050405020304" pitchFamily="18" charset="0"/>
              <a:cs typeface="Times New Roman" panose="02020603050405020304" pitchFamily="18" charset="0"/>
            </a:endParaRPr>
          </a:p>
        </p:txBody>
      </p:sp>
      <p:sp>
        <p:nvSpPr>
          <p:cNvPr id="8" name="Text 5"/>
          <p:cNvSpPr txBox="1"/>
          <p:nvPr/>
        </p:nvSpPr>
        <p:spPr>
          <a:xfrm>
            <a:off x="1508760" y="1399032"/>
            <a:ext cx="6355080" cy="905256"/>
          </a:xfrm>
          <a:prstGeom prst="rect">
            <a:avLst/>
          </a:prstGeom>
          <a:noFill/>
          <a:ln/>
        </p:spPr>
        <p:txBody>
          <a:bodyPr wrap="square" lIns="0" tIns="0" rIns="0" bIns="0" rtlCol="0" anchor="ctr"/>
          <a:lstStyle/>
          <a:p>
            <a:pPr marL="0" indent="0">
              <a:buNone/>
            </a:pPr>
            <a:r>
              <a:rPr lang="en-US" sz="1600" b="1" dirty="0">
                <a:solidFill>
                  <a:schemeClr val="accent2"/>
                </a:solidFill>
                <a:latin typeface="Times New Roman" panose="02020603050405020304" pitchFamily="18" charset="0"/>
                <a:cs typeface="Times New Roman" panose="02020603050405020304" pitchFamily="18" charset="0"/>
              </a:rPr>
              <a:t>Key Finding 1: </a:t>
            </a:r>
            <a:r>
              <a:rPr lang="en-US" sz="1600" dirty="0">
                <a:solidFill>
                  <a:schemeClr val="bg1"/>
                </a:solidFill>
                <a:latin typeface="Times New Roman" panose="02020603050405020304" pitchFamily="18" charset="0"/>
                <a:cs typeface="Times New Roman" panose="02020603050405020304" pitchFamily="18" charset="0"/>
              </a:rPr>
              <a:t>sales have stayed about 25% below 2019 for three years, a structural decline rather than a temporary dip.</a:t>
            </a:r>
            <a:endParaRPr lang="en-US" sz="1600" dirty="0">
              <a:latin typeface="Times New Roman" panose="02020603050405020304" pitchFamily="18" charset="0"/>
              <a:cs typeface="Times New Roman" panose="02020603050405020304" pitchFamily="18" charset="0"/>
            </a:endParaRPr>
          </a:p>
        </p:txBody>
      </p:sp>
      <p:sp>
        <p:nvSpPr>
          <p:cNvPr id="9" name="Finding 2"/>
          <p:cNvSpPr/>
          <p:nvPr/>
        </p:nvSpPr>
        <p:spPr>
          <a:xfrm>
            <a:off x="548640" y="2514600"/>
            <a:ext cx="7498080" cy="960120"/>
          </a:xfrm>
          <a:prstGeom prst="roundRect">
            <a:avLst>
              <a:gd name="adj" fmla="val 11429"/>
            </a:avLst>
          </a:prstGeom>
          <a:solidFill>
            <a:schemeClr val="tx2"/>
          </a:solidFill>
          <a:ln/>
        </p:spPr>
        <p:txBody>
          <a:bodyPr/>
          <a:lstStyle/>
          <a:p>
            <a:endParaRPr lang="en-GB"/>
          </a:p>
        </p:txBody>
      </p:sp>
      <p:sp>
        <p:nvSpPr>
          <p:cNvPr id="10" name="Number badge"/>
          <p:cNvSpPr/>
          <p:nvPr/>
        </p:nvSpPr>
        <p:spPr>
          <a:xfrm>
            <a:off x="731520" y="2715768"/>
            <a:ext cx="548640" cy="548640"/>
          </a:xfrm>
          <a:prstGeom prst="ellipse">
            <a:avLst/>
          </a:prstGeom>
          <a:solidFill>
            <a:schemeClr val="accent1"/>
          </a:solidFill>
          <a:ln/>
        </p:spPr>
        <p:txBody>
          <a:bodyPr/>
          <a:lstStyle/>
          <a:p>
            <a:endParaRPr lang="en-GB"/>
          </a:p>
        </p:txBody>
      </p:sp>
      <p:sp>
        <p:nvSpPr>
          <p:cNvPr id="11" name="Text 8"/>
          <p:cNvSpPr txBox="1"/>
          <p:nvPr/>
        </p:nvSpPr>
        <p:spPr>
          <a:xfrm>
            <a:off x="731520" y="2715768"/>
            <a:ext cx="548640" cy="548640"/>
          </a:xfrm>
          <a:prstGeom prst="rect">
            <a:avLst/>
          </a:prstGeom>
          <a:noFill/>
          <a:ln/>
        </p:spPr>
        <p:txBody>
          <a:bodyPr wrap="square" lIns="0" tIns="0" rIns="0" bIns="0" rtlCol="0" anchor="ctr"/>
          <a:lstStyle/>
          <a:p>
            <a:pPr marL="0" indent="0" algn="ctr">
              <a:buNone/>
            </a:pPr>
            <a:r>
              <a:rPr lang="en-US" sz="2000" b="1" dirty="0">
                <a:solidFill>
                  <a:schemeClr val="bg1"/>
                </a:solidFill>
                <a:latin typeface="Times New Roman" panose="02020603050405020304" pitchFamily="18" charset="0"/>
                <a:cs typeface="Times New Roman" panose="02020603050405020304" pitchFamily="18" charset="0"/>
              </a:rPr>
              <a:t>2</a:t>
            </a:r>
            <a:endParaRPr lang="en-US" sz="2000" dirty="0">
              <a:latin typeface="Times New Roman" panose="02020603050405020304" pitchFamily="18" charset="0"/>
              <a:cs typeface="Times New Roman" panose="02020603050405020304" pitchFamily="18" charset="0"/>
            </a:endParaRPr>
          </a:p>
        </p:txBody>
      </p:sp>
      <p:sp>
        <p:nvSpPr>
          <p:cNvPr id="12" name="Text 9"/>
          <p:cNvSpPr txBox="1"/>
          <p:nvPr/>
        </p:nvSpPr>
        <p:spPr>
          <a:xfrm>
            <a:off x="1508760" y="2542032"/>
            <a:ext cx="6355080" cy="905256"/>
          </a:xfrm>
          <a:prstGeom prst="rect">
            <a:avLst/>
          </a:prstGeom>
          <a:noFill/>
          <a:ln/>
        </p:spPr>
        <p:txBody>
          <a:bodyPr wrap="square" lIns="0" tIns="0" rIns="0" bIns="0" rtlCol="0" anchor="ctr"/>
          <a:lstStyle/>
          <a:p>
            <a:pPr marL="0" indent="0">
              <a:buNone/>
            </a:pPr>
            <a:r>
              <a:rPr lang="en-US" sz="1600" b="1" dirty="0">
                <a:solidFill>
                  <a:schemeClr val="accent2"/>
                </a:solidFill>
                <a:latin typeface="Times New Roman" panose="02020603050405020304" pitchFamily="18" charset="0"/>
                <a:cs typeface="Times New Roman" panose="02020603050405020304" pitchFamily="18" charset="0"/>
              </a:rPr>
              <a:t>Key Finding 2: </a:t>
            </a:r>
            <a:r>
              <a:rPr lang="en-US" sz="1600" dirty="0">
                <a:solidFill>
                  <a:schemeClr val="bg1"/>
                </a:solidFill>
                <a:latin typeface="Times New Roman" panose="02020603050405020304" pitchFamily="18" charset="0"/>
                <a:cs typeface="Times New Roman" panose="02020603050405020304" pitchFamily="18" charset="0"/>
              </a:rPr>
              <a:t>falling footfall and hybrid working have shrunk the customer base, while demand for delivery and reliable pre-ordering goes unmet.</a:t>
            </a:r>
            <a:endParaRPr lang="en-US" sz="1600" dirty="0">
              <a:latin typeface="Times New Roman" panose="02020603050405020304" pitchFamily="18" charset="0"/>
              <a:cs typeface="Times New Roman" panose="02020603050405020304" pitchFamily="18" charset="0"/>
            </a:endParaRPr>
          </a:p>
        </p:txBody>
      </p:sp>
      <p:sp>
        <p:nvSpPr>
          <p:cNvPr id="13" name="Finding 3"/>
          <p:cNvSpPr/>
          <p:nvPr/>
        </p:nvSpPr>
        <p:spPr>
          <a:xfrm>
            <a:off x="548640" y="3657600"/>
            <a:ext cx="7498080" cy="960120"/>
          </a:xfrm>
          <a:prstGeom prst="roundRect">
            <a:avLst>
              <a:gd name="adj" fmla="val 11429"/>
            </a:avLst>
          </a:prstGeom>
          <a:solidFill>
            <a:schemeClr val="tx2"/>
          </a:solidFill>
          <a:ln/>
        </p:spPr>
        <p:txBody>
          <a:bodyPr/>
          <a:lstStyle/>
          <a:p>
            <a:endParaRPr lang="en-GB"/>
          </a:p>
        </p:txBody>
      </p:sp>
      <p:sp>
        <p:nvSpPr>
          <p:cNvPr id="14" name="Number badge"/>
          <p:cNvSpPr/>
          <p:nvPr/>
        </p:nvSpPr>
        <p:spPr>
          <a:xfrm>
            <a:off x="731520" y="3858768"/>
            <a:ext cx="548640" cy="548640"/>
          </a:xfrm>
          <a:prstGeom prst="ellipse">
            <a:avLst/>
          </a:prstGeom>
          <a:solidFill>
            <a:schemeClr val="accent1"/>
          </a:solidFill>
          <a:ln/>
        </p:spPr>
        <p:txBody>
          <a:bodyPr/>
          <a:lstStyle/>
          <a:p>
            <a:endParaRPr lang="en-GB"/>
          </a:p>
        </p:txBody>
      </p:sp>
      <p:sp>
        <p:nvSpPr>
          <p:cNvPr id="15" name="Text 12"/>
          <p:cNvSpPr txBox="1"/>
          <p:nvPr/>
        </p:nvSpPr>
        <p:spPr>
          <a:xfrm>
            <a:off x="731520" y="3858768"/>
            <a:ext cx="548640" cy="548640"/>
          </a:xfrm>
          <a:prstGeom prst="rect">
            <a:avLst/>
          </a:prstGeom>
          <a:noFill/>
          <a:ln/>
        </p:spPr>
        <p:txBody>
          <a:bodyPr wrap="square" lIns="0" tIns="0" rIns="0" bIns="0" rtlCol="0" anchor="ctr"/>
          <a:lstStyle/>
          <a:p>
            <a:pPr marL="0" indent="0" algn="ctr">
              <a:buNone/>
            </a:pPr>
            <a:r>
              <a:rPr lang="en-US" sz="2000" b="1" dirty="0">
                <a:solidFill>
                  <a:schemeClr val="bg1"/>
                </a:solidFill>
                <a:latin typeface="Times New Roman" panose="02020603050405020304" pitchFamily="18" charset="0"/>
                <a:cs typeface="Times New Roman" panose="02020603050405020304" pitchFamily="18" charset="0"/>
              </a:rPr>
              <a:t>3</a:t>
            </a:r>
            <a:endParaRPr lang="en-US" sz="2000" dirty="0">
              <a:latin typeface="Times New Roman" panose="02020603050405020304" pitchFamily="18" charset="0"/>
              <a:cs typeface="Times New Roman" panose="02020603050405020304" pitchFamily="18" charset="0"/>
            </a:endParaRPr>
          </a:p>
        </p:txBody>
      </p:sp>
      <p:sp>
        <p:nvSpPr>
          <p:cNvPr id="16" name="Text 13"/>
          <p:cNvSpPr txBox="1"/>
          <p:nvPr/>
        </p:nvSpPr>
        <p:spPr>
          <a:xfrm>
            <a:off x="1508760" y="3685032"/>
            <a:ext cx="6355080" cy="905256"/>
          </a:xfrm>
          <a:prstGeom prst="rect">
            <a:avLst/>
          </a:prstGeom>
          <a:noFill/>
          <a:ln/>
        </p:spPr>
        <p:txBody>
          <a:bodyPr wrap="square" lIns="0" tIns="0" rIns="0" bIns="0" rtlCol="0" anchor="ctr"/>
          <a:lstStyle/>
          <a:p>
            <a:pPr marL="0" indent="0">
              <a:buNone/>
            </a:pPr>
            <a:r>
              <a:rPr lang="en-US" sz="1600" b="1" dirty="0">
                <a:solidFill>
                  <a:schemeClr val="accent2"/>
                </a:solidFill>
                <a:latin typeface="Times New Roman" panose="02020603050405020304" pitchFamily="18" charset="0"/>
                <a:cs typeface="Times New Roman" panose="02020603050405020304" pitchFamily="18" charset="0"/>
              </a:rPr>
              <a:t>Key Finding 3: </a:t>
            </a:r>
            <a:r>
              <a:rPr lang="en-US" sz="1600" dirty="0">
                <a:solidFill>
                  <a:schemeClr val="bg1"/>
                </a:solidFill>
                <a:latin typeface="Times New Roman" panose="02020603050405020304" pitchFamily="18" charset="0"/>
                <a:cs typeface="Times New Roman" panose="02020603050405020304" pitchFamily="18" charset="0"/>
              </a:rPr>
              <a:t>rising fixed costs and volatile organic stock prices squeeze profit.</a:t>
            </a:r>
            <a:endParaRPr lang="en-US" sz="1600" dirty="0">
              <a:latin typeface="Times New Roman" panose="02020603050405020304" pitchFamily="18" charset="0"/>
              <a:cs typeface="Times New Roman" panose="02020603050405020304" pitchFamily="18" charset="0"/>
            </a:endParaRPr>
          </a:p>
        </p:txBody>
      </p:sp>
      <p:sp>
        <p:nvSpPr>
          <p:cNvPr id="17" name="Finding 4"/>
          <p:cNvSpPr/>
          <p:nvPr/>
        </p:nvSpPr>
        <p:spPr>
          <a:xfrm>
            <a:off x="548640" y="4800600"/>
            <a:ext cx="7498080" cy="960120"/>
          </a:xfrm>
          <a:prstGeom prst="roundRect">
            <a:avLst>
              <a:gd name="adj" fmla="val 11429"/>
            </a:avLst>
          </a:prstGeom>
          <a:solidFill>
            <a:schemeClr val="tx2"/>
          </a:solidFill>
          <a:ln/>
        </p:spPr>
        <p:txBody>
          <a:bodyPr/>
          <a:lstStyle/>
          <a:p>
            <a:endParaRPr lang="en-GB"/>
          </a:p>
        </p:txBody>
      </p:sp>
      <p:sp>
        <p:nvSpPr>
          <p:cNvPr id="18" name="Number badge"/>
          <p:cNvSpPr/>
          <p:nvPr/>
        </p:nvSpPr>
        <p:spPr>
          <a:xfrm>
            <a:off x="731520" y="5001768"/>
            <a:ext cx="548640" cy="548640"/>
          </a:xfrm>
          <a:prstGeom prst="ellipse">
            <a:avLst/>
          </a:prstGeom>
          <a:solidFill>
            <a:schemeClr val="accent1"/>
          </a:solidFill>
          <a:ln/>
        </p:spPr>
        <p:txBody>
          <a:bodyPr/>
          <a:lstStyle/>
          <a:p>
            <a:endParaRPr lang="en-GB"/>
          </a:p>
        </p:txBody>
      </p:sp>
      <p:sp>
        <p:nvSpPr>
          <p:cNvPr id="19" name="Text 16"/>
          <p:cNvSpPr txBox="1"/>
          <p:nvPr/>
        </p:nvSpPr>
        <p:spPr>
          <a:xfrm>
            <a:off x="731520" y="5001768"/>
            <a:ext cx="548640" cy="548640"/>
          </a:xfrm>
          <a:prstGeom prst="rect">
            <a:avLst/>
          </a:prstGeom>
          <a:noFill/>
          <a:ln/>
        </p:spPr>
        <p:txBody>
          <a:bodyPr wrap="square" lIns="0" tIns="0" rIns="0" bIns="0" rtlCol="0" anchor="ctr"/>
          <a:lstStyle/>
          <a:p>
            <a:pPr marL="0" indent="0" algn="ctr">
              <a:buNone/>
            </a:pPr>
            <a:r>
              <a:rPr lang="en-US" sz="2000" b="1" dirty="0">
                <a:solidFill>
                  <a:schemeClr val="bg1"/>
                </a:solidFill>
                <a:latin typeface="Times New Roman" panose="02020603050405020304" pitchFamily="18" charset="0"/>
                <a:cs typeface="Times New Roman" panose="02020603050405020304" pitchFamily="18" charset="0"/>
              </a:rPr>
              <a:t>4</a:t>
            </a:r>
            <a:endParaRPr lang="en-US" sz="2000" dirty="0">
              <a:latin typeface="Times New Roman" panose="02020603050405020304" pitchFamily="18" charset="0"/>
              <a:cs typeface="Times New Roman" panose="02020603050405020304" pitchFamily="18" charset="0"/>
            </a:endParaRPr>
          </a:p>
        </p:txBody>
      </p:sp>
      <p:sp>
        <p:nvSpPr>
          <p:cNvPr id="20" name="Text 17"/>
          <p:cNvSpPr txBox="1"/>
          <p:nvPr/>
        </p:nvSpPr>
        <p:spPr>
          <a:xfrm>
            <a:off x="1508760" y="4828032"/>
            <a:ext cx="6355080" cy="905256"/>
          </a:xfrm>
          <a:prstGeom prst="rect">
            <a:avLst/>
          </a:prstGeom>
          <a:noFill/>
          <a:ln/>
        </p:spPr>
        <p:txBody>
          <a:bodyPr wrap="square" lIns="0" tIns="0" rIns="0" bIns="0" rtlCol="0" anchor="ctr"/>
          <a:lstStyle/>
          <a:p>
            <a:pPr marL="0" indent="0">
              <a:buNone/>
            </a:pPr>
            <a:r>
              <a:rPr lang="en-US" sz="1600" b="1" dirty="0">
                <a:solidFill>
                  <a:schemeClr val="accent2"/>
                </a:solidFill>
                <a:latin typeface="Times New Roman" panose="02020603050405020304" pitchFamily="18" charset="0"/>
                <a:cs typeface="Times New Roman" panose="02020603050405020304" pitchFamily="18" charset="0"/>
              </a:rPr>
              <a:t>Key Finding 4: </a:t>
            </a:r>
            <a:r>
              <a:rPr lang="en-US" sz="1600" dirty="0">
                <a:solidFill>
                  <a:schemeClr val="bg1"/>
                </a:solidFill>
                <a:latin typeface="Times New Roman" panose="02020603050405020304" pitchFamily="18" charset="0"/>
                <a:cs typeface="Times New Roman" panose="02020603050405020304" pitchFamily="18" charset="0"/>
              </a:rPr>
              <a:t>place and market causes are external; service and operations causes are within Basil’s control.</a:t>
            </a:r>
            <a:endParaRPr lang="en-US" sz="1600" dirty="0">
              <a:latin typeface="Times New Roman" panose="02020603050405020304" pitchFamily="18" charset="0"/>
              <a:cs typeface="Times New Roman" panose="02020603050405020304" pitchFamily="18" charset="0"/>
            </a:endParaRPr>
          </a:p>
        </p:txBody>
      </p:sp>
      <p:sp>
        <p:nvSpPr>
          <p:cNvPr id="21" name="Stat panel"/>
          <p:cNvSpPr/>
          <p:nvPr/>
        </p:nvSpPr>
        <p:spPr>
          <a:xfrm>
            <a:off x="8412480" y="1371600"/>
            <a:ext cx="3227832" cy="4389120"/>
          </a:xfrm>
          <a:prstGeom prst="roundRect">
            <a:avLst>
              <a:gd name="adj" fmla="val 3399"/>
            </a:avLst>
          </a:prstGeom>
          <a:solidFill>
            <a:schemeClr val="accent1"/>
          </a:solidFill>
          <a:ln/>
        </p:spPr>
        <p:txBody>
          <a:bodyPr/>
          <a:lstStyle/>
          <a:p>
            <a:endParaRPr lang="en-GB"/>
          </a:p>
        </p:txBody>
      </p:sp>
      <p:sp>
        <p:nvSpPr>
          <p:cNvPr id="22" name="Text 19"/>
          <p:cNvSpPr txBox="1"/>
          <p:nvPr/>
        </p:nvSpPr>
        <p:spPr>
          <a:xfrm>
            <a:off x="8412480" y="2286000"/>
            <a:ext cx="3227832" cy="1371600"/>
          </a:xfrm>
          <a:prstGeom prst="rect">
            <a:avLst/>
          </a:prstGeom>
          <a:noFill/>
          <a:ln/>
        </p:spPr>
        <p:txBody>
          <a:bodyPr wrap="square" lIns="0" tIns="0" rIns="0" bIns="0" rtlCol="0" anchor="ctr"/>
          <a:lstStyle/>
          <a:p>
            <a:pPr marL="0" indent="0" algn="ctr">
              <a:buNone/>
            </a:pPr>
            <a:r>
              <a:rPr lang="en-US" sz="7200" b="1" dirty="0">
                <a:solidFill>
                  <a:schemeClr val="tx1"/>
                </a:solidFill>
                <a:latin typeface="Times New Roman" panose="02020603050405020304" pitchFamily="18" charset="0"/>
                <a:ea typeface="Cambria" pitchFamily="34" charset="-122"/>
                <a:cs typeface="Times New Roman" panose="02020603050405020304" pitchFamily="18" charset="0"/>
              </a:rPr>
              <a:t>~75%</a:t>
            </a:r>
            <a:endParaRPr lang="en-US" sz="7200" dirty="0">
              <a:latin typeface="Times New Roman" panose="02020603050405020304" pitchFamily="18" charset="0"/>
              <a:cs typeface="Times New Roman" panose="02020603050405020304" pitchFamily="18" charset="0"/>
            </a:endParaRPr>
          </a:p>
        </p:txBody>
      </p:sp>
      <p:sp>
        <p:nvSpPr>
          <p:cNvPr id="23" name="Text 20"/>
          <p:cNvSpPr txBox="1"/>
          <p:nvPr/>
        </p:nvSpPr>
        <p:spPr>
          <a:xfrm>
            <a:off x="8732520" y="3749040"/>
            <a:ext cx="2587752" cy="914400"/>
          </a:xfrm>
          <a:prstGeom prst="rect">
            <a:avLst/>
          </a:prstGeom>
          <a:noFill/>
          <a:ln/>
        </p:spPr>
        <p:txBody>
          <a:bodyPr wrap="square" lIns="0" tIns="0" rIns="0" bIns="0" rtlCol="0" anchor="t"/>
          <a:lstStyle/>
          <a:p>
            <a:pPr marL="0" indent="0" algn="ctr">
              <a:buNone/>
            </a:pPr>
            <a:r>
              <a:rPr lang="en-US" sz="1800" dirty="0">
                <a:solidFill>
                  <a:schemeClr val="tx1"/>
                </a:solidFill>
                <a:latin typeface="Times New Roman" panose="02020603050405020304" pitchFamily="18" charset="0"/>
                <a:cs typeface="Times New Roman" panose="02020603050405020304" pitchFamily="18" charset="0"/>
              </a:rPr>
              <a:t>of 2019 sales: the gap to close</a:t>
            </a:r>
            <a:endParaRPr lang="en-US" sz="1800" dirty="0">
              <a:latin typeface="Times New Roman" panose="02020603050405020304" pitchFamily="18" charset="0"/>
              <a:cs typeface="Times New Roman" panose="02020603050405020304" pitchFamily="18" charset="0"/>
            </a:endParaRPr>
          </a:p>
        </p:txBody>
      </p:sp>
      <p:sp>
        <p:nvSpPr>
          <p:cNvPr id="25" name="Slide Number Placeholder 0"/>
          <p:cNvSpPr>
            <a:spLocks noGrp="1"/>
          </p:cNvSpPr>
          <p:nvPr>
            <p:ph type="sldNum" sz="quarter" idx="4294967295"/>
          </p:nvPr>
        </p:nvSpPr>
        <p:spPr>
          <a:xfrm>
            <a:off x="11064240" y="6355080"/>
            <a:ext cx="576072" cy="274320"/>
          </a:xfrm>
          <a:prstGeom prst="rect">
            <a:avLst/>
          </a:prstGeom>
          <a:extLst>
            <a:ext uri="{C572A759-6A51-4108-AA02-DFA0A04FC94B}">
              <ma14:wrappingTextBoxFlag xmlns:ma14="http://schemas.microsoft.com/office/mac/drawingml/2011/main" xmlns="" val="0"/>
            </a:ext>
          </a:extLst>
        </p:spPr>
        <p:txBody>
          <a:bodyPr/>
          <a:lstStyle>
            <a:lvl1pPr>
              <a:defRPr sz="1100">
                <a:solidFill>
                  <a:srgbClr val="CDB9A6"/>
                </a:solidFill>
              </a:defRPr>
            </a:lvl1pPr>
          </a:lstStyle>
          <a:p>
            <a:pPr algn="r"/>
            <a:fld id="{F7021451-1387-4CA6-816F-3879F97B5CBC}" type="slidenum">
              <a:rPr lang="en-US" b="0">
                <a:latin typeface="Times New Roman" panose="02020603050405020304" pitchFamily="18" charset="0"/>
                <a:cs typeface="Times New Roman" panose="02020603050405020304" pitchFamily="18" charset="0"/>
              </a:rPr>
              <a:t>9</a:t>
            </a:fld>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91672" cy="777240"/>
          </a:xfrm>
          <a:prstGeom prst="rect">
            <a:avLst/>
          </a:prstGeom>
          <a:noFill/>
          <a:ln/>
        </p:spPr>
        <p:txBody>
          <a:bodyPr wrap="square" lIns="0" tIns="0" rIns="0" bIns="0" rtlCol="0" anchor="ctr"/>
          <a:lstStyle/>
          <a:p>
            <a:pPr marL="0" indent="0" algn="l">
              <a:buNone/>
            </a:pPr>
            <a:r>
              <a:rPr lang="en-US" sz="3600" b="1" dirty="0">
                <a:solidFill>
                  <a:schemeClr val="tx1"/>
                </a:solidFill>
              </a:rPr>
              <a:t>Reference List</a:t>
            </a:r>
            <a:endParaRPr lang="en-US" sz="3600" dirty="0"/>
          </a:p>
        </p:txBody>
      </p:sp>
      <p:sp>
        <p:nvSpPr>
          <p:cNvPr id="4" name="References card"/>
          <p:cNvSpPr/>
          <p:nvPr/>
        </p:nvSpPr>
        <p:spPr>
          <a:xfrm>
            <a:off x="548640" y="1371600"/>
            <a:ext cx="11091672" cy="4617720"/>
          </a:xfrm>
          <a:prstGeom prst="roundRect">
            <a:avLst>
              <a:gd name="adj" fmla="val 2376"/>
            </a:avLst>
          </a:prstGeom>
          <a:solidFill>
            <a:schemeClr val="bg1"/>
          </a:solidFill>
          <a:ln/>
          <a:effectLst>
            <a:outerShdw blurRad="101600" dist="25400" dir="5400000" algn="bl" rotWithShape="0">
              <a:srgbClr val="000000">
                <a:alpha val="14000"/>
              </a:srgbClr>
            </a:outerShdw>
          </a:effectLst>
        </p:spPr>
        <p:txBody>
          <a:bodyPr/>
          <a:lstStyle/>
          <a:p>
            <a:endParaRPr lang="en-GB"/>
          </a:p>
        </p:txBody>
      </p:sp>
      <p:sp>
        <p:nvSpPr>
          <p:cNvPr id="5" name="Text 2"/>
          <p:cNvSpPr txBox="1"/>
          <p:nvPr/>
        </p:nvSpPr>
        <p:spPr>
          <a:xfrm>
            <a:off x="868680" y="1554480"/>
            <a:ext cx="10451592" cy="4251960"/>
          </a:xfrm>
          <a:prstGeom prst="rect">
            <a:avLst/>
          </a:prstGeom>
          <a:noFill/>
          <a:ln/>
        </p:spPr>
        <p:txBody>
          <a:bodyPr wrap="square" lIns="0" tIns="0" rIns="0" bIns="0" rtlCol="0" anchor="t"/>
          <a:lstStyle/>
          <a:p>
            <a:pPr marL="285750" indent="-285750">
              <a:lnSpc>
                <a:spcPct val="150000"/>
              </a:lnSpc>
              <a:buFont typeface="Arial" panose="020B0604020202020204" pitchFamily="34" charset="0"/>
              <a:buChar char="•"/>
            </a:pPr>
            <a:r>
              <a:rPr lang="en-US" sz="1600" dirty="0">
                <a:solidFill>
                  <a:schemeClr val="tx1"/>
                </a:solidFill>
                <a:latin typeface="Times New Roman" panose="02020603050405020304" pitchFamily="18" charset="0"/>
                <a:cs typeface="Times New Roman" panose="02020603050405020304" pitchFamily="18" charset="0"/>
              </a:rPr>
              <a:t>Ali, M.A., Milani, F. and Dumas, M. (2024) ‘Data-driven identification and analysis of waiting times in business processes’, </a:t>
            </a:r>
            <a:r>
              <a:rPr lang="en-US" sz="1600" i="1" dirty="0">
                <a:solidFill>
                  <a:schemeClr val="tx1"/>
                </a:solidFill>
                <a:latin typeface="Times New Roman" panose="02020603050405020304" pitchFamily="18" charset="0"/>
                <a:cs typeface="Times New Roman" panose="02020603050405020304" pitchFamily="18" charset="0"/>
              </a:rPr>
              <a:t>Business &amp; Information Systems Engineering</a:t>
            </a:r>
            <a:r>
              <a:rPr lang="en-US" sz="1600" dirty="0">
                <a:solidFill>
                  <a:schemeClr val="tx1"/>
                </a:solidFill>
                <a:latin typeface="Times New Roman" panose="02020603050405020304" pitchFamily="18" charset="0"/>
                <a:cs typeface="Times New Roman" panose="02020603050405020304" pitchFamily="18" charset="0"/>
              </a:rPr>
              <a:t>, 67(2), pp. 191–208. doi:10.1007/s12599-024-00868-5.</a:t>
            </a:r>
            <a:endParaRPr lang="en-US" sz="1600" dirty="0">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US" sz="1600" dirty="0">
                <a:solidFill>
                  <a:schemeClr val="tx1"/>
                </a:solidFill>
                <a:latin typeface="Times New Roman" panose="02020603050405020304" pitchFamily="18" charset="0"/>
                <a:cs typeface="Times New Roman" panose="02020603050405020304" pitchFamily="18" charset="0"/>
              </a:rPr>
              <a:t>Andersen, P.D. (2026) ‘The PESTEL framework and its variants for analysing the strategic environment: evolution, limitations and adoption in energy policy research’, </a:t>
            </a:r>
            <a:r>
              <a:rPr lang="en-US" sz="1600" i="1" dirty="0">
                <a:solidFill>
                  <a:schemeClr val="tx1"/>
                </a:solidFill>
                <a:latin typeface="Times New Roman" panose="02020603050405020304" pitchFamily="18" charset="0"/>
                <a:cs typeface="Times New Roman" panose="02020603050405020304" pitchFamily="18" charset="0"/>
              </a:rPr>
              <a:t>Futures</a:t>
            </a:r>
            <a:r>
              <a:rPr lang="en-US" sz="1600" dirty="0">
                <a:solidFill>
                  <a:schemeClr val="tx1"/>
                </a:solidFill>
                <a:latin typeface="Times New Roman" panose="02020603050405020304" pitchFamily="18" charset="0"/>
                <a:cs typeface="Times New Roman" panose="02020603050405020304" pitchFamily="18" charset="0"/>
              </a:rPr>
              <a:t>, 184, p. 103914. doi:10.1016/j.futures.2026.103914.</a:t>
            </a:r>
            <a:endParaRPr lang="en-US" sz="1600" dirty="0">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US" sz="1600" dirty="0">
                <a:solidFill>
                  <a:schemeClr val="tx1"/>
                </a:solidFill>
                <a:latin typeface="Times New Roman" panose="02020603050405020304" pitchFamily="18" charset="0"/>
                <a:cs typeface="Times New Roman" panose="02020603050405020304" pitchFamily="18" charset="0"/>
              </a:rPr>
              <a:t>Baliouskas, P. et al. (2022) ‘Implementing turnaround strategies as an entrepreneurial process’, </a:t>
            </a:r>
            <a:r>
              <a:rPr lang="en-US" sz="1600" i="1" dirty="0">
                <a:solidFill>
                  <a:schemeClr val="tx1"/>
                </a:solidFill>
                <a:latin typeface="Times New Roman" panose="02020603050405020304" pitchFamily="18" charset="0"/>
                <a:cs typeface="Times New Roman" panose="02020603050405020304" pitchFamily="18" charset="0"/>
              </a:rPr>
              <a:t>International Entrepreneurship and Management Journal</a:t>
            </a:r>
            <a:r>
              <a:rPr lang="en-US" sz="1600" dirty="0">
                <a:solidFill>
                  <a:schemeClr val="tx1"/>
                </a:solidFill>
                <a:latin typeface="Times New Roman" panose="02020603050405020304" pitchFamily="18" charset="0"/>
                <a:cs typeface="Times New Roman" panose="02020603050405020304" pitchFamily="18" charset="0"/>
              </a:rPr>
              <a:t>, 19(4), pp. 2037–2063. doi:10.1007/s11365-022-00810-9.</a:t>
            </a:r>
            <a:endParaRPr lang="en-US" sz="1600" dirty="0">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US" sz="1600" dirty="0">
                <a:solidFill>
                  <a:schemeClr val="tx1"/>
                </a:solidFill>
                <a:latin typeface="Times New Roman" panose="02020603050405020304" pitchFamily="18" charset="0"/>
                <a:cs typeface="Times New Roman" panose="02020603050405020304" pitchFamily="18" charset="0"/>
              </a:rPr>
              <a:t>Hanzis, A. and Hallo, L. (2024) ‘The experiences and views of employees on hybrid ways of working’, </a:t>
            </a:r>
            <a:r>
              <a:rPr lang="en-US" sz="1600" i="1" dirty="0">
                <a:solidFill>
                  <a:schemeClr val="tx1"/>
                </a:solidFill>
                <a:latin typeface="Times New Roman" panose="02020603050405020304" pitchFamily="18" charset="0"/>
                <a:cs typeface="Times New Roman" panose="02020603050405020304" pitchFamily="18" charset="0"/>
              </a:rPr>
              <a:t>Administrative Sciences</a:t>
            </a:r>
            <a:r>
              <a:rPr lang="en-US" sz="1600" dirty="0">
                <a:solidFill>
                  <a:schemeClr val="tx1"/>
                </a:solidFill>
                <a:latin typeface="Times New Roman" panose="02020603050405020304" pitchFamily="18" charset="0"/>
                <a:cs typeface="Times New Roman" panose="02020603050405020304" pitchFamily="18" charset="0"/>
              </a:rPr>
              <a:t>, 14(10), p. 263. doi:10.3390/admsci14100263.</a:t>
            </a:r>
            <a:endParaRPr lang="en-US" sz="1600" dirty="0">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US" sz="1600" dirty="0">
                <a:solidFill>
                  <a:schemeClr val="tx1"/>
                </a:solidFill>
                <a:latin typeface="Times New Roman" panose="02020603050405020304" pitchFamily="18" charset="0"/>
                <a:cs typeface="Times New Roman" panose="02020603050405020304" pitchFamily="18" charset="0"/>
              </a:rPr>
              <a:t>Kumah, A. et al. (2024) ‘Cause-and-effect (fishbone) diagram: a tool for generating and organizing quality improvement ideas’, </a:t>
            </a:r>
            <a:r>
              <a:rPr lang="en-US" sz="1600" i="1" dirty="0">
                <a:solidFill>
                  <a:schemeClr val="tx1"/>
                </a:solidFill>
                <a:latin typeface="Times New Roman" panose="02020603050405020304" pitchFamily="18" charset="0"/>
                <a:cs typeface="Times New Roman" panose="02020603050405020304" pitchFamily="18" charset="0"/>
              </a:rPr>
              <a:t>Global Journal on Quality and Safety in Healthcare</a:t>
            </a:r>
            <a:r>
              <a:rPr lang="en-US" sz="1600" dirty="0">
                <a:solidFill>
                  <a:schemeClr val="tx1"/>
                </a:solidFill>
                <a:latin typeface="Times New Roman" panose="02020603050405020304" pitchFamily="18" charset="0"/>
                <a:cs typeface="Times New Roman" panose="02020603050405020304" pitchFamily="18" charset="0"/>
              </a:rPr>
              <a:t>, 7(2), pp. 85–87. doi:10.36401/jqsh-23-42.</a:t>
            </a:r>
            <a:endParaRPr lang="en-US" sz="1600" dirty="0">
              <a:latin typeface="Times New Roman" panose="02020603050405020304" pitchFamily="18" charset="0"/>
              <a:cs typeface="Times New Roman" panose="02020603050405020304" pitchFamily="18" charset="0"/>
            </a:endParaRPr>
          </a:p>
        </p:txBody>
      </p:sp>
      <p:sp>
        <p:nvSpPr>
          <p:cNvPr id="25" name="Slide Number Placeholder 0"/>
          <p:cNvSpPr>
            <a:spLocks noGrp="1"/>
          </p:cNvSpPr>
          <p:nvPr>
            <p:ph type="sldNum" sz="quarter" idx="4294967295"/>
          </p:nvPr>
        </p:nvSpPr>
        <p:spPr>
          <a:xfrm>
            <a:off x="11064240" y="6355080"/>
            <a:ext cx="576072" cy="274320"/>
          </a:xfrm>
          <a:prstGeom prst="rect">
            <a:avLst/>
          </a:prstGeom>
          <a:extLst>
            <a:ext uri="{C572A759-6A51-4108-AA02-DFA0A04FC94B}">
              <ma14:wrappingTextBoxFlag xmlns:ma14="http://schemas.microsoft.com/office/mac/drawingml/2011/main" xmlns="" val="0"/>
            </a:ext>
          </a:extLst>
        </p:spPr>
        <p:txBody>
          <a:bodyPr/>
          <a:lstStyle>
            <a:lvl1pPr>
              <a:defRPr sz="1100">
                <a:solidFill>
                  <a:srgbClr val="6B5648"/>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103120"/>
            <a:ext cx="6766560" cy="2377440"/>
          </a:xfrm>
          <a:prstGeom prst="rect">
            <a:avLst/>
          </a:prstGeom>
          <a:noFill/>
          <a:ln/>
        </p:spPr>
        <p:txBody>
          <a:bodyPr wrap="square" lIns="0" tIns="0" rIns="0" bIns="0" rtlCol="0" anchor="ctr"/>
          <a:lstStyle/>
          <a:p>
            <a:pPr marL="0" indent="0" algn="l">
              <a:buNone/>
            </a:pPr>
            <a:r>
              <a:rPr lang="en-US" sz="6000" b="1" dirty="0">
                <a:solidFill>
                  <a:schemeClr val="bg1"/>
                </a:solidFill>
              </a:rPr>
              <a:t>Thank you for listening</a:t>
            </a:r>
            <a:endParaRPr lang="en-US" sz="6000" dirty="0"/>
          </a:p>
        </p:txBody>
      </p:sp>
      <p:sp>
        <p:nvSpPr>
          <p:cNvPr id="4" name="Decorative circle"/>
          <p:cNvSpPr/>
          <p:nvPr/>
        </p:nvSpPr>
        <p:spPr>
          <a:xfrm>
            <a:off x="7589520" y="822960"/>
            <a:ext cx="5669280" cy="5669280"/>
          </a:xfrm>
          <a:prstGeom prst="ellipse">
            <a:avLst/>
          </a:prstGeom>
          <a:solidFill>
            <a:schemeClr val="accent1">
              <a:alpha val="14000"/>
            </a:schemeClr>
          </a:solidFill>
          <a:ln/>
        </p:spPr>
        <p:txBody>
          <a:bodyPr/>
          <a:lstStyle/>
          <a:p>
            <a:endParaRPr lang="en-GB"/>
          </a:p>
        </p:txBody>
      </p:sp>
      <p:sp>
        <p:nvSpPr>
          <p:cNvPr id="5" name="Decorative circle"/>
          <p:cNvSpPr/>
          <p:nvPr/>
        </p:nvSpPr>
        <p:spPr>
          <a:xfrm>
            <a:off x="8686800" y="2011680"/>
            <a:ext cx="3291840" cy="3291840"/>
          </a:xfrm>
          <a:prstGeom prst="ellipse">
            <a:avLst/>
          </a:prstGeom>
          <a:solidFill>
            <a:schemeClr val="accent2">
              <a:alpha val="20000"/>
            </a:schemeClr>
          </a:solidFill>
          <a:ln/>
        </p:spPr>
        <p:txBody>
          <a:bodyPr/>
          <a:lstStyle/>
          <a:p>
            <a:endParaRPr lang="en-GB"/>
          </a:p>
        </p:txBody>
      </p:sp>
      <p:sp>
        <p:nvSpPr>
          <p:cNvPr id="6" name="Decorative circle"/>
          <p:cNvSpPr/>
          <p:nvPr/>
        </p:nvSpPr>
        <p:spPr>
          <a:xfrm>
            <a:off x="-1371600" y="4754880"/>
            <a:ext cx="3291840" cy="3291840"/>
          </a:xfrm>
          <a:prstGeom prst="ellipse">
            <a:avLst/>
          </a:prstGeom>
          <a:solidFill>
            <a:schemeClr val="accent2">
              <a:alpha val="10000"/>
            </a:schemeClr>
          </a:solidFill>
          <a:ln/>
        </p:spPr>
        <p:txBody>
          <a:bodyPr/>
          <a:lstStyle/>
          <a:p>
            <a:endParaRPr lang="en-GB"/>
          </a:p>
        </p:txBody>
      </p:sp>
      <p:sp>
        <p:nvSpPr>
          <p:cNvPr id="25" name="Slide Number Placeholder 0"/>
          <p:cNvSpPr>
            <a:spLocks noGrp="1"/>
          </p:cNvSpPr>
          <p:nvPr>
            <p:ph type="sldNum" sz="quarter" idx="4294967295"/>
          </p:nvPr>
        </p:nvSpPr>
        <p:spPr>
          <a:xfrm>
            <a:off x="11064240" y="6355080"/>
            <a:ext cx="576072" cy="274320"/>
          </a:xfrm>
          <a:prstGeom prst="rect">
            <a:avLst/>
          </a:prstGeom>
          <a:extLst>
            <a:ext uri="{C572A759-6A51-4108-AA02-DFA0A04FC94B}">
              <ma14:wrappingTextBoxFlag xmlns:ma14="http://schemas.microsoft.com/office/mac/drawingml/2011/main" xmlns="" val="0"/>
            </a:ext>
          </a:extLst>
        </p:spPr>
        <p:txBody>
          <a:bodyPr/>
          <a:lstStyle>
            <a:lvl1pPr>
              <a:defRPr sz="1100">
                <a:solidFill>
                  <a:srgbClr val="CDB9A6"/>
                </a:solidFill>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103120"/>
            <a:ext cx="6766560" cy="2377440"/>
          </a:xfrm>
          <a:prstGeom prst="rect">
            <a:avLst/>
          </a:prstGeom>
          <a:noFill/>
          <a:ln/>
        </p:spPr>
        <p:txBody>
          <a:bodyPr wrap="square" lIns="0" tIns="0" rIns="0" bIns="0" rtlCol="0" anchor="ctr"/>
          <a:lstStyle/>
          <a:p>
            <a:pPr marL="0" indent="0" algn="l">
              <a:buNone/>
            </a:pPr>
            <a:r>
              <a:rPr lang="en-US" sz="6000" b="1" dirty="0">
                <a:solidFill>
                  <a:schemeClr val="bg1"/>
                </a:solidFill>
              </a:rPr>
              <a:t>Questions &amp; Answers</a:t>
            </a:r>
            <a:endParaRPr lang="en-US" sz="6000" dirty="0"/>
          </a:p>
        </p:txBody>
      </p:sp>
      <p:sp>
        <p:nvSpPr>
          <p:cNvPr id="4" name="Decorative circle"/>
          <p:cNvSpPr/>
          <p:nvPr/>
        </p:nvSpPr>
        <p:spPr>
          <a:xfrm>
            <a:off x="7589520" y="-2377440"/>
            <a:ext cx="5669280" cy="5669280"/>
          </a:xfrm>
          <a:prstGeom prst="ellipse">
            <a:avLst/>
          </a:prstGeom>
          <a:solidFill>
            <a:schemeClr val="accent1">
              <a:alpha val="12000"/>
            </a:schemeClr>
          </a:solidFill>
          <a:ln/>
        </p:spPr>
        <p:txBody>
          <a:bodyPr/>
          <a:lstStyle/>
          <a:p>
            <a:endParaRPr lang="en-GB"/>
          </a:p>
        </p:txBody>
      </p:sp>
      <p:sp>
        <p:nvSpPr>
          <p:cNvPr id="5" name="Decorative circle"/>
          <p:cNvSpPr/>
          <p:nvPr/>
        </p:nvSpPr>
        <p:spPr>
          <a:xfrm>
            <a:off x="-1371600" y="4754880"/>
            <a:ext cx="3291840" cy="3291840"/>
          </a:xfrm>
          <a:prstGeom prst="ellipse">
            <a:avLst/>
          </a:prstGeom>
          <a:solidFill>
            <a:schemeClr val="accent2">
              <a:alpha val="10000"/>
            </a:schemeClr>
          </a:solidFill>
          <a:ln/>
        </p:spPr>
        <p:txBody>
          <a:bodyPr/>
          <a:lstStyle/>
          <a:p>
            <a:endParaRPr lang="en-GB"/>
          </a:p>
        </p:txBody>
      </p:sp>
      <p:sp>
        <p:nvSpPr>
          <p:cNvPr id="6" name="Q&amp;A card"/>
          <p:cNvSpPr/>
          <p:nvPr/>
        </p:nvSpPr>
        <p:spPr>
          <a:xfrm>
            <a:off x="7772400" y="2423160"/>
            <a:ext cx="3840480" cy="2103120"/>
          </a:xfrm>
          <a:prstGeom prst="roundRect">
            <a:avLst>
              <a:gd name="adj" fmla="val 5217"/>
            </a:avLst>
          </a:prstGeom>
          <a:solidFill>
            <a:schemeClr val="bg1"/>
          </a:solidFill>
          <a:ln/>
          <a:effectLst>
            <a:outerShdw blurRad="101600" dist="25400" dir="5400000" algn="bl" rotWithShape="0">
              <a:srgbClr val="000000">
                <a:alpha val="14000"/>
              </a:srgbClr>
            </a:outerShdw>
          </a:effectLst>
        </p:spPr>
        <p:txBody>
          <a:bodyPr/>
          <a:lstStyle/>
          <a:p>
            <a:endParaRPr lang="en-GB"/>
          </a:p>
        </p:txBody>
      </p:sp>
      <p:pic>
        <p:nvPicPr>
          <p:cNvPr id="7" name="Image 0" descr="Q and A dice"/>
          <p:cNvPicPr>
            <a:picLocks noChangeAspect="1"/>
          </p:cNvPicPr>
          <p:nvPr/>
        </p:nvPicPr>
        <p:blipFill>
          <a:blip r:embed="rId3"/>
          <a:stretch>
            <a:fillRect/>
          </a:stretch>
        </p:blipFill>
        <p:spPr>
          <a:xfrm>
            <a:off x="8001000" y="2715768"/>
            <a:ext cx="3383280" cy="1413662"/>
          </a:xfrm>
          <a:prstGeom prst="rect">
            <a:avLst/>
          </a:prstGeom>
        </p:spPr>
      </p:pic>
      <p:sp>
        <p:nvSpPr>
          <p:cNvPr id="25" name="Slide Number Placeholder 0"/>
          <p:cNvSpPr>
            <a:spLocks noGrp="1"/>
          </p:cNvSpPr>
          <p:nvPr>
            <p:ph type="sldNum" sz="quarter" idx="4294967295"/>
          </p:nvPr>
        </p:nvSpPr>
        <p:spPr>
          <a:xfrm>
            <a:off x="11064240" y="6355080"/>
            <a:ext cx="576072" cy="274320"/>
          </a:xfrm>
          <a:prstGeom prst="rect">
            <a:avLst/>
          </a:prstGeom>
          <a:extLst>
            <a:ext uri="{C572A759-6A51-4108-AA02-DFA0A04FC94B}">
              <ma14:wrappingTextBoxFlag xmlns:ma14="http://schemas.microsoft.com/office/mac/drawingml/2011/main" xmlns="" val="0"/>
            </a:ext>
          </a:extLst>
        </p:spPr>
        <p:txBody>
          <a:bodyPr/>
          <a:lstStyle>
            <a:lvl1pPr>
              <a:defRPr sz="1100">
                <a:solidFill>
                  <a:srgbClr val="CDB9A6"/>
                </a:solidFill>
              </a:defRPr>
            </a:lvl1pPr>
          </a:lstStyle>
          <a:p>
            <a:pPr algn="r"/>
            <a:fld id="{F7021451-1387-4CA6-816F-3879F97B5CBC}" type="slidenum">
              <a:rPr lang="en-US" b="0"/>
              <a:t>12</a:t>
            </a:fld>
            <a:endParaRPr lang="en-US"/>
          </a:p>
        </p:txBody>
      </p:sp>
    </p:spTree>
  </p:cSld>
  <p:clrMapOvr>
    <a:masterClrMapping/>
  </p:clrMapOvr>
</p:sld>
</file>

<file path=ppt/theme/theme1.xml><?xml version="1.0" encoding="utf-8"?>
<a:theme xmlns:a="http://schemas.openxmlformats.org/drawingml/2006/main" name="Basils Bakery">
  <a:themeElements>
    <a:clrScheme name="Basils Bakery">
      <a:dk1>
        <a:srgbClr val="2B1D14"/>
      </a:dk1>
      <a:lt1>
        <a:srgbClr val="FFFFFF"/>
      </a:lt1>
      <a:dk2>
        <a:srgbClr val="4A3426"/>
      </a:dk2>
      <a:lt2>
        <a:srgbClr val="F4EADF"/>
      </a:lt2>
      <a:accent1>
        <a:srgbClr val="B8651E"/>
      </a:accent1>
      <a:accent2>
        <a:srgbClr val="E0A15F"/>
      </a:accent2>
      <a:accent3>
        <a:srgbClr val="5E8A63"/>
      </a:accent3>
      <a:accent4>
        <a:srgbClr val="B5483A"/>
      </a:accent4>
      <a:accent5>
        <a:srgbClr val="4F7F99"/>
      </a:accent5>
      <a:accent6>
        <a:srgbClr val="D9B44A"/>
      </a:accent6>
      <a:hlink>
        <a:srgbClr val="B8651E"/>
      </a:hlink>
      <a:folHlink>
        <a:srgbClr val="4A3426"/>
      </a:folHlink>
    </a:clrScheme>
    <a:fontScheme name="Basils Bakery">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TotalTime>
  <Words>2342</Words>
  <Application>Microsoft Office PowerPoint</Application>
  <PresentationFormat>Widescreen</PresentationFormat>
  <Paragraphs>188</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Basils Bakery</vt:lpstr>
      <vt:lpstr>Basil’s Bakery</vt:lpstr>
      <vt:lpstr>Overview</vt:lpstr>
      <vt:lpstr>Overview of Basil’s Bakery</vt:lpstr>
      <vt:lpstr>The problems Basil’s Bakery is facing</vt:lpstr>
      <vt:lpstr>Critique of the PESTEL framework</vt:lpstr>
      <vt:lpstr>PESTEL analysis of Basil’s Bakery</vt:lpstr>
      <vt:lpstr>Critique of the Cause-and-Effect model</vt:lpstr>
      <vt:lpstr>Cause-and-Effect diagram: Basil’s Bakery</vt:lpstr>
      <vt:lpstr>Summary of key findings</vt:lpstr>
      <vt:lpstr>Reference List</vt:lpstr>
      <vt:lpstr>Thank you for listening</vt:lpstr>
      <vt:lpstr>Questions &amp; Answers</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Basil's Bakery: Problem Solving and Decision-Making (LCLM 4004)</dc:title>
  <dc:subject>PptxGenJS Presentation</dc:subject>
  <dc:creator>PptxGenJS</dc:creator>
  <cp:lastModifiedBy>Tosin Favour Oluyemi (2539734)</cp:lastModifiedBy>
  <cp:revision>3</cp:revision>
  <dcterms:created xsi:type="dcterms:W3CDTF">2026-10-10T14:56:51Z</dcterms:created>
  <dcterms:modified xsi:type="dcterms:W3CDTF">2026-10-12T14:59:21Z</dcterms:modified>
</cp:coreProperties>
</file>