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63" r:id="rId5"/>
    <p:sldId id="259" r:id="rId6"/>
    <p:sldId id="266" r:id="rId7"/>
    <p:sldId id="260" r:id="rId8"/>
    <p:sldId id="261" r:id="rId9"/>
    <p:sldId id="268" r:id="rId10"/>
    <p:sldId id="262" r:id="rId11"/>
    <p:sldId id="265" r:id="rId12"/>
    <p:sldId id="267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4660"/>
  </p:normalViewPr>
  <p:slideViewPr>
    <p:cSldViewPr snapToGrid="0">
      <p:cViewPr>
        <p:scale>
          <a:sx n="90" d="100"/>
          <a:sy n="90" d="100"/>
        </p:scale>
        <p:origin x="53" y="-2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5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3CC9BC8-CBC9-4296-8899-2585CB7D8F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A0534B-7C28-4A34-8CBF-24F06E73BB5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DA9AA-7AB4-4800-9E10-68E2E825087D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6F1355-667B-4A97-9D27-D4C79457A2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EF4C7-B3C7-4E89-A9EB-1165E3DAC3E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4955E-547C-42F1-9965-F51441F04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1800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62058-A8AA-4F0F-981F-718D0426514F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D2D8F-0ED5-4C4E-9051-23247D585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289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9D2D8F-0ED5-4C4E-9051-23247D585D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614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80E42-7767-4B53-A799-596DABBB99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7BAD36-6AD4-411F-92D8-2A00EDD415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D69CD-A5D0-4BC4-947C-D425F7C89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D0803-F19C-4A1A-AA8B-1FAB602D6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ABBE5-4776-4B58-B3EF-4BD3096D2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5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5AA29-43F9-4E92-A01F-35C17DE5B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AAA8E-3B98-4E34-8E92-16E0FC4F7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65DB5-3B68-4989-A0A0-C7D16E24A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2317B-FB82-441F-A450-909BBF195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29CBED-42FB-4138-A4FC-E0FFA399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478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9BB74-884E-4B14-907E-4BC374979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F00AA8-2F26-4882-80AF-6E5A598928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7AAB0-2F18-4C81-BB91-FE3FCB2FF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F2364-ECAE-465C-B2AA-B7211AD49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EBE766-BE6D-42B3-911B-EAF76CC44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474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E3790-0EF0-44AE-9721-3C0B54DCA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A9922-A038-4E35-97E8-89BCF0596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9A530-8417-45F3-A744-BE18C59B32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4A421-7D7B-40E1-BCFC-EFB11FD4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1E41B-4C5F-4EB8-A7F7-C135A21A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8D43C0-7F05-42DC-A46E-F7963C31A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071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6A17A-BB64-4532-9C44-51C2C44A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36832-CCE9-4B57-B56F-6319F7176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799809-9770-4B03-8919-4615746FBC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7C420D-38A4-45B1-88C3-EA852C991A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4E0F44-F43B-4571-8EF5-D293D10E23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47EC2E-113E-479F-A588-954C22D1A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E110B7-08C9-4BF2-B159-FBEE0A9E1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BDCD3C-4E33-4A8E-ABE3-7D2695B53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45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7B51D-0745-4DE8-922F-9461789A0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1ED731-BB15-453D-90F2-DB7ACA089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9E82D8-811B-4E23-91FB-32C076579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0085C-55CF-4ED8-BAF8-8E42027A1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118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38EAC3-4881-44D8-BAEA-94D73FB1E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A78EE-09CA-4606-B1B5-610F6487F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7788FD-B180-4040-84A4-2081E91E6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6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A01FC-178E-4734-B676-1043B5556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CF451-2322-4BBA-B49F-F9F9D17BD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329A84-6CF1-4A86-B599-BB15A2407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E8EFB-A5EB-4086-9663-F96F3E1D2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2D6313-139B-4FC6-A368-1792465F6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8800D-8BC9-459D-8667-D135BE384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20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6D829-338F-4B9D-93DC-26F6D4C3C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45215B-55EB-42B2-AA7E-7112D2B179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1BFA51-0E24-43EC-B729-253EEC460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B63BB-D0ED-4580-9FCE-D0BE1ECA0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35D2A-DB0F-43FA-B26D-089A906F1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E490E-F7EC-4C6F-9B6C-70E343D76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415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6198C-883E-4796-93BD-4D5FD3467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3213E8-D74C-406F-A304-4F35D2CA8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00D16-2147-4425-9176-0D48BB2BE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9E617-9CF5-4E98-8B05-86417BCC0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B8E48-0674-47BC-A3D3-835D62460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500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CD7FAB-9EBD-4206-AC25-980792EFC8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7021DC-26A8-49F0-B932-D17B897691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00922-AE2F-4732-9296-05EBC7CCD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96BE3-3E65-4264-A520-87E92AB17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565CA-6686-408F-B569-8A2FE4739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55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8E4B10-C207-4944-8237-43DF6D737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0BA6C6-D485-4E84-AC2A-C0B333EFF8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72B5F-C609-40CC-B8CB-08BD145DF3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55924-83C2-45E9-97DC-A08A3756D59A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5FD52-3CAC-4ED3-803C-AB9B22BEC2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3AAE9-CB1F-48BE-BC67-FC90968C7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7B449-B37E-4FAD-AB66-58611D1E0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8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ll_Gizah_Pyramids.jp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mmies2pyramids.info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tmuseum.org/art/collection/search/544106" TargetMode="External"/><Relationship Id="rId13" Type="http://schemas.openxmlformats.org/officeDocument/2006/relationships/hyperlink" Target="https://frogblogmanchester.com/2012/10/31/ancient-world-frogs/" TargetMode="External"/><Relationship Id="rId3" Type="http://schemas.openxmlformats.org/officeDocument/2006/relationships/hyperlink" Target="https://www.britishmuseum.org/research/collection_online/collection_object_details/collection_image_gallery.aspx?assetId=780643001&amp;objectId=119554&amp;partId=1" TargetMode="External"/><Relationship Id="rId7" Type="http://schemas.openxmlformats.org/officeDocument/2006/relationships/hyperlink" Target="http://www.liverpoolmuseums.org.uk/wml/collections/antiquities/ancient-egypt/item-296083.aspx" TargetMode="External"/><Relationship Id="rId12" Type="http://schemas.openxmlformats.org/officeDocument/2006/relationships/hyperlink" Target="http://www.mummies2pyramids.info/mummies-death/opening-the-mouth.htm" TargetMode="External"/><Relationship Id="rId2" Type="http://schemas.openxmlformats.org/officeDocument/2006/relationships/hyperlink" Target="https://www.metmuseum.org/art/collection/search/5441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evelandart.org/art/1980.123" TargetMode="External"/><Relationship Id="rId11" Type="http://schemas.openxmlformats.org/officeDocument/2006/relationships/hyperlink" Target="https://en.wikipedia.org/wiki/Heqet" TargetMode="External"/><Relationship Id="rId5" Type="http://schemas.openxmlformats.org/officeDocument/2006/relationships/hyperlink" Target="https://en.wikipedia.org/wiki/Egypt" TargetMode="External"/><Relationship Id="rId15" Type="http://schemas.openxmlformats.org/officeDocument/2006/relationships/hyperlink" Target="http://www.thekeep.org/~kunoichi/kunoichi/themestream/heqet.html#.XKEH2JhKhPZ" TargetMode="External"/><Relationship Id="rId10" Type="http://schemas.openxmlformats.org/officeDocument/2006/relationships/hyperlink" Target="https://www.metmuseum.org/art/collection/search/547486?fbclid=IwAR1RuIn5Q5TFAyyGKE9tvxYbjloZ7HYbjpJhuQLdoxzGZk0yyDZIfRJZL5M" TargetMode="External"/><Relationship Id="rId4" Type="http://schemas.openxmlformats.org/officeDocument/2006/relationships/hyperlink" Target="https://www.ancient-egypt-online.com/ancient-egypt-maps.html" TargetMode="External"/><Relationship Id="rId9" Type="http://schemas.openxmlformats.org/officeDocument/2006/relationships/hyperlink" Target="https://www.metmuseum.org/art/collection/search/559108" TargetMode="External"/><Relationship Id="rId14" Type="http://schemas.openxmlformats.org/officeDocument/2006/relationships/hyperlink" Target="https://ancientegyptonline.co.uk/heq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A98D3-EFA0-49CA-8859-6270343C6B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9883" y="0"/>
            <a:ext cx="9144000" cy="2387600"/>
          </a:xfrm>
        </p:spPr>
        <p:txBody>
          <a:bodyPr/>
          <a:lstStyle/>
          <a:p>
            <a:r>
              <a:rPr lang="en-GB" dirty="0"/>
              <a:t>CCM 1725.004 (Southey)</a:t>
            </a:r>
            <a:br>
              <a:rPr lang="en-GB" dirty="0"/>
            </a:br>
            <a:r>
              <a:rPr lang="en-GB" dirty="0" err="1"/>
              <a:t>Scaraboid</a:t>
            </a:r>
            <a:r>
              <a:rPr lang="en-GB" dirty="0"/>
              <a:t> amulet (frog)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AFF768-ADFC-4920-8D9F-6DAAD644B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55125"/>
            <a:ext cx="9144000" cy="1655762"/>
          </a:xfrm>
        </p:spPr>
        <p:txBody>
          <a:bodyPr/>
          <a:lstStyle/>
          <a:p>
            <a:r>
              <a:rPr lang="en-GB" dirty="0"/>
              <a:t>By Abigail Mckeeman, 1600136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1DBCD1-EAFD-4F8D-AEB2-FD418F5646DC}"/>
              </a:ext>
            </a:extLst>
          </p:cNvPr>
          <p:cNvSpPr txBox="1"/>
          <p:nvPr/>
        </p:nvSpPr>
        <p:spPr>
          <a:xfrm>
            <a:off x="0" y="6304002"/>
            <a:ext cx="25192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Wikipedia. Pyramids of Giza (photograph) Electronic (2019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17487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350ED-C95A-4114-9C1D-83E6A85B6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23578"/>
            <a:ext cx="3387106" cy="1645501"/>
          </a:xfrm>
        </p:spPr>
        <p:txBody>
          <a:bodyPr>
            <a:normAutofit/>
          </a:bodyPr>
          <a:lstStyle/>
          <a:p>
            <a:r>
              <a:rPr lang="en-GB" dirty="0"/>
              <a:t>What is the object?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86751-A5CA-43D9-A3A5-DFEF987C6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548467"/>
            <a:ext cx="3387105" cy="3628495"/>
          </a:xfrm>
        </p:spPr>
        <p:txBody>
          <a:bodyPr>
            <a:normAutofit/>
          </a:bodyPr>
          <a:lstStyle/>
          <a:p>
            <a:r>
              <a:rPr lang="en-GB" sz="1800" dirty="0"/>
              <a:t>A </a:t>
            </a:r>
            <a:r>
              <a:rPr lang="en-GB" sz="1800" dirty="0" err="1"/>
              <a:t>scaraboid</a:t>
            </a:r>
            <a:r>
              <a:rPr lang="en-GB" sz="1800" dirty="0"/>
              <a:t> amulet in the shape of a frog </a:t>
            </a:r>
          </a:p>
          <a:p>
            <a:r>
              <a:rPr lang="en-GB" sz="1800" dirty="0"/>
              <a:t>Dimensions are 1.8cm length, 0.9cm high and 1.2 cm in width </a:t>
            </a:r>
          </a:p>
        </p:txBody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EBB6D9F6-3E47-45AD-8461-718A3C87E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8409" y="0"/>
            <a:ext cx="7653591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0">
            <a:extLst>
              <a:ext uri="{FF2B5EF4-FFF2-40B4-BE49-F238E27FC236}">
                <a16:creationId xmlns:a16="http://schemas.microsoft.com/office/drawing/2014/main" id="{A3B16A00-A549-4B07-B8C2-4B3A966D9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321732"/>
            <a:ext cx="4111054" cy="3674848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6F102C-4A2B-4623-B8F4-22B4116B4D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621" y="474133"/>
            <a:ext cx="3361582" cy="3361582"/>
          </a:xfrm>
          <a:prstGeom prst="rect">
            <a:avLst/>
          </a:prstGeom>
        </p:spPr>
      </p:pic>
      <p:sp>
        <p:nvSpPr>
          <p:cNvPr id="40" name="Rectangle 32">
            <a:extLst>
              <a:ext uri="{FF2B5EF4-FFF2-40B4-BE49-F238E27FC236}">
                <a16:creationId xmlns:a16="http://schemas.microsoft.com/office/drawing/2014/main" id="{33B86BAE-87B4-4192-ABB2-627FFC965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21732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4364426-D65D-4239-802E-0EBE4C229F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9715" y="474133"/>
            <a:ext cx="2038350" cy="2717800"/>
          </a:xfrm>
          <a:prstGeom prst="rect">
            <a:avLst/>
          </a:prstGeom>
        </p:spPr>
      </p:pic>
      <p:sp>
        <p:nvSpPr>
          <p:cNvPr id="41" name="Rectangle 34">
            <a:extLst>
              <a:ext uri="{FF2B5EF4-FFF2-40B4-BE49-F238E27FC236}">
                <a16:creationId xmlns:a16="http://schemas.microsoft.com/office/drawing/2014/main" id="{22BB4F03-4463-45CC-89A7-8E03412ED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4155753"/>
            <a:ext cx="4111054" cy="2380509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C2359-17AA-4363-94EF-E144671236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4635" y="4318312"/>
            <a:ext cx="2065554" cy="2065554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0E1AEAE-1F52-4C29-925C-27738417E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509431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B18FA7-8032-4174-AEBB-5E109D41A2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9639" y="3807829"/>
            <a:ext cx="2438503" cy="24385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AF5446-3839-4D9F-ADBA-0D2B3A12B19F}"/>
              </a:ext>
            </a:extLst>
          </p:cNvPr>
          <p:cNvSpPr txBox="1"/>
          <p:nvPr/>
        </p:nvSpPr>
        <p:spPr>
          <a:xfrm>
            <a:off x="463250" y="5894685"/>
            <a:ext cx="2667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Photos opposite </a:t>
            </a:r>
            <a:r>
              <a:rPr lang="en-GB" sz="1200" dirty="0" err="1"/>
              <a:t>L.Kelly</a:t>
            </a:r>
            <a:r>
              <a:rPr lang="en-GB" sz="1200" dirty="0"/>
              <a:t>. Frog amulet [Photograph]. Electronic (2019)</a:t>
            </a:r>
          </a:p>
        </p:txBody>
      </p:sp>
    </p:spTree>
    <p:extLst>
      <p:ext uri="{BB962C8B-B14F-4D97-AF65-F5344CB8AC3E}">
        <p14:creationId xmlns:p14="http://schemas.microsoft.com/office/powerpoint/2010/main" val="1984332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3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5AE32-5A98-4E7F-8E0F-CF0868B79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/>
              <a:t>Where is the object from and how did it get to Wales?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8172D-4BEE-486B-9161-3638FCC09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1807"/>
            <a:ext cx="4936067" cy="3985155"/>
          </a:xfrm>
        </p:spPr>
        <p:txBody>
          <a:bodyPr>
            <a:normAutofit/>
          </a:bodyPr>
          <a:lstStyle/>
          <a:p>
            <a:r>
              <a:rPr lang="en-GB" sz="2000" dirty="0"/>
              <a:t>This object is from Egypt</a:t>
            </a:r>
          </a:p>
          <a:p>
            <a:r>
              <a:rPr lang="en-GB" sz="2000" dirty="0"/>
              <a:t>It was collected by Major Harry Hartley Southey during his time on campaign in Egypt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3F6F5C-A9A1-4689-B812-3A743918C0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6" t="24652" r="65781" b="31945"/>
          <a:stretch/>
        </p:blipFill>
        <p:spPr>
          <a:xfrm>
            <a:off x="6991440" y="1434760"/>
            <a:ext cx="3927832" cy="39851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90811B-C726-44FD-A018-65F06AAF2217}"/>
              </a:ext>
            </a:extLst>
          </p:cNvPr>
          <p:cNvSpPr txBox="1"/>
          <p:nvPr/>
        </p:nvSpPr>
        <p:spPr>
          <a:xfrm>
            <a:off x="7230359" y="5665509"/>
            <a:ext cx="2658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Cyfarthfa</a:t>
            </a:r>
            <a:r>
              <a:rPr lang="en-GB" sz="1200" dirty="0"/>
              <a:t> Castle Museum. Major Harry Hartley Southey [Photograph]. Electronic (2019)</a:t>
            </a:r>
          </a:p>
        </p:txBody>
      </p:sp>
    </p:spTree>
    <p:extLst>
      <p:ext uri="{BB962C8B-B14F-4D97-AF65-F5344CB8AC3E}">
        <p14:creationId xmlns:p14="http://schemas.microsoft.com/office/powerpoint/2010/main" val="1586882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7572D02-993C-459A-B581-6283C2DBE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599" y="17374"/>
            <a:ext cx="4086225" cy="684111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BF3C13F-7BA7-4302-8FE6-E8C149A2D8FC}"/>
              </a:ext>
            </a:extLst>
          </p:cNvPr>
          <p:cNvSpPr txBox="1"/>
          <p:nvPr/>
        </p:nvSpPr>
        <p:spPr>
          <a:xfrm>
            <a:off x="8135444" y="6165747"/>
            <a:ext cx="2839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Ancient Egypt online. Ancient Egypt Maps [graphic]. Electronic (2019)</a:t>
            </a:r>
          </a:p>
        </p:txBody>
      </p:sp>
    </p:spTree>
    <p:extLst>
      <p:ext uri="{BB962C8B-B14F-4D97-AF65-F5344CB8AC3E}">
        <p14:creationId xmlns:p14="http://schemas.microsoft.com/office/powerpoint/2010/main" val="3555755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EA83-6ED5-48AE-827B-F9914099D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3700"/>
              <a:t>What is the object made of and how was it made?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3C7CE-20FB-4C09-8981-1DC84C57C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 dirty="0"/>
              <a:t>The object is made of something called faience </a:t>
            </a:r>
          </a:p>
          <a:p>
            <a:r>
              <a:rPr lang="en-GB" sz="1800" dirty="0"/>
              <a:t>Faience is a mixture of materials that can make a paste “that was usually pressed into </a:t>
            </a:r>
            <a:r>
              <a:rPr lang="en-GB" sz="1800" dirty="0" err="1"/>
              <a:t>molds</a:t>
            </a:r>
            <a:r>
              <a:rPr lang="en-GB" sz="1800" dirty="0"/>
              <a:t>” (Riggs, 2014)</a:t>
            </a:r>
          </a:p>
          <a:p>
            <a:pPr lvl="1" algn="ctr"/>
            <a:r>
              <a:rPr lang="en-GB" sz="1400" dirty="0"/>
              <a:t>The materials are silica,  alkaline soda and lime </a:t>
            </a:r>
          </a:p>
          <a:p>
            <a:r>
              <a:rPr lang="en-GB" sz="1800" dirty="0"/>
              <a:t>Kemp says that it is the “equivalent to modern plastic” (Kemp, 1994)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A166FF-AF04-42BA-96FD-BF64BBBA8E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F92A90-31D2-4C9D-9FF2-7B0235E46FAC}"/>
              </a:ext>
            </a:extLst>
          </p:cNvPr>
          <p:cNvSpPr txBox="1"/>
          <p:nvPr/>
        </p:nvSpPr>
        <p:spPr>
          <a:xfrm>
            <a:off x="8391525" y="6143625"/>
            <a:ext cx="3067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Metropolitan museum. </a:t>
            </a:r>
            <a:r>
              <a:rPr lang="nn-NO" sz="1200" dirty="0"/>
              <a:t>Frog Mold,ca. 1390–1353 B.C</a:t>
            </a:r>
            <a:r>
              <a:rPr lang="en-GB" sz="1200" dirty="0"/>
              <a:t>[Photograph]. Electronic (2019)</a:t>
            </a:r>
          </a:p>
        </p:txBody>
      </p:sp>
    </p:spTree>
    <p:extLst>
      <p:ext uri="{BB962C8B-B14F-4D97-AF65-F5344CB8AC3E}">
        <p14:creationId xmlns:p14="http://schemas.microsoft.com/office/powerpoint/2010/main" val="55488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0EC6E-BAB4-4167-968E-6CEE65025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Colour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D905F-94A6-4D21-A307-6582B2ADA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This object is blue in colour but colour was perceived differently than we do now</a:t>
            </a:r>
          </a:p>
          <a:p>
            <a:r>
              <a:rPr lang="en-GB" sz="2000" dirty="0">
                <a:solidFill>
                  <a:srgbClr val="FFFFFF"/>
                </a:solidFill>
              </a:rPr>
              <a:t>Only four basic colours “white, black, red and green which is translated in Egypt language as </a:t>
            </a:r>
            <a:r>
              <a:rPr lang="en-GB" sz="2000" dirty="0" err="1">
                <a:solidFill>
                  <a:srgbClr val="FFFFFF"/>
                </a:solidFill>
              </a:rPr>
              <a:t>hedji</a:t>
            </a:r>
            <a:r>
              <a:rPr lang="en-GB" sz="2000" dirty="0">
                <a:solidFill>
                  <a:srgbClr val="FFFFFF"/>
                </a:solidFill>
              </a:rPr>
              <a:t>, </a:t>
            </a:r>
            <a:r>
              <a:rPr lang="en-GB" sz="2000" dirty="0" err="1">
                <a:solidFill>
                  <a:srgbClr val="FFFFFF"/>
                </a:solidFill>
              </a:rPr>
              <a:t>kem</a:t>
            </a:r>
            <a:r>
              <a:rPr lang="en-GB" sz="2000" dirty="0">
                <a:solidFill>
                  <a:srgbClr val="FFFFFF"/>
                </a:solidFill>
              </a:rPr>
              <a:t>, </a:t>
            </a:r>
            <a:r>
              <a:rPr lang="en-GB" sz="2000" dirty="0" err="1">
                <a:solidFill>
                  <a:srgbClr val="FFFFFF"/>
                </a:solidFill>
              </a:rPr>
              <a:t>desh</a:t>
            </a:r>
            <a:r>
              <a:rPr lang="en-GB" sz="2000" dirty="0">
                <a:solidFill>
                  <a:srgbClr val="FFFFFF"/>
                </a:solidFill>
              </a:rPr>
              <a:t>, and </a:t>
            </a:r>
            <a:r>
              <a:rPr lang="en-GB" sz="2000" dirty="0" err="1">
                <a:solidFill>
                  <a:srgbClr val="FFFFFF"/>
                </a:solidFill>
              </a:rPr>
              <a:t>wadj</a:t>
            </a:r>
            <a:r>
              <a:rPr lang="en-GB" sz="2000" dirty="0">
                <a:solidFill>
                  <a:srgbClr val="FFFFFF"/>
                </a:solidFill>
              </a:rPr>
              <a:t> respectively” (</a:t>
            </a:r>
            <a:r>
              <a:rPr lang="en-GB" sz="2000" dirty="0" err="1">
                <a:solidFill>
                  <a:srgbClr val="FFFFFF"/>
                </a:solidFill>
              </a:rPr>
              <a:t>Reiblien</a:t>
            </a:r>
            <a:r>
              <a:rPr lang="en-GB" sz="2000" dirty="0">
                <a:solidFill>
                  <a:srgbClr val="FFFFFF"/>
                </a:solidFill>
              </a:rPr>
              <a:t>, 2011)</a:t>
            </a:r>
          </a:p>
          <a:p>
            <a:pPr lvl="1"/>
            <a:r>
              <a:rPr lang="en-GB" sz="1600" dirty="0">
                <a:solidFill>
                  <a:srgbClr val="FFFFFF"/>
                </a:solidFill>
              </a:rPr>
              <a:t>Blue  was an artificial colour was created by “heating a mixture of copper salts, calcium and sand mixed with flux” (Nasr, 2003, p.8)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Riggs (2014) says that faience is also referred to with the same words as turquoise and lapis lazuli </a:t>
            </a:r>
          </a:p>
        </p:txBody>
      </p:sp>
    </p:spTree>
    <p:extLst>
      <p:ext uri="{BB962C8B-B14F-4D97-AF65-F5344CB8AC3E}">
        <p14:creationId xmlns:p14="http://schemas.microsoft.com/office/powerpoint/2010/main" val="3801459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EE4BA-12C6-4D20-B99A-304DA336D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GB"/>
              <a:t>How does this relate to funerary beliefs?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628D1-84B5-49BD-9F57-D40A67D1E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The frog could potentially be the symbol of the goddess </a:t>
            </a:r>
            <a:r>
              <a:rPr lang="en-GB" sz="1800" dirty="0" err="1"/>
              <a:t>Heqet</a:t>
            </a:r>
            <a:r>
              <a:rPr lang="en-GB" sz="1800" dirty="0"/>
              <a:t>, she is often depicted as a frog or a women with a frogs head</a:t>
            </a:r>
          </a:p>
          <a:p>
            <a:r>
              <a:rPr lang="en-GB" sz="1800" dirty="0" err="1"/>
              <a:t>Heqet</a:t>
            </a:r>
            <a:r>
              <a:rPr lang="en-GB" sz="1800" dirty="0"/>
              <a:t> was the goddess of childbirth and fertility as she was supposedly the wife of Khnum who created people on his potters wheel and then she breathed life into them</a:t>
            </a:r>
          </a:p>
          <a:p>
            <a:r>
              <a:rPr lang="en-GB" sz="1800" dirty="0" err="1"/>
              <a:t>Heqet</a:t>
            </a:r>
            <a:r>
              <a:rPr lang="en-GB" sz="1800" dirty="0"/>
              <a:t> was also associated with rebirth in the afterlife as the goddess is mentioned in the pyramid text</a:t>
            </a:r>
          </a:p>
        </p:txBody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61445B8C-D724-4F73-AB77-3CCE4E822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20963"/>
            <a:ext cx="4657345" cy="6816065"/>
          </a:xfrm>
          <a:prstGeom prst="rect">
            <a:avLst/>
          </a:prstGeom>
          <a:solidFill>
            <a:schemeClr val="bg1">
              <a:lumMod val="95000"/>
              <a:lumOff val="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D88DF0-C4A2-4B76-8DAE-FE24A95265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9622" y="342696"/>
            <a:ext cx="2084906" cy="2779875"/>
          </a:xfrm>
          <a:prstGeom prst="rect">
            <a:avLst/>
          </a:prstGeom>
        </p:spPr>
      </p:pic>
      <p:cxnSp>
        <p:nvCxnSpPr>
          <p:cNvPr id="22" name="Straight Connector 18">
            <a:extLst>
              <a:ext uri="{FF2B5EF4-FFF2-40B4-BE49-F238E27FC236}">
                <a16:creationId xmlns:a16="http://schemas.microsoft.com/office/drawing/2014/main" id="{99905336-A7CD-4C75-9E77-C704674F4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73347" y="34290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06A48934-AFE8-4537-B965-60D722B7B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1666" y="3735414"/>
            <a:ext cx="1820817" cy="27798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0F3A7A-2ACC-4DE8-B70E-7D335181EEAE}"/>
              </a:ext>
            </a:extLst>
          </p:cNvPr>
          <p:cNvSpPr txBox="1"/>
          <p:nvPr/>
        </p:nvSpPr>
        <p:spPr>
          <a:xfrm>
            <a:off x="7534654" y="497305"/>
            <a:ext cx="1294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Seawright.Heqet</a:t>
            </a:r>
            <a:r>
              <a:rPr lang="en-GB" sz="1200" dirty="0"/>
              <a:t> [photograph] Electronic (2012)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BB39EB-63D7-4F22-B456-F21654AF74D5}"/>
              </a:ext>
            </a:extLst>
          </p:cNvPr>
          <p:cNvSpPr txBox="1"/>
          <p:nvPr/>
        </p:nvSpPr>
        <p:spPr>
          <a:xfrm>
            <a:off x="7534654" y="3882189"/>
            <a:ext cx="1294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Wikipedia.Anthropomorphic</a:t>
            </a:r>
            <a:r>
              <a:rPr lang="en-GB" sz="1200" dirty="0"/>
              <a:t> depiction of </a:t>
            </a:r>
            <a:r>
              <a:rPr lang="en-GB" sz="1200" dirty="0" err="1"/>
              <a:t>Heqet</a:t>
            </a:r>
            <a:r>
              <a:rPr lang="en-GB" sz="1200" dirty="0"/>
              <a:t> in temple relief of Ramesses II in Abydos [photograph] Electronic (2019)</a:t>
            </a:r>
          </a:p>
        </p:txBody>
      </p:sp>
    </p:spTree>
    <p:extLst>
      <p:ext uri="{BB962C8B-B14F-4D97-AF65-F5344CB8AC3E}">
        <p14:creationId xmlns:p14="http://schemas.microsoft.com/office/powerpoint/2010/main" val="3535730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D10E9-3129-4BA7-BC73-2E66F3FBD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was rebirth so important?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2A765-4482-4756-B018-F1E178FA7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Rebirth was important as this is what allowed you to live on forever when your Ka and Ba re-united to form the </a:t>
            </a:r>
            <a:r>
              <a:rPr lang="en-GB" sz="2000" dirty="0" err="1">
                <a:solidFill>
                  <a:srgbClr val="FFFFFF"/>
                </a:solidFill>
              </a:rPr>
              <a:t>Akh</a:t>
            </a:r>
            <a:r>
              <a:rPr lang="en-GB" sz="2000" dirty="0">
                <a:solidFill>
                  <a:srgbClr val="FFFFFF"/>
                </a:solidFill>
              </a:rPr>
              <a:t> which is the part of the person which is divine/an ancestor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FFEE64-65FD-4A05-9906-97E39666AA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804" y="2683109"/>
            <a:ext cx="5728871" cy="34176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833485-37A8-4382-92CE-CB82BFAE983A}"/>
              </a:ext>
            </a:extLst>
          </p:cNvPr>
          <p:cNvSpPr txBox="1"/>
          <p:nvPr/>
        </p:nvSpPr>
        <p:spPr>
          <a:xfrm>
            <a:off x="2836805" y="6176962"/>
            <a:ext cx="5728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3"/>
              </a:rPr>
              <a:t>www.mummies2pyramids.info</a:t>
            </a:r>
            <a:r>
              <a:rPr lang="en-GB" sz="1200" dirty="0"/>
              <a:t>. Opening of the Mouth ceremony [photograph] Electronic (2016)</a:t>
            </a:r>
          </a:p>
        </p:txBody>
      </p:sp>
    </p:spTree>
    <p:extLst>
      <p:ext uri="{BB962C8B-B14F-4D97-AF65-F5344CB8AC3E}">
        <p14:creationId xmlns:p14="http://schemas.microsoft.com/office/powerpoint/2010/main" val="1740922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B9419-C7AB-443F-BF25-5B1779BDB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Alternatively: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A52D-1B95-4B76-8D43-0FA6FAB3D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495169"/>
            <a:ext cx="3363974" cy="3415622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An amulet worn by pregnant women as protection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E2AFB7-9674-417A-A56C-C28C7F58B1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763" y="1363947"/>
            <a:ext cx="6250769" cy="39692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F9475E-C8E9-4354-9EA7-358EF6F17563}"/>
              </a:ext>
            </a:extLst>
          </p:cNvPr>
          <p:cNvSpPr txBox="1"/>
          <p:nvPr/>
        </p:nvSpPr>
        <p:spPr>
          <a:xfrm>
            <a:off x="428625" y="6095408"/>
            <a:ext cx="2333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British Museum. </a:t>
            </a:r>
            <a:r>
              <a:rPr lang="en-GB" sz="1200" dirty="0" err="1"/>
              <a:t>Amuletic</a:t>
            </a:r>
            <a:r>
              <a:rPr lang="en-GB" sz="1200" dirty="0"/>
              <a:t> wand [Photograph]. Electronic</a:t>
            </a:r>
          </a:p>
        </p:txBody>
      </p:sp>
    </p:spTree>
    <p:extLst>
      <p:ext uri="{BB962C8B-B14F-4D97-AF65-F5344CB8AC3E}">
        <p14:creationId xmlns:p14="http://schemas.microsoft.com/office/powerpoint/2010/main" val="30221865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29F5A-7DC8-4619-AB7A-1A2E9D438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723578"/>
            <a:ext cx="3387106" cy="1645501"/>
          </a:xfrm>
        </p:spPr>
        <p:txBody>
          <a:bodyPr>
            <a:normAutofit/>
          </a:bodyPr>
          <a:lstStyle/>
          <a:p>
            <a:r>
              <a:rPr lang="en-GB" sz="3700"/>
              <a:t>Other examples of Frog amulets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7A7678A2-9413-48B7-A6BB-08426718A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548467"/>
            <a:ext cx="3387105" cy="3628495"/>
          </a:xfrm>
        </p:spPr>
        <p:txBody>
          <a:bodyPr>
            <a:normAutofit fontScale="92500"/>
          </a:bodyPr>
          <a:lstStyle/>
          <a:p>
            <a:r>
              <a:rPr lang="en-US" sz="1800" dirty="0"/>
              <a:t>Top left: Grey. Ancient Egyptian Frogs [</a:t>
            </a:r>
            <a:r>
              <a:rPr lang="en-US" sz="1800" dirty="0" err="1"/>
              <a:t>Photogrpah</a:t>
            </a:r>
            <a:r>
              <a:rPr lang="en-US" sz="1800" dirty="0"/>
              <a:t>]. Electronic (2012)</a:t>
            </a:r>
          </a:p>
          <a:p>
            <a:r>
              <a:rPr lang="en-US" sz="1800" dirty="0"/>
              <a:t>Top right: </a:t>
            </a:r>
            <a:r>
              <a:rPr lang="en-US" sz="1800" dirty="0" err="1"/>
              <a:t>Cleaveland</a:t>
            </a:r>
            <a:r>
              <a:rPr lang="en-US" sz="1800" dirty="0"/>
              <a:t> museum of Art . </a:t>
            </a:r>
            <a:r>
              <a:rPr lang="nn-NO" sz="1800" dirty="0"/>
              <a:t>Frog Amulet c. 1380-1330 BC</a:t>
            </a:r>
            <a:r>
              <a:rPr lang="en-US" sz="1800" dirty="0"/>
              <a:t> [photograph]. Electronic (2019)</a:t>
            </a:r>
          </a:p>
          <a:p>
            <a:r>
              <a:rPr lang="en-US" sz="1800" dirty="0"/>
              <a:t>Bottom left: Metropolitan Museum of Art. Frog Amulet group [photograph] . Electronic (2019)</a:t>
            </a:r>
          </a:p>
          <a:p>
            <a:r>
              <a:rPr lang="en-US" sz="1800" dirty="0"/>
              <a:t>Bottom right: National Museums Liverpool. Frog Amulet M11570B [photograph]. Electronic 2019)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BB6D9F6-3E47-45AD-8461-718A3C87E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8409" y="0"/>
            <a:ext cx="7653591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3B16A00-A549-4B07-B8C2-4B3A966D9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321732"/>
            <a:ext cx="4111054" cy="3674848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2" name="Content Placeholder 4">
            <a:extLst>
              <a:ext uri="{FF2B5EF4-FFF2-40B4-BE49-F238E27FC236}">
                <a16:creationId xmlns:a16="http://schemas.microsoft.com/office/drawing/2014/main" id="{163DCDEC-DBA2-4BE4-8FE4-AC894CE3FC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9463" y="970236"/>
            <a:ext cx="3775899" cy="236937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33B86BAE-87B4-4192-ABB2-627FFC965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21732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901AEF-2E96-4AF0-A59A-838BCF3752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9639" y="857632"/>
            <a:ext cx="2438503" cy="195080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2BB4F03-4463-45CC-89A7-8E03412ED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4155753"/>
            <a:ext cx="4111054" cy="2380509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C3D3C6-6733-4CFF-B3A5-B13F3B3538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4335" y="4318312"/>
            <a:ext cx="3386154" cy="2065554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80E1AEAE-1F52-4C29-925C-27738417E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509431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0899E8-1C48-4384-BDAF-095F760A36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9639" y="4149219"/>
            <a:ext cx="2438503" cy="175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61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3B23C5-DB70-4263-8EFA-9DF3AA4CD4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3478" y="1323673"/>
            <a:ext cx="4999797" cy="420733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D5BF0A-0779-419B-B8C4-40B51C1F16D7}"/>
              </a:ext>
            </a:extLst>
          </p:cNvPr>
          <p:cNvSpPr txBox="1"/>
          <p:nvPr/>
        </p:nvSpPr>
        <p:spPr>
          <a:xfrm>
            <a:off x="4102676" y="5531003"/>
            <a:ext cx="3581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Metropolitan Museum of Art. Amulet Possibly Depicting a Tree </a:t>
            </a:r>
            <a:r>
              <a:rPr lang="en-GB" sz="1400" dirty="0" err="1"/>
              <a:t>Frog,ca</a:t>
            </a:r>
            <a:r>
              <a:rPr lang="en-GB" sz="1400" dirty="0"/>
              <a:t>. 1550–1070 B.C. [photograph] . Electronic (2019)</a:t>
            </a:r>
          </a:p>
        </p:txBody>
      </p:sp>
    </p:spTree>
    <p:extLst>
      <p:ext uri="{BB962C8B-B14F-4D97-AF65-F5344CB8AC3E}">
        <p14:creationId xmlns:p14="http://schemas.microsoft.com/office/powerpoint/2010/main" val="2853933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8DC84-FAA6-4A48-8B11-80FE8441A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A2C3E-1186-4DCF-A834-C415CA9C5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chemeClr val="bg1"/>
                </a:solidFill>
              </a:rPr>
              <a:t>Frogs are enduring symbols throughout Egyptian history as Grey (2012) says they are present from the predynastic times right to Roman Egypt.</a:t>
            </a:r>
          </a:p>
          <a:p>
            <a:r>
              <a:rPr lang="en-GB" sz="1900">
                <a:solidFill>
                  <a:schemeClr val="bg1"/>
                </a:solidFill>
              </a:rPr>
              <a:t>This scaraboid frog amulet is part of a long history of funerary traditions as throughout the history of Egypt it has been associated with resurrection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40239B-DF74-47D4-9048-8E09B602D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2017" y="643467"/>
            <a:ext cx="4382261" cy="54101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26AAAD-67FD-40FB-B7A0-FDE35E6C76CB}"/>
              </a:ext>
            </a:extLst>
          </p:cNvPr>
          <p:cNvSpPr txBox="1"/>
          <p:nvPr/>
        </p:nvSpPr>
        <p:spPr>
          <a:xfrm>
            <a:off x="643467" y="6214533"/>
            <a:ext cx="2951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n-NO" sz="1200" dirty="0"/>
              <a:t>Metropoliton Museum of Art.Frog,ca. 3100–2650 B.C. [Photograph]. Electronic (2019)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514932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6C531-67D6-4ECC-AD47-9589C85FE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47448-4F1B-4C07-A747-91E36F5F4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447801"/>
            <a:ext cx="10515598" cy="47291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Amulet Possibly Depicting a Tree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Frog,ca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. 1550–1070 B.C.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2019a, . Available: </a:t>
            </a:r>
            <a:r>
              <a:rPr lang="en-GB" sz="1200" u="sng" dirty="0">
                <a:solidFill>
                  <a:srgbClr val="0066CC"/>
                </a:solidFill>
                <a:latin typeface="Robo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https://www.metmuseum.org/art/collection/search/544107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04/04/].</a:t>
            </a:r>
          </a:p>
          <a:p>
            <a:pPr marL="0" indent="0">
              <a:buNone/>
            </a:pP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Amuletic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 Wand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2019b,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https://www.britishmuseum.org/research/collection_online/collection_object_details/collection_image_gallery.aspx?assetId=780643001&amp;objectId=119554&amp;partId=1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04/04/].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Ancient Egypt Maps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2019c,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https://www.ancient-egypt-online.com/ancient-egypt-maps.html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Egypt&amp;nbsp;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2019d, Mar 26,-last update.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https://en.wikipedia.org/wiki/Egypt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Frog Amulet c. 1380-1330 BC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2019e,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http://www.clevelandart.org/art/1980.123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Frog Amulet M11570B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2019f,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http://www.liverpoolmuseums.org.uk/wml/collections/antiquities/ancient-egypt/item-296083.aspx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04/04/].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Frog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Amulet,ca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. 1295–1185 B.C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2019g,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https://www.metmuseum.org/art/collection/search/544106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Frog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Mold,ca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. 1390–1353 B.C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2019h,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https://www.metmuseum.org/art/collection/search/559108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02/04/].</a:t>
            </a:r>
          </a:p>
          <a:p>
            <a:pPr marL="0" indent="0">
              <a:buNone/>
            </a:pP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Frog,ca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. 3100–2650 B.C.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2019i,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https://www.metmuseum.org/art/collection/search/547486?fbclid=IwAR1RuIn5Q5TFAyyGKE9tvxYbjloZ7HYbjpJhuQLdoxzGZk0yyDZIfRJZL5M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04/04/].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Heqet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2019j, Feb 11,-last update.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https://en.wikipedia.org/wiki/Heqet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i="1" dirty="0">
                <a:solidFill>
                  <a:srgbClr val="53565A"/>
                </a:solidFill>
                <a:latin typeface="Roboto"/>
              </a:rPr>
              <a:t>Opening of the Mouth Ceremony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2016, 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http://www.mummies2pyramids.info/mummies-death/opening-the-mouth.htm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53565A"/>
                </a:solidFill>
                <a:latin typeface="Roboto"/>
              </a:rPr>
              <a:t>Attia, V. 2018, 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Godess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Hekat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 (Frog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diety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) in Ancient Egypt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, Research Gate.</a:t>
            </a:r>
          </a:p>
          <a:p>
            <a:pPr marL="0" indent="0">
              <a:buNone/>
            </a:pPr>
            <a:r>
              <a:rPr lang="en-GB" sz="1200" dirty="0" err="1">
                <a:solidFill>
                  <a:srgbClr val="53565A"/>
                </a:solidFill>
                <a:latin typeface="Roboto"/>
              </a:rPr>
              <a:t>Gray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, A. 2012, Oct 31,-last update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, Ancient Egyptian Frogs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https://frogblogmanchester.com/2012/10/31/ancient-world-frogs/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53565A"/>
                </a:solidFill>
                <a:latin typeface="Roboto"/>
              </a:rPr>
              <a:t>Hill, J. 2010, 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,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Heqet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https://ancientegyptonline.co.uk/heqet/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53565A"/>
                </a:solidFill>
                <a:latin typeface="Roboto"/>
              </a:rPr>
              <a:t>Nasr, M. 2003, 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Valley of the Kings, </a:t>
            </a:r>
            <a:r>
              <a:rPr lang="en-GB" sz="1200" dirty="0" err="1">
                <a:solidFill>
                  <a:srgbClr val="53565A"/>
                </a:solidFill>
                <a:latin typeface="Roboto"/>
              </a:rPr>
              <a:t>Tiba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, Egypt.</a:t>
            </a:r>
          </a:p>
          <a:p>
            <a:pPr marL="0" indent="0">
              <a:buNone/>
            </a:pPr>
            <a:r>
              <a:rPr lang="en-GB" sz="1200" dirty="0" err="1">
                <a:solidFill>
                  <a:srgbClr val="53565A"/>
                </a:solidFill>
                <a:latin typeface="Roboto"/>
              </a:rPr>
              <a:t>Reiblein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, A. 2011, "Colour in Ancient Egypt", 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Ancient Egypt Magazine, 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vol. 11, no. 5, pp. 32-40.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53565A"/>
                </a:solidFill>
                <a:latin typeface="Roboto"/>
              </a:rPr>
              <a:t>Riggs, C. 2014, 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Ancient Egyptian art and architecture : a very short introduction, 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Oxford : Oxford University Press.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53565A"/>
                </a:solidFill>
                <a:latin typeface="Roboto"/>
              </a:rPr>
              <a:t>Seawright, C. 2012, Nov 29,-last update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, </a:t>
            </a:r>
            <a:r>
              <a:rPr lang="en-GB" sz="1200" i="1" dirty="0" err="1">
                <a:solidFill>
                  <a:srgbClr val="53565A"/>
                </a:solidFill>
                <a:latin typeface="Roboto"/>
              </a:rPr>
              <a:t>Heqet</a:t>
            </a:r>
            <a:r>
              <a:rPr lang="en-GB" sz="1200" i="1" dirty="0">
                <a:solidFill>
                  <a:srgbClr val="53565A"/>
                </a:solidFill>
                <a:latin typeface="Roboto"/>
              </a:rPr>
              <a:t>, Frog headed goddess of childbirth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. Available: </a:t>
            </a:r>
            <a:r>
              <a:rPr lang="en-GB" sz="1200" dirty="0">
                <a:solidFill>
                  <a:srgbClr val="0066CC"/>
                </a:solidFill>
                <a:latin typeface="Roboto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http://www.thekeep.org/~kunoichi/kunoichi/themestream/heqet.html#.XKEH2JhKhPZ</a:t>
            </a:r>
            <a:r>
              <a:rPr lang="en-GB" sz="1200" dirty="0">
                <a:solidFill>
                  <a:srgbClr val="53565A"/>
                </a:solidFill>
                <a:latin typeface="Roboto"/>
              </a:rPr>
              <a:t> [2019, 31/03/].</a:t>
            </a:r>
          </a:p>
          <a:p>
            <a:pPr marL="0" indent="0">
              <a:buNone/>
            </a:pPr>
            <a:endParaRPr lang="en-GB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231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704</Words>
  <Application>Microsoft Office PowerPoint</Application>
  <PresentationFormat>Widescreen</PresentationFormat>
  <Paragraphs>65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Roboto</vt:lpstr>
      <vt:lpstr>Office Theme</vt:lpstr>
      <vt:lpstr>CCM 1725.004 (Southey) Scaraboid amulet (frog) </vt:lpstr>
      <vt:lpstr>What is the object?</vt:lpstr>
      <vt:lpstr>Where is the object from and how did it get to Wales?</vt:lpstr>
      <vt:lpstr>PowerPoint Presentation</vt:lpstr>
      <vt:lpstr>What is the object made of and how was it made? </vt:lpstr>
      <vt:lpstr>Colour</vt:lpstr>
      <vt:lpstr>How does this relate to funerary beliefs?</vt:lpstr>
      <vt:lpstr>Why was rebirth so important?</vt:lpstr>
      <vt:lpstr>Alternatively:</vt:lpstr>
      <vt:lpstr>Other examples of Frog amulets</vt:lpstr>
      <vt:lpstr>PowerPoint Presentation</vt:lpstr>
      <vt:lpstr>Conclusion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CCM 1725.004 (Southey) Scaraboid amulet (frog) </dc:title>
  <dc:creator>Abigail Mckeeman (1600136)</dc:creator>
  <cp:lastModifiedBy>Abigail Mckeeman (1600136)</cp:lastModifiedBy>
  <cp:revision>8</cp:revision>
  <dcterms:created xsi:type="dcterms:W3CDTF">2019-04-04T09:51:10Z</dcterms:created>
  <dcterms:modified xsi:type="dcterms:W3CDTF">2019-04-04T16:03:43Z</dcterms:modified>
</cp:coreProperties>
</file>