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"/>
  </p:notesMasterIdLst>
  <p:handoutMasterIdLst>
    <p:handoutMasterId r:id="rId4"/>
  </p:handout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1pPr>
    <a:lvl2pPr marL="830229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2pPr>
    <a:lvl3pPr marL="1660459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3pPr>
    <a:lvl4pPr marL="2490688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4pPr>
    <a:lvl5pPr marL="3320918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5pPr>
    <a:lvl6pPr marL="4151147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6pPr>
    <a:lvl7pPr marL="4981377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7pPr>
    <a:lvl8pPr marL="5811606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8pPr>
    <a:lvl9pPr marL="6641836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E5CA"/>
    <a:srgbClr val="97C9FF"/>
    <a:srgbClr val="6387F9"/>
    <a:srgbClr val="F2D9B0"/>
    <a:srgbClr val="C63DEB"/>
    <a:srgbClr val="5972ED"/>
    <a:srgbClr val="FF9933"/>
    <a:srgbClr val="F62EE8"/>
    <a:srgbClr val="97AFFB"/>
    <a:srgbClr val="5C29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2" autoAdjust="0"/>
    <p:restoredTop sz="94631" autoAdjust="0"/>
  </p:normalViewPr>
  <p:slideViewPr>
    <p:cSldViewPr snapToGrid="0">
      <p:cViewPr>
        <p:scale>
          <a:sx n="37" d="100"/>
          <a:sy n="37" d="100"/>
        </p:scale>
        <p:origin x="2010" y="-21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5CE2ABB-3E4F-4D41-8568-7C902D8340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87AD07-52BA-4654-AB16-B5FB95B8BA3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FE1BA-D506-40EE-B152-1FC809E35E5F}" type="datetimeFigureOut">
              <a:rPr lang="en-US" smtClean="0"/>
              <a:t>12/16/2025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CEFF96-CB5A-4136-B37B-371A897ECA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980E3A-98E2-4FFC-B81C-C354A7B3B9F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EF6829-522D-411D-99E3-19D7738EEB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394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122A5C-B1F3-4931-941D-123ADD0E9CE3}" type="datetimeFigureOut">
              <a:rPr lang="en-US" smtClean="0"/>
              <a:t>12/16/2025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98550-2AA3-427C-8530-E6B958473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703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1pPr>
    <a:lvl2pPr marL="830229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2pPr>
    <a:lvl3pPr marL="1660459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3pPr>
    <a:lvl4pPr marL="2490688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4pPr>
    <a:lvl5pPr marL="3320918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5pPr>
    <a:lvl6pPr marL="4151147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6pPr>
    <a:lvl7pPr marL="4981377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7pPr>
    <a:lvl8pPr marL="5811606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8pPr>
    <a:lvl9pPr marL="6641836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124" y="1611328"/>
            <a:ext cx="18443377" cy="5851039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2557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124" y="1611328"/>
            <a:ext cx="18443377" cy="5851039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B91648-3E62-437A-9B2B-F30287F94D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021421" y="13091664"/>
            <a:ext cx="17340783" cy="95437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310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D961BD8-6614-4D8A-9A6F-E5F963382F71}"/>
              </a:ext>
            </a:extLst>
          </p:cNvPr>
          <p:cNvSpPr/>
          <p:nvPr userDrawn="1"/>
        </p:nvSpPr>
        <p:spPr>
          <a:xfrm>
            <a:off x="681172" y="627171"/>
            <a:ext cx="20021282" cy="275966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69" noProof="0" dirty="0"/>
          </a:p>
        </p:txBody>
      </p:sp>
    </p:spTree>
    <p:extLst>
      <p:ext uri="{BB962C8B-B14F-4D97-AF65-F5344CB8AC3E}">
        <p14:creationId xmlns:p14="http://schemas.microsoft.com/office/powerpoint/2010/main" val="1441861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51765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965BF8D-A191-4885-AF3D-0E488DBBB28F}"/>
              </a:ext>
            </a:extLst>
          </p:cNvPr>
          <p:cNvSpPr txBox="1"/>
          <p:nvPr/>
        </p:nvSpPr>
        <p:spPr>
          <a:xfrm>
            <a:off x="6731305" y="340041"/>
            <a:ext cx="78708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7200" dirty="0">
                <a:solidFill>
                  <a:srgbClr val="0070C0"/>
                </a:solidFill>
              </a:rPr>
              <a:t>Smart Meal Planner</a:t>
            </a:r>
          </a:p>
          <a:p>
            <a:pPr lvl="0" algn="ctr"/>
            <a:r>
              <a:rPr lang="en-GB" sz="5400" dirty="0">
                <a:solidFill>
                  <a:srgbClr val="0070C0"/>
                </a:solidFill>
              </a:rPr>
              <a:t>Francis Monney</a:t>
            </a:r>
          </a:p>
          <a:p>
            <a:pPr algn="ctr"/>
            <a:r>
              <a:rPr lang="en-GB" sz="5400" dirty="0">
                <a:solidFill>
                  <a:srgbClr val="0070C0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cs typeface="Times New Roman" panose="02020603050405020304" pitchFamily="18" charset="0"/>
              </a:rPr>
              <a:t>ID: 2223886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4CE8B6F-84F4-413B-975E-B8AE18A5D8CB}"/>
              </a:ext>
            </a:extLst>
          </p:cNvPr>
          <p:cNvSpPr txBox="1"/>
          <p:nvPr/>
        </p:nvSpPr>
        <p:spPr>
          <a:xfrm>
            <a:off x="12930683" y="11328093"/>
            <a:ext cx="7721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i="1" dirty="0">
                <a:latin typeface="Helvetica" panose="020B0604020202020204" pitchFamily="34" charset="0"/>
                <a:cs typeface="Helvetica" panose="020B0604020202020204" pitchFamily="34" charset="0"/>
              </a:rPr>
              <a:t>Figure 1 – Smart Meal Planner System Architecture</a:t>
            </a:r>
            <a:endParaRPr lang="en-GB" sz="2400" i="1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C08B6E0-6E3A-44F6-8FD0-B422A6A53D7E}"/>
              </a:ext>
            </a:extLst>
          </p:cNvPr>
          <p:cNvSpPr txBox="1"/>
          <p:nvPr/>
        </p:nvSpPr>
        <p:spPr>
          <a:xfrm>
            <a:off x="764725" y="19211124"/>
            <a:ext cx="63330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5. IMPLEMENTATION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9B9AA56-4382-4FE1-BA22-DF5EA0D055EB}"/>
              </a:ext>
            </a:extLst>
          </p:cNvPr>
          <p:cNvSpPr txBox="1"/>
          <p:nvPr/>
        </p:nvSpPr>
        <p:spPr>
          <a:xfrm>
            <a:off x="706153" y="18120681"/>
            <a:ext cx="6265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i="1" dirty="0">
                <a:latin typeface="Helvetica" panose="020B0604020202020204" pitchFamily="34" charset="0"/>
                <a:cs typeface="Helvetica" panose="020B0604020202020204" pitchFamily="34" charset="0"/>
              </a:rPr>
              <a:t>Figure 2 – Agile  Methodology 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4768EAAF-1C3B-415A-8F38-ABA38E7152B3}"/>
              </a:ext>
            </a:extLst>
          </p:cNvPr>
          <p:cNvSpPr txBox="1"/>
          <p:nvPr/>
        </p:nvSpPr>
        <p:spPr>
          <a:xfrm>
            <a:off x="783359" y="25857866"/>
            <a:ext cx="56733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7. CONCLUSION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77AE36DA-728F-4246-AE96-4162EAADF7C9}"/>
              </a:ext>
            </a:extLst>
          </p:cNvPr>
          <p:cNvSpPr txBox="1"/>
          <p:nvPr/>
        </p:nvSpPr>
        <p:spPr>
          <a:xfrm>
            <a:off x="11348950" y="25572580"/>
            <a:ext cx="47751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8. REFERENCES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4A67F626-D8E4-0CEF-9A98-EA6DD2D6CB11}"/>
              </a:ext>
            </a:extLst>
          </p:cNvPr>
          <p:cNvSpPr txBox="1"/>
          <p:nvPr/>
        </p:nvSpPr>
        <p:spPr>
          <a:xfrm>
            <a:off x="11453598" y="17642001"/>
            <a:ext cx="8923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6.FURTHER ENHANCEMENT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B112E9B1-FEDB-B884-0D75-0A87FF2707D6}"/>
              </a:ext>
            </a:extLst>
          </p:cNvPr>
          <p:cNvSpPr txBox="1"/>
          <p:nvPr/>
        </p:nvSpPr>
        <p:spPr>
          <a:xfrm>
            <a:off x="757232" y="3845941"/>
            <a:ext cx="69426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CF66E510-5F0B-D14F-42E5-B0475AAF0ED9}"/>
              </a:ext>
            </a:extLst>
          </p:cNvPr>
          <p:cNvSpPr txBox="1"/>
          <p:nvPr/>
        </p:nvSpPr>
        <p:spPr>
          <a:xfrm>
            <a:off x="712867" y="12792894"/>
            <a:ext cx="77554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3.SDLC METHODOLOGY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494FC55C-53D2-E341-1879-E7A1138FCEA1}"/>
              </a:ext>
            </a:extLst>
          </p:cNvPr>
          <p:cNvSpPr txBox="1"/>
          <p:nvPr/>
        </p:nvSpPr>
        <p:spPr>
          <a:xfrm>
            <a:off x="1113527" y="25358939"/>
            <a:ext cx="7721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i="1" dirty="0">
                <a:latin typeface="Helvetica" panose="020B0604020202020204" pitchFamily="34" charset="0"/>
                <a:cs typeface="Helvetica" panose="020B0604020202020204" pitchFamily="34" charset="0"/>
              </a:rPr>
              <a:t>Figure 4 – Recipes aligned with ingredients</a:t>
            </a:r>
            <a:endParaRPr lang="en-GB" sz="2400" i="1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921B3400-58B0-81D4-0A93-62C77A43505E}"/>
              </a:ext>
            </a:extLst>
          </p:cNvPr>
          <p:cNvSpPr txBox="1"/>
          <p:nvPr/>
        </p:nvSpPr>
        <p:spPr>
          <a:xfrm>
            <a:off x="11676085" y="12207520"/>
            <a:ext cx="77554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4. TOOLS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9ABB1A75-AFC0-9A08-85E1-9D0E9721A141}"/>
              </a:ext>
            </a:extLst>
          </p:cNvPr>
          <p:cNvSpPr txBox="1"/>
          <p:nvPr/>
        </p:nvSpPr>
        <p:spPr>
          <a:xfrm>
            <a:off x="862137" y="26709729"/>
            <a:ext cx="992708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>
                <a:cs typeface="Arial" pitchFamily="34" charset="0"/>
              </a:rPr>
              <a:t>The Smart Meal Planner shows how a simple web-based system can reduce food waste by recommending recipes based on available ingredients. It delivers reliable results through an intuitive interface while prioritising usability, accessibility, and user privacy.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CC9F8FD5-6936-EE3D-F0FE-A6B3C2FB99AE}"/>
              </a:ext>
            </a:extLst>
          </p:cNvPr>
          <p:cNvSpPr txBox="1"/>
          <p:nvPr/>
        </p:nvSpPr>
        <p:spPr>
          <a:xfrm>
            <a:off x="12933891" y="16844083"/>
            <a:ext cx="6265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i="1" dirty="0">
                <a:latin typeface="Helvetica" panose="020B0604020202020204" pitchFamily="34" charset="0"/>
                <a:cs typeface="Helvetica" panose="020B0604020202020204" pitchFamily="34" charset="0"/>
              </a:rPr>
              <a:t>Figure 3-  Software Tools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6002F70-B4DD-B712-98A0-073015D90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33" y="14022914"/>
            <a:ext cx="8526748" cy="41244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E7EF4D9-4C67-4CCE-8F8A-8BBD93570A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9213" y="13461921"/>
            <a:ext cx="2588476" cy="14560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F041D48-76C8-1339-62B3-4C9F4BE61A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53387" y="13649149"/>
            <a:ext cx="1485788" cy="14857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3C56857-8B08-882D-51C6-3630A33F42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83824" y="13847432"/>
            <a:ext cx="1570157" cy="10284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411AC00-2832-E6EB-4759-0F18531FE907}"/>
              </a:ext>
            </a:extLst>
          </p:cNvPr>
          <p:cNvSpPr txBox="1"/>
          <p:nvPr/>
        </p:nvSpPr>
        <p:spPr>
          <a:xfrm>
            <a:off x="17080633" y="13868654"/>
            <a:ext cx="3380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Frontend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9454137-727B-AFC0-F925-8B03774ABD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679514" y="15178005"/>
            <a:ext cx="1344215" cy="13442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BF300D9-431D-2285-EA58-C07439D0C1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110478" y="15333220"/>
            <a:ext cx="1374421" cy="123277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FACB75B-2F9B-489F-7075-9325370A0F2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484899" y="15168474"/>
            <a:ext cx="1638953" cy="133896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E83FF57-AE32-D875-4551-DC67C441D241}"/>
              </a:ext>
            </a:extLst>
          </p:cNvPr>
          <p:cNvSpPr txBox="1"/>
          <p:nvPr/>
        </p:nvSpPr>
        <p:spPr>
          <a:xfrm>
            <a:off x="17271988" y="15484015"/>
            <a:ext cx="2452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Backend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0838168-ADD4-8390-F2B2-CDDEB48DEDB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76603" y="20372348"/>
            <a:ext cx="1969808" cy="19698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A7592DB-A991-E8E3-CAFB-7B1E77EFF18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90857" y="20394294"/>
            <a:ext cx="2462450" cy="195285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17B1DC7-77EB-D170-7F2A-4DBA95D74CE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0349" y="20417028"/>
            <a:ext cx="2104395" cy="193529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7D1582F-0F38-F7F9-2E34-5F1EE1C1909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968100" y="653554"/>
            <a:ext cx="2565327" cy="2219396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26A590B-F3DE-4EF7-60AE-3BA7A11BCAB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3106" y="834150"/>
            <a:ext cx="5654671" cy="19059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7B8B650-C0B2-A6C5-8A0D-D2983EB71AC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62909" y="22922208"/>
            <a:ext cx="2079130" cy="19044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F37D1BE-E35D-DC84-0C86-306A39BCE7F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412479" y="22922209"/>
            <a:ext cx="2462450" cy="18874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B663791-4274-98F4-8728-76B8BE38829B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390339" y="22922208"/>
            <a:ext cx="1971777" cy="1887469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000CC015-D770-21FC-BCAC-FCADF63F25D2}"/>
              </a:ext>
            </a:extLst>
          </p:cNvPr>
          <p:cNvSpPr txBox="1"/>
          <p:nvPr/>
        </p:nvSpPr>
        <p:spPr>
          <a:xfrm>
            <a:off x="765641" y="4649328"/>
            <a:ext cx="10478966" cy="74854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600" dirty="0"/>
              <a:t>Busy lifestyles often lead to poor meal planning and unnecessary food waste, with around one-third of global food production wasted each year. The Smart Meal Planner is a simple web-based system that recommends recipes based on available ingredients, helping users reduce waste[1] and avoid unnecessary purchases. It includes dietary and preparation-time filters while remaining accessible and privacy-friendly, requiring no account creation.</a:t>
            </a:r>
            <a:endParaRPr lang="en-GB" sz="3600" dirty="0">
              <a:cs typeface="Helvetica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FB71D30-E769-EA0F-7A15-A1B11D3595BD}"/>
              </a:ext>
            </a:extLst>
          </p:cNvPr>
          <p:cNvSpPr txBox="1"/>
          <p:nvPr/>
        </p:nvSpPr>
        <p:spPr>
          <a:xfrm>
            <a:off x="11244606" y="18552577"/>
            <a:ext cx="9216621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Machine learning could personalise recommendations using user behaviour and preferences [2].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A mobile app could support on-the-go use with notifications and voice input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.Additional filters and ingredient substitutions would improve flexibility and search accuracy.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An admin and feedback system could support scalability and content management.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Social features, grocery integration, nutrition data, and meal planning could enhance engagement and sustainability.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C6CACBD-4D19-BEAC-38D3-EF3CC4E5C64D}"/>
              </a:ext>
            </a:extLst>
          </p:cNvPr>
          <p:cNvSpPr txBox="1"/>
          <p:nvPr/>
        </p:nvSpPr>
        <p:spPr>
          <a:xfrm>
            <a:off x="11322984" y="26611496"/>
            <a:ext cx="10151461" cy="3314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[1] Z. Liu et al., “Sustainability-aware food recommendation considering nutrition and waste reduction,” Sensors, vol. 21, no. 19, 6424, 2021.</a:t>
            </a:r>
          </a:p>
          <a:p>
            <a:r>
              <a:rPr lang="en-GB" sz="3600" dirty="0"/>
              <a:t>[2] </a:t>
            </a:r>
            <a:r>
              <a:rPr lang="en-GB" sz="3200" dirty="0"/>
              <a:t>A. </a:t>
            </a:r>
            <a:r>
              <a:rPr lang="en-GB" sz="3200" dirty="0" err="1"/>
              <a:t>Felfernig</a:t>
            </a:r>
            <a:r>
              <a:rPr lang="en-GB" sz="3200" dirty="0"/>
              <a:t>, L. Chen, and M. Arguello, “Recommender Systems for Sustainability: An Overview and Future Challenges,” </a:t>
            </a:r>
            <a:r>
              <a:rPr lang="en-GB" sz="3200" i="1" dirty="0"/>
              <a:t>Frontiers in Big Data</a:t>
            </a:r>
            <a:r>
              <a:rPr lang="en-GB" sz="3200" dirty="0"/>
              <a:t>, vol. 6, 2023.</a:t>
            </a:r>
          </a:p>
        </p:txBody>
      </p:sp>
      <p:pic>
        <p:nvPicPr>
          <p:cNvPr id="33" name="Picture 32" descr="A diagram of a computer program&#10;&#10;AI-generated content may be incorrect.">
            <a:extLst>
              <a:ext uri="{FF2B5EF4-FFF2-40B4-BE49-F238E27FC236}">
                <a16:creationId xmlns:a16="http://schemas.microsoft.com/office/drawing/2014/main" id="{791EB415-F92A-BF46-C165-E25018FEE19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1832842" y="4751453"/>
            <a:ext cx="8785142" cy="6363588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6DD9A326-12D5-93D1-2780-B0D94A7E5FCD}"/>
              </a:ext>
            </a:extLst>
          </p:cNvPr>
          <p:cNvSpPr txBox="1"/>
          <p:nvPr/>
        </p:nvSpPr>
        <p:spPr>
          <a:xfrm>
            <a:off x="11895701" y="3736647"/>
            <a:ext cx="8586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2. SYSTEM ARCHITECTURE</a:t>
            </a:r>
          </a:p>
        </p:txBody>
      </p:sp>
    </p:spTree>
    <p:extLst>
      <p:ext uri="{BB962C8B-B14F-4D97-AF65-F5344CB8AC3E}">
        <p14:creationId xmlns:p14="http://schemas.microsoft.com/office/powerpoint/2010/main" val="2694501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hannon Smith">
      <a:dk1>
        <a:sysClr val="windowText" lastClr="000000"/>
      </a:dk1>
      <a:lt1>
        <a:sysClr val="window" lastClr="FFFFFF"/>
      </a:lt1>
      <a:dk2>
        <a:srgbClr val="262626"/>
      </a:dk2>
      <a:lt2>
        <a:srgbClr val="E7E6E6"/>
      </a:lt2>
      <a:accent1>
        <a:srgbClr val="FF0030"/>
      </a:accent1>
      <a:accent2>
        <a:srgbClr val="F06463"/>
      </a:accent2>
      <a:accent3>
        <a:srgbClr val="F3EF22"/>
      </a:accent3>
      <a:accent4>
        <a:srgbClr val="2A744A"/>
      </a:accent4>
      <a:accent5>
        <a:srgbClr val="FF0030"/>
      </a:accent5>
      <a:accent6>
        <a:srgbClr val="F3EF22"/>
      </a:accent6>
      <a:hlink>
        <a:srgbClr val="FF0030"/>
      </a:hlink>
      <a:folHlink>
        <a:srgbClr val="FF0030"/>
      </a:folHlink>
    </a:clrScheme>
    <a:fontScheme name="Custom 2">
      <a:majorFont>
        <a:latin typeface="Comic Sans MS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781421_win32_fixed.potx" id="{A5D32947-87ED-4057-951A-F5027CA9D35C}" vid="{8DA8B39E-3C01-44D8-AE6A-42E71098E2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Education infographics poster</Template>
  <TotalTime>346</TotalTime>
  <Words>311</Words>
  <Application>Microsoft Office PowerPoint</Application>
  <PresentationFormat>Custom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Helvetica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 Infographic</dc:title>
  <dc:creator>Sandra Anghel (1815743)</dc:creator>
  <cp:lastModifiedBy>tyblackfrancis Monney</cp:lastModifiedBy>
  <cp:revision>40</cp:revision>
  <dcterms:created xsi:type="dcterms:W3CDTF">2022-04-29T12:27:27Z</dcterms:created>
  <dcterms:modified xsi:type="dcterms:W3CDTF">2025-12-17T00:28:07Z</dcterms:modified>
</cp:coreProperties>
</file>