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9" r:id="rId3"/>
    <p:sldId id="260" r:id="rId4"/>
    <p:sldId id="257" r:id="rId5"/>
    <p:sldId id="258" r:id="rId6"/>
    <p:sldId id="261" r:id="rId7"/>
    <p:sldId id="262" r:id="rId8"/>
    <p:sldId id="263" r:id="rId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8168AD-8BDE-401B-8754-D6CCD2E5E8AC}" v="52" dt="2023-11-24T18:14:02.364"/>
    <p1510:client id="{23EBFD12-866A-CB21-2BD9-A398CBEA870C}" v="2923" dt="2023-11-27T22:51:40.564"/>
    <p1510:client id="{2D1C1E6F-C9BB-7A82-32AB-82E0CC898784}" v="594" dt="2023-11-27T23:24:09.755"/>
    <p1510:client id="{A15FAAE0-C30E-A1ED-0765-6BC3E54F6D9E}" v="37" dt="2023-11-26T13:30:54.2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2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4B6E94-1702-4120-9B63-AE63319883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D6FE79-A706-4BFD-9E00-AAA9385EFEA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BFD21-0087-4529-9525-91C20CCBC1A6}" type="datetime1">
              <a:rPr lang="en-GB" smtClean="0"/>
              <a:t>27/11/2023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8AB23-6B18-451D-9D3B-16919243652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1DD4F9-0494-427B-B1AB-C1B029FFE43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8D3AF-C96B-4339-ADFF-17CC2AEA7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291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6DC80F-3293-4CB9-AFF3-897E61B95F53}" type="datetime1">
              <a:rPr lang="en-GB" smtClean="0"/>
              <a:pPr/>
              <a:t>27/11/2023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06C3E-E119-438C-AE91-C1FA81E9FF1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776285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06C3E-E119-438C-AE91-C1FA81E9FF1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40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rtlCol="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BC0407-E209-402A-A7A0-25FDBE1668B3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7B6599C-8CED-4FDC-B7E2-A4225C246423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rtlCol="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rtlCol="0"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D1FCBDB-DAB0-4F30-8F13-5606846F696D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23B1CB-6D7B-4727-A033-5EA08BB244B3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rtlCol="0"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 rtlCol="0"/>
          <a:lstStyle>
            <a:lvl5pPr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rtlCol="0"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FB03FB-B353-4DFC-B1A5-BB96A8A79BBA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1E592E-F25D-4836-871A-50CF2D7D1BFF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DA184D0-F935-42BE-B239-242D651AE426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rtlCol="0"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 rtlCol="0"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rtlCol="0"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EB2355-C9AC-4E88-806E-AE10EC604038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 rtlCol="0"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rtlCol="0"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rtlCol="0"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rtlCol="0"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rtl="0"/>
            <a:fld id="{6D7C28C0-EB3C-48E0-BA62-B63DBF297317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 rtlCol="0"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1A4943-A922-4D02-9F16-13741CB68E91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ACB894-D71C-4420-85A6-FBA904A7BB2D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A7A6979-0714-4377-B894-6BE4C2D6E202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fld id="{71F06936-C489-40E6-8312-7E0062756F02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pPr rtl="0"/>
            <a:fld id="{8A7A6979-0714-4377-B894-6BE4C2D6E20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cpc-uk.org/standards/standards-of-proficiency/occupational-therapists/" TargetMode="External"/><Relationship Id="rId3" Type="http://schemas.openxmlformats.org/officeDocument/2006/relationships/hyperlink" Target="https://www.ncbi.nlm.nih.gov/pmc/articles/PMC8806294/#:~:text=Rapport%20is%20defined%20as%20a,parity%20between%20patient%20and%20physician.&amp;text=Effective%20rapport%20has%20been%20" TargetMode="External"/><Relationship Id="rId7" Type="http://schemas.openxmlformats.org/officeDocument/2006/relationships/hyperlink" Target="https://www.krysalisconsultancy.co.uk/resources/item/the-value-of-reflecting#:~:text=Reflecting%2C%20recognising%2C%20and%20acknowledging%20ones,of%20each%20of%20our%20clients" TargetMode="External"/><Relationship Id="rId2" Type="http://schemas.openxmlformats.org/officeDocument/2006/relationships/hyperlink" Target="https://www.prospects.ac.uk/job-profiles/occupational-therapi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acificu.edu/sites/default/files/documents/Code%20of%20Ethics%202015.pdf" TargetMode="External"/><Relationship Id="rId11" Type="http://schemas.openxmlformats.org/officeDocument/2006/relationships/hyperlink" Target="https://www.cde.state.co.us/sites/default/files/documents/cdesped/download/pdf/ot_codeofethics.pdf" TargetMode="External"/><Relationship Id="rId5" Type="http://schemas.openxmlformats.org/officeDocument/2006/relationships/hyperlink" Target="https://www.otservices.ca/about-us/our-values/" TargetMode="External"/><Relationship Id="rId10" Type="http://schemas.openxmlformats.org/officeDocument/2006/relationships/hyperlink" Target="https://www.allohealth.care/healthfeed/sex-education/therapeutic-relationship-occupational-therapy#:~:text=By%20building%20trust%2C%20therapists%20can,engagement%20and%20worse%20treatment" TargetMode="External"/><Relationship Id="rId4" Type="http://schemas.openxmlformats.org/officeDocument/2006/relationships/hyperlink" Target="https://www.pacificu.edu/sites/default/files/documents/8-Core%20Values.pdf" TargetMode="External"/><Relationship Id="rId9" Type="http://schemas.openxmlformats.org/officeDocument/2006/relationships/hyperlink" Target="https://www.rcot.co.uk/about-occupational-therapy/become-an-occupational-therapist/hcpc#:~:text=The%20Health%20and%20Care%20Professions,its%20registration%20and%20audit%20proc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hysical and Occupational Therapy: What are the Differences?">
            <a:extLst>
              <a:ext uri="{FF2B5EF4-FFF2-40B4-BE49-F238E27FC236}">
                <a16:creationId xmlns:a16="http://schemas.microsoft.com/office/drawing/2014/main" id="{3664764E-4711-3277-F312-878EFA2DC9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65" b="78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chemeClr val="bg1">
              <a:alpha val="60000"/>
            </a:schemeClr>
          </a:solidFill>
          <a:ln w="38100" cap="sq">
            <a:solidFill>
              <a:schemeClr val="tx1"/>
            </a:solidFill>
            <a:miter lim="800000"/>
          </a:ln>
        </p:spPr>
        <p:txBody>
          <a:bodyPr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Occupational therapist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Hannah Foden</a:t>
            </a:r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 Differences between Physical and Occupational Therapy - Baton Rouge  Clinic">
            <a:extLst>
              <a:ext uri="{FF2B5EF4-FFF2-40B4-BE49-F238E27FC236}">
                <a16:creationId xmlns:a16="http://schemas.microsoft.com/office/drawing/2014/main" id="{780CCC40-4740-CEC2-8DE8-DA9796DF75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A32213-8E75-7696-0049-01DDC8C6E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solidFill>
            <a:srgbClr val="FFFFFF">
              <a:alpha val="80000"/>
            </a:srgbClr>
          </a:solidFill>
        </p:spPr>
        <p:txBody>
          <a:bodyPr>
            <a:normAutofit/>
          </a:bodyPr>
          <a:lstStyle/>
          <a:p>
            <a:r>
              <a:rPr lang="en-US" dirty="0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F100D-61B5-F7E9-1552-C32CB166D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101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Personal values</a:t>
            </a:r>
          </a:p>
          <a:p>
            <a:r>
              <a:rPr lang="en-US" dirty="0"/>
              <a:t>Academic and professional skills</a:t>
            </a:r>
          </a:p>
          <a:p>
            <a:r>
              <a:rPr lang="en-US" dirty="0"/>
              <a:t>The level of commitment</a:t>
            </a:r>
          </a:p>
          <a:p>
            <a:r>
              <a:rPr lang="en-US" dirty="0"/>
              <a:t>Codes of conduct </a:t>
            </a:r>
          </a:p>
        </p:txBody>
      </p:sp>
    </p:spTree>
    <p:extLst>
      <p:ext uri="{BB962C8B-B14F-4D97-AF65-F5344CB8AC3E}">
        <p14:creationId xmlns:p14="http://schemas.microsoft.com/office/powerpoint/2010/main" val="1223152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0A319-FDD3-2E78-F70C-99398603D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640079"/>
            <a:ext cx="3402531" cy="5272242"/>
          </a:xfrm>
        </p:spPr>
        <p:txBody>
          <a:bodyPr>
            <a:normAutofit/>
          </a:bodyPr>
          <a:lstStyle/>
          <a:p>
            <a:r>
              <a:rPr lang="en-US" dirty="0"/>
              <a:t>commitments of an occupational 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056E1-EA45-8861-2DB2-5AAE582CF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103" y="640079"/>
            <a:ext cx="6883072" cy="283473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Occupational therapists are expected to-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Maintain a high standard of professional and personal conduct 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Understand that they need establish and maintain a safe environment for themselves and others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Understand the importance of confidentiality and maintain it 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Reflect and review all practice carried out 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Assure the quality of their services is up to a good standard</a:t>
            </a:r>
          </a:p>
          <a:p>
            <a:pPr>
              <a:lnSpc>
                <a:spcPct val="90000"/>
              </a:lnSpc>
            </a:pPr>
            <a:r>
              <a:rPr lang="en-US" sz="1500" dirty="0"/>
              <a:t>Core values : </a:t>
            </a:r>
            <a:r>
              <a:rPr lang="en-US" sz="1400" dirty="0">
                <a:solidFill>
                  <a:srgbClr val="040C28"/>
                </a:solidFill>
                <a:latin typeface="Calibri"/>
                <a:cs typeface="Calibri"/>
              </a:rPr>
              <a:t>altruism, equality, freedom, justice, dignity, truth, and prudence</a:t>
            </a:r>
            <a:endParaRPr lang="en-US" sz="14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US" sz="1500"/>
          </a:p>
        </p:txBody>
      </p:sp>
      <p:pic>
        <p:nvPicPr>
          <p:cNvPr id="4" name="Picture 3" descr="Sustainable Occupational Therapy | Centre for Sustainable Healthcare">
            <a:extLst>
              <a:ext uri="{FF2B5EF4-FFF2-40B4-BE49-F238E27FC236}">
                <a16:creationId xmlns:a16="http://schemas.microsoft.com/office/drawing/2014/main" id="{ED5757DF-572F-54C1-1A8C-363B568A1F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2103" y="3704638"/>
            <a:ext cx="6883071" cy="2168167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B88EDF-6C58-E243-D530-40F79FAD8833}"/>
              </a:ext>
            </a:extLst>
          </p:cNvPr>
          <p:cNvSpPr txBox="1"/>
          <p:nvPr/>
        </p:nvSpPr>
        <p:spPr>
          <a:xfrm>
            <a:off x="5777802" y="5869912"/>
            <a:ext cx="274320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 err="1"/>
              <a:t>Krysalis</a:t>
            </a:r>
            <a:r>
              <a:rPr lang="en-US" sz="1100" dirty="0"/>
              <a:t> (2023)</a:t>
            </a:r>
          </a:p>
          <a:p>
            <a:r>
              <a:rPr lang="en-US" sz="1100" dirty="0"/>
              <a:t>HCPC(2023)</a:t>
            </a:r>
          </a:p>
          <a:p>
            <a:r>
              <a:rPr lang="en-US" sz="1100" dirty="0"/>
              <a:t>Occupational therapy code of ethics and ethics standards(2010)</a:t>
            </a:r>
          </a:p>
          <a:p>
            <a:endParaRPr lang="en-US" sz="1100" dirty="0"/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95279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onestly - it's about honesty. - McLellan Marketing Group">
            <a:extLst>
              <a:ext uri="{FF2B5EF4-FFF2-40B4-BE49-F238E27FC236}">
                <a16:creationId xmlns:a16="http://schemas.microsoft.com/office/drawing/2014/main" id="{6F1B8732-0B29-FE7B-B1B9-91AD3853D0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74" r="3" b="20551"/>
          <a:stretch/>
        </p:blipFill>
        <p:spPr>
          <a:xfrm>
            <a:off x="20" y="4571996"/>
            <a:ext cx="5315041" cy="22860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DDC0AE-D763-85C9-6158-E09317EAD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4482" y="442300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2600"/>
              <a:t>Personal values of an occupational therapist</a:t>
            </a:r>
          </a:p>
        </p:txBody>
      </p:sp>
      <p:pic>
        <p:nvPicPr>
          <p:cNvPr id="5" name="Picture 4" descr="Beneficence | isItEthical">
            <a:extLst>
              <a:ext uri="{FF2B5EF4-FFF2-40B4-BE49-F238E27FC236}">
                <a16:creationId xmlns:a16="http://schemas.microsoft.com/office/drawing/2014/main" id="{17C4DB30-B936-8D6E-C0EB-DCB58E5D8C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741" r="-1" b="32249"/>
          <a:stretch/>
        </p:blipFill>
        <p:spPr>
          <a:xfrm>
            <a:off x="20" y="-2"/>
            <a:ext cx="5315041" cy="2286000"/>
          </a:xfrm>
          <a:prstGeom prst="rect">
            <a:avLst/>
          </a:prstGeom>
        </p:spPr>
      </p:pic>
      <p:pic>
        <p:nvPicPr>
          <p:cNvPr id="4" name="Picture 3" descr="Free Elementary Showing Respect Lesson | Everyday Speech">
            <a:extLst>
              <a:ext uri="{FF2B5EF4-FFF2-40B4-BE49-F238E27FC236}">
                <a16:creationId xmlns:a16="http://schemas.microsoft.com/office/drawing/2014/main" id="{854DF718-932E-EA72-0E36-8DE083D1AC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7201" r="-1" b="29788"/>
          <a:stretch/>
        </p:blipFill>
        <p:spPr>
          <a:xfrm>
            <a:off x="20" y="2285999"/>
            <a:ext cx="5315041" cy="22859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D46B7F1-4B61-73FC-9C0A-B1B5E3BD7E93}"/>
              </a:ext>
            </a:extLst>
          </p:cNvPr>
          <p:cNvSpPr txBox="1"/>
          <p:nvPr/>
        </p:nvSpPr>
        <p:spPr>
          <a:xfrm>
            <a:off x="7172325" y="5715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8353DE-E939-A4BC-09CF-2C6EA1E3DD15}"/>
              </a:ext>
            </a:extLst>
          </p:cNvPr>
          <p:cNvSpPr txBox="1"/>
          <p:nvPr/>
        </p:nvSpPr>
        <p:spPr>
          <a:xfrm>
            <a:off x="6251854" y="1781384"/>
            <a:ext cx="5038725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/>
              <a:t>Honesty – an occupational therapist should do their outmost to provide all patients with honesty this allows trust to be built between the OT and the patient.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Respect - to treat a patient with respect and dignity allows the patient to feel appreciated and heard by the healthcare professional.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Compassion - having compassion for a patient means understanding and recognizing their concerns, distress and pain.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Providing equal treatment – the ability to practice equality within this profession eliminates discrimination and helps ensure every patient is provided with the best possible care no matter their age, ethnic background . etc.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52353-2A02-EC4B-F286-1F9CFA3B00B5}"/>
              </a:ext>
            </a:extLst>
          </p:cNvPr>
          <p:cNvSpPr txBox="1"/>
          <p:nvPr/>
        </p:nvSpPr>
        <p:spPr>
          <a:xfrm>
            <a:off x="6757515" y="5744308"/>
            <a:ext cx="2743200" cy="12157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Essential occupational therapy ( 2023)</a:t>
            </a:r>
          </a:p>
          <a:p>
            <a:r>
              <a:rPr lang="en-US" sz="1100" dirty="0"/>
              <a:t>Occupational therapy code of ethics (2015)</a:t>
            </a:r>
          </a:p>
          <a:p>
            <a:r>
              <a:rPr lang="en-US" sz="1100" dirty="0"/>
              <a:t>Core values and attitudes of occupational therapy practice(1993)</a:t>
            </a:r>
          </a:p>
          <a:p>
            <a:r>
              <a:rPr lang="en-US" sz="1100" dirty="0" err="1"/>
              <a:t>Allo</a:t>
            </a:r>
            <a:r>
              <a:rPr lang="en-US" sz="1100" dirty="0"/>
              <a:t>(2023)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387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DFBA6-294E-4E08-D125-3E325AE98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US" sz="2600"/>
              <a:t>Skills that a occupational therapist needs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06C87-177F-9E14-BFD0-B20641365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Teamwork skills – will be working with other health professions</a:t>
            </a:r>
            <a:endParaRPr lang="en-US" dirty="0" err="1"/>
          </a:p>
          <a:p>
            <a:pPr marL="285750" indent="-285750">
              <a:lnSpc>
                <a:spcPct val="90000"/>
              </a:lnSpc>
            </a:pPr>
            <a:r>
              <a:rPr lang="en-US" dirty="0"/>
              <a:t>Oral and verbal communication skills </a:t>
            </a:r>
          </a:p>
          <a:p>
            <a:pPr>
              <a:lnSpc>
                <a:spcPct val="90000"/>
              </a:lnSpc>
            </a:pPr>
            <a:r>
              <a:rPr lang="en-US" dirty="0"/>
              <a:t>Good reflection skills  - recognizing what are limitations are and where we can improve, so that they can improve their practice and improve patients outcome.</a:t>
            </a:r>
          </a:p>
          <a:p>
            <a:pPr>
              <a:lnSpc>
                <a:spcPct val="90000"/>
              </a:lnSpc>
            </a:pPr>
            <a:r>
              <a:rPr lang="en-US" dirty="0"/>
              <a:t>Must be able to cope under high pressure situations, and think out the box </a:t>
            </a:r>
          </a:p>
          <a:p>
            <a:pPr>
              <a:lnSpc>
                <a:spcPct val="90000"/>
              </a:lnSpc>
            </a:pPr>
            <a:r>
              <a:rPr lang="en-US" dirty="0"/>
              <a:t>Must have a good ability to provide simple explanations as you could be talking to patients of all ages </a:t>
            </a:r>
            <a:r>
              <a:rPr lang="en-US" dirty="0" err="1"/>
              <a:t>e.g</a:t>
            </a:r>
            <a:r>
              <a:rPr lang="en-US" dirty="0"/>
              <a:t> avoid using jargon.</a:t>
            </a:r>
          </a:p>
          <a:p>
            <a:pPr>
              <a:lnSpc>
                <a:spcPct val="90000"/>
              </a:lnSpc>
            </a:pPr>
            <a:r>
              <a:rPr lang="en-US" dirty="0"/>
              <a:t>Observation skills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100" dirty="0"/>
              <a:t>Prospects (2022)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100" dirty="0"/>
              <a:t>National library of medicine (2021)</a:t>
            </a:r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oft Skills – Inherent or Learned?">
            <a:extLst>
              <a:ext uri="{FF2B5EF4-FFF2-40B4-BE49-F238E27FC236}">
                <a16:creationId xmlns:a16="http://schemas.microsoft.com/office/drawing/2014/main" id="{61D2EDB7-E697-1179-4AB8-3635949FC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890" y="2430286"/>
            <a:ext cx="3328416" cy="200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743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5A2A1-C505-EB7E-736C-F7D048564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US" dirty="0"/>
              <a:t>Code of contact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D8615-7D6B-9A91-32AC-D22769563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/>
              <a:t>The Health and care </a:t>
            </a:r>
            <a:r>
              <a:rPr lang="en-US" dirty="0" err="1"/>
              <a:t>profesions</a:t>
            </a:r>
            <a:r>
              <a:rPr lang="en-US" dirty="0"/>
              <a:t> council (HCPC) is the regulatory body for occupational therapists and 14 other health care professions.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The HCPC:</a:t>
            </a:r>
          </a:p>
          <a:p>
            <a:pPr>
              <a:lnSpc>
                <a:spcPct val="90000"/>
              </a:lnSpc>
            </a:pPr>
            <a:r>
              <a:rPr lang="en-US" dirty="0"/>
              <a:t>Protects</a:t>
            </a:r>
          </a:p>
          <a:p>
            <a:pPr>
              <a:lnSpc>
                <a:spcPct val="90000"/>
              </a:lnSpc>
            </a:pPr>
            <a:r>
              <a:rPr lang="en-US" dirty="0"/>
              <a:t>Regulates health, physiological and care professionals in the UK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/>
              <a:t>The following area's they look at are:</a:t>
            </a:r>
          </a:p>
          <a:p>
            <a:pPr>
              <a:lnSpc>
                <a:spcPct val="90000"/>
              </a:lnSpc>
            </a:pPr>
            <a:r>
              <a:rPr lang="en-US" dirty="0"/>
              <a:t>Training 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Professional skills</a:t>
            </a:r>
            <a:endParaRPr lang="en-US"/>
          </a:p>
          <a:p>
            <a:pPr>
              <a:lnSpc>
                <a:spcPct val="90000"/>
              </a:lnSpc>
            </a:pPr>
            <a:r>
              <a:rPr lang="en-US" dirty="0"/>
              <a:t>Behavior and health </a:t>
            </a:r>
            <a:endParaRPr lang="en-US"/>
          </a:p>
          <a:p>
            <a:pPr>
              <a:lnSpc>
                <a:spcPct val="90000"/>
              </a:lnSpc>
            </a:pPr>
            <a:endParaRPr lang="en-US"/>
          </a:p>
          <a:p>
            <a:pPr marL="0" indent="0">
              <a:lnSpc>
                <a:spcPct val="90000"/>
              </a:lnSpc>
              <a:buNone/>
            </a:pPr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7 Tips for a Good Code of Conduct - EQS Group">
            <a:extLst>
              <a:ext uri="{FF2B5EF4-FFF2-40B4-BE49-F238E27FC236}">
                <a16:creationId xmlns:a16="http://schemas.microsoft.com/office/drawing/2014/main" id="{88DFA8D2-9FC7-96E8-4422-7EC175748C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890" y="2496854"/>
            <a:ext cx="3328416" cy="18722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5A7991-E6F2-B77F-8E59-6D2B5CB322EC}"/>
              </a:ext>
            </a:extLst>
          </p:cNvPr>
          <p:cNvSpPr txBox="1"/>
          <p:nvPr/>
        </p:nvSpPr>
        <p:spPr>
          <a:xfrm>
            <a:off x="4044461" y="6121121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/>
              <a:t>HCPC(2023)</a:t>
            </a:r>
          </a:p>
          <a:p>
            <a:r>
              <a:rPr lang="en-US" sz="1100" dirty="0"/>
              <a:t>Royal college of occupational therapist(2023)</a:t>
            </a:r>
          </a:p>
        </p:txBody>
      </p:sp>
    </p:spTree>
    <p:extLst>
      <p:ext uri="{BB962C8B-B14F-4D97-AF65-F5344CB8AC3E}">
        <p14:creationId xmlns:p14="http://schemas.microsoft.com/office/powerpoint/2010/main" val="392858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0219B2A4-9E92-2685-49D1-5F719CD205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2" t="2041" r="-7" b="1274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9A413C-16DD-1611-13AA-48FB042A1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511" y="975039"/>
            <a:ext cx="2286000" cy="2286000"/>
          </a:xfrm>
          <a:prstGeom prst="flowChartDocument">
            <a:avLst/>
          </a:prstGeom>
          <a:solidFill>
            <a:srgbClr val="000000">
              <a:alpha val="75000"/>
            </a:srgbClr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 ?</a:t>
            </a:r>
          </a:p>
        </p:txBody>
      </p:sp>
      <p:sp>
        <p:nvSpPr>
          <p:cNvPr id="9" name="Flowchart: Document 8">
            <a:extLst>
              <a:ext uri="{FF2B5EF4-FFF2-40B4-BE49-F238E27FC236}">
                <a16:creationId xmlns:a16="http://schemas.microsoft.com/office/drawing/2014/main" id="{0AD84CCE-B61B-45FD-8942-77C913052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19" y="810447"/>
            <a:ext cx="2615184" cy="2615184"/>
          </a:xfrm>
          <a:prstGeom prst="flowChartDocument">
            <a:avLst/>
          </a:prstGeom>
          <a:noFill/>
          <a:ln w="317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657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2ACBF-CA68-8A86-5926-ECA8E7C85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CAB3E-06DA-F4FB-8F40-ECA729A6E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100" b="1" u="sng" dirty="0">
                <a:latin typeface="Calibri"/>
                <a:ea typeface="Calibri"/>
                <a:cs typeface="Calibri"/>
                <a:hlinkClick r:id="rId2"/>
              </a:rPr>
              <a:t>https://www.prospects.ac.uk/job-profiles/occupational-therapist</a:t>
            </a:r>
            <a:endParaRPr lang="en-US" sz="1100">
              <a:latin typeface="Calibri"/>
              <a:ea typeface="Calibri"/>
              <a:cs typeface="Calibri"/>
            </a:endParaRPr>
          </a:p>
          <a:p>
            <a:r>
              <a:rPr lang="en-US" sz="1100" b="1" u="sng" dirty="0">
                <a:latin typeface="Calibri"/>
                <a:ea typeface="Calibri"/>
                <a:cs typeface="Calibri"/>
                <a:hlinkClick r:id="rId3"/>
              </a:rPr>
              <a:t>https://www.ncbi.nlm.nih.gov/pmc/articles/PMC8806294/#:~:text=Rapport%20is%20defined%20as%20a,parity%20between%20patient</a:t>
            </a:r>
            <a:r>
              <a:rPr lang="en-US" sz="1100" b="1" u="sng" dirty="0">
                <a:latin typeface="Calibri"/>
                <a:ea typeface="Calibri"/>
                <a:cs typeface="Calibri"/>
              </a:rPr>
              <a:t> </a:t>
            </a:r>
            <a:r>
              <a:rPr lang="en-US" sz="1100" b="1" u="sng" dirty="0">
                <a:latin typeface="Calibri"/>
                <a:ea typeface="Calibri"/>
                <a:cs typeface="Calibri"/>
                <a:hlinkClick r:id="rId3"/>
              </a:rPr>
              <a:t>%20and%20physician.&amp;text=Effective%20rapport%20has%20been%20</a:t>
            </a:r>
            <a:endParaRPr lang="en-US" sz="1100" dirty="0">
              <a:latin typeface="Calibri"/>
              <a:ea typeface="Calibri"/>
              <a:cs typeface="Calibri"/>
            </a:endParaRPr>
          </a:p>
          <a:p>
            <a:r>
              <a:rPr lang="en-US" sz="1100" b="1" u="sng" dirty="0">
                <a:latin typeface="Calibri"/>
                <a:ea typeface="Calibri"/>
                <a:cs typeface="Calibri"/>
                <a:hlinkClick r:id="rId4"/>
              </a:rPr>
              <a:t>https://www.pacificu.edu/sites/default/files/documents/8-Core%20Values.pdf</a:t>
            </a:r>
            <a:r>
              <a:rPr lang="en-US" sz="1100" b="1" u="sng" dirty="0">
                <a:latin typeface="Calibri"/>
                <a:ea typeface="Calibri"/>
                <a:cs typeface="Calibri"/>
              </a:rPr>
              <a:t>  </a:t>
            </a:r>
            <a:endParaRPr lang="en-US" sz="1100">
              <a:latin typeface="Calibri"/>
              <a:ea typeface="Calibri"/>
              <a:cs typeface="Calibri"/>
            </a:endParaRPr>
          </a:p>
          <a:p>
            <a:r>
              <a:rPr lang="en-US" sz="1100" b="1" u="sng" dirty="0">
                <a:latin typeface="Calibri"/>
                <a:ea typeface="Calibri"/>
                <a:cs typeface="Calibri"/>
                <a:hlinkClick r:id="rId5"/>
              </a:rPr>
              <a:t>https://www.otservices.ca/about-us/our-values/</a:t>
            </a:r>
            <a:r>
              <a:rPr lang="en-US" sz="1100" b="1" u="sng" dirty="0">
                <a:latin typeface="Calibri"/>
                <a:ea typeface="Calibri"/>
                <a:cs typeface="Calibri"/>
              </a:rPr>
              <a:t> </a:t>
            </a:r>
            <a:endParaRPr lang="en-US" sz="1100" dirty="0">
              <a:latin typeface="Calibri"/>
              <a:ea typeface="Calibri"/>
              <a:cs typeface="Calibri"/>
            </a:endParaRPr>
          </a:p>
          <a:p>
            <a:r>
              <a:rPr lang="en-US" sz="1100" b="1" u="sng" dirty="0">
                <a:latin typeface="Calibri"/>
                <a:ea typeface="Calibri"/>
                <a:cs typeface="Calibri"/>
                <a:hlinkClick r:id="rId6"/>
              </a:rPr>
              <a:t>https://www.pacificu.edu/sites/default/files/documents/Code%20of%20Ethics%202015.pdf</a:t>
            </a:r>
            <a:r>
              <a:rPr lang="en-US" sz="1100" b="1" u="sng" dirty="0">
                <a:latin typeface="Calibri"/>
                <a:ea typeface="Calibri"/>
                <a:cs typeface="Calibri"/>
              </a:rPr>
              <a:t> </a:t>
            </a:r>
            <a:endParaRPr lang="en-US" sz="1100" dirty="0">
              <a:latin typeface="Calibri"/>
              <a:ea typeface="Calibri"/>
              <a:cs typeface="Calibri"/>
            </a:endParaRPr>
          </a:p>
          <a:p>
            <a:r>
              <a:rPr lang="en-US" sz="1100" b="1" u="sng" dirty="0">
                <a:latin typeface="Calibri"/>
                <a:ea typeface="Calibri"/>
                <a:cs typeface="Calibri"/>
                <a:hlinkClick r:id="rId7"/>
              </a:rPr>
              <a:t>https://www.krysalisconsultancy.co.uk/resources/item/the-value-of-reflecting#:~:text=Reflecting%2C%20recognising%2C%20and%20acknowledging%20ones,of%20each%20of%20our%20clients</a:t>
            </a:r>
            <a:r>
              <a:rPr lang="en-US" sz="1100" b="1" dirty="0">
                <a:latin typeface="Calibri"/>
                <a:ea typeface="Calibri"/>
                <a:cs typeface="Calibri"/>
              </a:rPr>
              <a:t>.</a:t>
            </a:r>
            <a:endParaRPr lang="en-US" sz="1100" dirty="0">
              <a:latin typeface="Calibri"/>
              <a:ea typeface="Calibri"/>
              <a:cs typeface="Calibri"/>
            </a:endParaRPr>
          </a:p>
          <a:p>
            <a:r>
              <a:rPr lang="en-US" sz="1100" b="1" u="sng" dirty="0">
                <a:latin typeface="Calibri"/>
                <a:ea typeface="Calibri"/>
                <a:cs typeface="Calibri"/>
                <a:hlinkClick r:id="rId8"/>
              </a:rPr>
              <a:t>https://www.hcpc-uk.org/standards/standards-of-proficiency/occupational-therapists/</a:t>
            </a:r>
            <a:endParaRPr lang="en-US" sz="1100" b="1" u="sng" dirty="0">
              <a:latin typeface="Calibri"/>
              <a:ea typeface="Calibri"/>
              <a:cs typeface="Calibri"/>
            </a:endParaRPr>
          </a:p>
          <a:p>
            <a:r>
              <a:rPr lang="en-US" sz="1100" b="1" u="sng" dirty="0">
                <a:latin typeface="Calibri"/>
                <a:ea typeface="Calibri"/>
                <a:cs typeface="Calibri"/>
                <a:hlinkClick r:id="rId9"/>
              </a:rPr>
              <a:t>https://www.rcot.co.uk/about-occupational-therapy/become-an-occupational-therapist/hcpc#:~:text=The%20Health%20and%20Care%20Professions,its%20registration%20and%20audit%20process</a:t>
            </a:r>
            <a:r>
              <a:rPr lang="en-US" sz="1100" b="1" dirty="0">
                <a:latin typeface="Calibri"/>
                <a:ea typeface="Calibri"/>
                <a:cs typeface="Calibri"/>
              </a:rPr>
              <a:t>.</a:t>
            </a:r>
            <a:endParaRPr lang="en-US" sz="1100" dirty="0">
              <a:latin typeface="Calibri"/>
              <a:ea typeface="Calibri"/>
              <a:cs typeface="Calibri"/>
            </a:endParaRPr>
          </a:p>
          <a:p>
            <a:r>
              <a:rPr lang="en-US" sz="1100" b="1" u="sng" dirty="0">
                <a:latin typeface="Calibri"/>
                <a:ea typeface="Calibri"/>
                <a:cs typeface="Calibri"/>
                <a:hlinkClick r:id="rId10"/>
              </a:rPr>
              <a:t>https://</a:t>
            </a:r>
            <a:r>
              <a:rPr lang="en-US" sz="1100" b="1" u="sng" dirty="0">
                <a:latin typeface="Calibri"/>
                <a:ea typeface="Calibri"/>
                <a:cs typeface="Calibri"/>
                <a:hlinkClick r:id="rId10"/>
              </a:rPr>
              <a:t>www.allohealth.care/healthfeed/sex-education/therapeutic-relationship-occupational-therapy#:~:text=By%20building%20trust%2C%20therapists%20can,engagement%20and%20worse%20treatment</a:t>
            </a:r>
            <a:endParaRPr lang="en-US" sz="1100"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ea typeface="+mn-lt"/>
                <a:cs typeface="+mn-lt"/>
                <a:hlinkClick r:id="rId11"/>
              </a:rPr>
              <a:t>https://www.cde.state.co.us/sites/default/files/documents/cdesped/download/pdf/ot_codeofethics.pdf</a:t>
            </a:r>
            <a:endParaRPr lang="en-US" sz="1100" b="1" u="sng" dirty="0">
              <a:latin typeface="Calibri"/>
              <a:cs typeface="Calibri"/>
            </a:endParaRPr>
          </a:p>
          <a:p>
            <a:endParaRPr lang="en-US" sz="1100" dirty="0">
              <a:latin typeface="Gill Sans MT"/>
              <a:cs typeface="Calibri"/>
            </a:endParaRPr>
          </a:p>
          <a:p>
            <a:endParaRPr lang="en-US" sz="1100" b="1" u="sng" dirty="0">
              <a:latin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56049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TotalTime>0</TotalTime>
  <Words>1</Words>
  <Application>Microsoft Office PowerPoint</Application>
  <PresentationFormat>Widescreen</PresentationFormat>
  <Paragraphs>1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Parcel</vt:lpstr>
      <vt:lpstr>Occupational therapist</vt:lpstr>
      <vt:lpstr>Introduction </vt:lpstr>
      <vt:lpstr>commitments of an occupational therapist</vt:lpstr>
      <vt:lpstr>Personal values of an occupational therapist</vt:lpstr>
      <vt:lpstr>Skills that a occupational therapist needs </vt:lpstr>
      <vt:lpstr>Code of contact</vt:lpstr>
      <vt:lpstr>Any questions ?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1002</cp:revision>
  <dcterms:created xsi:type="dcterms:W3CDTF">2023-11-24T17:44:07Z</dcterms:created>
  <dcterms:modified xsi:type="dcterms:W3CDTF">2023-11-27T23:25:13Z</dcterms:modified>
</cp:coreProperties>
</file>