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67" r:id="rId3"/>
    <p:sldId id="259" r:id="rId4"/>
    <p:sldId id="260" r:id="rId5"/>
    <p:sldId id="261" r:id="rId6"/>
    <p:sldId id="262" r:id="rId7"/>
    <p:sldId id="263" r:id="rId8"/>
    <p:sldId id="264" r:id="rId9"/>
    <p:sldId id="265" r:id="rId10"/>
    <p:sldId id="266" r:id="rId11"/>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5653" autoAdjust="0"/>
    <p:restoredTop sz="94610"/>
  </p:normalViewPr>
  <p:slideViewPr>
    <p:cSldViewPr snapToGrid="0" snapToObjects="1">
      <p:cViewPr varScale="1">
        <p:scale>
          <a:sx n="86" d="100"/>
          <a:sy n="86" d="100"/>
        </p:scale>
        <p:origin x="72" y="1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0620178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3" name="Text 0"/>
          <p:cNvSpPr/>
          <p:nvPr/>
        </p:nvSpPr>
        <p:spPr>
          <a:xfrm>
            <a:off x="914400" y="822960"/>
            <a:ext cx="8412480" cy="457200"/>
          </a:xfrm>
          <a:prstGeom prst="rect">
            <a:avLst/>
          </a:prstGeom>
          <a:noFill/>
          <a:ln/>
        </p:spPr>
        <p:txBody>
          <a:bodyPr wrap="square" rtlCol="0" anchor="ctr"/>
          <a:lstStyle/>
          <a:p>
            <a:pPr marL="342900" indent="-342900">
              <a:buSzPct val="100000"/>
              <a:buChar char="•"/>
            </a:pPr>
            <a:r>
              <a:rPr lang="en-US" sz="1800" dirty="0">
                <a:solidFill>
                  <a:srgbClr val="1A1A1A"/>
                </a:solidFill>
                <a:latin typeface="Calibri" pitchFamily="34" charset="0"/>
                <a:ea typeface="Calibri" pitchFamily="34" charset="-122"/>
                <a:cs typeface="Calibri" pitchFamily="34" charset="-120"/>
              </a:rPr>
              <a:t>Module Title: </a:t>
            </a:r>
            <a:r>
              <a:rPr lang="en-US" sz="1800" b="1" i="1" dirty="0">
                <a:solidFill>
                  <a:srgbClr val="1A1A1A"/>
                </a:solidFill>
                <a:latin typeface="Calibri" pitchFamily="34" charset="0"/>
                <a:ea typeface="Calibri" pitchFamily="34" charset="-122"/>
                <a:cs typeface="Calibri" pitchFamily="34" charset="-120"/>
              </a:rPr>
              <a:t>Professional Career Development within H&amp;SC</a:t>
            </a:r>
            <a:endParaRPr lang="en-US" sz="1800" dirty="0"/>
          </a:p>
        </p:txBody>
      </p:sp>
      <p:sp>
        <p:nvSpPr>
          <p:cNvPr id="4" name="Text 1"/>
          <p:cNvSpPr/>
          <p:nvPr/>
        </p:nvSpPr>
        <p:spPr>
          <a:xfrm>
            <a:off x="914400" y="1325880"/>
            <a:ext cx="8412480" cy="457200"/>
          </a:xfrm>
          <a:prstGeom prst="rect">
            <a:avLst/>
          </a:prstGeom>
          <a:noFill/>
          <a:ln/>
        </p:spPr>
        <p:txBody>
          <a:bodyPr wrap="square" rtlCol="0" anchor="ctr"/>
          <a:lstStyle/>
          <a:p>
            <a:pPr marL="342900" indent="-342900">
              <a:buSzPct val="100000"/>
              <a:buChar char="•"/>
            </a:pPr>
            <a:r>
              <a:rPr lang="en-US" sz="1800" dirty="0">
                <a:solidFill>
                  <a:srgbClr val="1A1A1A"/>
                </a:solidFill>
                <a:latin typeface="Calibri" pitchFamily="34" charset="0"/>
                <a:ea typeface="Calibri" pitchFamily="34" charset="-122"/>
                <a:cs typeface="Calibri" pitchFamily="34" charset="-120"/>
              </a:rPr>
              <a:t>Module Number: </a:t>
            </a:r>
            <a:r>
              <a:rPr lang="en-US" sz="1800" b="1" i="1" dirty="0">
                <a:solidFill>
                  <a:srgbClr val="1A1A1A"/>
                </a:solidFill>
                <a:latin typeface="Calibri" pitchFamily="34" charset="0"/>
                <a:ea typeface="Calibri" pitchFamily="34" charset="-122"/>
                <a:cs typeface="Calibri" pitchFamily="34" charset="-120"/>
              </a:rPr>
              <a:t>LCHS 4009 (LON)</a:t>
            </a:r>
            <a:endParaRPr lang="en-US" sz="1800" dirty="0"/>
          </a:p>
        </p:txBody>
      </p:sp>
      <p:sp>
        <p:nvSpPr>
          <p:cNvPr id="5" name="Text 2"/>
          <p:cNvSpPr/>
          <p:nvPr/>
        </p:nvSpPr>
        <p:spPr>
          <a:xfrm>
            <a:off x="914400" y="1828800"/>
            <a:ext cx="8412480" cy="457200"/>
          </a:xfrm>
          <a:prstGeom prst="rect">
            <a:avLst/>
          </a:prstGeom>
          <a:noFill/>
          <a:ln/>
        </p:spPr>
        <p:txBody>
          <a:bodyPr wrap="square" rtlCol="0" anchor="ctr"/>
          <a:lstStyle/>
          <a:p>
            <a:pPr marL="342900" indent="-342900">
              <a:buSzPct val="100000"/>
              <a:buChar char="•"/>
            </a:pPr>
            <a:r>
              <a:rPr lang="en-US" sz="1800" dirty="0">
                <a:solidFill>
                  <a:srgbClr val="1A1A1A"/>
                </a:solidFill>
                <a:latin typeface="Calibri" pitchFamily="34" charset="0"/>
                <a:ea typeface="Calibri" pitchFamily="34" charset="-122"/>
                <a:cs typeface="Calibri" pitchFamily="34" charset="-120"/>
              </a:rPr>
              <a:t>Assignment No: </a:t>
            </a:r>
            <a:r>
              <a:rPr lang="en-US" sz="1800" b="1" i="1" dirty="0">
                <a:solidFill>
                  <a:srgbClr val="1A1A1A"/>
                </a:solidFill>
                <a:latin typeface="Calibri" pitchFamily="34" charset="0"/>
                <a:ea typeface="Calibri" pitchFamily="34" charset="-122"/>
                <a:cs typeface="Calibri" pitchFamily="34" charset="-120"/>
              </a:rPr>
              <a:t>ASSIGNMENT 1</a:t>
            </a:r>
            <a:endParaRPr lang="en-US" sz="1800" dirty="0"/>
          </a:p>
        </p:txBody>
      </p:sp>
      <p:sp>
        <p:nvSpPr>
          <p:cNvPr id="6" name="Text 3"/>
          <p:cNvSpPr/>
          <p:nvPr/>
        </p:nvSpPr>
        <p:spPr>
          <a:xfrm>
            <a:off x="914400" y="2331720"/>
            <a:ext cx="8412480" cy="457200"/>
          </a:xfrm>
          <a:prstGeom prst="rect">
            <a:avLst/>
          </a:prstGeom>
          <a:noFill/>
          <a:ln/>
        </p:spPr>
        <p:txBody>
          <a:bodyPr wrap="square" rtlCol="0" anchor="ctr"/>
          <a:lstStyle/>
          <a:p>
            <a:pPr marL="342900" indent="-342900">
              <a:buSzPct val="100000"/>
              <a:buChar char="•"/>
            </a:pPr>
            <a:r>
              <a:rPr lang="en-US" sz="1800" dirty="0">
                <a:solidFill>
                  <a:srgbClr val="1A1A1A"/>
                </a:solidFill>
                <a:latin typeface="Calibri" pitchFamily="34" charset="0"/>
                <a:ea typeface="Calibri" pitchFamily="34" charset="-122"/>
                <a:cs typeface="Calibri" pitchFamily="34" charset="-120"/>
              </a:rPr>
              <a:t>Title: </a:t>
            </a:r>
            <a:r>
              <a:rPr lang="en-US" sz="1800" b="1" i="1" dirty="0">
                <a:solidFill>
                  <a:srgbClr val="1A1A1A"/>
                </a:solidFill>
                <a:latin typeface="Calibri" pitchFamily="34" charset="0"/>
                <a:ea typeface="Calibri" pitchFamily="34" charset="-122"/>
                <a:cs typeface="Calibri" pitchFamily="34" charset="-120"/>
              </a:rPr>
              <a:t>Communication in Health and Social Care</a:t>
            </a:r>
            <a:endParaRPr lang="en-US" sz="1800" dirty="0"/>
          </a:p>
        </p:txBody>
      </p:sp>
      <p:sp>
        <p:nvSpPr>
          <p:cNvPr id="7" name="Text 4"/>
          <p:cNvSpPr/>
          <p:nvPr/>
        </p:nvSpPr>
        <p:spPr>
          <a:xfrm>
            <a:off x="914400" y="2834640"/>
            <a:ext cx="8412480" cy="457200"/>
          </a:xfrm>
          <a:prstGeom prst="rect">
            <a:avLst/>
          </a:prstGeom>
          <a:noFill/>
          <a:ln/>
        </p:spPr>
        <p:txBody>
          <a:bodyPr wrap="square" rtlCol="0" anchor="ctr"/>
          <a:lstStyle/>
          <a:p>
            <a:pPr marL="342900" indent="-342900">
              <a:buSzPct val="100000"/>
              <a:buChar char="•"/>
            </a:pPr>
            <a:r>
              <a:rPr lang="en-US" sz="1800" dirty="0">
                <a:solidFill>
                  <a:srgbClr val="1A1A1A"/>
                </a:solidFill>
                <a:latin typeface="Calibri" pitchFamily="34" charset="0"/>
                <a:ea typeface="Calibri" pitchFamily="34" charset="-122"/>
                <a:cs typeface="Calibri" pitchFamily="34" charset="-120"/>
              </a:rPr>
              <a:t>Student Name: </a:t>
            </a:r>
            <a:r>
              <a:rPr lang="en-US" sz="1800" b="1" i="1" dirty="0">
                <a:solidFill>
                  <a:srgbClr val="1A1A1A"/>
                </a:solidFill>
                <a:latin typeface="Calibri" pitchFamily="34" charset="0"/>
                <a:ea typeface="Calibri" pitchFamily="34" charset="-122"/>
                <a:cs typeface="Calibri" pitchFamily="34" charset="-120"/>
              </a:rPr>
              <a:t>Prince Peter Ojeabulu Okhueidiata</a:t>
            </a:r>
            <a:endParaRPr lang="en-US" sz="1800" dirty="0"/>
          </a:p>
        </p:txBody>
      </p:sp>
      <p:sp>
        <p:nvSpPr>
          <p:cNvPr id="8" name="Text 5"/>
          <p:cNvSpPr/>
          <p:nvPr/>
        </p:nvSpPr>
        <p:spPr>
          <a:xfrm>
            <a:off x="914400" y="3337560"/>
            <a:ext cx="8412480" cy="457200"/>
          </a:xfrm>
          <a:prstGeom prst="rect">
            <a:avLst/>
          </a:prstGeom>
          <a:noFill/>
          <a:ln/>
        </p:spPr>
        <p:txBody>
          <a:bodyPr wrap="square" rtlCol="0" anchor="ctr"/>
          <a:lstStyle/>
          <a:p>
            <a:pPr marL="342900" indent="-342900">
              <a:buSzPct val="100000"/>
              <a:buChar char="•"/>
            </a:pPr>
            <a:r>
              <a:rPr lang="en-US" sz="1800" dirty="0">
                <a:solidFill>
                  <a:srgbClr val="1A1A1A"/>
                </a:solidFill>
                <a:latin typeface="Calibri" pitchFamily="34" charset="0"/>
                <a:ea typeface="Calibri" pitchFamily="34" charset="-122"/>
                <a:cs typeface="Calibri" pitchFamily="34" charset="-120"/>
              </a:rPr>
              <a:t>Student ID:2509560</a:t>
            </a:r>
            <a:endParaRPr lang="en-US" sz="1800" dirty="0"/>
          </a:p>
        </p:txBody>
      </p:sp>
      <p:sp>
        <p:nvSpPr>
          <p:cNvPr id="9" name="Text 6"/>
          <p:cNvSpPr/>
          <p:nvPr/>
        </p:nvSpPr>
        <p:spPr>
          <a:xfrm>
            <a:off x="612396" y="3703320"/>
            <a:ext cx="8412480" cy="457200"/>
          </a:xfrm>
          <a:prstGeom prst="rect">
            <a:avLst/>
          </a:prstGeom>
          <a:noFill/>
          <a:ln/>
        </p:spPr>
        <p:txBody>
          <a:bodyPr wrap="square" rtlCol="0" anchor="ctr"/>
          <a:lstStyle/>
          <a:p>
            <a:pPr marL="342900" indent="-342900">
              <a:buSzPct val="100000"/>
              <a:buChar char="•"/>
            </a:pPr>
            <a:r>
              <a:rPr lang="en-US" sz="1800" dirty="0">
                <a:solidFill>
                  <a:srgbClr val="1A1A1A"/>
                </a:solidFill>
                <a:latin typeface="Calibri" pitchFamily="34" charset="0"/>
                <a:ea typeface="Calibri" pitchFamily="34" charset="-122"/>
                <a:cs typeface="Calibri" pitchFamily="34" charset="-120"/>
              </a:rPr>
              <a:t>      Lecture Name: </a:t>
            </a:r>
            <a:r>
              <a:rPr lang="en-US" sz="1800" dirty="0" err="1">
                <a:solidFill>
                  <a:srgbClr val="1A1A1A"/>
                </a:solidFill>
                <a:latin typeface="Calibri" pitchFamily="34" charset="0"/>
                <a:ea typeface="Calibri" pitchFamily="34" charset="-122"/>
                <a:cs typeface="Calibri" pitchFamily="34" charset="-120"/>
              </a:rPr>
              <a:t>Dilhara</a:t>
            </a:r>
            <a:r>
              <a:rPr lang="en-US" sz="1800" dirty="0">
                <a:solidFill>
                  <a:srgbClr val="1A1A1A"/>
                </a:solidFill>
                <a:latin typeface="Calibri" pitchFamily="34" charset="0"/>
                <a:ea typeface="Calibri" pitchFamily="34" charset="-122"/>
                <a:cs typeface="Calibri" pitchFamily="34" charset="-120"/>
              </a:rPr>
              <a:t> </a:t>
            </a:r>
            <a:r>
              <a:rPr lang="en-US" sz="1800" dirty="0" err="1">
                <a:solidFill>
                  <a:srgbClr val="1A1A1A"/>
                </a:solidFill>
                <a:latin typeface="Calibri" pitchFamily="34" charset="0"/>
                <a:ea typeface="Calibri" pitchFamily="34" charset="-122"/>
                <a:cs typeface="Calibri" pitchFamily="34" charset="-120"/>
              </a:rPr>
              <a:t>Nadeeshani</a:t>
            </a:r>
            <a:r>
              <a:rPr lang="en-US" sz="1800" dirty="0">
                <a:solidFill>
                  <a:srgbClr val="1A1A1A"/>
                </a:solidFill>
                <a:latin typeface="Calibri" pitchFamily="34" charset="0"/>
                <a:ea typeface="Calibri" pitchFamily="34" charset="-122"/>
                <a:cs typeface="Calibri" pitchFamily="34" charset="-120"/>
              </a:rPr>
              <a:t> </a:t>
            </a:r>
            <a:r>
              <a:rPr lang="en-US" sz="1800" dirty="0" err="1">
                <a:solidFill>
                  <a:srgbClr val="1A1A1A"/>
                </a:solidFill>
                <a:latin typeface="Calibri" pitchFamily="34" charset="0"/>
                <a:ea typeface="Calibri" pitchFamily="34" charset="-122"/>
                <a:cs typeface="Calibri" pitchFamily="34" charset="-120"/>
              </a:rPr>
              <a:t>Mampitiya</a:t>
            </a:r>
            <a:r>
              <a:rPr lang="en-US" sz="1800" dirty="0">
                <a:solidFill>
                  <a:srgbClr val="1A1A1A"/>
                </a:solidFill>
                <a:latin typeface="Calibri" pitchFamily="34" charset="0"/>
                <a:ea typeface="Calibri" pitchFamily="34" charset="-122"/>
                <a:cs typeface="Calibri" pitchFamily="34" charset="-120"/>
              </a:rPr>
              <a:t> </a:t>
            </a:r>
            <a:endParaRPr lang="en-US" sz="1800" dirty="0"/>
          </a:p>
        </p:txBody>
      </p:sp>
      <p:pic>
        <p:nvPicPr>
          <p:cNvPr id="10" name="Image 1" descr="/home/claude/pptx_work2/footer_band_clean.png"/>
          <p:cNvPicPr>
            <a:picLocks noChangeAspect="1"/>
          </p:cNvPicPr>
          <p:nvPr/>
        </p:nvPicPr>
        <p:blipFill>
          <a:blip r:embed="rId3"/>
          <a:stretch>
            <a:fillRect/>
          </a:stretch>
        </p:blipFill>
        <p:spPr>
          <a:xfrm>
            <a:off x="0" y="5669280"/>
            <a:ext cx="12188952" cy="1188720"/>
          </a:xfrm>
          <a:prstGeom prst="rect">
            <a:avLst/>
          </a:prstGeom>
        </p:spPr>
      </p:pic>
      <p:sp>
        <p:nvSpPr>
          <p:cNvPr id="11" name="Text 7"/>
          <p:cNvSpPr/>
          <p:nvPr/>
        </p:nvSpPr>
        <p:spPr>
          <a:xfrm>
            <a:off x="137160" y="6510528"/>
            <a:ext cx="1463040" cy="27432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26/06/2026</a:t>
            </a:r>
            <a:endParaRPr lang="en-US" sz="1100" dirty="0"/>
          </a:p>
        </p:txBody>
      </p:sp>
      <p:sp>
        <p:nvSpPr>
          <p:cNvPr id="12" name="Text 8"/>
          <p:cNvSpPr/>
          <p:nvPr/>
        </p:nvSpPr>
        <p:spPr>
          <a:xfrm>
            <a:off x="11704320" y="6510528"/>
            <a:ext cx="411480" cy="274320"/>
          </a:xfrm>
          <a:prstGeom prst="rect">
            <a:avLst/>
          </a:prstGeom>
          <a:noFill/>
          <a:ln/>
        </p:spPr>
        <p:txBody>
          <a:bodyPr wrap="square" lIns="0" tIns="0" rIns="0" bIns="0" rtlCol="0" anchor="ctr"/>
          <a:lstStyle/>
          <a:p>
            <a:pPr marL="0" indent="0" algn="r">
              <a:buNone/>
            </a:pPr>
            <a:r>
              <a:rPr lang="en-US" sz="1100" dirty="0">
                <a:solidFill>
                  <a:srgbClr val="FFFFFF"/>
                </a:solidFill>
                <a:latin typeface="Calibri" pitchFamily="34" charset="0"/>
                <a:ea typeface="Calibri" pitchFamily="34" charset="-122"/>
                <a:cs typeface="Calibri" pitchFamily="34" charset="-120"/>
              </a:rPr>
              <a:t>1</a:t>
            </a:r>
            <a:endParaRPr lang="en-US" sz="11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28600"/>
            <a:ext cx="11274552" cy="822960"/>
          </a:xfrm>
          <a:prstGeom prst="rect">
            <a:avLst/>
          </a:prstGeom>
          <a:noFill/>
          <a:ln/>
        </p:spPr>
        <p:txBody>
          <a:bodyPr wrap="square" rtlCol="0" anchor="ctr"/>
          <a:lstStyle/>
          <a:p>
            <a:pPr marL="0" indent="0" algn="ctr">
              <a:buNone/>
            </a:pPr>
            <a:r>
              <a:rPr lang="en-US" sz="3200" b="1" dirty="0">
                <a:solidFill>
                  <a:srgbClr val="1A1A1A"/>
                </a:solidFill>
                <a:latin typeface="Calibri" pitchFamily="34" charset="0"/>
                <a:ea typeface="Calibri" pitchFamily="34" charset="-122"/>
                <a:cs typeface="Calibri" pitchFamily="34" charset="-120"/>
              </a:rPr>
              <a:t>Acknowledgement of AI Use</a:t>
            </a:r>
            <a:endParaRPr lang="en-US" sz="3200" dirty="0"/>
          </a:p>
        </p:txBody>
      </p:sp>
      <p:sp>
        <p:nvSpPr>
          <p:cNvPr id="3" name="Text 1"/>
          <p:cNvSpPr/>
          <p:nvPr/>
        </p:nvSpPr>
        <p:spPr>
          <a:xfrm>
            <a:off x="1097280" y="1645920"/>
            <a:ext cx="9966960" cy="1645920"/>
          </a:xfrm>
          <a:prstGeom prst="rect">
            <a:avLst/>
          </a:prstGeom>
          <a:noFill/>
          <a:ln/>
        </p:spPr>
        <p:txBody>
          <a:bodyPr wrap="square" rtlCol="0" anchor="ctr"/>
          <a:lstStyle/>
          <a:p>
            <a:pPr marL="0" indent="0" algn="ctr">
              <a:buNone/>
            </a:pPr>
            <a:r>
              <a:rPr lang="en-US" sz="1900" dirty="0">
                <a:solidFill>
                  <a:srgbClr val="1A1A1A"/>
                </a:solidFill>
                <a:latin typeface="Calibri" pitchFamily="34" charset="0"/>
                <a:ea typeface="Calibri" pitchFamily="34" charset="-122"/>
                <a:cs typeface="Calibri" pitchFamily="34" charset="-120"/>
              </a:rPr>
              <a:t>The wording, structure and analysis in this presentation are my own. Generative AI was used only to check grammar, verify the accuracy of referencing details, and confirm publication dates, in line with module guidance.</a:t>
            </a:r>
            <a:endParaRPr lang="en-US" sz="1900" dirty="0"/>
          </a:p>
        </p:txBody>
      </p:sp>
      <p:pic>
        <p:nvPicPr>
          <p:cNvPr id="4" name="Image 0" descr="/home/claude/pptx_work2/footer_band_clean.png"/>
          <p:cNvPicPr>
            <a:picLocks noChangeAspect="1"/>
          </p:cNvPicPr>
          <p:nvPr/>
        </p:nvPicPr>
        <p:blipFill>
          <a:blip r:embed="rId3"/>
          <a:stretch>
            <a:fillRect/>
          </a:stretch>
        </p:blipFill>
        <p:spPr>
          <a:xfrm>
            <a:off x="0" y="5669280"/>
            <a:ext cx="12188952" cy="1188720"/>
          </a:xfrm>
          <a:prstGeom prst="rect">
            <a:avLst/>
          </a:prstGeom>
        </p:spPr>
      </p:pic>
      <p:sp>
        <p:nvSpPr>
          <p:cNvPr id="5" name="Text 2"/>
          <p:cNvSpPr/>
          <p:nvPr/>
        </p:nvSpPr>
        <p:spPr>
          <a:xfrm>
            <a:off x="137160" y="6510528"/>
            <a:ext cx="1463040" cy="27432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26/06/2026</a:t>
            </a:r>
            <a:endParaRPr lang="en-US" sz="1100" dirty="0"/>
          </a:p>
        </p:txBody>
      </p:sp>
      <p:sp>
        <p:nvSpPr>
          <p:cNvPr id="6" name="Text 3"/>
          <p:cNvSpPr/>
          <p:nvPr/>
        </p:nvSpPr>
        <p:spPr>
          <a:xfrm>
            <a:off x="11704320" y="6510528"/>
            <a:ext cx="411480" cy="274320"/>
          </a:xfrm>
          <a:prstGeom prst="rect">
            <a:avLst/>
          </a:prstGeom>
          <a:noFill/>
          <a:ln/>
        </p:spPr>
        <p:txBody>
          <a:bodyPr wrap="square" lIns="0" tIns="0" rIns="0" bIns="0" rtlCol="0" anchor="ctr"/>
          <a:lstStyle/>
          <a:p>
            <a:pPr marL="0" indent="0" algn="r">
              <a:buNone/>
            </a:pPr>
            <a:r>
              <a:rPr lang="en-US" sz="1100" dirty="0">
                <a:solidFill>
                  <a:srgbClr val="FFFFFF"/>
                </a:solidFill>
                <a:latin typeface="Calibri" pitchFamily="34" charset="0"/>
                <a:ea typeface="Calibri" pitchFamily="34" charset="-122"/>
                <a:cs typeface="Calibri" pitchFamily="34" charset="-120"/>
              </a:rPr>
              <a:t>3</a:t>
            </a:r>
            <a:endParaRPr lang="en-US" sz="11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11274552" cy="822960"/>
          </a:xfrm>
          <a:prstGeom prst="rect">
            <a:avLst/>
          </a:prstGeom>
          <a:noFill/>
          <a:ln/>
        </p:spPr>
        <p:txBody>
          <a:bodyPr wrap="square" rtlCol="0" anchor="ctr"/>
          <a:lstStyle/>
          <a:p>
            <a:pPr marL="0" indent="0" algn="l">
              <a:buNone/>
            </a:pPr>
            <a:r>
              <a:rPr lang="en-US" sz="3200" b="1" dirty="0">
                <a:solidFill>
                  <a:srgbClr val="1A1A1A"/>
                </a:solidFill>
                <a:latin typeface="Calibri" pitchFamily="34" charset="0"/>
                <a:ea typeface="Calibri" pitchFamily="34" charset="-122"/>
                <a:cs typeface="Calibri" pitchFamily="34" charset="-120"/>
              </a:rPr>
              <a:t>Introduction</a:t>
            </a:r>
            <a:endParaRPr lang="en-US" sz="3200" dirty="0"/>
          </a:p>
        </p:txBody>
      </p:sp>
      <p:pic>
        <p:nvPicPr>
          <p:cNvPr id="3" name="Image 0" descr="preencoded.png"/>
          <p:cNvPicPr>
            <a:picLocks noChangeAspect="1"/>
          </p:cNvPicPr>
          <p:nvPr/>
        </p:nvPicPr>
        <p:blipFill>
          <a:blip r:embed="rId3"/>
          <a:stretch>
            <a:fillRect/>
          </a:stretch>
        </p:blipFill>
        <p:spPr>
          <a:xfrm>
            <a:off x="548640" y="1143000"/>
            <a:ext cx="365760" cy="365760"/>
          </a:xfrm>
          <a:prstGeom prst="rect">
            <a:avLst/>
          </a:prstGeom>
        </p:spPr>
      </p:pic>
      <p:sp>
        <p:nvSpPr>
          <p:cNvPr id="4" name="Text 1"/>
          <p:cNvSpPr/>
          <p:nvPr/>
        </p:nvSpPr>
        <p:spPr>
          <a:xfrm>
            <a:off x="1051560" y="1161288"/>
            <a:ext cx="5486400" cy="365760"/>
          </a:xfrm>
          <a:prstGeom prst="rect">
            <a:avLst/>
          </a:prstGeom>
          <a:noFill/>
          <a:ln/>
        </p:spPr>
        <p:txBody>
          <a:bodyPr wrap="square" rtlCol="0" anchor="ctr"/>
          <a:lstStyle/>
          <a:p>
            <a:pPr marL="0" indent="0">
              <a:buNone/>
            </a:pPr>
            <a:r>
              <a:rPr lang="en-US" sz="1800" b="1" i="1" dirty="0">
                <a:solidFill>
                  <a:srgbClr val="1A1A1A"/>
                </a:solidFill>
                <a:latin typeface="Calibri" pitchFamily="34" charset="0"/>
                <a:ea typeface="Calibri" pitchFamily="34" charset="-122"/>
                <a:cs typeface="Calibri" pitchFamily="34" charset="-120"/>
              </a:rPr>
              <a:t>A Little About Me</a:t>
            </a:r>
            <a:endParaRPr lang="en-US" sz="1800" dirty="0"/>
          </a:p>
        </p:txBody>
      </p:sp>
      <p:sp>
        <p:nvSpPr>
          <p:cNvPr id="5" name="Text 2"/>
          <p:cNvSpPr/>
          <p:nvPr/>
        </p:nvSpPr>
        <p:spPr>
          <a:xfrm>
            <a:off x="548640" y="1554480"/>
            <a:ext cx="5943600" cy="822960"/>
          </a:xfrm>
          <a:prstGeom prst="rect">
            <a:avLst/>
          </a:prstGeom>
          <a:noFill/>
          <a:ln/>
        </p:spPr>
        <p:txBody>
          <a:bodyPr wrap="square" rtlCol="0" anchor="ctr"/>
          <a:lstStyle/>
          <a:p>
            <a:pPr marL="342900" indent="-342900">
              <a:buSzPct val="100000"/>
              <a:buChar char="•"/>
            </a:pPr>
            <a:r>
              <a:rPr lang="en-US" sz="1400" dirty="0">
                <a:solidFill>
                  <a:srgbClr val="1A1A1A"/>
                </a:solidFill>
                <a:latin typeface="Calibri" pitchFamily="34" charset="0"/>
                <a:ea typeface="Calibri" pitchFamily="34" charset="-122"/>
                <a:cs typeface="Calibri" pitchFamily="34" charset="-120"/>
              </a:rPr>
              <a:t>I am studying Health and Social Care and hope to build a career supporting older people, including those living with dementia, in a residential or hospital setting.</a:t>
            </a:r>
            <a:endParaRPr lang="en-US" sz="1400" dirty="0"/>
          </a:p>
        </p:txBody>
      </p:sp>
      <p:pic>
        <p:nvPicPr>
          <p:cNvPr id="6" name="Image 1" descr="preencoded.png"/>
          <p:cNvPicPr>
            <a:picLocks noChangeAspect="1"/>
          </p:cNvPicPr>
          <p:nvPr/>
        </p:nvPicPr>
        <p:blipFill>
          <a:blip r:embed="rId4"/>
          <a:stretch>
            <a:fillRect/>
          </a:stretch>
        </p:blipFill>
        <p:spPr>
          <a:xfrm>
            <a:off x="548640" y="2468880"/>
            <a:ext cx="365760" cy="365760"/>
          </a:xfrm>
          <a:prstGeom prst="rect">
            <a:avLst/>
          </a:prstGeom>
        </p:spPr>
      </p:pic>
      <p:sp>
        <p:nvSpPr>
          <p:cNvPr id="7" name="Text 3"/>
          <p:cNvSpPr/>
          <p:nvPr/>
        </p:nvSpPr>
        <p:spPr>
          <a:xfrm>
            <a:off x="1051560" y="2487168"/>
            <a:ext cx="5486400" cy="365760"/>
          </a:xfrm>
          <a:prstGeom prst="rect">
            <a:avLst/>
          </a:prstGeom>
          <a:noFill/>
          <a:ln/>
        </p:spPr>
        <p:txBody>
          <a:bodyPr wrap="square" rtlCol="0" anchor="ctr"/>
          <a:lstStyle/>
          <a:p>
            <a:pPr marL="0" indent="0">
              <a:buNone/>
            </a:pPr>
            <a:r>
              <a:rPr lang="en-US" sz="1800" b="1" i="1" dirty="0">
                <a:solidFill>
                  <a:srgbClr val="1A1A1A"/>
                </a:solidFill>
                <a:latin typeface="Calibri" pitchFamily="34" charset="0"/>
                <a:ea typeface="Calibri" pitchFamily="34" charset="-122"/>
                <a:cs typeface="Calibri" pitchFamily="34" charset="-120"/>
              </a:rPr>
              <a:t>What This Presentation Covers</a:t>
            </a:r>
            <a:endParaRPr lang="en-US" sz="1800" dirty="0"/>
          </a:p>
        </p:txBody>
      </p:sp>
      <p:sp>
        <p:nvSpPr>
          <p:cNvPr id="8" name="Text 4"/>
          <p:cNvSpPr/>
          <p:nvPr/>
        </p:nvSpPr>
        <p:spPr>
          <a:xfrm>
            <a:off x="548640" y="2880360"/>
            <a:ext cx="6035040" cy="2011680"/>
          </a:xfrm>
          <a:prstGeom prst="rect">
            <a:avLst/>
          </a:prstGeom>
          <a:noFill/>
          <a:ln/>
        </p:spPr>
        <p:txBody>
          <a:bodyPr wrap="square" rtlCol="0" anchor="ctr"/>
          <a:lstStyle/>
          <a:p>
            <a:pPr marL="342900" indent="-342900">
              <a:spcAft>
                <a:spcPts val="600"/>
              </a:spcAft>
              <a:buSzPct val="100000"/>
              <a:buChar char="•"/>
            </a:pPr>
            <a:r>
              <a:rPr lang="en-US" sz="1400" dirty="0">
                <a:solidFill>
                  <a:srgbClr val="1A1A1A"/>
                </a:solidFill>
                <a:latin typeface="Calibri" pitchFamily="34" charset="0"/>
                <a:ea typeface="Calibri" pitchFamily="34" charset="-122"/>
                <a:cs typeface="Calibri" pitchFamily="34" charset="-120"/>
              </a:rPr>
              <a:t>What communication means in a care setting, and why it matters</a:t>
            </a:r>
            <a:endParaRPr lang="en-US" sz="1400" dirty="0"/>
          </a:p>
          <a:p>
            <a:pPr marL="342900" indent="-342900">
              <a:spcAft>
                <a:spcPts val="600"/>
              </a:spcAft>
              <a:buSzPct val="100000"/>
              <a:buChar char="•"/>
            </a:pPr>
            <a:r>
              <a:rPr lang="en-US" sz="1400" dirty="0">
                <a:solidFill>
                  <a:srgbClr val="1A1A1A"/>
                </a:solidFill>
                <a:latin typeface="Calibri" pitchFamily="34" charset="0"/>
                <a:ea typeface="Calibri" pitchFamily="34" charset="-122"/>
                <a:cs typeface="Calibri" pitchFamily="34" charset="-120"/>
              </a:rPr>
              <a:t>Argyle's Communication Cycle as a way of understanding the process.</a:t>
            </a:r>
            <a:endParaRPr lang="en-US" sz="1400" dirty="0"/>
          </a:p>
          <a:p>
            <a:pPr marL="342900" indent="-342900">
              <a:spcAft>
                <a:spcPts val="600"/>
              </a:spcAft>
              <a:buSzPct val="100000"/>
              <a:buChar char="•"/>
            </a:pPr>
            <a:r>
              <a:rPr lang="en-US" sz="1400" dirty="0">
                <a:solidFill>
                  <a:srgbClr val="1A1A1A"/>
                </a:solidFill>
                <a:latin typeface="Calibri" pitchFamily="34" charset="0"/>
                <a:ea typeface="Calibri" pitchFamily="34" charset="-122"/>
                <a:cs typeface="Calibri" pitchFamily="34" charset="-120"/>
              </a:rPr>
              <a:t>A real-world example of putting the skill into practice.</a:t>
            </a:r>
            <a:endParaRPr lang="en-US" sz="1400" dirty="0"/>
          </a:p>
          <a:p>
            <a:pPr marL="342900" indent="-342900">
              <a:spcAft>
                <a:spcPts val="600"/>
              </a:spcAft>
              <a:buSzPct val="100000"/>
              <a:buChar char="•"/>
            </a:pPr>
            <a:r>
              <a:rPr lang="en-US" sz="1400" dirty="0">
                <a:solidFill>
                  <a:srgbClr val="1A1A1A"/>
                </a:solidFill>
                <a:latin typeface="Calibri" pitchFamily="34" charset="0"/>
                <a:ea typeface="Calibri" pitchFamily="34" charset="-122"/>
                <a:cs typeface="Calibri" pitchFamily="34" charset="-120"/>
              </a:rPr>
              <a:t>What this skill means for my future in health and social care.</a:t>
            </a:r>
            <a:endParaRPr lang="en-US" sz="1400" dirty="0"/>
          </a:p>
        </p:txBody>
      </p:sp>
      <p:sp>
        <p:nvSpPr>
          <p:cNvPr id="9" name="Shape 5"/>
          <p:cNvSpPr/>
          <p:nvPr/>
        </p:nvSpPr>
        <p:spPr>
          <a:xfrm>
            <a:off x="7498080" y="1371600"/>
            <a:ext cx="3931920" cy="3931920"/>
          </a:xfrm>
          <a:prstGeom prst="ellipse">
            <a:avLst/>
          </a:prstGeom>
          <a:solidFill>
            <a:srgbClr val="EAF3F4"/>
          </a:solidFill>
          <a:ln/>
        </p:spPr>
        <p:txBody>
          <a:bodyPr/>
          <a:lstStyle/>
          <a:p>
            <a:endParaRPr lang="en-GB"/>
          </a:p>
        </p:txBody>
      </p:sp>
      <p:pic>
        <p:nvPicPr>
          <p:cNvPr id="10" name="Image 2" descr="preencoded.png"/>
          <p:cNvPicPr>
            <a:picLocks noChangeAspect="1"/>
          </p:cNvPicPr>
          <p:nvPr/>
        </p:nvPicPr>
        <p:blipFill>
          <a:blip r:embed="rId5"/>
          <a:stretch>
            <a:fillRect/>
          </a:stretch>
        </p:blipFill>
        <p:spPr>
          <a:xfrm>
            <a:off x="8732520" y="2606040"/>
            <a:ext cx="1463040" cy="1463040"/>
          </a:xfrm>
          <a:prstGeom prst="rect">
            <a:avLst/>
          </a:prstGeom>
        </p:spPr>
      </p:pic>
      <p:sp>
        <p:nvSpPr>
          <p:cNvPr id="11" name="Text 6"/>
          <p:cNvSpPr/>
          <p:nvPr/>
        </p:nvSpPr>
        <p:spPr>
          <a:xfrm>
            <a:off x="7315200" y="4572000"/>
            <a:ext cx="4297680" cy="822960"/>
          </a:xfrm>
          <a:prstGeom prst="rect">
            <a:avLst/>
          </a:prstGeom>
          <a:noFill/>
          <a:ln/>
        </p:spPr>
        <p:txBody>
          <a:bodyPr wrap="square" rtlCol="0" anchor="ctr"/>
          <a:lstStyle/>
          <a:p>
            <a:pPr marL="0" indent="0" algn="ctr">
              <a:buNone/>
            </a:pPr>
            <a:r>
              <a:rPr lang="en-US" sz="1250" i="1" dirty="0">
                <a:solidFill>
                  <a:srgbClr val="5B6B75"/>
                </a:solidFill>
                <a:latin typeface="Calibri" pitchFamily="34" charset="0"/>
                <a:ea typeface="Calibri" pitchFamily="34" charset="-122"/>
                <a:cs typeface="Calibri" pitchFamily="34" charset="-120"/>
              </a:rPr>
              <a:t>Communication is the thread that connects every part of care.</a:t>
            </a:r>
            <a:endParaRPr lang="en-US" sz="1250" dirty="0"/>
          </a:p>
        </p:txBody>
      </p:sp>
      <p:pic>
        <p:nvPicPr>
          <p:cNvPr id="12" name="Image 3" descr="/home/claude/pptx_work2/footer_band_clean.png"/>
          <p:cNvPicPr>
            <a:picLocks noChangeAspect="1"/>
          </p:cNvPicPr>
          <p:nvPr/>
        </p:nvPicPr>
        <p:blipFill>
          <a:blip r:embed="rId6"/>
          <a:stretch>
            <a:fillRect/>
          </a:stretch>
        </p:blipFill>
        <p:spPr>
          <a:xfrm>
            <a:off x="0" y="5669280"/>
            <a:ext cx="12188952" cy="1188720"/>
          </a:xfrm>
          <a:prstGeom prst="rect">
            <a:avLst/>
          </a:prstGeom>
        </p:spPr>
      </p:pic>
      <p:sp>
        <p:nvSpPr>
          <p:cNvPr id="13" name="Text 7"/>
          <p:cNvSpPr/>
          <p:nvPr/>
        </p:nvSpPr>
        <p:spPr>
          <a:xfrm>
            <a:off x="137160" y="6510528"/>
            <a:ext cx="1463040" cy="27432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26/06/2026</a:t>
            </a:r>
            <a:endParaRPr lang="en-US" sz="1100" dirty="0"/>
          </a:p>
        </p:txBody>
      </p:sp>
      <p:sp>
        <p:nvSpPr>
          <p:cNvPr id="14" name="Text 8"/>
          <p:cNvSpPr/>
          <p:nvPr/>
        </p:nvSpPr>
        <p:spPr>
          <a:xfrm>
            <a:off x="11704320" y="6510528"/>
            <a:ext cx="411480" cy="274320"/>
          </a:xfrm>
          <a:prstGeom prst="rect">
            <a:avLst/>
          </a:prstGeom>
          <a:noFill/>
          <a:ln/>
        </p:spPr>
        <p:txBody>
          <a:bodyPr wrap="square" lIns="0" tIns="0" rIns="0" bIns="0" rtlCol="0" anchor="ctr"/>
          <a:lstStyle/>
          <a:p>
            <a:pPr marL="0" indent="0" algn="r">
              <a:buNone/>
            </a:pPr>
            <a:r>
              <a:rPr lang="en-US" sz="1100" dirty="0">
                <a:solidFill>
                  <a:srgbClr val="FFFFFF"/>
                </a:solidFill>
                <a:latin typeface="Calibri" pitchFamily="34" charset="0"/>
                <a:ea typeface="Calibri" pitchFamily="34" charset="-122"/>
                <a:cs typeface="Calibri" pitchFamily="34" charset="-120"/>
              </a:rPr>
              <a:t>4</a:t>
            </a:r>
            <a:endParaRPr lang="en-US" sz="11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11274552" cy="822960"/>
          </a:xfrm>
          <a:prstGeom prst="rect">
            <a:avLst/>
          </a:prstGeom>
          <a:noFill/>
          <a:ln/>
        </p:spPr>
        <p:txBody>
          <a:bodyPr wrap="square" rtlCol="0" anchor="ctr"/>
          <a:lstStyle/>
          <a:p>
            <a:pPr marL="0" indent="0" algn="ctr">
              <a:buNone/>
            </a:pPr>
            <a:r>
              <a:rPr lang="en-US" sz="2800" b="1" dirty="0">
                <a:solidFill>
                  <a:srgbClr val="1A1A1A"/>
                </a:solidFill>
                <a:latin typeface="Calibri" pitchFamily="34" charset="0"/>
                <a:ea typeface="Calibri" pitchFamily="34" charset="-122"/>
                <a:cs typeface="Calibri" pitchFamily="34" charset="-120"/>
              </a:rPr>
              <a:t>What Do We Mean by Communication?</a:t>
            </a:r>
            <a:endParaRPr lang="en-US" sz="2800" dirty="0"/>
          </a:p>
        </p:txBody>
      </p:sp>
      <p:sp>
        <p:nvSpPr>
          <p:cNvPr id="3" name="Text 1"/>
          <p:cNvSpPr/>
          <p:nvPr/>
        </p:nvSpPr>
        <p:spPr>
          <a:xfrm>
            <a:off x="548640" y="1097280"/>
            <a:ext cx="11064240" cy="1005840"/>
          </a:xfrm>
          <a:prstGeom prst="rect">
            <a:avLst/>
          </a:prstGeom>
          <a:noFill/>
          <a:ln/>
        </p:spPr>
        <p:txBody>
          <a:bodyPr wrap="square" rtlCol="0" anchor="ctr"/>
          <a:lstStyle/>
          <a:p>
            <a:pPr marL="0" indent="0">
              <a:buNone/>
            </a:pPr>
            <a:r>
              <a:rPr lang="en-US" sz="1500" dirty="0">
                <a:solidFill>
                  <a:srgbClr val="1A1A1A"/>
                </a:solidFill>
                <a:latin typeface="Calibri" pitchFamily="34" charset="0"/>
                <a:ea typeface="Calibri" pitchFamily="34" charset="-122"/>
                <a:cs typeface="Calibri" pitchFamily="34" charset="-120"/>
              </a:rPr>
              <a:t>In a care setting, communication is best understood not as a single message but as an ongoing loop: an idea forms, it is put into words or actions, it reaches another person, and their response shapes what happens next </a:t>
            </a:r>
            <a:r>
              <a:rPr lang="en-US" sz="1500" i="1" dirty="0">
                <a:solidFill>
                  <a:srgbClr val="1A1A1A"/>
                </a:solidFill>
                <a:latin typeface="Calibri" pitchFamily="34" charset="0"/>
                <a:ea typeface="Calibri" pitchFamily="34" charset="-122"/>
                <a:cs typeface="Calibri" pitchFamily="34" charset="-120"/>
              </a:rPr>
              <a:t>(Argyle, 1972)</a:t>
            </a:r>
            <a:r>
              <a:rPr lang="en-US" sz="1500" dirty="0">
                <a:solidFill>
                  <a:srgbClr val="1A1A1A"/>
                </a:solidFill>
                <a:latin typeface="Calibri" pitchFamily="34" charset="0"/>
                <a:ea typeface="Calibri" pitchFamily="34" charset="-122"/>
                <a:cs typeface="Calibri" pitchFamily="34" charset="-120"/>
              </a:rPr>
              <a:t>. Getting each part of that loop right is a professional skill, not a personality trait.</a:t>
            </a:r>
            <a:endParaRPr lang="en-US" sz="1500" dirty="0"/>
          </a:p>
        </p:txBody>
      </p:sp>
      <p:pic>
        <p:nvPicPr>
          <p:cNvPr id="4" name="Image 0" descr="preencoded.png"/>
          <p:cNvPicPr>
            <a:picLocks noChangeAspect="1"/>
          </p:cNvPicPr>
          <p:nvPr/>
        </p:nvPicPr>
        <p:blipFill>
          <a:blip r:embed="rId3"/>
          <a:stretch>
            <a:fillRect/>
          </a:stretch>
        </p:blipFill>
        <p:spPr>
          <a:xfrm>
            <a:off x="548640" y="2377440"/>
            <a:ext cx="457200" cy="457200"/>
          </a:xfrm>
          <a:prstGeom prst="rect">
            <a:avLst/>
          </a:prstGeom>
        </p:spPr>
      </p:pic>
      <p:sp>
        <p:nvSpPr>
          <p:cNvPr id="5" name="Text 2"/>
          <p:cNvSpPr/>
          <p:nvPr/>
        </p:nvSpPr>
        <p:spPr>
          <a:xfrm>
            <a:off x="548640" y="2926080"/>
            <a:ext cx="3383280" cy="32004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Verbal</a:t>
            </a:r>
            <a:endParaRPr lang="en-US" sz="1600" dirty="0"/>
          </a:p>
        </p:txBody>
      </p:sp>
      <p:sp>
        <p:nvSpPr>
          <p:cNvPr id="6" name="Text 3"/>
          <p:cNvSpPr/>
          <p:nvPr/>
        </p:nvSpPr>
        <p:spPr>
          <a:xfrm>
            <a:off x="548640" y="3291840"/>
            <a:ext cx="3383280" cy="1188720"/>
          </a:xfrm>
          <a:prstGeom prst="rect">
            <a:avLst/>
          </a:prstGeom>
          <a:noFill/>
          <a:ln/>
        </p:spPr>
        <p:txBody>
          <a:bodyPr wrap="square" lIns="0" tIns="0" rIns="0" bIns="0" rtlCol="0" anchor="ctr"/>
          <a:lstStyle/>
          <a:p>
            <a:pPr marL="0" indent="0">
              <a:buNone/>
            </a:pPr>
            <a:r>
              <a:rPr lang="en-US" sz="1250" dirty="0">
                <a:solidFill>
                  <a:srgbClr val="1A1A1A"/>
                </a:solidFill>
                <a:latin typeface="Calibri" pitchFamily="34" charset="0"/>
                <a:ea typeface="Calibri" pitchFamily="34" charset="-122"/>
                <a:cs typeface="Calibri" pitchFamily="34" charset="-120"/>
              </a:rPr>
              <a:t>Spoken words, tone of voice, and the pace and clarity of speech.</a:t>
            </a:r>
            <a:endParaRPr lang="en-US" sz="1250" dirty="0"/>
          </a:p>
        </p:txBody>
      </p:sp>
      <p:pic>
        <p:nvPicPr>
          <p:cNvPr id="7" name="Image 1" descr="preencoded.png"/>
          <p:cNvPicPr>
            <a:picLocks noChangeAspect="1"/>
          </p:cNvPicPr>
          <p:nvPr/>
        </p:nvPicPr>
        <p:blipFill>
          <a:blip r:embed="rId4"/>
          <a:stretch>
            <a:fillRect/>
          </a:stretch>
        </p:blipFill>
        <p:spPr>
          <a:xfrm>
            <a:off x="4343400" y="2377440"/>
            <a:ext cx="457200" cy="457200"/>
          </a:xfrm>
          <a:prstGeom prst="rect">
            <a:avLst/>
          </a:prstGeom>
        </p:spPr>
      </p:pic>
      <p:sp>
        <p:nvSpPr>
          <p:cNvPr id="8" name="Text 4"/>
          <p:cNvSpPr/>
          <p:nvPr/>
        </p:nvSpPr>
        <p:spPr>
          <a:xfrm>
            <a:off x="4343400" y="2926080"/>
            <a:ext cx="3383280" cy="32004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Non-Verbal</a:t>
            </a:r>
            <a:endParaRPr lang="en-US" sz="1600" dirty="0"/>
          </a:p>
        </p:txBody>
      </p:sp>
      <p:sp>
        <p:nvSpPr>
          <p:cNvPr id="9" name="Text 5"/>
          <p:cNvSpPr/>
          <p:nvPr/>
        </p:nvSpPr>
        <p:spPr>
          <a:xfrm>
            <a:off x="4343400" y="3291840"/>
            <a:ext cx="3383280" cy="1188720"/>
          </a:xfrm>
          <a:prstGeom prst="rect">
            <a:avLst/>
          </a:prstGeom>
          <a:noFill/>
          <a:ln/>
        </p:spPr>
        <p:txBody>
          <a:bodyPr wrap="square" lIns="0" tIns="0" rIns="0" bIns="0" rtlCol="0" anchor="ctr"/>
          <a:lstStyle/>
          <a:p>
            <a:pPr marL="0" indent="0">
              <a:buNone/>
            </a:pPr>
            <a:r>
              <a:rPr lang="en-US" sz="1250" dirty="0">
                <a:solidFill>
                  <a:srgbClr val="1A1A1A"/>
                </a:solidFill>
                <a:latin typeface="Calibri" pitchFamily="34" charset="0"/>
                <a:ea typeface="Calibri" pitchFamily="34" charset="-122"/>
                <a:cs typeface="Calibri" pitchFamily="34" charset="-120"/>
              </a:rPr>
              <a:t>Facial expression, eye contact, posture, and touch - often noticed before a word is spoken.</a:t>
            </a:r>
            <a:endParaRPr lang="en-US" sz="1250" dirty="0"/>
          </a:p>
        </p:txBody>
      </p:sp>
      <p:pic>
        <p:nvPicPr>
          <p:cNvPr id="10" name="Image 2" descr="preencoded.png"/>
          <p:cNvPicPr>
            <a:picLocks noChangeAspect="1"/>
          </p:cNvPicPr>
          <p:nvPr/>
        </p:nvPicPr>
        <p:blipFill>
          <a:blip r:embed="rId5"/>
          <a:stretch>
            <a:fillRect/>
          </a:stretch>
        </p:blipFill>
        <p:spPr>
          <a:xfrm>
            <a:off x="8138160" y="2377440"/>
            <a:ext cx="457200" cy="457200"/>
          </a:xfrm>
          <a:prstGeom prst="rect">
            <a:avLst/>
          </a:prstGeom>
        </p:spPr>
      </p:pic>
      <p:sp>
        <p:nvSpPr>
          <p:cNvPr id="11" name="Text 6"/>
          <p:cNvSpPr/>
          <p:nvPr/>
        </p:nvSpPr>
        <p:spPr>
          <a:xfrm>
            <a:off x="8138160" y="2926080"/>
            <a:ext cx="3383280" cy="32004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Written</a:t>
            </a:r>
            <a:endParaRPr lang="en-US" sz="1600" dirty="0"/>
          </a:p>
        </p:txBody>
      </p:sp>
      <p:sp>
        <p:nvSpPr>
          <p:cNvPr id="12" name="Text 7"/>
          <p:cNvSpPr/>
          <p:nvPr/>
        </p:nvSpPr>
        <p:spPr>
          <a:xfrm>
            <a:off x="8138160" y="3291840"/>
            <a:ext cx="3383280" cy="1188720"/>
          </a:xfrm>
          <a:prstGeom prst="rect">
            <a:avLst/>
          </a:prstGeom>
          <a:noFill/>
          <a:ln/>
        </p:spPr>
        <p:txBody>
          <a:bodyPr wrap="square" lIns="0" tIns="0" rIns="0" bIns="0" rtlCol="0" anchor="ctr"/>
          <a:lstStyle/>
          <a:p>
            <a:pPr marL="0" indent="0">
              <a:buNone/>
            </a:pPr>
            <a:r>
              <a:rPr lang="en-US" sz="1250" dirty="0">
                <a:solidFill>
                  <a:srgbClr val="1A1A1A"/>
                </a:solidFill>
                <a:latin typeface="Calibri" pitchFamily="34" charset="0"/>
                <a:ea typeface="Calibri" pitchFamily="34" charset="-122"/>
                <a:cs typeface="Calibri" pitchFamily="34" charset="-120"/>
              </a:rPr>
              <a:t>Care plans, handover notes and records that keep a team aligned over time.</a:t>
            </a:r>
            <a:endParaRPr lang="en-US" sz="1250" dirty="0"/>
          </a:p>
        </p:txBody>
      </p:sp>
      <p:sp>
        <p:nvSpPr>
          <p:cNvPr id="13" name="Text 8"/>
          <p:cNvSpPr/>
          <p:nvPr/>
        </p:nvSpPr>
        <p:spPr>
          <a:xfrm>
            <a:off x="548640" y="4754880"/>
            <a:ext cx="11064240" cy="731520"/>
          </a:xfrm>
          <a:prstGeom prst="rect">
            <a:avLst/>
          </a:prstGeom>
          <a:noFill/>
          <a:ln/>
        </p:spPr>
        <p:txBody>
          <a:bodyPr wrap="square" rtlCol="0" anchor="ctr"/>
          <a:lstStyle/>
          <a:p>
            <a:pPr marL="0" indent="0">
              <a:buNone/>
            </a:pPr>
            <a:r>
              <a:rPr lang="en-US" sz="1300" dirty="0">
                <a:solidFill>
                  <a:srgbClr val="5B6B75"/>
                </a:solidFill>
                <a:latin typeface="Calibri" pitchFamily="34" charset="0"/>
                <a:ea typeface="Calibri" pitchFamily="34" charset="-122"/>
                <a:cs typeface="Calibri" pitchFamily="34" charset="-120"/>
              </a:rPr>
              <a:t>Non-verbal signals matter more than many people expect: they can build or damage a patient's trust before a single word is exchanged </a:t>
            </a:r>
            <a:r>
              <a:rPr lang="en-US" sz="1300" i="1" dirty="0">
                <a:solidFill>
                  <a:srgbClr val="5B6B75"/>
                </a:solidFill>
                <a:latin typeface="Calibri" pitchFamily="34" charset="0"/>
                <a:ea typeface="Calibri" pitchFamily="34" charset="-122"/>
                <a:cs typeface="Calibri" pitchFamily="34" charset="-120"/>
              </a:rPr>
              <a:t>(Wanko Keutchafo, Kerr and Baloyi, 2022)</a:t>
            </a:r>
            <a:r>
              <a:rPr lang="en-US" sz="1300" dirty="0">
                <a:solidFill>
                  <a:srgbClr val="5B6B75"/>
                </a:solidFill>
                <a:latin typeface="Calibri" pitchFamily="34" charset="0"/>
                <a:ea typeface="Calibri" pitchFamily="34" charset="-122"/>
                <a:cs typeface="Calibri" pitchFamily="34" charset="-120"/>
              </a:rPr>
              <a:t>.</a:t>
            </a:r>
            <a:endParaRPr lang="en-US" sz="1300" dirty="0"/>
          </a:p>
        </p:txBody>
      </p:sp>
      <p:pic>
        <p:nvPicPr>
          <p:cNvPr id="14" name="Image 3" descr="/home/claude/pptx_work2/footer_band_clean.png"/>
          <p:cNvPicPr>
            <a:picLocks noChangeAspect="1"/>
          </p:cNvPicPr>
          <p:nvPr/>
        </p:nvPicPr>
        <p:blipFill>
          <a:blip r:embed="rId6"/>
          <a:stretch>
            <a:fillRect/>
          </a:stretch>
        </p:blipFill>
        <p:spPr>
          <a:xfrm>
            <a:off x="0" y="5669280"/>
            <a:ext cx="12188952" cy="1188720"/>
          </a:xfrm>
          <a:prstGeom prst="rect">
            <a:avLst/>
          </a:prstGeom>
        </p:spPr>
      </p:pic>
      <p:sp>
        <p:nvSpPr>
          <p:cNvPr id="15" name="Text 9"/>
          <p:cNvSpPr/>
          <p:nvPr/>
        </p:nvSpPr>
        <p:spPr>
          <a:xfrm>
            <a:off x="137160" y="6510528"/>
            <a:ext cx="1463040" cy="27432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26/06/2026</a:t>
            </a:r>
            <a:endParaRPr lang="en-US" sz="1100" dirty="0"/>
          </a:p>
        </p:txBody>
      </p:sp>
      <p:sp>
        <p:nvSpPr>
          <p:cNvPr id="16" name="Text 10"/>
          <p:cNvSpPr/>
          <p:nvPr/>
        </p:nvSpPr>
        <p:spPr>
          <a:xfrm>
            <a:off x="11704320" y="6510528"/>
            <a:ext cx="411480" cy="274320"/>
          </a:xfrm>
          <a:prstGeom prst="rect">
            <a:avLst/>
          </a:prstGeom>
          <a:noFill/>
          <a:ln/>
        </p:spPr>
        <p:txBody>
          <a:bodyPr wrap="square" lIns="0" tIns="0" rIns="0" bIns="0" rtlCol="0" anchor="ctr"/>
          <a:lstStyle/>
          <a:p>
            <a:pPr marL="0" indent="0" algn="r">
              <a:buNone/>
            </a:pPr>
            <a:r>
              <a:rPr lang="en-US" sz="1100" dirty="0">
                <a:solidFill>
                  <a:srgbClr val="FFFFFF"/>
                </a:solidFill>
                <a:latin typeface="Calibri" pitchFamily="34" charset="0"/>
                <a:ea typeface="Calibri" pitchFamily="34" charset="-122"/>
                <a:cs typeface="Calibri" pitchFamily="34" charset="-120"/>
              </a:rPr>
              <a:t>5</a:t>
            </a:r>
            <a:endParaRPr lang="en-US"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11274552" cy="822960"/>
          </a:xfrm>
          <a:prstGeom prst="rect">
            <a:avLst/>
          </a:prstGeom>
          <a:noFill/>
          <a:ln/>
        </p:spPr>
        <p:txBody>
          <a:bodyPr wrap="square" rtlCol="0" anchor="ctr"/>
          <a:lstStyle/>
          <a:p>
            <a:pPr marL="0" indent="0" algn="ctr">
              <a:buNone/>
            </a:pPr>
            <a:r>
              <a:rPr lang="en-US" sz="2700" b="1" dirty="0">
                <a:solidFill>
                  <a:srgbClr val="1A1A1A"/>
                </a:solidFill>
                <a:latin typeface="Calibri" pitchFamily="34" charset="0"/>
                <a:ea typeface="Calibri" pitchFamily="34" charset="-122"/>
                <a:cs typeface="Calibri" pitchFamily="34" charset="-120"/>
              </a:rPr>
              <a:t>Why Getting Communication Right Matters</a:t>
            </a:r>
            <a:endParaRPr lang="en-US" sz="2700" dirty="0"/>
          </a:p>
        </p:txBody>
      </p:sp>
      <p:pic>
        <p:nvPicPr>
          <p:cNvPr id="3" name="Image 0" descr="preencoded.png"/>
          <p:cNvPicPr>
            <a:picLocks noChangeAspect="1"/>
          </p:cNvPicPr>
          <p:nvPr/>
        </p:nvPicPr>
        <p:blipFill>
          <a:blip r:embed="rId3"/>
          <a:stretch>
            <a:fillRect/>
          </a:stretch>
        </p:blipFill>
        <p:spPr>
          <a:xfrm>
            <a:off x="548640" y="1280160"/>
            <a:ext cx="365760" cy="365760"/>
          </a:xfrm>
          <a:prstGeom prst="rect">
            <a:avLst/>
          </a:prstGeom>
        </p:spPr>
      </p:pic>
      <p:sp>
        <p:nvSpPr>
          <p:cNvPr id="4" name="Text 1"/>
          <p:cNvSpPr/>
          <p:nvPr/>
        </p:nvSpPr>
        <p:spPr>
          <a:xfrm>
            <a:off x="1051560" y="1298448"/>
            <a:ext cx="5212080" cy="320040"/>
          </a:xfrm>
          <a:prstGeom prst="rect">
            <a:avLst/>
          </a:prstGeom>
          <a:noFill/>
          <a:ln/>
        </p:spPr>
        <p:txBody>
          <a:bodyPr wrap="square"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When it works well</a:t>
            </a:r>
            <a:endParaRPr lang="en-US" sz="1600" dirty="0"/>
          </a:p>
        </p:txBody>
      </p:sp>
      <p:sp>
        <p:nvSpPr>
          <p:cNvPr id="5" name="Text 2"/>
          <p:cNvSpPr/>
          <p:nvPr/>
        </p:nvSpPr>
        <p:spPr>
          <a:xfrm>
            <a:off x="548640" y="1691640"/>
            <a:ext cx="5486400" cy="1737360"/>
          </a:xfrm>
          <a:prstGeom prst="rect">
            <a:avLst/>
          </a:prstGeom>
          <a:noFill/>
          <a:ln/>
        </p:spPr>
        <p:txBody>
          <a:bodyPr wrap="square" rtlCol="0" anchor="ctr"/>
          <a:lstStyle/>
          <a:p>
            <a:pPr marL="342900" indent="-342900">
              <a:spcAft>
                <a:spcPts val="500"/>
              </a:spcAft>
              <a:buSzPct val="100000"/>
              <a:buChar char="•"/>
            </a:pPr>
            <a:r>
              <a:rPr lang="en-US" sz="1250" dirty="0">
                <a:solidFill>
                  <a:srgbClr val="1A1A1A"/>
                </a:solidFill>
                <a:latin typeface="Calibri" pitchFamily="34" charset="0"/>
                <a:ea typeface="Calibri" pitchFamily="34" charset="-122"/>
                <a:cs typeface="Calibri" pitchFamily="34" charset="-120"/>
              </a:rPr>
              <a:t>People feel heard, respected and involved in decisions about their own care.</a:t>
            </a:r>
            <a:endParaRPr lang="en-US" sz="1250" dirty="0"/>
          </a:p>
          <a:p>
            <a:pPr marL="342900" indent="-342900">
              <a:spcAft>
                <a:spcPts val="500"/>
              </a:spcAft>
              <a:buSzPct val="100000"/>
              <a:buChar char="•"/>
            </a:pPr>
            <a:r>
              <a:rPr lang="en-US" sz="1250" dirty="0">
                <a:solidFill>
                  <a:srgbClr val="1A1A1A"/>
                </a:solidFill>
                <a:latin typeface="Calibri" pitchFamily="34" charset="0"/>
                <a:ea typeface="Calibri" pitchFamily="34" charset="-122"/>
                <a:cs typeface="Calibri" pitchFamily="34" charset="-120"/>
              </a:rPr>
              <a:t>Teams stay aligned, so nothing important gets missed at handover.</a:t>
            </a:r>
            <a:endParaRPr lang="en-US" sz="1250" dirty="0"/>
          </a:p>
          <a:p>
            <a:pPr marL="342900" indent="-342900">
              <a:spcAft>
                <a:spcPts val="500"/>
              </a:spcAft>
              <a:buSzPct val="100000"/>
              <a:buChar char="•"/>
            </a:pPr>
            <a:r>
              <a:rPr lang="en-US" sz="1250" dirty="0">
                <a:solidFill>
                  <a:srgbClr val="1A1A1A"/>
                </a:solidFill>
                <a:latin typeface="Calibri" pitchFamily="34" charset="0"/>
                <a:ea typeface="Calibri" pitchFamily="34" charset="-122"/>
                <a:cs typeface="Calibri" pitchFamily="34" charset="-120"/>
              </a:rPr>
              <a:t>Structured tools such as SBAR (Situation, Background, Assessment, Recommendation) have been shown to support safer handovers between staff.</a:t>
            </a:r>
            <a:endParaRPr lang="en-US" sz="1250" dirty="0"/>
          </a:p>
        </p:txBody>
      </p:sp>
      <p:sp>
        <p:nvSpPr>
          <p:cNvPr id="6" name="Text 3"/>
          <p:cNvSpPr/>
          <p:nvPr/>
        </p:nvSpPr>
        <p:spPr>
          <a:xfrm>
            <a:off x="548640" y="3429000"/>
            <a:ext cx="5486400" cy="274320"/>
          </a:xfrm>
          <a:prstGeom prst="rect">
            <a:avLst/>
          </a:prstGeom>
          <a:noFill/>
          <a:ln/>
        </p:spPr>
        <p:txBody>
          <a:bodyPr wrap="square" rtlCol="0" anchor="ctr"/>
          <a:lstStyle/>
          <a:p>
            <a:pPr marL="0" indent="0">
              <a:buNone/>
            </a:pPr>
            <a:r>
              <a:rPr lang="en-US" sz="1050" i="1" dirty="0">
                <a:solidFill>
                  <a:srgbClr val="5B6B75"/>
                </a:solidFill>
                <a:latin typeface="Calibri" pitchFamily="34" charset="0"/>
                <a:ea typeface="Calibri" pitchFamily="34" charset="-122"/>
                <a:cs typeface="Calibri" pitchFamily="34" charset="-120"/>
              </a:rPr>
              <a:t>(Müller et al., 2018)</a:t>
            </a:r>
            <a:endParaRPr lang="en-US" sz="1050" dirty="0"/>
          </a:p>
        </p:txBody>
      </p:sp>
      <p:pic>
        <p:nvPicPr>
          <p:cNvPr id="7" name="Image 1" descr="preencoded.png"/>
          <p:cNvPicPr>
            <a:picLocks noChangeAspect="1"/>
          </p:cNvPicPr>
          <p:nvPr/>
        </p:nvPicPr>
        <p:blipFill>
          <a:blip r:embed="rId4"/>
          <a:stretch>
            <a:fillRect/>
          </a:stretch>
        </p:blipFill>
        <p:spPr>
          <a:xfrm>
            <a:off x="6309360" y="1280160"/>
            <a:ext cx="365760" cy="365760"/>
          </a:xfrm>
          <a:prstGeom prst="rect">
            <a:avLst/>
          </a:prstGeom>
        </p:spPr>
      </p:pic>
      <p:sp>
        <p:nvSpPr>
          <p:cNvPr id="8" name="Text 4"/>
          <p:cNvSpPr/>
          <p:nvPr/>
        </p:nvSpPr>
        <p:spPr>
          <a:xfrm>
            <a:off x="6812280" y="1298448"/>
            <a:ext cx="5212080" cy="320040"/>
          </a:xfrm>
          <a:prstGeom prst="rect">
            <a:avLst/>
          </a:prstGeom>
          <a:noFill/>
          <a:ln/>
        </p:spPr>
        <p:txBody>
          <a:bodyPr wrap="square"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When it breaks down</a:t>
            </a:r>
            <a:endParaRPr lang="en-US" sz="1600" dirty="0"/>
          </a:p>
        </p:txBody>
      </p:sp>
      <p:sp>
        <p:nvSpPr>
          <p:cNvPr id="9" name="Text 5"/>
          <p:cNvSpPr/>
          <p:nvPr/>
        </p:nvSpPr>
        <p:spPr>
          <a:xfrm>
            <a:off x="6309360" y="1691640"/>
            <a:ext cx="5394960" cy="1737360"/>
          </a:xfrm>
          <a:prstGeom prst="rect">
            <a:avLst/>
          </a:prstGeom>
          <a:noFill/>
          <a:ln/>
        </p:spPr>
        <p:txBody>
          <a:bodyPr wrap="square" rtlCol="0" anchor="ctr"/>
          <a:lstStyle/>
          <a:p>
            <a:pPr marL="342900" indent="-342900">
              <a:spcAft>
                <a:spcPts val="500"/>
              </a:spcAft>
              <a:buSzPct val="100000"/>
              <a:buChar char="•"/>
            </a:pPr>
            <a:r>
              <a:rPr lang="en-US" sz="1250" dirty="0">
                <a:solidFill>
                  <a:srgbClr val="1A1A1A"/>
                </a:solidFill>
                <a:latin typeface="Calibri" pitchFamily="34" charset="0"/>
                <a:ea typeface="Calibri" pitchFamily="34" charset="-122"/>
                <a:cs typeface="Calibri" pitchFamily="34" charset="-120"/>
              </a:rPr>
              <a:t>Important information is lost between shifts or between disciplines.</a:t>
            </a:r>
            <a:endParaRPr lang="en-US" sz="1250" dirty="0"/>
          </a:p>
          <a:p>
            <a:pPr marL="342900" indent="-342900">
              <a:spcAft>
                <a:spcPts val="500"/>
              </a:spcAft>
              <a:buSzPct val="100000"/>
              <a:buChar char="•"/>
            </a:pPr>
            <a:r>
              <a:rPr lang="en-US" sz="1250" dirty="0">
                <a:solidFill>
                  <a:srgbClr val="1A1A1A"/>
                </a:solidFill>
                <a:latin typeface="Calibri" pitchFamily="34" charset="0"/>
                <a:ea typeface="Calibri" pitchFamily="34" charset="-122"/>
                <a:cs typeface="Calibri" pitchFamily="34" charset="-120"/>
              </a:rPr>
              <a:t>Service users disengage from their own care or stop asking questions.</a:t>
            </a:r>
            <a:endParaRPr lang="en-US" sz="1250" dirty="0"/>
          </a:p>
          <a:p>
            <a:pPr marL="342900" indent="-342900">
              <a:spcAft>
                <a:spcPts val="500"/>
              </a:spcAft>
              <a:buSzPct val="100000"/>
              <a:buChar char="•"/>
            </a:pPr>
            <a:r>
              <a:rPr lang="en-US" sz="1250" dirty="0">
                <a:solidFill>
                  <a:srgbClr val="1A1A1A"/>
                </a:solidFill>
                <a:latin typeface="Calibri" pitchFamily="34" charset="0"/>
                <a:ea typeface="Calibri" pitchFamily="34" charset="-122"/>
                <a:cs typeface="Calibri" pitchFamily="34" charset="-120"/>
              </a:rPr>
              <a:t>Everyday barriers - jargon, rushed conversations, or a person's sensory or cognitive needs - quietly get in the way unless staff actively work around them.</a:t>
            </a:r>
            <a:endParaRPr lang="en-US" sz="1250" dirty="0"/>
          </a:p>
        </p:txBody>
      </p:sp>
      <p:sp>
        <p:nvSpPr>
          <p:cNvPr id="10" name="Text 6"/>
          <p:cNvSpPr/>
          <p:nvPr/>
        </p:nvSpPr>
        <p:spPr>
          <a:xfrm>
            <a:off x="6309360" y="3429000"/>
            <a:ext cx="5394960" cy="274320"/>
          </a:xfrm>
          <a:prstGeom prst="rect">
            <a:avLst/>
          </a:prstGeom>
          <a:noFill/>
          <a:ln/>
        </p:spPr>
        <p:txBody>
          <a:bodyPr wrap="square" rtlCol="0" anchor="ctr"/>
          <a:lstStyle/>
          <a:p>
            <a:pPr marL="0" indent="0">
              <a:buNone/>
            </a:pPr>
            <a:r>
              <a:rPr lang="en-US" sz="1050" i="1" dirty="0">
                <a:solidFill>
                  <a:srgbClr val="5B6B75"/>
                </a:solidFill>
                <a:latin typeface="Calibri" pitchFamily="34" charset="0"/>
                <a:ea typeface="Calibri" pitchFamily="34" charset="-122"/>
                <a:cs typeface="Calibri" pitchFamily="34" charset="-120"/>
              </a:rPr>
              <a:t>(Kwame and Petrucka, 2021)</a:t>
            </a:r>
            <a:endParaRPr lang="en-US" sz="1050" dirty="0"/>
          </a:p>
        </p:txBody>
      </p:sp>
      <p:sp>
        <p:nvSpPr>
          <p:cNvPr id="11" name="Shape 7"/>
          <p:cNvSpPr/>
          <p:nvPr/>
        </p:nvSpPr>
        <p:spPr>
          <a:xfrm>
            <a:off x="548640" y="4023360"/>
            <a:ext cx="11064240" cy="1280160"/>
          </a:xfrm>
          <a:prstGeom prst="rect">
            <a:avLst/>
          </a:prstGeom>
          <a:solidFill>
            <a:srgbClr val="EAF3F4"/>
          </a:solidFill>
          <a:ln/>
        </p:spPr>
        <p:txBody>
          <a:bodyPr/>
          <a:lstStyle/>
          <a:p>
            <a:endParaRPr lang="en-GB"/>
          </a:p>
        </p:txBody>
      </p:sp>
      <p:sp>
        <p:nvSpPr>
          <p:cNvPr id="12" name="Text 8"/>
          <p:cNvSpPr/>
          <p:nvPr/>
        </p:nvSpPr>
        <p:spPr>
          <a:xfrm>
            <a:off x="822960" y="4023360"/>
            <a:ext cx="10515600" cy="1280160"/>
          </a:xfrm>
          <a:prstGeom prst="rect">
            <a:avLst/>
          </a:prstGeom>
          <a:noFill/>
          <a:ln/>
        </p:spPr>
        <p:txBody>
          <a:bodyPr wrap="square" rtlCol="0" anchor="ctr"/>
          <a:lstStyle/>
          <a:p>
            <a:pPr marL="0" indent="0">
              <a:buNone/>
            </a:pPr>
            <a:r>
              <a:rPr lang="en-US" sz="1500" b="1" dirty="0">
                <a:solidFill>
                  <a:srgbClr val="1A1A1A"/>
                </a:solidFill>
                <a:latin typeface="Calibri" pitchFamily="34" charset="0"/>
                <a:ea typeface="Calibri" pitchFamily="34" charset="-122"/>
                <a:cs typeface="Calibri" pitchFamily="34" charset="-120"/>
              </a:rPr>
              <a:t>Put simply: </a:t>
            </a:r>
            <a:r>
              <a:rPr lang="en-US" sz="1500" i="1" dirty="0">
                <a:solidFill>
                  <a:srgbClr val="1A1A1A"/>
                </a:solidFill>
                <a:latin typeface="Calibri" pitchFamily="34" charset="0"/>
                <a:ea typeface="Calibri" pitchFamily="34" charset="-122"/>
                <a:cs typeface="Calibri" pitchFamily="34" charset="-120"/>
              </a:rPr>
              <a:t>communication is not a ‘soft skill’ add-on in care work — it directly shapes safety, dignity and outcomes for the people being supported.</a:t>
            </a:r>
            <a:endParaRPr lang="en-US" sz="1500" dirty="0"/>
          </a:p>
        </p:txBody>
      </p:sp>
      <p:pic>
        <p:nvPicPr>
          <p:cNvPr id="13" name="Image 2" descr="/home/claude/pptx_work2/footer_band_clean.png"/>
          <p:cNvPicPr>
            <a:picLocks noChangeAspect="1"/>
          </p:cNvPicPr>
          <p:nvPr/>
        </p:nvPicPr>
        <p:blipFill>
          <a:blip r:embed="rId5"/>
          <a:stretch>
            <a:fillRect/>
          </a:stretch>
        </p:blipFill>
        <p:spPr>
          <a:xfrm>
            <a:off x="0" y="5669280"/>
            <a:ext cx="12188952" cy="1188720"/>
          </a:xfrm>
          <a:prstGeom prst="rect">
            <a:avLst/>
          </a:prstGeom>
        </p:spPr>
      </p:pic>
      <p:sp>
        <p:nvSpPr>
          <p:cNvPr id="14" name="Text 9"/>
          <p:cNvSpPr/>
          <p:nvPr/>
        </p:nvSpPr>
        <p:spPr>
          <a:xfrm>
            <a:off x="137160" y="6510528"/>
            <a:ext cx="1463040" cy="27432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26/06/2026</a:t>
            </a:r>
            <a:endParaRPr lang="en-US" sz="1100" dirty="0"/>
          </a:p>
        </p:txBody>
      </p:sp>
      <p:sp>
        <p:nvSpPr>
          <p:cNvPr id="15" name="Text 10"/>
          <p:cNvSpPr/>
          <p:nvPr/>
        </p:nvSpPr>
        <p:spPr>
          <a:xfrm>
            <a:off x="11704320" y="6510528"/>
            <a:ext cx="411480" cy="274320"/>
          </a:xfrm>
          <a:prstGeom prst="rect">
            <a:avLst/>
          </a:prstGeom>
          <a:noFill/>
          <a:ln/>
        </p:spPr>
        <p:txBody>
          <a:bodyPr wrap="square" lIns="0" tIns="0" rIns="0" bIns="0" rtlCol="0" anchor="ctr"/>
          <a:lstStyle/>
          <a:p>
            <a:pPr marL="0" indent="0" algn="r">
              <a:buNone/>
            </a:pPr>
            <a:r>
              <a:rPr lang="en-US" sz="1100" dirty="0">
                <a:solidFill>
                  <a:srgbClr val="FFFFFF"/>
                </a:solidFill>
                <a:latin typeface="Calibri" pitchFamily="34" charset="0"/>
                <a:ea typeface="Calibri" pitchFamily="34" charset="-122"/>
                <a:cs typeface="Calibri" pitchFamily="34" charset="-120"/>
              </a:rPr>
              <a:t>6</a:t>
            </a:r>
            <a:endParaRPr lang="en-US"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11274552" cy="731520"/>
          </a:xfrm>
          <a:prstGeom prst="rect">
            <a:avLst/>
          </a:prstGeom>
          <a:noFill/>
          <a:ln/>
        </p:spPr>
        <p:txBody>
          <a:bodyPr wrap="square" rtlCol="0" anchor="ctr"/>
          <a:lstStyle/>
          <a:p>
            <a:pPr marL="0" indent="0" algn="ctr">
              <a:buNone/>
            </a:pPr>
            <a:r>
              <a:rPr lang="en-US" sz="2400" b="1" dirty="0">
                <a:solidFill>
                  <a:srgbClr val="1A1A1A"/>
                </a:solidFill>
                <a:latin typeface="Calibri" pitchFamily="34" charset="0"/>
                <a:ea typeface="Calibri" pitchFamily="34" charset="-122"/>
                <a:cs typeface="Calibri" pitchFamily="34" charset="-120"/>
              </a:rPr>
              <a:t>A Model for Understanding It: Argyle's Communication Cycle</a:t>
            </a:r>
            <a:endParaRPr lang="en-US" sz="2400" dirty="0"/>
          </a:p>
        </p:txBody>
      </p:sp>
      <p:sp>
        <p:nvSpPr>
          <p:cNvPr id="3" name="Text 1"/>
          <p:cNvSpPr/>
          <p:nvPr/>
        </p:nvSpPr>
        <p:spPr>
          <a:xfrm>
            <a:off x="548640" y="960120"/>
            <a:ext cx="11064240" cy="548640"/>
          </a:xfrm>
          <a:prstGeom prst="rect">
            <a:avLst/>
          </a:prstGeom>
          <a:noFill/>
          <a:ln/>
        </p:spPr>
        <p:txBody>
          <a:bodyPr wrap="square" rtlCol="0" anchor="ctr"/>
          <a:lstStyle/>
          <a:p>
            <a:pPr marL="0" indent="0">
              <a:buNone/>
            </a:pPr>
            <a:r>
              <a:rPr lang="en-US" sz="1400" dirty="0">
                <a:solidFill>
                  <a:srgbClr val="1A1A1A"/>
                </a:solidFill>
                <a:latin typeface="Calibri" pitchFamily="34" charset="0"/>
                <a:ea typeface="Calibri" pitchFamily="34" charset="-122"/>
                <a:cs typeface="Calibri" pitchFamily="34" charset="-120"/>
              </a:rPr>
              <a:t>Michael Argyle's six-stage cycle </a:t>
            </a:r>
            <a:r>
              <a:rPr lang="en-US" sz="1400" i="1" dirty="0">
                <a:solidFill>
                  <a:srgbClr val="1A1A1A"/>
                </a:solidFill>
                <a:latin typeface="Calibri" pitchFamily="34" charset="0"/>
                <a:ea typeface="Calibri" pitchFamily="34" charset="-122"/>
                <a:cs typeface="Calibri" pitchFamily="34" charset="-120"/>
              </a:rPr>
              <a:t>(Argyle, 1972)</a:t>
            </a:r>
            <a:r>
              <a:rPr lang="en-US" sz="1400" dirty="0">
                <a:solidFill>
                  <a:srgbClr val="1A1A1A"/>
                </a:solidFill>
                <a:latin typeface="Calibri" pitchFamily="34" charset="0"/>
                <a:ea typeface="Calibri" pitchFamily="34" charset="-122"/>
                <a:cs typeface="Calibri" pitchFamily="34" charset="-120"/>
              </a:rPr>
              <a:t> treats communication as a continuous loop rather than a one-off event — each message is coded, sent, received, decoded and checked through feedback.</a:t>
            </a:r>
            <a:endParaRPr lang="en-US" sz="1400" dirty="0"/>
          </a:p>
        </p:txBody>
      </p:sp>
      <p:sp>
        <p:nvSpPr>
          <p:cNvPr id="4" name="Shape 2"/>
          <p:cNvSpPr/>
          <p:nvPr/>
        </p:nvSpPr>
        <p:spPr>
          <a:xfrm>
            <a:off x="5225796" y="3154680"/>
            <a:ext cx="1737360" cy="914400"/>
          </a:xfrm>
          <a:prstGeom prst="ellipse">
            <a:avLst/>
          </a:prstGeom>
          <a:solidFill>
            <a:srgbClr val="EAF3F4"/>
          </a:solidFill>
          <a:ln w="19050">
            <a:solidFill>
              <a:srgbClr val="1C8C93"/>
            </a:solidFill>
            <a:prstDash val="solid"/>
          </a:ln>
        </p:spPr>
        <p:txBody>
          <a:bodyPr/>
          <a:lstStyle/>
          <a:p>
            <a:endParaRPr lang="en-GB"/>
          </a:p>
        </p:txBody>
      </p:sp>
      <p:sp>
        <p:nvSpPr>
          <p:cNvPr id="5" name="Text 3"/>
          <p:cNvSpPr/>
          <p:nvPr/>
        </p:nvSpPr>
        <p:spPr>
          <a:xfrm>
            <a:off x="5225796" y="3154680"/>
            <a:ext cx="1737360" cy="914400"/>
          </a:xfrm>
          <a:prstGeom prst="rect">
            <a:avLst/>
          </a:prstGeom>
          <a:noFill/>
          <a:ln/>
        </p:spPr>
        <p:txBody>
          <a:bodyPr wrap="square" lIns="0" tIns="0" rIns="0" bIns="0" rtlCol="0" anchor="ctr"/>
          <a:lstStyle/>
          <a:p>
            <a:pPr marL="0" indent="0" algn="ctr">
              <a:buNone/>
            </a:pPr>
            <a:r>
              <a:rPr lang="en-US" sz="1200" b="1" dirty="0">
                <a:solidFill>
                  <a:srgbClr val="023B59"/>
                </a:solidFill>
                <a:latin typeface="Calibri" pitchFamily="34" charset="0"/>
                <a:ea typeface="Calibri" pitchFamily="34" charset="-122"/>
                <a:cs typeface="Calibri" pitchFamily="34" charset="-120"/>
              </a:rPr>
              <a:t>Feedback</a:t>
            </a:r>
            <a:endParaRPr lang="en-US" sz="1200" dirty="0"/>
          </a:p>
          <a:p>
            <a:pPr marL="0" indent="0" algn="ctr">
              <a:buNone/>
            </a:pPr>
            <a:r>
              <a:rPr lang="en-US" sz="1200" b="1" dirty="0">
                <a:solidFill>
                  <a:srgbClr val="023B59"/>
                </a:solidFill>
                <a:latin typeface="Calibri" pitchFamily="34" charset="0"/>
                <a:ea typeface="Calibri" pitchFamily="34" charset="-122"/>
                <a:cs typeface="Calibri" pitchFamily="34" charset="-120"/>
              </a:rPr>
              <a:t>Loop</a:t>
            </a:r>
            <a:endParaRPr lang="en-US" sz="1200" dirty="0"/>
          </a:p>
        </p:txBody>
      </p:sp>
      <p:sp>
        <p:nvSpPr>
          <p:cNvPr id="6" name="Shape 4"/>
          <p:cNvSpPr/>
          <p:nvPr/>
        </p:nvSpPr>
        <p:spPr>
          <a:xfrm>
            <a:off x="5111496" y="1941271"/>
            <a:ext cx="1965960" cy="566928"/>
          </a:xfrm>
          <a:prstGeom prst="rect">
            <a:avLst/>
          </a:prstGeom>
          <a:solidFill>
            <a:srgbClr val="023B59"/>
          </a:solidFill>
          <a:ln/>
        </p:spPr>
        <p:txBody>
          <a:bodyPr/>
          <a:lstStyle/>
          <a:p>
            <a:endParaRPr lang="en-GB"/>
          </a:p>
        </p:txBody>
      </p:sp>
      <p:sp>
        <p:nvSpPr>
          <p:cNvPr id="7" name="Text 5"/>
          <p:cNvSpPr/>
          <p:nvPr/>
        </p:nvSpPr>
        <p:spPr>
          <a:xfrm>
            <a:off x="5111496" y="1941271"/>
            <a:ext cx="1965960" cy="566928"/>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Idea Occurs</a:t>
            </a:r>
            <a:endParaRPr lang="en-US" sz="1100" dirty="0"/>
          </a:p>
        </p:txBody>
      </p:sp>
      <p:sp>
        <p:nvSpPr>
          <p:cNvPr id="8" name="Shape 6"/>
          <p:cNvSpPr/>
          <p:nvPr/>
        </p:nvSpPr>
        <p:spPr>
          <a:xfrm>
            <a:off x="6576499" y="2634844"/>
            <a:ext cx="1965960" cy="566928"/>
          </a:xfrm>
          <a:prstGeom prst="rect">
            <a:avLst/>
          </a:prstGeom>
          <a:solidFill>
            <a:srgbClr val="023B59"/>
          </a:solidFill>
          <a:ln/>
        </p:spPr>
        <p:txBody>
          <a:bodyPr/>
          <a:lstStyle/>
          <a:p>
            <a:endParaRPr lang="en-GB"/>
          </a:p>
        </p:txBody>
      </p:sp>
      <p:sp>
        <p:nvSpPr>
          <p:cNvPr id="9" name="Text 7"/>
          <p:cNvSpPr/>
          <p:nvPr/>
        </p:nvSpPr>
        <p:spPr>
          <a:xfrm>
            <a:off x="6576499" y="2634844"/>
            <a:ext cx="1965960" cy="566928"/>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Message Coded</a:t>
            </a:r>
            <a:endParaRPr lang="en-US" sz="1100" dirty="0"/>
          </a:p>
        </p:txBody>
      </p:sp>
      <p:sp>
        <p:nvSpPr>
          <p:cNvPr id="10" name="Shape 8"/>
          <p:cNvSpPr/>
          <p:nvPr/>
        </p:nvSpPr>
        <p:spPr>
          <a:xfrm>
            <a:off x="6576499" y="4021988"/>
            <a:ext cx="1965960" cy="566928"/>
          </a:xfrm>
          <a:prstGeom prst="rect">
            <a:avLst/>
          </a:prstGeom>
          <a:solidFill>
            <a:srgbClr val="023B59"/>
          </a:solidFill>
          <a:ln/>
        </p:spPr>
        <p:txBody>
          <a:bodyPr/>
          <a:lstStyle/>
          <a:p>
            <a:endParaRPr lang="en-GB"/>
          </a:p>
        </p:txBody>
      </p:sp>
      <p:sp>
        <p:nvSpPr>
          <p:cNvPr id="11" name="Text 9"/>
          <p:cNvSpPr/>
          <p:nvPr/>
        </p:nvSpPr>
        <p:spPr>
          <a:xfrm>
            <a:off x="6576499" y="4021988"/>
            <a:ext cx="1965960" cy="566928"/>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Message Sent</a:t>
            </a:r>
            <a:endParaRPr lang="en-US" sz="1100" dirty="0"/>
          </a:p>
        </p:txBody>
      </p:sp>
      <p:sp>
        <p:nvSpPr>
          <p:cNvPr id="12" name="Shape 10"/>
          <p:cNvSpPr/>
          <p:nvPr/>
        </p:nvSpPr>
        <p:spPr>
          <a:xfrm>
            <a:off x="5111496" y="4715561"/>
            <a:ext cx="1965960" cy="566928"/>
          </a:xfrm>
          <a:prstGeom prst="rect">
            <a:avLst/>
          </a:prstGeom>
          <a:solidFill>
            <a:srgbClr val="023B59"/>
          </a:solidFill>
          <a:ln/>
        </p:spPr>
        <p:txBody>
          <a:bodyPr/>
          <a:lstStyle/>
          <a:p>
            <a:endParaRPr lang="en-GB"/>
          </a:p>
        </p:txBody>
      </p:sp>
      <p:sp>
        <p:nvSpPr>
          <p:cNvPr id="13" name="Text 11"/>
          <p:cNvSpPr/>
          <p:nvPr/>
        </p:nvSpPr>
        <p:spPr>
          <a:xfrm>
            <a:off x="5111496" y="4715561"/>
            <a:ext cx="1965960" cy="566928"/>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Message Received</a:t>
            </a:r>
            <a:endParaRPr lang="en-US" sz="1100" dirty="0"/>
          </a:p>
        </p:txBody>
      </p:sp>
      <p:sp>
        <p:nvSpPr>
          <p:cNvPr id="14" name="Shape 12"/>
          <p:cNvSpPr/>
          <p:nvPr/>
        </p:nvSpPr>
        <p:spPr>
          <a:xfrm>
            <a:off x="3646493" y="4021988"/>
            <a:ext cx="1965960" cy="566928"/>
          </a:xfrm>
          <a:prstGeom prst="rect">
            <a:avLst/>
          </a:prstGeom>
          <a:solidFill>
            <a:srgbClr val="023B59"/>
          </a:solidFill>
          <a:ln/>
        </p:spPr>
        <p:txBody>
          <a:bodyPr/>
          <a:lstStyle/>
          <a:p>
            <a:endParaRPr lang="en-GB"/>
          </a:p>
        </p:txBody>
      </p:sp>
      <p:sp>
        <p:nvSpPr>
          <p:cNvPr id="15" name="Text 13"/>
          <p:cNvSpPr/>
          <p:nvPr/>
        </p:nvSpPr>
        <p:spPr>
          <a:xfrm>
            <a:off x="3646493" y="4021988"/>
            <a:ext cx="1965960" cy="566928"/>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Message Decoded</a:t>
            </a:r>
            <a:endParaRPr lang="en-US" sz="1100" dirty="0"/>
          </a:p>
        </p:txBody>
      </p:sp>
      <p:sp>
        <p:nvSpPr>
          <p:cNvPr id="16" name="Shape 14"/>
          <p:cNvSpPr/>
          <p:nvPr/>
        </p:nvSpPr>
        <p:spPr>
          <a:xfrm>
            <a:off x="3646493" y="2634844"/>
            <a:ext cx="1965960" cy="566928"/>
          </a:xfrm>
          <a:prstGeom prst="rect">
            <a:avLst/>
          </a:prstGeom>
          <a:solidFill>
            <a:srgbClr val="023B59"/>
          </a:solidFill>
          <a:ln/>
        </p:spPr>
        <p:txBody>
          <a:bodyPr/>
          <a:lstStyle/>
          <a:p>
            <a:endParaRPr lang="en-GB"/>
          </a:p>
        </p:txBody>
      </p:sp>
      <p:sp>
        <p:nvSpPr>
          <p:cNvPr id="17" name="Text 15"/>
          <p:cNvSpPr/>
          <p:nvPr/>
        </p:nvSpPr>
        <p:spPr>
          <a:xfrm>
            <a:off x="3646493" y="2634844"/>
            <a:ext cx="1965960" cy="566928"/>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Message Understood</a:t>
            </a:r>
            <a:endParaRPr lang="en-US" sz="1100" dirty="0"/>
          </a:p>
        </p:txBody>
      </p:sp>
      <p:pic>
        <p:nvPicPr>
          <p:cNvPr id="18" name="Image 0" descr="/home/claude/pptx_work2/footer_band_clean.png"/>
          <p:cNvPicPr>
            <a:picLocks noChangeAspect="1"/>
          </p:cNvPicPr>
          <p:nvPr/>
        </p:nvPicPr>
        <p:blipFill>
          <a:blip r:embed="rId3"/>
          <a:stretch>
            <a:fillRect/>
          </a:stretch>
        </p:blipFill>
        <p:spPr>
          <a:xfrm>
            <a:off x="0" y="5669280"/>
            <a:ext cx="12188952" cy="1188720"/>
          </a:xfrm>
          <a:prstGeom prst="rect">
            <a:avLst/>
          </a:prstGeom>
        </p:spPr>
      </p:pic>
      <p:sp>
        <p:nvSpPr>
          <p:cNvPr id="19" name="Text 16"/>
          <p:cNvSpPr/>
          <p:nvPr/>
        </p:nvSpPr>
        <p:spPr>
          <a:xfrm>
            <a:off x="137160" y="6510528"/>
            <a:ext cx="1463040" cy="27432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26/06/2026</a:t>
            </a:r>
            <a:endParaRPr lang="en-US" sz="1100" dirty="0"/>
          </a:p>
        </p:txBody>
      </p:sp>
      <p:sp>
        <p:nvSpPr>
          <p:cNvPr id="20" name="Text 17"/>
          <p:cNvSpPr/>
          <p:nvPr/>
        </p:nvSpPr>
        <p:spPr>
          <a:xfrm>
            <a:off x="11704320" y="6510528"/>
            <a:ext cx="411480" cy="274320"/>
          </a:xfrm>
          <a:prstGeom prst="rect">
            <a:avLst/>
          </a:prstGeom>
          <a:noFill/>
          <a:ln/>
        </p:spPr>
        <p:txBody>
          <a:bodyPr wrap="square" lIns="0" tIns="0" rIns="0" bIns="0" rtlCol="0" anchor="ctr"/>
          <a:lstStyle/>
          <a:p>
            <a:pPr marL="0" indent="0" algn="r">
              <a:buNone/>
            </a:pPr>
            <a:r>
              <a:rPr lang="en-US" sz="1100" dirty="0">
                <a:solidFill>
                  <a:srgbClr val="FFFFFF"/>
                </a:solidFill>
                <a:latin typeface="Calibri" pitchFamily="34" charset="0"/>
                <a:ea typeface="Calibri" pitchFamily="34" charset="-122"/>
                <a:cs typeface="Calibri" pitchFamily="34" charset="-120"/>
              </a:rPr>
              <a:t>7</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11274552" cy="822960"/>
          </a:xfrm>
          <a:prstGeom prst="rect">
            <a:avLst/>
          </a:prstGeom>
          <a:noFill/>
          <a:ln/>
        </p:spPr>
        <p:txBody>
          <a:bodyPr wrap="square" rtlCol="0" anchor="ctr"/>
          <a:lstStyle/>
          <a:p>
            <a:pPr marL="0" indent="0" algn="ctr">
              <a:buNone/>
            </a:pPr>
            <a:r>
              <a:rPr lang="en-US" sz="3000" b="1" dirty="0">
                <a:solidFill>
                  <a:srgbClr val="1A1A1A"/>
                </a:solidFill>
                <a:latin typeface="Calibri" pitchFamily="34" charset="0"/>
                <a:ea typeface="Calibri" pitchFamily="34" charset="-122"/>
                <a:cs typeface="Calibri" pitchFamily="34" charset="-120"/>
              </a:rPr>
              <a:t>Putting It Into Practice</a:t>
            </a:r>
            <a:endParaRPr lang="en-US" sz="3000" dirty="0"/>
          </a:p>
        </p:txBody>
      </p:sp>
      <p:pic>
        <p:nvPicPr>
          <p:cNvPr id="3" name="Image 0" descr="preencoded.png"/>
          <p:cNvPicPr>
            <a:picLocks noChangeAspect="1"/>
          </p:cNvPicPr>
          <p:nvPr/>
        </p:nvPicPr>
        <p:blipFill>
          <a:blip r:embed="rId3"/>
          <a:stretch>
            <a:fillRect/>
          </a:stretch>
        </p:blipFill>
        <p:spPr>
          <a:xfrm>
            <a:off x="548640" y="1097280"/>
            <a:ext cx="411480" cy="411480"/>
          </a:xfrm>
          <a:prstGeom prst="rect">
            <a:avLst/>
          </a:prstGeom>
        </p:spPr>
      </p:pic>
      <p:sp>
        <p:nvSpPr>
          <p:cNvPr id="4" name="Text 1"/>
          <p:cNvSpPr/>
          <p:nvPr/>
        </p:nvSpPr>
        <p:spPr>
          <a:xfrm>
            <a:off x="1097280" y="1115568"/>
            <a:ext cx="5120640" cy="1005840"/>
          </a:xfrm>
          <a:prstGeom prst="rect">
            <a:avLst/>
          </a:prstGeom>
          <a:noFill/>
          <a:ln/>
        </p:spPr>
        <p:txBody>
          <a:bodyPr wrap="square" rtlCol="0" anchor="ctr"/>
          <a:lstStyle/>
          <a:p>
            <a:pPr marL="0" indent="0">
              <a:lnSpc>
                <a:spcPct val="115000"/>
              </a:lnSpc>
              <a:buNone/>
            </a:pPr>
            <a:r>
              <a:rPr lang="en-US" sz="1300" b="1" dirty="0">
                <a:solidFill>
                  <a:srgbClr val="1A1A1A"/>
                </a:solidFill>
                <a:latin typeface="Calibri" pitchFamily="34" charset="0"/>
                <a:ea typeface="Calibri" pitchFamily="34" charset="-122"/>
                <a:cs typeface="Calibri" pitchFamily="34" charset="-120"/>
              </a:rPr>
              <a:t>Job Role: </a:t>
            </a:r>
            <a:r>
              <a:rPr lang="en-US" sz="1300" dirty="0">
                <a:solidFill>
                  <a:srgbClr val="1A1A1A"/>
                </a:solidFill>
                <a:latin typeface="Calibri" pitchFamily="34" charset="0"/>
                <a:ea typeface="Calibri" pitchFamily="34" charset="-122"/>
                <a:cs typeface="Calibri" pitchFamily="34" charset="-120"/>
              </a:rPr>
              <a:t>Health Care Assistant
</a:t>
            </a:r>
            <a:r>
              <a:rPr lang="en-US" sz="1300" b="1" dirty="0">
                <a:solidFill>
                  <a:srgbClr val="1A1A1A"/>
                </a:solidFill>
                <a:latin typeface="Calibri" pitchFamily="34" charset="0"/>
                <a:ea typeface="Calibri" pitchFamily="34" charset="-122"/>
                <a:cs typeface="Calibri" pitchFamily="34" charset="-120"/>
              </a:rPr>
              <a:t>Setting: </a:t>
            </a:r>
            <a:r>
              <a:rPr lang="en-US" sz="1300" dirty="0">
                <a:solidFill>
                  <a:srgbClr val="1A1A1A"/>
                </a:solidFill>
                <a:latin typeface="Calibri" pitchFamily="34" charset="0"/>
                <a:ea typeface="Calibri" pitchFamily="34" charset="-122"/>
                <a:cs typeface="Calibri" pitchFamily="34" charset="-120"/>
              </a:rPr>
              <a:t>Hospital ward
</a:t>
            </a:r>
            <a:r>
              <a:rPr lang="en-US" sz="1300" b="1" dirty="0">
                <a:solidFill>
                  <a:srgbClr val="1A1A1A"/>
                </a:solidFill>
                <a:latin typeface="Calibri" pitchFamily="34" charset="0"/>
                <a:ea typeface="Calibri" pitchFamily="34" charset="-122"/>
                <a:cs typeface="Calibri" pitchFamily="34" charset="-120"/>
              </a:rPr>
              <a:t>Situation: </a:t>
            </a:r>
            <a:r>
              <a:rPr lang="en-US" sz="1300" dirty="0">
                <a:solidFill>
                  <a:srgbClr val="1A1A1A"/>
                </a:solidFill>
                <a:latin typeface="Calibri" pitchFamily="34" charset="0"/>
                <a:ea typeface="Calibri" pitchFamily="34" charset="-122"/>
                <a:cs typeface="Calibri" pitchFamily="34" charset="-120"/>
              </a:rPr>
              <a:t>A patient living with dementia is distressed and repeatedly asking to go home</a:t>
            </a:r>
            <a:endParaRPr lang="en-US" sz="1300" dirty="0"/>
          </a:p>
        </p:txBody>
      </p:sp>
      <p:sp>
        <p:nvSpPr>
          <p:cNvPr id="5" name="Text 2"/>
          <p:cNvSpPr/>
          <p:nvPr/>
        </p:nvSpPr>
        <p:spPr>
          <a:xfrm>
            <a:off x="548640" y="2286000"/>
            <a:ext cx="5486400" cy="365760"/>
          </a:xfrm>
          <a:prstGeom prst="rect">
            <a:avLst/>
          </a:prstGeom>
          <a:noFill/>
          <a:ln/>
        </p:spPr>
        <p:txBody>
          <a:bodyPr wrap="square" rtlCol="0" anchor="ctr"/>
          <a:lstStyle/>
          <a:p>
            <a:pPr marL="0" indent="0">
              <a:buNone/>
            </a:pPr>
            <a:r>
              <a:rPr lang="en-US" sz="1500" b="1" dirty="0">
                <a:solidFill>
                  <a:srgbClr val="1A1A1A"/>
                </a:solidFill>
                <a:latin typeface="Calibri" pitchFamily="34" charset="0"/>
                <a:ea typeface="Calibri" pitchFamily="34" charset="-122"/>
                <a:cs typeface="Calibri" pitchFamily="34" charset="-120"/>
              </a:rPr>
              <a:t>Responding using the VERA framework</a:t>
            </a:r>
            <a:endParaRPr lang="en-US" sz="1500" dirty="0"/>
          </a:p>
        </p:txBody>
      </p:sp>
      <p:sp>
        <p:nvSpPr>
          <p:cNvPr id="6" name="Text 3"/>
          <p:cNvSpPr/>
          <p:nvPr/>
        </p:nvSpPr>
        <p:spPr>
          <a:xfrm>
            <a:off x="548640" y="2651760"/>
            <a:ext cx="5852160" cy="1920240"/>
          </a:xfrm>
          <a:prstGeom prst="rect">
            <a:avLst/>
          </a:prstGeom>
          <a:noFill/>
          <a:ln/>
        </p:spPr>
        <p:txBody>
          <a:bodyPr wrap="square" rtlCol="0" anchor="ctr"/>
          <a:lstStyle/>
          <a:p>
            <a:pPr marL="342900" indent="-342900">
              <a:spcAft>
                <a:spcPts val="400"/>
              </a:spcAft>
              <a:buSzPct val="100000"/>
              <a:buChar char="•"/>
            </a:pPr>
            <a:r>
              <a:rPr lang="en-US" sz="1200" dirty="0">
                <a:solidFill>
                  <a:srgbClr val="1A1A1A"/>
                </a:solidFill>
                <a:latin typeface="Calibri" pitchFamily="34" charset="0"/>
                <a:ea typeface="Calibri" pitchFamily="34" charset="-122"/>
                <a:cs typeface="Calibri" pitchFamily="34" charset="-120"/>
              </a:rPr>
              <a:t>Validation - acknowledging the patient's feelings as real, rather than correcting or arguing.</a:t>
            </a:r>
            <a:endParaRPr lang="en-US" sz="1200" dirty="0"/>
          </a:p>
          <a:p>
            <a:pPr marL="342900" indent="-342900">
              <a:spcAft>
                <a:spcPts val="400"/>
              </a:spcAft>
              <a:buSzPct val="100000"/>
              <a:buChar char="•"/>
            </a:pPr>
            <a:r>
              <a:rPr lang="en-US" sz="1200" dirty="0">
                <a:solidFill>
                  <a:srgbClr val="1A1A1A"/>
                </a:solidFill>
                <a:latin typeface="Calibri" pitchFamily="34" charset="0"/>
                <a:ea typeface="Calibri" pitchFamily="34" charset="-122"/>
                <a:cs typeface="Calibri" pitchFamily="34" charset="-120"/>
              </a:rPr>
              <a:t>Emotion - responding to the feeling behind the words, not just the literal request.</a:t>
            </a:r>
            <a:endParaRPr lang="en-US" sz="1200" dirty="0"/>
          </a:p>
          <a:p>
            <a:pPr marL="342900" indent="-342900">
              <a:spcAft>
                <a:spcPts val="400"/>
              </a:spcAft>
              <a:buSzPct val="100000"/>
              <a:buChar char="•"/>
            </a:pPr>
            <a:r>
              <a:rPr lang="en-US" sz="1200" dirty="0">
                <a:solidFill>
                  <a:srgbClr val="1A1A1A"/>
                </a:solidFill>
                <a:latin typeface="Calibri" pitchFamily="34" charset="0"/>
                <a:ea typeface="Calibri" pitchFamily="34" charset="-122"/>
                <a:cs typeface="Calibri" pitchFamily="34" charset="-120"/>
              </a:rPr>
              <a:t>Reassure - using a calm voice and gentle touch to lower distress.</a:t>
            </a:r>
            <a:endParaRPr lang="en-US" sz="1200" dirty="0"/>
          </a:p>
          <a:p>
            <a:pPr marL="342900" indent="-342900">
              <a:spcAft>
                <a:spcPts val="400"/>
              </a:spcAft>
              <a:buSzPct val="100000"/>
              <a:buChar char="•"/>
            </a:pPr>
            <a:r>
              <a:rPr lang="en-US" sz="1200">
                <a:solidFill>
                  <a:srgbClr val="1A1A1A"/>
                </a:solidFill>
                <a:latin typeface="Calibri" pitchFamily="34" charset="0"/>
                <a:ea typeface="Calibri" pitchFamily="34" charset="-122"/>
                <a:cs typeface="Calibri" pitchFamily="34" charset="-120"/>
              </a:rPr>
              <a:t>Activity - </a:t>
            </a:r>
            <a:r>
              <a:rPr lang="en-US" sz="1200" dirty="0">
                <a:solidFill>
                  <a:srgbClr val="1A1A1A"/>
                </a:solidFill>
                <a:latin typeface="Calibri" pitchFamily="34" charset="0"/>
                <a:ea typeface="Calibri" pitchFamily="34" charset="-122"/>
                <a:cs typeface="Calibri" pitchFamily="34" charset="-120"/>
              </a:rPr>
              <a:t>gently redirecting attention to a familiar, comforting task.</a:t>
            </a:r>
            <a:endParaRPr lang="en-US" sz="1200" dirty="0"/>
          </a:p>
        </p:txBody>
      </p:sp>
      <p:sp>
        <p:nvSpPr>
          <p:cNvPr id="7" name="Text 4"/>
          <p:cNvSpPr/>
          <p:nvPr/>
        </p:nvSpPr>
        <p:spPr>
          <a:xfrm>
            <a:off x="548640" y="4617720"/>
            <a:ext cx="5486400" cy="274320"/>
          </a:xfrm>
          <a:prstGeom prst="rect">
            <a:avLst/>
          </a:prstGeom>
          <a:noFill/>
          <a:ln/>
        </p:spPr>
        <p:txBody>
          <a:bodyPr wrap="square" rtlCol="0" anchor="ctr"/>
          <a:lstStyle/>
          <a:p>
            <a:pPr marL="0" indent="0">
              <a:buNone/>
            </a:pPr>
            <a:r>
              <a:rPr lang="en-US" sz="1050" i="1" dirty="0">
                <a:solidFill>
                  <a:srgbClr val="5B6B75"/>
                </a:solidFill>
                <a:latin typeface="Calibri" pitchFamily="34" charset="0"/>
                <a:ea typeface="Calibri" pitchFamily="34" charset="-122"/>
                <a:cs typeface="Calibri" pitchFamily="34" charset="-120"/>
              </a:rPr>
              <a:t>(Smyth et al., 2023)</a:t>
            </a:r>
            <a:endParaRPr lang="en-US" sz="1050" dirty="0"/>
          </a:p>
        </p:txBody>
      </p:sp>
      <p:sp>
        <p:nvSpPr>
          <p:cNvPr id="8" name="Text 5"/>
          <p:cNvSpPr/>
          <p:nvPr/>
        </p:nvSpPr>
        <p:spPr>
          <a:xfrm>
            <a:off x="6766560" y="1097280"/>
            <a:ext cx="4937760" cy="365760"/>
          </a:xfrm>
          <a:prstGeom prst="rect">
            <a:avLst/>
          </a:prstGeom>
          <a:noFill/>
          <a:ln/>
        </p:spPr>
        <p:txBody>
          <a:bodyPr wrap="square" rtlCol="0" anchor="ctr"/>
          <a:lstStyle/>
          <a:p>
            <a:pPr marL="0" indent="0">
              <a:buNone/>
            </a:pPr>
            <a:r>
              <a:rPr lang="en-US" sz="1500" b="1" dirty="0">
                <a:solidFill>
                  <a:srgbClr val="1A1A1A"/>
                </a:solidFill>
                <a:latin typeface="Calibri" pitchFamily="34" charset="0"/>
                <a:ea typeface="Calibri" pitchFamily="34" charset="-122"/>
                <a:cs typeface="Calibri" pitchFamily="34" charset="-120"/>
              </a:rPr>
              <a:t>Mapped onto Argyle's Cycle</a:t>
            </a:r>
            <a:endParaRPr lang="en-US" sz="1500" dirty="0"/>
          </a:p>
        </p:txBody>
      </p:sp>
      <p:sp>
        <p:nvSpPr>
          <p:cNvPr id="9" name="Text 6"/>
          <p:cNvSpPr/>
          <p:nvPr/>
        </p:nvSpPr>
        <p:spPr>
          <a:xfrm>
            <a:off x="6766560" y="1463040"/>
            <a:ext cx="4937760" cy="3108960"/>
          </a:xfrm>
          <a:prstGeom prst="rect">
            <a:avLst/>
          </a:prstGeom>
          <a:noFill/>
          <a:ln/>
        </p:spPr>
        <p:txBody>
          <a:bodyPr wrap="square" rtlCol="0" anchor="ctr"/>
          <a:lstStyle/>
          <a:p>
            <a:pPr marL="342900" indent="-342900">
              <a:spcAft>
                <a:spcPts val="500"/>
              </a:spcAft>
              <a:buSzPct val="100000"/>
              <a:buChar char="•"/>
            </a:pPr>
            <a:r>
              <a:rPr lang="en-US" sz="1200" dirty="0">
                <a:solidFill>
                  <a:srgbClr val="1A1A1A"/>
                </a:solidFill>
                <a:latin typeface="Calibri" pitchFamily="34" charset="0"/>
                <a:ea typeface="Calibri" pitchFamily="34" charset="-122"/>
                <a:cs typeface="Calibri" pitchFamily="34" charset="-120"/>
              </a:rPr>
              <a:t>Idea: the patient wants to feel safe and go somewhere familiar.</a:t>
            </a:r>
            <a:endParaRPr lang="en-US" sz="1200" dirty="0"/>
          </a:p>
          <a:p>
            <a:pPr marL="342900" indent="-342900">
              <a:spcAft>
                <a:spcPts val="500"/>
              </a:spcAft>
              <a:buSzPct val="100000"/>
              <a:buChar char="•"/>
            </a:pPr>
            <a:r>
              <a:rPr lang="en-US" sz="1200" dirty="0">
                <a:solidFill>
                  <a:srgbClr val="1A1A1A"/>
                </a:solidFill>
                <a:latin typeface="Calibri" pitchFamily="34" charset="0"/>
                <a:ea typeface="Calibri" pitchFamily="34" charset="-122"/>
                <a:cs typeface="Calibri" pitchFamily="34" charset="-120"/>
              </a:rPr>
              <a:t>Coded/Sent: expressed through words and agitated body language.</a:t>
            </a:r>
            <a:endParaRPr lang="en-US" sz="1200" dirty="0"/>
          </a:p>
          <a:p>
            <a:pPr marL="342900" indent="-342900">
              <a:spcAft>
                <a:spcPts val="500"/>
              </a:spcAft>
              <a:buSzPct val="100000"/>
              <a:buChar char="•"/>
            </a:pPr>
            <a:r>
              <a:rPr lang="en-US" sz="1200" dirty="0">
                <a:solidFill>
                  <a:srgbClr val="1A1A1A"/>
                </a:solidFill>
                <a:latin typeface="Calibri" pitchFamily="34" charset="0"/>
                <a:ea typeface="Calibri" pitchFamily="34" charset="-122"/>
                <a:cs typeface="Calibri" pitchFamily="34" charset="-120"/>
              </a:rPr>
              <a:t>Received: I stay calm, make eye contact, and give my full attention.</a:t>
            </a:r>
            <a:endParaRPr lang="en-US" sz="1200" dirty="0"/>
          </a:p>
          <a:p>
            <a:pPr marL="342900" indent="-342900">
              <a:spcAft>
                <a:spcPts val="500"/>
              </a:spcAft>
              <a:buSzPct val="100000"/>
              <a:buChar char="•"/>
            </a:pPr>
            <a:r>
              <a:rPr lang="en-US" sz="1200" dirty="0">
                <a:solidFill>
                  <a:srgbClr val="1A1A1A"/>
                </a:solidFill>
                <a:latin typeface="Calibri" pitchFamily="34" charset="0"/>
                <a:ea typeface="Calibri" pitchFamily="34" charset="-122"/>
                <a:cs typeface="Calibri" pitchFamily="34" charset="-120"/>
              </a:rPr>
              <a:t>Decoded: I interpret this as anxiety, not defiance.</a:t>
            </a:r>
            <a:endParaRPr lang="en-US" sz="1200" dirty="0"/>
          </a:p>
          <a:p>
            <a:pPr marL="342900" indent="-342900">
              <a:spcAft>
                <a:spcPts val="500"/>
              </a:spcAft>
              <a:buSzPct val="100000"/>
              <a:buChar char="•"/>
            </a:pPr>
            <a:r>
              <a:rPr lang="en-US" sz="1200" dirty="0">
                <a:solidFill>
                  <a:srgbClr val="1A1A1A"/>
                </a:solidFill>
                <a:latin typeface="Calibri" pitchFamily="34" charset="0"/>
                <a:ea typeface="Calibri" pitchFamily="34" charset="-122"/>
                <a:cs typeface="Calibri" pitchFamily="34" charset="-120"/>
              </a:rPr>
              <a:t>Understood/Feedback: I respond with VERA, and watch for signs the patient feels calmer.</a:t>
            </a:r>
            <a:endParaRPr lang="en-US" sz="1200" dirty="0"/>
          </a:p>
        </p:txBody>
      </p:sp>
      <p:sp>
        <p:nvSpPr>
          <p:cNvPr id="10" name="Text 7"/>
          <p:cNvSpPr/>
          <p:nvPr/>
        </p:nvSpPr>
        <p:spPr>
          <a:xfrm>
            <a:off x="6766560" y="4617720"/>
            <a:ext cx="4937760" cy="274320"/>
          </a:xfrm>
          <a:prstGeom prst="rect">
            <a:avLst/>
          </a:prstGeom>
          <a:noFill/>
          <a:ln/>
        </p:spPr>
        <p:txBody>
          <a:bodyPr wrap="square" rtlCol="0" anchor="ctr"/>
          <a:lstStyle/>
          <a:p>
            <a:pPr marL="0" indent="0">
              <a:buNone/>
            </a:pPr>
            <a:r>
              <a:rPr lang="en-US" sz="1050" i="1" dirty="0">
                <a:solidFill>
                  <a:srgbClr val="5B6B75"/>
                </a:solidFill>
                <a:latin typeface="Calibri" pitchFamily="34" charset="0"/>
                <a:ea typeface="Calibri" pitchFamily="34" charset="-122"/>
                <a:cs typeface="Calibri" pitchFamily="34" charset="-120"/>
              </a:rPr>
              <a:t>(Sunjaya et al., 2025)</a:t>
            </a:r>
            <a:endParaRPr lang="en-US" sz="1050" dirty="0"/>
          </a:p>
        </p:txBody>
      </p:sp>
      <p:pic>
        <p:nvPicPr>
          <p:cNvPr id="11" name="Image 1" descr="/home/claude/pptx_work2/footer_band_clean.png"/>
          <p:cNvPicPr>
            <a:picLocks noChangeAspect="1"/>
          </p:cNvPicPr>
          <p:nvPr/>
        </p:nvPicPr>
        <p:blipFill>
          <a:blip r:embed="rId4"/>
          <a:stretch>
            <a:fillRect/>
          </a:stretch>
        </p:blipFill>
        <p:spPr>
          <a:xfrm>
            <a:off x="0" y="5669280"/>
            <a:ext cx="12188952" cy="1188720"/>
          </a:xfrm>
          <a:prstGeom prst="rect">
            <a:avLst/>
          </a:prstGeom>
        </p:spPr>
      </p:pic>
      <p:sp>
        <p:nvSpPr>
          <p:cNvPr id="12" name="Text 8"/>
          <p:cNvSpPr/>
          <p:nvPr/>
        </p:nvSpPr>
        <p:spPr>
          <a:xfrm>
            <a:off x="137160" y="6510528"/>
            <a:ext cx="1463040" cy="27432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26/06/2026</a:t>
            </a:r>
            <a:endParaRPr lang="en-US" sz="1100" dirty="0"/>
          </a:p>
        </p:txBody>
      </p:sp>
      <p:sp>
        <p:nvSpPr>
          <p:cNvPr id="13" name="Text 9"/>
          <p:cNvSpPr/>
          <p:nvPr/>
        </p:nvSpPr>
        <p:spPr>
          <a:xfrm>
            <a:off x="11704320" y="6510528"/>
            <a:ext cx="411480" cy="274320"/>
          </a:xfrm>
          <a:prstGeom prst="rect">
            <a:avLst/>
          </a:prstGeom>
          <a:noFill/>
          <a:ln/>
        </p:spPr>
        <p:txBody>
          <a:bodyPr wrap="square" lIns="0" tIns="0" rIns="0" bIns="0" rtlCol="0" anchor="ctr"/>
          <a:lstStyle/>
          <a:p>
            <a:pPr marL="0" indent="0" algn="r">
              <a:buNone/>
            </a:pPr>
            <a:r>
              <a:rPr lang="en-US" sz="1100" dirty="0">
                <a:solidFill>
                  <a:srgbClr val="FFFFFF"/>
                </a:solidFill>
                <a:latin typeface="Calibri" pitchFamily="34" charset="0"/>
                <a:ea typeface="Calibri" pitchFamily="34" charset="-122"/>
                <a:cs typeface="Calibri" pitchFamily="34" charset="-120"/>
              </a:rPr>
              <a:t>8</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11274552" cy="822960"/>
          </a:xfrm>
          <a:prstGeom prst="rect">
            <a:avLst/>
          </a:prstGeom>
          <a:noFill/>
          <a:ln/>
        </p:spPr>
        <p:txBody>
          <a:bodyPr wrap="square" rtlCol="0" anchor="ctr"/>
          <a:lstStyle/>
          <a:p>
            <a:pPr marL="0" indent="0" algn="ctr">
              <a:buNone/>
            </a:pPr>
            <a:r>
              <a:rPr lang="en-US" sz="2800" b="1" dirty="0">
                <a:solidFill>
                  <a:srgbClr val="1A1A1A"/>
                </a:solidFill>
                <a:latin typeface="Calibri" pitchFamily="34" charset="0"/>
                <a:ea typeface="Calibri" pitchFamily="34" charset="-122"/>
                <a:cs typeface="Calibri" pitchFamily="34" charset="-120"/>
              </a:rPr>
              <a:t>Why This Skill Matters for My Career</a:t>
            </a:r>
            <a:endParaRPr lang="en-US" sz="2800" dirty="0"/>
          </a:p>
        </p:txBody>
      </p:sp>
      <p:pic>
        <p:nvPicPr>
          <p:cNvPr id="3" name="Image 0" descr="preencoded.png"/>
          <p:cNvPicPr>
            <a:picLocks noChangeAspect="1"/>
          </p:cNvPicPr>
          <p:nvPr/>
        </p:nvPicPr>
        <p:blipFill>
          <a:blip r:embed="rId3"/>
          <a:stretch>
            <a:fillRect/>
          </a:stretch>
        </p:blipFill>
        <p:spPr>
          <a:xfrm>
            <a:off x="548640" y="1280160"/>
            <a:ext cx="384048" cy="384048"/>
          </a:xfrm>
          <a:prstGeom prst="rect">
            <a:avLst/>
          </a:prstGeom>
        </p:spPr>
      </p:pic>
      <p:sp>
        <p:nvSpPr>
          <p:cNvPr id="4" name="Text 1"/>
          <p:cNvSpPr/>
          <p:nvPr/>
        </p:nvSpPr>
        <p:spPr>
          <a:xfrm>
            <a:off x="1097280" y="1298448"/>
            <a:ext cx="4572000" cy="365760"/>
          </a:xfrm>
          <a:prstGeom prst="rect">
            <a:avLst/>
          </a:prstGeom>
          <a:noFill/>
          <a:ln/>
        </p:spPr>
        <p:txBody>
          <a:bodyPr wrap="square"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Getting Work-Ready</a:t>
            </a:r>
            <a:endParaRPr lang="en-US" sz="1600" dirty="0"/>
          </a:p>
        </p:txBody>
      </p:sp>
      <p:sp>
        <p:nvSpPr>
          <p:cNvPr id="5" name="Text 2"/>
          <p:cNvSpPr/>
          <p:nvPr/>
        </p:nvSpPr>
        <p:spPr>
          <a:xfrm>
            <a:off x="548640" y="1691640"/>
            <a:ext cx="5394960" cy="1645920"/>
          </a:xfrm>
          <a:prstGeom prst="rect">
            <a:avLst/>
          </a:prstGeom>
          <a:noFill/>
          <a:ln/>
        </p:spPr>
        <p:txBody>
          <a:bodyPr wrap="square" rtlCol="0" anchor="ctr"/>
          <a:lstStyle/>
          <a:p>
            <a:pPr marL="342900" indent="-342900">
              <a:spcAft>
                <a:spcPts val="500"/>
              </a:spcAft>
              <a:buSzPct val="100000"/>
              <a:buChar char="•"/>
            </a:pPr>
            <a:r>
              <a:rPr lang="en-US" sz="1300" dirty="0">
                <a:solidFill>
                  <a:srgbClr val="1A1A1A"/>
                </a:solidFill>
                <a:latin typeface="Calibri" pitchFamily="34" charset="0"/>
                <a:ea typeface="Calibri" pitchFamily="34" charset="-122"/>
                <a:cs typeface="Calibri" pitchFamily="34" charset="-120"/>
              </a:rPr>
              <a:t>Employers in care settings expect confident, person-centred communication from day one.</a:t>
            </a:r>
            <a:endParaRPr lang="en-US" sz="1300" dirty="0"/>
          </a:p>
          <a:p>
            <a:pPr marL="342900" indent="-342900">
              <a:spcAft>
                <a:spcPts val="500"/>
              </a:spcAft>
              <a:buSzPct val="100000"/>
              <a:buChar char="•"/>
            </a:pPr>
            <a:r>
              <a:rPr lang="en-US" sz="1300" dirty="0">
                <a:solidFill>
                  <a:srgbClr val="1A1A1A"/>
                </a:solidFill>
                <a:latin typeface="Calibri" pitchFamily="34" charset="0"/>
                <a:ea typeface="Calibri" pitchFamily="34" charset="-122"/>
                <a:cs typeface="Calibri" pitchFamily="34" charset="-120"/>
              </a:rPr>
              <a:t>Structured tools like SBAR and VERA are transferable across almost any care role.</a:t>
            </a:r>
            <a:endParaRPr lang="en-US" sz="1300" dirty="0"/>
          </a:p>
          <a:p>
            <a:pPr marL="342900" indent="-342900">
              <a:spcAft>
                <a:spcPts val="500"/>
              </a:spcAft>
              <a:buSzPct val="100000"/>
              <a:buChar char="•"/>
            </a:pPr>
            <a:r>
              <a:rPr lang="en-US" sz="1300" dirty="0">
                <a:solidFill>
                  <a:srgbClr val="1A1A1A"/>
                </a:solidFill>
                <a:latin typeface="Calibri" pitchFamily="34" charset="0"/>
                <a:ea typeface="Calibri" pitchFamily="34" charset="-122"/>
                <a:cs typeface="Calibri" pitchFamily="34" charset="-120"/>
              </a:rPr>
              <a:t>Being a dependable link in the communication chain builds trust with colleagues fast.</a:t>
            </a:r>
            <a:endParaRPr lang="en-US" sz="1300" dirty="0"/>
          </a:p>
        </p:txBody>
      </p:sp>
      <p:pic>
        <p:nvPicPr>
          <p:cNvPr id="6" name="Image 1" descr="preencoded.png"/>
          <p:cNvPicPr>
            <a:picLocks noChangeAspect="1"/>
          </p:cNvPicPr>
          <p:nvPr/>
        </p:nvPicPr>
        <p:blipFill>
          <a:blip r:embed="rId4"/>
          <a:stretch>
            <a:fillRect/>
          </a:stretch>
        </p:blipFill>
        <p:spPr>
          <a:xfrm>
            <a:off x="6309360" y="1253526"/>
            <a:ext cx="384048" cy="384048"/>
          </a:xfrm>
          <a:prstGeom prst="rect">
            <a:avLst/>
          </a:prstGeom>
        </p:spPr>
      </p:pic>
      <p:sp>
        <p:nvSpPr>
          <p:cNvPr id="7" name="Text 3"/>
          <p:cNvSpPr/>
          <p:nvPr/>
        </p:nvSpPr>
        <p:spPr>
          <a:xfrm>
            <a:off x="6858000" y="1298448"/>
            <a:ext cx="4572000" cy="365760"/>
          </a:xfrm>
          <a:prstGeom prst="rect">
            <a:avLst/>
          </a:prstGeom>
          <a:noFill/>
          <a:ln/>
        </p:spPr>
        <p:txBody>
          <a:bodyPr wrap="square"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Honest Self-Reflection</a:t>
            </a:r>
            <a:endParaRPr lang="en-US" sz="1600" dirty="0"/>
          </a:p>
        </p:txBody>
      </p:sp>
      <p:sp>
        <p:nvSpPr>
          <p:cNvPr id="8" name="Text 4"/>
          <p:cNvSpPr/>
          <p:nvPr/>
        </p:nvSpPr>
        <p:spPr>
          <a:xfrm>
            <a:off x="6309360" y="1691640"/>
            <a:ext cx="5394960" cy="1645920"/>
          </a:xfrm>
          <a:prstGeom prst="rect">
            <a:avLst/>
          </a:prstGeom>
          <a:noFill/>
          <a:ln/>
        </p:spPr>
        <p:txBody>
          <a:bodyPr wrap="square" rtlCol="0" anchor="ctr"/>
          <a:lstStyle/>
          <a:p>
            <a:pPr marL="342900" indent="-342900">
              <a:spcAft>
                <a:spcPts val="500"/>
              </a:spcAft>
              <a:buSzPct val="100000"/>
              <a:buChar char="•"/>
            </a:pPr>
            <a:r>
              <a:rPr lang="en-US" sz="1300" dirty="0">
                <a:solidFill>
                  <a:srgbClr val="1A1A1A"/>
                </a:solidFill>
                <a:latin typeface="Calibri" pitchFamily="34" charset="0"/>
                <a:ea typeface="Calibri" pitchFamily="34" charset="-122"/>
                <a:cs typeface="Calibri" pitchFamily="34" charset="-120"/>
              </a:rPr>
              <a:t>Strength: I stay calm and patient, even in emotionally difficult moments.</a:t>
            </a:r>
            <a:endParaRPr lang="en-US" sz="1300" dirty="0"/>
          </a:p>
          <a:p>
            <a:pPr marL="342900" indent="-342900">
              <a:spcAft>
                <a:spcPts val="500"/>
              </a:spcAft>
              <a:buSzPct val="100000"/>
              <a:buChar char="•"/>
            </a:pPr>
            <a:r>
              <a:rPr lang="en-US" sz="1300" dirty="0">
                <a:solidFill>
                  <a:srgbClr val="1A1A1A"/>
                </a:solidFill>
                <a:latin typeface="Calibri" pitchFamily="34" charset="0"/>
                <a:ea typeface="Calibri" pitchFamily="34" charset="-122"/>
                <a:cs typeface="Calibri" pitchFamily="34" charset="-120"/>
              </a:rPr>
              <a:t>To develop: thinking on my feet during fast-changing situations, and speaking up confidently in a team.</a:t>
            </a:r>
            <a:endParaRPr lang="en-US" sz="1300" dirty="0"/>
          </a:p>
          <a:p>
            <a:pPr marL="342900" indent="-342900">
              <a:spcAft>
                <a:spcPts val="500"/>
              </a:spcAft>
              <a:buSzPct val="100000"/>
              <a:buChar char="•"/>
            </a:pPr>
            <a:r>
              <a:rPr lang="en-US" sz="1300" dirty="0">
                <a:solidFill>
                  <a:srgbClr val="1A1A1A"/>
                </a:solidFill>
                <a:latin typeface="Calibri" pitchFamily="34" charset="0"/>
                <a:ea typeface="Calibri" pitchFamily="34" charset="-122"/>
                <a:cs typeface="Calibri" pitchFamily="34" charset="-120"/>
              </a:rPr>
              <a:t>Goal: to become a care professional people feel safe being honest with.</a:t>
            </a:r>
            <a:endParaRPr lang="en-US" sz="1300" dirty="0"/>
          </a:p>
        </p:txBody>
      </p:sp>
      <p:sp>
        <p:nvSpPr>
          <p:cNvPr id="9" name="Shape 5"/>
          <p:cNvSpPr/>
          <p:nvPr/>
        </p:nvSpPr>
        <p:spPr>
          <a:xfrm>
            <a:off x="548640" y="3566160"/>
            <a:ext cx="11064240" cy="1463040"/>
          </a:xfrm>
          <a:prstGeom prst="rect">
            <a:avLst/>
          </a:prstGeom>
          <a:solidFill>
            <a:srgbClr val="EAF3F4"/>
          </a:solidFill>
          <a:ln/>
        </p:spPr>
        <p:txBody>
          <a:bodyPr/>
          <a:lstStyle/>
          <a:p>
            <a:endParaRPr lang="en-GB"/>
          </a:p>
        </p:txBody>
      </p:sp>
      <p:sp>
        <p:nvSpPr>
          <p:cNvPr id="10" name="Text 6"/>
          <p:cNvSpPr/>
          <p:nvPr/>
        </p:nvSpPr>
        <p:spPr>
          <a:xfrm>
            <a:off x="822960" y="3566160"/>
            <a:ext cx="10515600" cy="1463040"/>
          </a:xfrm>
          <a:prstGeom prst="rect">
            <a:avLst/>
          </a:prstGeom>
          <a:noFill/>
          <a:ln/>
        </p:spPr>
        <p:txBody>
          <a:bodyPr wrap="square" rtlCol="0" anchor="ctr"/>
          <a:lstStyle/>
          <a:p>
            <a:pPr marL="0" indent="0">
              <a:buNone/>
            </a:pPr>
            <a:r>
              <a:rPr lang="en-US" sz="1500" i="1" dirty="0">
                <a:solidFill>
                  <a:srgbClr val="1A1A1A"/>
                </a:solidFill>
                <a:latin typeface="Calibri" pitchFamily="34" charset="0"/>
                <a:ea typeface="Calibri" pitchFamily="34" charset="-122"/>
                <a:cs typeface="Calibri" pitchFamily="34" charset="-120"/>
              </a:rPr>
              <a:t>Person-centred communication skills built now, in the classroom and on placement, are what will let me deliver personalised, dignified support later in my career.</a:t>
            </a:r>
            <a:endParaRPr lang="en-US" sz="1500" dirty="0"/>
          </a:p>
        </p:txBody>
      </p:sp>
      <p:pic>
        <p:nvPicPr>
          <p:cNvPr id="11" name="Image 2" descr="/home/claude/pptx_work2/footer_band_clean.png"/>
          <p:cNvPicPr>
            <a:picLocks noChangeAspect="1"/>
          </p:cNvPicPr>
          <p:nvPr/>
        </p:nvPicPr>
        <p:blipFill>
          <a:blip r:embed="rId5"/>
          <a:stretch>
            <a:fillRect/>
          </a:stretch>
        </p:blipFill>
        <p:spPr>
          <a:xfrm>
            <a:off x="0" y="5669280"/>
            <a:ext cx="12188952" cy="1188720"/>
          </a:xfrm>
          <a:prstGeom prst="rect">
            <a:avLst/>
          </a:prstGeom>
        </p:spPr>
      </p:pic>
      <p:sp>
        <p:nvSpPr>
          <p:cNvPr id="12" name="Text 7"/>
          <p:cNvSpPr/>
          <p:nvPr/>
        </p:nvSpPr>
        <p:spPr>
          <a:xfrm>
            <a:off x="137160" y="6510528"/>
            <a:ext cx="1463040" cy="27432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26/06/2026</a:t>
            </a:r>
            <a:endParaRPr lang="en-US" sz="1100" dirty="0"/>
          </a:p>
        </p:txBody>
      </p:sp>
      <p:sp>
        <p:nvSpPr>
          <p:cNvPr id="13" name="Text 8"/>
          <p:cNvSpPr/>
          <p:nvPr/>
        </p:nvSpPr>
        <p:spPr>
          <a:xfrm>
            <a:off x="11704320" y="6510528"/>
            <a:ext cx="411480" cy="274320"/>
          </a:xfrm>
          <a:prstGeom prst="rect">
            <a:avLst/>
          </a:prstGeom>
          <a:noFill/>
          <a:ln/>
        </p:spPr>
        <p:txBody>
          <a:bodyPr wrap="square" lIns="0" tIns="0" rIns="0" bIns="0" rtlCol="0" anchor="ctr"/>
          <a:lstStyle/>
          <a:p>
            <a:pPr marL="0" indent="0" algn="r">
              <a:buNone/>
            </a:pPr>
            <a:r>
              <a:rPr lang="en-US" sz="1100" dirty="0">
                <a:solidFill>
                  <a:srgbClr val="FFFFFF"/>
                </a:solidFill>
                <a:latin typeface="Calibri" pitchFamily="34" charset="0"/>
                <a:ea typeface="Calibri" pitchFamily="34" charset="-122"/>
                <a:cs typeface="Calibri" pitchFamily="34" charset="-120"/>
              </a:rPr>
              <a:t>9</a:t>
            </a:r>
            <a:endParaRPr lang="en-US" sz="11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11274552" cy="822960"/>
          </a:xfrm>
          <a:prstGeom prst="rect">
            <a:avLst/>
          </a:prstGeom>
          <a:noFill/>
          <a:ln/>
        </p:spPr>
        <p:txBody>
          <a:bodyPr wrap="square" rtlCol="0" anchor="ctr"/>
          <a:lstStyle/>
          <a:p>
            <a:pPr marL="0" indent="0" algn="ctr">
              <a:buNone/>
            </a:pPr>
            <a:r>
              <a:rPr lang="en-US" sz="3400" b="1" dirty="0">
                <a:solidFill>
                  <a:srgbClr val="1A1A1A"/>
                </a:solidFill>
                <a:latin typeface="Calibri" pitchFamily="34" charset="0"/>
                <a:ea typeface="Calibri" pitchFamily="34" charset="-122"/>
                <a:cs typeface="Calibri" pitchFamily="34" charset="-120"/>
              </a:rPr>
              <a:t>Conclusion</a:t>
            </a:r>
            <a:endParaRPr lang="en-US" sz="3400" dirty="0"/>
          </a:p>
        </p:txBody>
      </p:sp>
      <p:sp>
        <p:nvSpPr>
          <p:cNvPr id="3" name="Text 1"/>
          <p:cNvSpPr/>
          <p:nvPr/>
        </p:nvSpPr>
        <p:spPr>
          <a:xfrm>
            <a:off x="1005840" y="1554480"/>
            <a:ext cx="10149840" cy="2926080"/>
          </a:xfrm>
          <a:prstGeom prst="rect">
            <a:avLst/>
          </a:prstGeom>
          <a:noFill/>
          <a:ln/>
        </p:spPr>
        <p:txBody>
          <a:bodyPr wrap="square" rtlCol="0" anchor="ctr"/>
          <a:lstStyle/>
          <a:p>
            <a:pPr marL="0" indent="0" algn="ctr">
              <a:lnSpc>
                <a:spcPct val="125000"/>
              </a:lnSpc>
              <a:buNone/>
            </a:pPr>
            <a:r>
              <a:rPr lang="en-US" sz="1800" dirty="0">
                <a:solidFill>
                  <a:srgbClr val="1A1A1A"/>
                </a:solidFill>
                <a:latin typeface="Calibri" pitchFamily="34" charset="0"/>
                <a:ea typeface="Calibri" pitchFamily="34" charset="-122"/>
                <a:cs typeface="Calibri" pitchFamily="34" charset="-120"/>
              </a:rPr>
              <a:t>Communication in health and social care is a continuous, two-way process, not a single message delivered and forgotten. Argyle's Communication Cycle helps explain why feedback and interpretation matter as much as the words themselves, while frameworks such as VERA and SBAR turn that theory into practical, repeatable habits. Sharpening this skill now will directly shape the safety, dignity and trust I am able to offer the people I support in my future career.</a:t>
            </a:r>
            <a:endParaRPr lang="en-US" sz="1800" dirty="0"/>
          </a:p>
        </p:txBody>
      </p:sp>
      <p:pic>
        <p:nvPicPr>
          <p:cNvPr id="4" name="Image 0" descr="/home/claude/pptx_work2/footer_band_clean.png"/>
          <p:cNvPicPr>
            <a:picLocks noChangeAspect="1"/>
          </p:cNvPicPr>
          <p:nvPr/>
        </p:nvPicPr>
        <p:blipFill>
          <a:blip r:embed="rId3"/>
          <a:stretch>
            <a:fillRect/>
          </a:stretch>
        </p:blipFill>
        <p:spPr>
          <a:xfrm>
            <a:off x="0" y="5669280"/>
            <a:ext cx="12188952" cy="1188720"/>
          </a:xfrm>
          <a:prstGeom prst="rect">
            <a:avLst/>
          </a:prstGeom>
        </p:spPr>
      </p:pic>
      <p:sp>
        <p:nvSpPr>
          <p:cNvPr id="5" name="Text 2"/>
          <p:cNvSpPr/>
          <p:nvPr/>
        </p:nvSpPr>
        <p:spPr>
          <a:xfrm>
            <a:off x="137160" y="6510528"/>
            <a:ext cx="1463040" cy="27432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26/06/2026</a:t>
            </a:r>
            <a:endParaRPr lang="en-US" sz="1100" dirty="0"/>
          </a:p>
        </p:txBody>
      </p:sp>
      <p:sp>
        <p:nvSpPr>
          <p:cNvPr id="6" name="Text 3"/>
          <p:cNvSpPr/>
          <p:nvPr/>
        </p:nvSpPr>
        <p:spPr>
          <a:xfrm>
            <a:off x="11704320" y="6510528"/>
            <a:ext cx="411480" cy="274320"/>
          </a:xfrm>
          <a:prstGeom prst="rect">
            <a:avLst/>
          </a:prstGeom>
          <a:noFill/>
          <a:ln/>
        </p:spPr>
        <p:txBody>
          <a:bodyPr wrap="square" lIns="0" tIns="0" rIns="0" bIns="0" rtlCol="0" anchor="ctr"/>
          <a:lstStyle/>
          <a:p>
            <a:pPr marL="0" indent="0" algn="r">
              <a:buNone/>
            </a:pPr>
            <a:r>
              <a:rPr lang="en-US" sz="1100" dirty="0">
                <a:solidFill>
                  <a:srgbClr val="FFFFFF"/>
                </a:solidFill>
                <a:latin typeface="Calibri" pitchFamily="34" charset="0"/>
                <a:ea typeface="Calibri" pitchFamily="34" charset="-122"/>
                <a:cs typeface="Calibri" pitchFamily="34" charset="-120"/>
              </a:rPr>
              <a:t>10</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11274552" cy="822960"/>
          </a:xfrm>
          <a:prstGeom prst="rect">
            <a:avLst/>
          </a:prstGeom>
          <a:noFill/>
          <a:ln/>
        </p:spPr>
        <p:txBody>
          <a:bodyPr wrap="square" rtlCol="0" anchor="ctr"/>
          <a:lstStyle/>
          <a:p>
            <a:pPr marL="0" indent="0" algn="ctr">
              <a:buNone/>
            </a:pPr>
            <a:r>
              <a:rPr lang="en-US" sz="3400" b="1" dirty="0">
                <a:solidFill>
                  <a:srgbClr val="1A1A1A"/>
                </a:solidFill>
                <a:latin typeface="Calibri" pitchFamily="34" charset="0"/>
                <a:ea typeface="Calibri" pitchFamily="34" charset="-122"/>
                <a:cs typeface="Calibri" pitchFamily="34" charset="-120"/>
              </a:rPr>
              <a:t>References</a:t>
            </a:r>
            <a:endParaRPr lang="en-US" sz="3400" dirty="0"/>
          </a:p>
        </p:txBody>
      </p:sp>
      <p:sp>
        <p:nvSpPr>
          <p:cNvPr id="3" name="Text 1"/>
          <p:cNvSpPr/>
          <p:nvPr/>
        </p:nvSpPr>
        <p:spPr>
          <a:xfrm>
            <a:off x="457200" y="1188720"/>
            <a:ext cx="11338560" cy="548640"/>
          </a:xfrm>
          <a:prstGeom prst="rect">
            <a:avLst/>
          </a:prstGeom>
          <a:noFill/>
          <a:ln/>
        </p:spPr>
        <p:txBody>
          <a:bodyPr wrap="square" lIns="0" tIns="0" rIns="0" bIns="0" rtlCol="0" anchor="ctr"/>
          <a:lstStyle/>
          <a:p>
            <a:pPr marL="0" indent="0">
              <a:buNone/>
            </a:pPr>
            <a:r>
              <a:rPr lang="en-US" sz="1250" dirty="0">
                <a:solidFill>
                  <a:srgbClr val="1A1A1A"/>
                </a:solidFill>
                <a:latin typeface="Calibri" pitchFamily="34" charset="0"/>
                <a:ea typeface="Calibri" pitchFamily="34" charset="-122"/>
                <a:cs typeface="Calibri" pitchFamily="34" charset="-120"/>
              </a:rPr>
              <a:t>Argyle, M. (1972) The Social Psychology of Work. London: Penguin.</a:t>
            </a:r>
            <a:endParaRPr lang="en-US" sz="1250" dirty="0"/>
          </a:p>
        </p:txBody>
      </p:sp>
      <p:sp>
        <p:nvSpPr>
          <p:cNvPr id="4" name="Text 2"/>
          <p:cNvSpPr/>
          <p:nvPr/>
        </p:nvSpPr>
        <p:spPr>
          <a:xfrm>
            <a:off x="457200" y="1810512"/>
            <a:ext cx="11338560" cy="548640"/>
          </a:xfrm>
          <a:prstGeom prst="rect">
            <a:avLst/>
          </a:prstGeom>
          <a:noFill/>
          <a:ln/>
        </p:spPr>
        <p:txBody>
          <a:bodyPr wrap="square" lIns="0" tIns="0" rIns="0" bIns="0" rtlCol="0" anchor="ctr"/>
          <a:lstStyle/>
          <a:p>
            <a:pPr marL="0" indent="0">
              <a:buNone/>
            </a:pPr>
            <a:r>
              <a:rPr lang="en-US" sz="1250" dirty="0">
                <a:solidFill>
                  <a:srgbClr val="1A1A1A"/>
                </a:solidFill>
                <a:latin typeface="Calibri" pitchFamily="34" charset="0"/>
                <a:ea typeface="Calibri" pitchFamily="34" charset="-122"/>
                <a:cs typeface="Calibri" pitchFamily="34" charset="-120"/>
              </a:rPr>
              <a:t>Kwame, A. and Petrucka, P.M. (2021) A literature-based study of patient-centered care and communication in nurse-patient interactions: barriers, facilitators, and the way forward. BMC Nursing, 20(158).</a:t>
            </a:r>
            <a:endParaRPr lang="en-US" sz="1250" dirty="0"/>
          </a:p>
        </p:txBody>
      </p:sp>
      <p:sp>
        <p:nvSpPr>
          <p:cNvPr id="5" name="Text 3"/>
          <p:cNvSpPr/>
          <p:nvPr/>
        </p:nvSpPr>
        <p:spPr>
          <a:xfrm>
            <a:off x="457200" y="2432304"/>
            <a:ext cx="11338560" cy="548640"/>
          </a:xfrm>
          <a:prstGeom prst="rect">
            <a:avLst/>
          </a:prstGeom>
          <a:noFill/>
          <a:ln/>
        </p:spPr>
        <p:txBody>
          <a:bodyPr wrap="square" lIns="0" tIns="0" rIns="0" bIns="0" rtlCol="0" anchor="ctr"/>
          <a:lstStyle/>
          <a:p>
            <a:pPr marL="0" indent="0">
              <a:buNone/>
            </a:pPr>
            <a:r>
              <a:rPr lang="en-US" sz="1250" dirty="0">
                <a:solidFill>
                  <a:srgbClr val="1A1A1A"/>
                </a:solidFill>
                <a:latin typeface="Calibri" pitchFamily="34" charset="0"/>
                <a:ea typeface="Calibri" pitchFamily="34" charset="-122"/>
                <a:cs typeface="Calibri" pitchFamily="34" charset="-120"/>
              </a:rPr>
              <a:t>Müller, M., Jürgens, J., Redaëlli, M., Klingberg, K., Hautz, W.E. and Stock, S. (2018) Impact of the communication and patient hand-off tool SBAR on patient safety: a systematic review. BMJ Open, 8(8), e022202.</a:t>
            </a:r>
            <a:endParaRPr lang="en-US" sz="1250" dirty="0"/>
          </a:p>
        </p:txBody>
      </p:sp>
      <p:sp>
        <p:nvSpPr>
          <p:cNvPr id="6" name="Text 4"/>
          <p:cNvSpPr/>
          <p:nvPr/>
        </p:nvSpPr>
        <p:spPr>
          <a:xfrm>
            <a:off x="457200" y="3054096"/>
            <a:ext cx="11338560" cy="548640"/>
          </a:xfrm>
          <a:prstGeom prst="rect">
            <a:avLst/>
          </a:prstGeom>
          <a:noFill/>
          <a:ln/>
        </p:spPr>
        <p:txBody>
          <a:bodyPr wrap="square" lIns="0" tIns="0" rIns="0" bIns="0" rtlCol="0" anchor="ctr"/>
          <a:lstStyle/>
          <a:p>
            <a:pPr marL="0" indent="0">
              <a:buNone/>
            </a:pPr>
            <a:r>
              <a:rPr lang="en-US" sz="1250" dirty="0">
                <a:solidFill>
                  <a:srgbClr val="1A1A1A"/>
                </a:solidFill>
                <a:latin typeface="Calibri" pitchFamily="34" charset="0"/>
                <a:ea typeface="Calibri" pitchFamily="34" charset="-122"/>
                <a:cs typeface="Calibri" pitchFamily="34" charset="-120"/>
              </a:rPr>
              <a:t>Smyth, S., Dempsey, L., Jordan, F., Gannon, M., McDonagh, R., Casey, D. and Houghton, C. (2023) Perceptions and experiences of nursing students communicating with people living with dementia: the validation, emotion, reassure, activity (VERA) communication skills framework. International Journal of Older People Nursing, 18(3), e12537.</a:t>
            </a:r>
            <a:endParaRPr lang="en-US" sz="1250" dirty="0"/>
          </a:p>
        </p:txBody>
      </p:sp>
      <p:sp>
        <p:nvSpPr>
          <p:cNvPr id="7" name="Text 5"/>
          <p:cNvSpPr/>
          <p:nvPr/>
        </p:nvSpPr>
        <p:spPr>
          <a:xfrm>
            <a:off x="457200" y="3675888"/>
            <a:ext cx="11338560" cy="548640"/>
          </a:xfrm>
          <a:prstGeom prst="rect">
            <a:avLst/>
          </a:prstGeom>
          <a:noFill/>
          <a:ln/>
        </p:spPr>
        <p:txBody>
          <a:bodyPr wrap="square" lIns="0" tIns="0" rIns="0" bIns="0" rtlCol="0" anchor="ctr"/>
          <a:lstStyle/>
          <a:p>
            <a:pPr marL="0" indent="0">
              <a:buNone/>
            </a:pPr>
            <a:r>
              <a:rPr lang="en-US" sz="1250" dirty="0">
                <a:solidFill>
                  <a:srgbClr val="1A1A1A"/>
                </a:solidFill>
                <a:latin typeface="Calibri" pitchFamily="34" charset="0"/>
                <a:ea typeface="Calibri" pitchFamily="34" charset="-122"/>
                <a:cs typeface="Calibri" pitchFamily="34" charset="-120"/>
              </a:rPr>
              <a:t>Sunjaya, A.M., Schreiber, T., Kantilal, K., Davies, N. and Griffiths, S. (2025) Communication strategies for delivering personalised dementia care and support: a mixed-methods systematic review and narrative synthesis. Age and Ageing, 54(5), afaf120.</a:t>
            </a:r>
            <a:endParaRPr lang="en-US" sz="1250" dirty="0"/>
          </a:p>
        </p:txBody>
      </p:sp>
      <p:sp>
        <p:nvSpPr>
          <p:cNvPr id="8" name="Text 6"/>
          <p:cNvSpPr/>
          <p:nvPr/>
        </p:nvSpPr>
        <p:spPr>
          <a:xfrm>
            <a:off x="457200" y="4297680"/>
            <a:ext cx="11338560" cy="548640"/>
          </a:xfrm>
          <a:prstGeom prst="rect">
            <a:avLst/>
          </a:prstGeom>
          <a:noFill/>
          <a:ln/>
        </p:spPr>
        <p:txBody>
          <a:bodyPr wrap="square" lIns="0" tIns="0" rIns="0" bIns="0" rtlCol="0" anchor="ctr"/>
          <a:lstStyle/>
          <a:p>
            <a:pPr marL="0" indent="0">
              <a:buNone/>
            </a:pPr>
            <a:r>
              <a:rPr lang="en-US" sz="1250" dirty="0">
                <a:solidFill>
                  <a:srgbClr val="1A1A1A"/>
                </a:solidFill>
                <a:latin typeface="Calibri" pitchFamily="34" charset="0"/>
                <a:ea typeface="Calibri" pitchFamily="34" charset="-122"/>
                <a:cs typeface="Calibri" pitchFamily="34" charset="-120"/>
              </a:rPr>
              <a:t>Wanko Keutchafo, E.L., Kerr, J. and Baloyi, O.B. (2022) A model for effective nonverbal communication between nurses and older patients: a grounded theory inquiry. Healthcare, 10(11), 2119.</a:t>
            </a:r>
            <a:endParaRPr lang="en-US" sz="1250" dirty="0"/>
          </a:p>
        </p:txBody>
      </p:sp>
      <p:pic>
        <p:nvPicPr>
          <p:cNvPr id="9" name="Image 0" descr="/home/claude/pptx_work2/footer_band_clean.png"/>
          <p:cNvPicPr>
            <a:picLocks noChangeAspect="1"/>
          </p:cNvPicPr>
          <p:nvPr/>
        </p:nvPicPr>
        <p:blipFill>
          <a:blip r:embed="rId3"/>
          <a:stretch>
            <a:fillRect/>
          </a:stretch>
        </p:blipFill>
        <p:spPr>
          <a:xfrm>
            <a:off x="0" y="5669280"/>
            <a:ext cx="12188952" cy="1188720"/>
          </a:xfrm>
          <a:prstGeom prst="rect">
            <a:avLst/>
          </a:prstGeom>
        </p:spPr>
      </p:pic>
      <p:sp>
        <p:nvSpPr>
          <p:cNvPr id="10" name="Text 7"/>
          <p:cNvSpPr/>
          <p:nvPr/>
        </p:nvSpPr>
        <p:spPr>
          <a:xfrm>
            <a:off x="137160" y="6510528"/>
            <a:ext cx="1463040" cy="27432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26/06/2026</a:t>
            </a:r>
            <a:endParaRPr lang="en-US" sz="1100" dirty="0"/>
          </a:p>
        </p:txBody>
      </p:sp>
      <p:sp>
        <p:nvSpPr>
          <p:cNvPr id="11" name="Text 8"/>
          <p:cNvSpPr/>
          <p:nvPr/>
        </p:nvSpPr>
        <p:spPr>
          <a:xfrm>
            <a:off x="11704320" y="6510528"/>
            <a:ext cx="411480" cy="274320"/>
          </a:xfrm>
          <a:prstGeom prst="rect">
            <a:avLst/>
          </a:prstGeom>
          <a:noFill/>
          <a:ln/>
        </p:spPr>
        <p:txBody>
          <a:bodyPr wrap="square" lIns="0" tIns="0" rIns="0" bIns="0" rtlCol="0" anchor="ctr"/>
          <a:lstStyle/>
          <a:p>
            <a:pPr marL="0" indent="0" algn="r">
              <a:buNone/>
            </a:pPr>
            <a:r>
              <a:rPr lang="en-US" sz="1100" dirty="0">
                <a:solidFill>
                  <a:srgbClr val="FFFFFF"/>
                </a:solidFill>
                <a:latin typeface="Calibri" pitchFamily="34" charset="0"/>
                <a:ea typeface="Calibri" pitchFamily="34" charset="-122"/>
                <a:cs typeface="Calibri" pitchFamily="34" charset="-120"/>
              </a:rPr>
              <a:t>11</a:t>
            </a:r>
            <a:endParaRPr lang="en-US" sz="11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170</TotalTime>
  <Words>1261</Words>
  <Application>Microsoft Office PowerPoint</Application>
  <PresentationFormat>Widescreen</PresentationFormat>
  <Paragraphs>113</Paragraphs>
  <Slides>10</Slides>
  <Notes>10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in Health and Social Care</dc:title>
  <dc:subject>PptxGenJS Presentation</dc:subject>
  <dc:creator>Esther Okunuga</dc:creator>
  <cp:lastModifiedBy>Prince Peter Ojeabulu Okhueidiata (2509560)</cp:lastModifiedBy>
  <cp:revision>2</cp:revision>
  <dcterms:created xsi:type="dcterms:W3CDTF">2026-07-01T23:14:24Z</dcterms:created>
  <dcterms:modified xsi:type="dcterms:W3CDTF">2026-07-17T12:23:34Z</dcterms:modified>
</cp:coreProperties>
</file>