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8095" autoAdjust="0"/>
  </p:normalViewPr>
  <p:slideViewPr>
    <p:cSldViewPr snapToGrid="0">
      <p:cViewPr varScale="1">
        <p:scale>
          <a:sx n="51" d="100"/>
          <a:sy n="51" d="100"/>
        </p:scale>
        <p:origin x="125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BE11C4-394C-465A-99BE-0C0D2C0BED78}" type="datetimeFigureOut">
              <a:rPr lang="en-IN" smtClean="0"/>
              <a:t>16-04-2023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C18A48-A670-4FAD-A614-FEDCF52E20D8}" type="slidenum">
              <a:rPr lang="en-IN" smtClean="0"/>
              <a:t>‹#›</a:t>
            </a:fld>
            <a:endParaRPr lang="en-IN"/>
          </a:p>
        </p:txBody>
      </p:sp>
    </p:spTree>
    <p:extLst>
      <p:ext uri="{BB962C8B-B14F-4D97-AF65-F5344CB8AC3E}">
        <p14:creationId xmlns:p14="http://schemas.microsoft.com/office/powerpoint/2010/main" val="15480258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Organizational efficiency is influenced by several factors, including the alignment of employees with the organization's goals, the effectiveness of communication channels, and the level of collaboration among teams. Workplace culture plays a significant role in each of these areas, as it sets the tone for how employees perceive and approach their </a:t>
            </a:r>
            <a:r>
              <a:rPr lang="en-IN" sz="1200" kern="100" dirty="0" err="1">
                <a:effectLst/>
                <a:latin typeface="Times New Roman" panose="02020603050405020304" pitchFamily="18" charset="0"/>
                <a:ea typeface="Calibri" panose="020F0502020204030204" pitchFamily="34" charset="0"/>
                <a:cs typeface="Times New Roman" panose="02020603050405020304" pitchFamily="18" charset="0"/>
              </a:rPr>
              <a:t>work.</a:t>
            </a:r>
            <a:r>
              <a:rPr lang="en-IN" sz="1200" kern="100" dirty="0" err="1">
                <a:effectLst/>
                <a:latin typeface="Calibri" panose="020F0502020204030204" pitchFamily="34" charset="0"/>
                <a:ea typeface="Calibri" panose="020F0502020204030204" pitchFamily="34" charset="0"/>
                <a:cs typeface="Times New Roman" panose="02020603050405020304" pitchFamily="18" charset="0"/>
              </a:rPr>
              <a:t>A</a:t>
            </a:r>
            <a:r>
              <a:rPr lang="en-IN" sz="1200" kern="100" dirty="0">
                <a:effectLst/>
                <a:latin typeface="Calibri" panose="020F0502020204030204" pitchFamily="34" charset="0"/>
                <a:ea typeface="Calibri" panose="020F0502020204030204" pitchFamily="34" charset="0"/>
                <a:cs typeface="Times New Roman" panose="02020603050405020304" pitchFamily="18" charset="0"/>
              </a:rPr>
              <a:t> strong workplace culture that prioritizes teamwork, open communication, and respect for all employees can enhance organizational efficiency by promoting a sense of belonging and engagement among employees. Conversely, a toxic workplace culture characterized by micromanagement and lack of trust can lead to employee disengagement, absenteeism, and turnover, which can negatively impact organizational efficiency.</a:t>
            </a:r>
          </a:p>
          <a:p>
            <a:endParaRPr lang="en-IN" dirty="0"/>
          </a:p>
        </p:txBody>
      </p:sp>
      <p:sp>
        <p:nvSpPr>
          <p:cNvPr id="4" name="Slide Number Placeholder 3"/>
          <p:cNvSpPr>
            <a:spLocks noGrp="1"/>
          </p:cNvSpPr>
          <p:nvPr>
            <p:ph type="sldNum" sz="quarter" idx="5"/>
          </p:nvPr>
        </p:nvSpPr>
        <p:spPr/>
        <p:txBody>
          <a:bodyPr/>
          <a:lstStyle/>
          <a:p>
            <a:fld id="{4EC18A48-A670-4FAD-A614-FEDCF52E20D8}" type="slidenum">
              <a:rPr lang="en-IN" smtClean="0"/>
              <a:t>4</a:t>
            </a:fld>
            <a:endParaRPr lang="en-IN"/>
          </a:p>
        </p:txBody>
      </p:sp>
    </p:spTree>
    <p:extLst>
      <p:ext uri="{BB962C8B-B14F-4D97-AF65-F5344CB8AC3E}">
        <p14:creationId xmlns:p14="http://schemas.microsoft.com/office/powerpoint/2010/main" val="643118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latin typeface="Times New Roman" panose="02020603050405020304" pitchFamily="18" charset="0"/>
                <a:cs typeface="Times New Roman" panose="02020603050405020304" pitchFamily="18" charset="0"/>
              </a:rPr>
              <a:t> </a:t>
            </a:r>
            <a:r>
              <a:rPr lang="en-IN" sz="1200" dirty="0">
                <a:solidFill>
                  <a:schemeClr val="tx2">
                    <a:lumMod val="50000"/>
                  </a:schemeClr>
                </a:solidFill>
                <a:latin typeface="Times New Roman" panose="02020603050405020304" pitchFamily="18" charset="0"/>
                <a:cs typeface="Times New Roman" panose="02020603050405020304" pitchFamily="18" charset="0"/>
              </a:rPr>
              <a:t>EasyJet's culture of transparency and open communication fosters employee engagement, which is critical for employee retention, productivity, and customer service. </a:t>
            </a:r>
            <a:r>
              <a:rPr lang="en-IN" sz="1200" dirty="0">
                <a:latin typeface="Times New Roman" panose="02020603050405020304" pitchFamily="18" charset="0"/>
                <a:cs typeface="Times New Roman" panose="02020603050405020304" pitchFamily="18" charset="0"/>
              </a:rPr>
              <a:t>Finally, the company's strong safety culture, reflected in its investment in safety training and equipment, has helped it to maintain a strong safety record.</a:t>
            </a:r>
          </a:p>
          <a:p>
            <a:endParaRPr lang="en-IN" dirty="0"/>
          </a:p>
        </p:txBody>
      </p:sp>
      <p:sp>
        <p:nvSpPr>
          <p:cNvPr id="4" name="Slide Number Placeholder 3"/>
          <p:cNvSpPr>
            <a:spLocks noGrp="1"/>
          </p:cNvSpPr>
          <p:nvPr>
            <p:ph type="sldNum" sz="quarter" idx="5"/>
          </p:nvPr>
        </p:nvSpPr>
        <p:spPr/>
        <p:txBody>
          <a:bodyPr/>
          <a:lstStyle/>
          <a:p>
            <a:fld id="{4EC18A48-A670-4FAD-A614-FEDCF52E20D8}" type="slidenum">
              <a:rPr lang="en-IN" smtClean="0"/>
              <a:t>5</a:t>
            </a:fld>
            <a:endParaRPr lang="en-IN"/>
          </a:p>
        </p:txBody>
      </p:sp>
    </p:spTree>
    <p:extLst>
      <p:ext uri="{BB962C8B-B14F-4D97-AF65-F5344CB8AC3E}">
        <p14:creationId xmlns:p14="http://schemas.microsoft.com/office/powerpoint/2010/main" val="918590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 Technological factors play a significant role in the airline industry, and EasyJet invests in technological advances to operate more efficiently and provide a better customer experience. Environmental factors such as greenhouse gas emissions are an important concern, and EasyJet has made commitments to reduce its impact. Legal factors such as safety regulations, liability laws, and contracts can impact the airline's operations and financial stability. By considering these factors, EasyJet can better understand the external environment and develop strategies to mitigate risks and capitalize on opportunities.</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EC18A48-A670-4FAD-A614-FEDCF52E20D8}" type="slidenum">
              <a:rPr lang="en-IN" smtClean="0"/>
              <a:t>6</a:t>
            </a:fld>
            <a:endParaRPr lang="en-IN"/>
          </a:p>
        </p:txBody>
      </p:sp>
    </p:spTree>
    <p:extLst>
      <p:ext uri="{BB962C8B-B14F-4D97-AF65-F5344CB8AC3E}">
        <p14:creationId xmlns:p14="http://schemas.microsoft.com/office/powerpoint/2010/main" val="3014093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However, there are no direct substitutes for air travel for long distances, and the threat of new entrants is relatively low due to high capital requirements and regulatory barriers. Overall, EasyJet needs to focus on competitive pricing and services to attract and retain customers in this highly competitive industry.</a:t>
            </a:r>
            <a:endParaRPr lang="en-IN"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EC18A48-A670-4FAD-A614-FEDCF52E20D8}" type="slidenum">
              <a:rPr lang="en-IN" smtClean="0"/>
              <a:t>7</a:t>
            </a:fld>
            <a:endParaRPr lang="en-IN"/>
          </a:p>
        </p:txBody>
      </p:sp>
    </p:spTree>
    <p:extLst>
      <p:ext uri="{BB962C8B-B14F-4D97-AF65-F5344CB8AC3E}">
        <p14:creationId xmlns:p14="http://schemas.microsoft.com/office/powerpoint/2010/main" val="17305822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The company has opportunities to expand into new markets, diversify its services, and form partnerships with other travel companies to offer more services to customers. However, the company faces threats from economic and political uncertainties, volatile fuel prices, and security threats such as terrorism.</a:t>
            </a:r>
          </a:p>
          <a:p>
            <a:endParaRPr lang="en-IN" dirty="0"/>
          </a:p>
        </p:txBody>
      </p:sp>
      <p:sp>
        <p:nvSpPr>
          <p:cNvPr id="4" name="Slide Number Placeholder 3"/>
          <p:cNvSpPr>
            <a:spLocks noGrp="1"/>
          </p:cNvSpPr>
          <p:nvPr>
            <p:ph type="sldNum" sz="quarter" idx="5"/>
          </p:nvPr>
        </p:nvSpPr>
        <p:spPr/>
        <p:txBody>
          <a:bodyPr/>
          <a:lstStyle/>
          <a:p>
            <a:fld id="{4EC18A48-A670-4FAD-A614-FEDCF52E20D8}" type="slidenum">
              <a:rPr lang="en-IN" smtClean="0"/>
              <a:t>8</a:t>
            </a:fld>
            <a:endParaRPr lang="en-IN"/>
          </a:p>
        </p:txBody>
      </p:sp>
    </p:spTree>
    <p:extLst>
      <p:ext uri="{BB962C8B-B14F-4D97-AF65-F5344CB8AC3E}">
        <p14:creationId xmlns:p14="http://schemas.microsoft.com/office/powerpoint/2010/main" val="3346719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solidFill>
                  <a:srgbClr val="374151"/>
                </a:solidFill>
                <a:effectLst/>
                <a:latin typeface="Times New Roman" panose="02020603050405020304" pitchFamily="18" charset="0"/>
                <a:cs typeface="Times New Roman" panose="02020603050405020304" pitchFamily="18" charset="0"/>
              </a:rPr>
              <a:t>EasyJet Airlines UK invests in technology to improve its operations, such as its mobile app, online check-in, and e-commerce platform, and has a highly skilled workforce that receives regular training and development. The airline's low-cost infrastructure, efficient aircraft, and simplified airport facilities further enhance its competitive advantage. </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By continuing to focus on its cost leadership strategy and investing in technology and human capital, EasyJet Airlines UK can continue to grow its market share and remain competitive in the airline industry.</a:t>
            </a:r>
          </a:p>
          <a:p>
            <a:endParaRPr lang="en-IN" dirty="0"/>
          </a:p>
        </p:txBody>
      </p:sp>
      <p:sp>
        <p:nvSpPr>
          <p:cNvPr id="4" name="Slide Number Placeholder 3"/>
          <p:cNvSpPr>
            <a:spLocks noGrp="1"/>
          </p:cNvSpPr>
          <p:nvPr>
            <p:ph type="sldNum" sz="quarter" idx="5"/>
          </p:nvPr>
        </p:nvSpPr>
        <p:spPr/>
        <p:txBody>
          <a:bodyPr/>
          <a:lstStyle/>
          <a:p>
            <a:fld id="{4EC18A48-A670-4FAD-A614-FEDCF52E20D8}" type="slidenum">
              <a:rPr lang="en-IN" smtClean="0"/>
              <a:t>9</a:t>
            </a:fld>
            <a:endParaRPr lang="en-IN"/>
          </a:p>
        </p:txBody>
      </p:sp>
    </p:spTree>
    <p:extLst>
      <p:ext uri="{BB962C8B-B14F-4D97-AF65-F5344CB8AC3E}">
        <p14:creationId xmlns:p14="http://schemas.microsoft.com/office/powerpoint/2010/main" val="4175861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dirty="0">
                <a:solidFill>
                  <a:srgbClr val="374151"/>
                </a:solidFill>
                <a:effectLst/>
                <a:latin typeface="Times New Roman" panose="02020603050405020304" pitchFamily="18" charset="0"/>
                <a:cs typeface="Times New Roman" panose="02020603050405020304" pitchFamily="18" charset="0"/>
              </a:rPr>
              <a:t>Sustainability has also been a key driver, with EasyJet implementing measures to reduce its environmental impact, including the reduction of single-use plastics and the use of sustainable aviation fuel, among others. </a:t>
            </a:r>
            <a:r>
              <a:rPr lang="en-US" b="0" i="0" dirty="0">
                <a:solidFill>
                  <a:srgbClr val="374151"/>
                </a:solidFill>
                <a:effectLst/>
                <a:latin typeface="Times New Roman" panose="02020603050405020304" pitchFamily="18" charset="0"/>
                <a:cs typeface="Times New Roman" panose="02020603050405020304" pitchFamily="18" charset="0"/>
              </a:rPr>
              <a:t>Overall, EasyJet has adapted to changing trends and remained competitive while maintaining a focus on the safety of its passengers and the environment.</a:t>
            </a:r>
            <a:endParaRPr lang="en-IN" dirty="0"/>
          </a:p>
        </p:txBody>
      </p:sp>
      <p:sp>
        <p:nvSpPr>
          <p:cNvPr id="4" name="Slide Number Placeholder 3"/>
          <p:cNvSpPr>
            <a:spLocks noGrp="1"/>
          </p:cNvSpPr>
          <p:nvPr>
            <p:ph type="sldNum" sz="quarter" idx="5"/>
          </p:nvPr>
        </p:nvSpPr>
        <p:spPr/>
        <p:txBody>
          <a:bodyPr/>
          <a:lstStyle/>
          <a:p>
            <a:fld id="{4EC18A48-A670-4FAD-A614-FEDCF52E20D8}" type="slidenum">
              <a:rPr lang="en-IN" smtClean="0"/>
              <a:t>10</a:t>
            </a:fld>
            <a:endParaRPr lang="en-IN"/>
          </a:p>
        </p:txBody>
      </p:sp>
    </p:spTree>
    <p:extLst>
      <p:ext uri="{BB962C8B-B14F-4D97-AF65-F5344CB8AC3E}">
        <p14:creationId xmlns:p14="http://schemas.microsoft.com/office/powerpoint/2010/main" val="2510682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dirty="0">
                <a:solidFill>
                  <a:srgbClr val="374151"/>
                </a:solidFill>
                <a:effectLst/>
                <a:latin typeface="Times New Roman" panose="02020603050405020304" pitchFamily="18" charset="0"/>
                <a:cs typeface="Times New Roman" panose="02020603050405020304" pitchFamily="18" charset="0"/>
              </a:rPr>
              <a:t>The airline has also supported local communities by sponsoring events and partnering with charities, strengthening its brand and reputation. Overall, EasyJet's ethical approaches have helped it to attract and retain customers, appeal to environmentally conscious investors, and build strong relationships with local organizations.</a:t>
            </a:r>
            <a:endParaRPr lang="en-IN" dirty="0"/>
          </a:p>
        </p:txBody>
      </p:sp>
      <p:sp>
        <p:nvSpPr>
          <p:cNvPr id="4" name="Slide Number Placeholder 3"/>
          <p:cNvSpPr>
            <a:spLocks noGrp="1"/>
          </p:cNvSpPr>
          <p:nvPr>
            <p:ph type="sldNum" sz="quarter" idx="5"/>
          </p:nvPr>
        </p:nvSpPr>
        <p:spPr/>
        <p:txBody>
          <a:bodyPr/>
          <a:lstStyle/>
          <a:p>
            <a:fld id="{4EC18A48-A670-4FAD-A614-FEDCF52E20D8}" type="slidenum">
              <a:rPr lang="en-IN" smtClean="0"/>
              <a:t>11</a:t>
            </a:fld>
            <a:endParaRPr lang="en-IN"/>
          </a:p>
        </p:txBody>
      </p:sp>
    </p:spTree>
    <p:extLst>
      <p:ext uri="{BB962C8B-B14F-4D97-AF65-F5344CB8AC3E}">
        <p14:creationId xmlns:p14="http://schemas.microsoft.com/office/powerpoint/2010/main" val="2737711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Taking action on these challenges can benefit EasyJet's business by improving its reputation, attracting more customers, and ensuring long-term viability. It can also lead to a more engaged and motivated workforce, increased productivity, and innovation.</a:t>
            </a:r>
            <a:endParaRPr lang="en-IN" dirty="0"/>
          </a:p>
        </p:txBody>
      </p:sp>
      <p:sp>
        <p:nvSpPr>
          <p:cNvPr id="4" name="Slide Number Placeholder 3"/>
          <p:cNvSpPr>
            <a:spLocks noGrp="1"/>
          </p:cNvSpPr>
          <p:nvPr>
            <p:ph type="sldNum" sz="quarter" idx="5"/>
          </p:nvPr>
        </p:nvSpPr>
        <p:spPr/>
        <p:txBody>
          <a:bodyPr/>
          <a:lstStyle/>
          <a:p>
            <a:fld id="{4EC18A48-A670-4FAD-A614-FEDCF52E20D8}" type="slidenum">
              <a:rPr lang="en-IN" smtClean="0"/>
              <a:t>12</a:t>
            </a:fld>
            <a:endParaRPr lang="en-IN"/>
          </a:p>
        </p:txBody>
      </p:sp>
    </p:spTree>
    <p:extLst>
      <p:ext uri="{BB962C8B-B14F-4D97-AF65-F5344CB8AC3E}">
        <p14:creationId xmlns:p14="http://schemas.microsoft.com/office/powerpoint/2010/main" val="1330999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6618E3-8641-4F39-8641-EC4828CE6CE6}" type="datetimeFigureOut">
              <a:rPr lang="en-IN" smtClean="0"/>
              <a:t>16-04-2023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8CB0455-A664-408A-86E3-39F6ADD6B88D}" type="slidenum">
              <a:rPr lang="en-IN" smtClean="0"/>
              <a:t>‹#›</a:t>
            </a:fld>
            <a:endParaRPr lang="en-IN"/>
          </a:p>
        </p:txBody>
      </p:sp>
    </p:spTree>
    <p:extLst>
      <p:ext uri="{BB962C8B-B14F-4D97-AF65-F5344CB8AC3E}">
        <p14:creationId xmlns:p14="http://schemas.microsoft.com/office/powerpoint/2010/main" val="710564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6618E3-8641-4F39-8641-EC4828CE6CE6}" type="datetimeFigureOut">
              <a:rPr lang="en-IN" smtClean="0"/>
              <a:t>16-04-2023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8CB0455-A664-408A-86E3-39F6ADD6B88D}" type="slidenum">
              <a:rPr lang="en-IN" smtClean="0"/>
              <a:t>‹#›</a:t>
            </a:fld>
            <a:endParaRPr lang="en-IN"/>
          </a:p>
        </p:txBody>
      </p:sp>
    </p:spTree>
    <p:extLst>
      <p:ext uri="{BB962C8B-B14F-4D97-AF65-F5344CB8AC3E}">
        <p14:creationId xmlns:p14="http://schemas.microsoft.com/office/powerpoint/2010/main" val="1584592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6618E3-8641-4F39-8641-EC4828CE6CE6}" type="datetimeFigureOut">
              <a:rPr lang="en-IN" smtClean="0"/>
              <a:t>16-04-2023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8CB0455-A664-408A-86E3-39F6ADD6B88D}" type="slidenum">
              <a:rPr lang="en-IN" smtClean="0"/>
              <a:t>‹#›</a:t>
            </a:fld>
            <a:endParaRPr lang="en-IN"/>
          </a:p>
        </p:txBody>
      </p:sp>
    </p:spTree>
    <p:extLst>
      <p:ext uri="{BB962C8B-B14F-4D97-AF65-F5344CB8AC3E}">
        <p14:creationId xmlns:p14="http://schemas.microsoft.com/office/powerpoint/2010/main" val="2738265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6618E3-8641-4F39-8641-EC4828CE6CE6}" type="datetimeFigureOut">
              <a:rPr lang="en-IN" smtClean="0"/>
              <a:t>16-04-2023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8CB0455-A664-408A-86E3-39F6ADD6B88D}" type="slidenum">
              <a:rPr lang="en-IN" smtClean="0"/>
              <a:t>‹#›</a:t>
            </a:fld>
            <a:endParaRPr lang="en-IN"/>
          </a:p>
        </p:txBody>
      </p:sp>
    </p:spTree>
    <p:extLst>
      <p:ext uri="{BB962C8B-B14F-4D97-AF65-F5344CB8AC3E}">
        <p14:creationId xmlns:p14="http://schemas.microsoft.com/office/powerpoint/2010/main" val="2673481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6618E3-8641-4F39-8641-EC4828CE6CE6}" type="datetimeFigureOut">
              <a:rPr lang="en-IN" smtClean="0"/>
              <a:t>16-04-2023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8CB0455-A664-408A-86E3-39F6ADD6B88D}" type="slidenum">
              <a:rPr lang="en-IN" smtClean="0"/>
              <a:t>‹#›</a:t>
            </a:fld>
            <a:endParaRPr lang="en-IN"/>
          </a:p>
        </p:txBody>
      </p:sp>
    </p:spTree>
    <p:extLst>
      <p:ext uri="{BB962C8B-B14F-4D97-AF65-F5344CB8AC3E}">
        <p14:creationId xmlns:p14="http://schemas.microsoft.com/office/powerpoint/2010/main" val="2843562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6618E3-8641-4F39-8641-EC4828CE6CE6}" type="datetimeFigureOut">
              <a:rPr lang="en-IN" smtClean="0"/>
              <a:t>16-04-2023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8CB0455-A664-408A-86E3-39F6ADD6B88D}" type="slidenum">
              <a:rPr lang="en-IN" smtClean="0"/>
              <a:t>‹#›</a:t>
            </a:fld>
            <a:endParaRPr lang="en-IN"/>
          </a:p>
        </p:txBody>
      </p:sp>
    </p:spTree>
    <p:extLst>
      <p:ext uri="{BB962C8B-B14F-4D97-AF65-F5344CB8AC3E}">
        <p14:creationId xmlns:p14="http://schemas.microsoft.com/office/powerpoint/2010/main" val="4060973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6618E3-8641-4F39-8641-EC4828CE6CE6}" type="datetimeFigureOut">
              <a:rPr lang="en-IN" smtClean="0"/>
              <a:t>16-04-2023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8CB0455-A664-408A-86E3-39F6ADD6B88D}" type="slidenum">
              <a:rPr lang="en-IN" smtClean="0"/>
              <a:t>‹#›</a:t>
            </a:fld>
            <a:endParaRPr lang="en-IN"/>
          </a:p>
        </p:txBody>
      </p:sp>
    </p:spTree>
    <p:extLst>
      <p:ext uri="{BB962C8B-B14F-4D97-AF65-F5344CB8AC3E}">
        <p14:creationId xmlns:p14="http://schemas.microsoft.com/office/powerpoint/2010/main" val="2694769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6618E3-8641-4F39-8641-EC4828CE6CE6}" type="datetimeFigureOut">
              <a:rPr lang="en-IN" smtClean="0"/>
              <a:t>16-04-2023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8CB0455-A664-408A-86E3-39F6ADD6B88D}" type="slidenum">
              <a:rPr lang="en-IN" smtClean="0"/>
              <a:t>‹#›</a:t>
            </a:fld>
            <a:endParaRPr lang="en-IN"/>
          </a:p>
        </p:txBody>
      </p:sp>
    </p:spTree>
    <p:extLst>
      <p:ext uri="{BB962C8B-B14F-4D97-AF65-F5344CB8AC3E}">
        <p14:creationId xmlns:p14="http://schemas.microsoft.com/office/powerpoint/2010/main" val="1196418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6618E3-8641-4F39-8641-EC4828CE6CE6}" type="datetimeFigureOut">
              <a:rPr lang="en-IN" smtClean="0"/>
              <a:t>16-04-2023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8CB0455-A664-408A-86E3-39F6ADD6B88D}" type="slidenum">
              <a:rPr lang="en-IN" smtClean="0"/>
              <a:t>‹#›</a:t>
            </a:fld>
            <a:endParaRPr lang="en-IN"/>
          </a:p>
        </p:txBody>
      </p:sp>
    </p:spTree>
    <p:extLst>
      <p:ext uri="{BB962C8B-B14F-4D97-AF65-F5344CB8AC3E}">
        <p14:creationId xmlns:p14="http://schemas.microsoft.com/office/powerpoint/2010/main" val="1928892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6618E3-8641-4F39-8641-EC4828CE6CE6}" type="datetimeFigureOut">
              <a:rPr lang="en-IN" smtClean="0"/>
              <a:t>16-04-2023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8CB0455-A664-408A-86E3-39F6ADD6B88D}" type="slidenum">
              <a:rPr lang="en-IN" smtClean="0"/>
              <a:t>‹#›</a:t>
            </a:fld>
            <a:endParaRPr lang="en-IN"/>
          </a:p>
        </p:txBody>
      </p:sp>
    </p:spTree>
    <p:extLst>
      <p:ext uri="{BB962C8B-B14F-4D97-AF65-F5344CB8AC3E}">
        <p14:creationId xmlns:p14="http://schemas.microsoft.com/office/powerpoint/2010/main" val="435494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6618E3-8641-4F39-8641-EC4828CE6CE6}" type="datetimeFigureOut">
              <a:rPr lang="en-IN" smtClean="0"/>
              <a:t>16-04-2023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8CB0455-A664-408A-86E3-39F6ADD6B88D}"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239361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6618E3-8641-4F39-8641-EC4828CE6CE6}" type="datetimeFigureOut">
              <a:rPr lang="en-IN" smtClean="0"/>
              <a:t>16-04-2023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8CB0455-A664-408A-86E3-39F6ADD6B88D}" type="slidenum">
              <a:rPr lang="en-IN" smtClean="0"/>
              <a:t>‹#›</a:t>
            </a:fld>
            <a:endParaRPr lang="en-IN"/>
          </a:p>
        </p:txBody>
      </p:sp>
    </p:spTree>
    <p:extLst>
      <p:ext uri="{BB962C8B-B14F-4D97-AF65-F5344CB8AC3E}">
        <p14:creationId xmlns:p14="http://schemas.microsoft.com/office/powerpoint/2010/main" val="41158960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6618E3-8641-4F39-8641-EC4828CE6CE6}" type="datetimeFigureOut">
              <a:rPr lang="en-IN" smtClean="0"/>
              <a:t>16-04-2023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8CB0455-A664-408A-86E3-39F6ADD6B88D}"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316033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6618E3-8641-4F39-8641-EC4828CE6CE6}" type="datetimeFigureOut">
              <a:rPr lang="en-IN" smtClean="0"/>
              <a:t>16-04-2023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8CB0455-A664-408A-86E3-39F6ADD6B88D}" type="slidenum">
              <a:rPr lang="en-IN" smtClean="0"/>
              <a:t>‹#›</a:t>
            </a:fld>
            <a:endParaRPr lang="en-IN"/>
          </a:p>
        </p:txBody>
      </p:sp>
    </p:spTree>
    <p:extLst>
      <p:ext uri="{BB962C8B-B14F-4D97-AF65-F5344CB8AC3E}">
        <p14:creationId xmlns:p14="http://schemas.microsoft.com/office/powerpoint/2010/main" val="1397042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6618E3-8641-4F39-8641-EC4828CE6CE6}" type="datetimeFigureOut">
              <a:rPr lang="en-IN" smtClean="0"/>
              <a:t>16-04-2023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8CB0455-A664-408A-86E3-39F6ADD6B88D}" type="slidenum">
              <a:rPr lang="en-IN" smtClean="0"/>
              <a:t>‹#›</a:t>
            </a:fld>
            <a:endParaRPr lang="en-IN"/>
          </a:p>
        </p:txBody>
      </p:sp>
    </p:spTree>
    <p:extLst>
      <p:ext uri="{BB962C8B-B14F-4D97-AF65-F5344CB8AC3E}">
        <p14:creationId xmlns:p14="http://schemas.microsoft.com/office/powerpoint/2010/main" val="12468607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6618E3-8641-4F39-8641-EC4828CE6CE6}" type="datetimeFigureOut">
              <a:rPr lang="en-IN" smtClean="0"/>
              <a:t>16-04-2023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8CB0455-A664-408A-86E3-39F6ADD6B88D}" type="slidenum">
              <a:rPr lang="en-IN" smtClean="0"/>
              <a:t>‹#›</a:t>
            </a:fld>
            <a:endParaRPr lang="en-IN"/>
          </a:p>
        </p:txBody>
      </p:sp>
    </p:spTree>
    <p:extLst>
      <p:ext uri="{BB962C8B-B14F-4D97-AF65-F5344CB8AC3E}">
        <p14:creationId xmlns:p14="http://schemas.microsoft.com/office/powerpoint/2010/main" val="120128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36618E3-8641-4F39-8641-EC4828CE6CE6}" type="datetimeFigureOut">
              <a:rPr lang="en-IN" smtClean="0"/>
              <a:t>16-04-2023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8CB0455-A664-408A-86E3-39F6ADD6B88D}" type="slidenum">
              <a:rPr lang="en-IN" smtClean="0"/>
              <a:t>‹#›</a:t>
            </a:fld>
            <a:endParaRPr lang="en-IN"/>
          </a:p>
        </p:txBody>
      </p:sp>
    </p:spTree>
    <p:extLst>
      <p:ext uri="{BB962C8B-B14F-4D97-AF65-F5344CB8AC3E}">
        <p14:creationId xmlns:p14="http://schemas.microsoft.com/office/powerpoint/2010/main" val="141109123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E671F-13BE-6BB3-1AD6-B8C3BE8BDE83}"/>
              </a:ext>
            </a:extLst>
          </p:cNvPr>
          <p:cNvSpPr>
            <a:spLocks noGrp="1"/>
          </p:cNvSpPr>
          <p:nvPr>
            <p:ph type="ctrTitle"/>
          </p:nvPr>
        </p:nvSpPr>
        <p:spPr>
          <a:xfrm>
            <a:off x="1507067" y="1260909"/>
            <a:ext cx="7766936" cy="3092116"/>
          </a:xfrm>
        </p:spPr>
        <p:txBody>
          <a:bodyPr/>
          <a:lstStyle/>
          <a:p>
            <a:pPr algn="ctr">
              <a:lnSpc>
                <a:spcPct val="150000"/>
              </a:lnSpc>
            </a:pPr>
            <a:r>
              <a:rPr lang="en-US" b="1" dirty="0">
                <a:latin typeface="Times New Roman" panose="02020603050405020304" pitchFamily="18" charset="0"/>
                <a:cs typeface="Times New Roman" panose="02020603050405020304" pitchFamily="18" charset="0"/>
              </a:rPr>
              <a:t>Workplace Culture and its impact on Organizational Efficiency</a:t>
            </a:r>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34620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D6580-9EFF-B066-7C84-1243E4DE4976}"/>
              </a:ext>
            </a:extLst>
          </p:cNvPr>
          <p:cNvSpPr>
            <a:spLocks noGrp="1"/>
          </p:cNvSpPr>
          <p:nvPr>
            <p:ph type="title"/>
          </p:nvPr>
        </p:nvSpPr>
        <p:spPr>
          <a:xfrm>
            <a:off x="4917943" y="563400"/>
            <a:ext cx="4894150" cy="1320800"/>
          </a:xfrm>
        </p:spPr>
        <p:txBody>
          <a:bodyPr/>
          <a:lstStyle/>
          <a:p>
            <a:r>
              <a:rPr lang="en-IN"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7E2D49CC-C7EC-DDCA-7963-9D9ABBF8A432}"/>
              </a:ext>
            </a:extLst>
          </p:cNvPr>
          <p:cNvSpPr>
            <a:spLocks noGrp="1"/>
          </p:cNvSpPr>
          <p:nvPr>
            <p:ph idx="1"/>
          </p:nvPr>
        </p:nvSpPr>
        <p:spPr>
          <a:xfrm>
            <a:off x="4084143" y="1753426"/>
            <a:ext cx="5828158" cy="3880773"/>
          </a:xfrm>
        </p:spPr>
        <p:txBody>
          <a:bodyPr>
            <a:normAutofit/>
          </a:bodyPr>
          <a:lstStyle/>
          <a:p>
            <a:pPr marL="0" indent="0" algn="just">
              <a:lnSpc>
                <a:spcPct val="150000"/>
              </a:lnSpc>
              <a:buNone/>
            </a:pPr>
            <a:r>
              <a:rPr lang="en-US" sz="2000" dirty="0">
                <a:solidFill>
                  <a:schemeClr val="tx2">
                    <a:lumMod val="50000"/>
                  </a:schemeClr>
                </a:solidFill>
                <a:latin typeface="Times New Roman" panose="02020603050405020304" pitchFamily="18" charset="0"/>
                <a:cs typeface="Times New Roman" panose="02020603050405020304" pitchFamily="18" charset="0"/>
              </a:rPr>
              <a:t>In this presentation brief summary of issues and areas which were identified in the task 1 assignment will be mentioned. There were many issues which Easy Jet Plc.  is facing, which were analyzed by use of different models such as swot, porters five forces, pestle and porters value chain. Further in the Presentation it was also mentioned about the ethical approaches used by firm and recommendations for improving it.</a:t>
            </a:r>
            <a:endParaRPr lang="en-IN" sz="2000" dirty="0">
              <a:solidFill>
                <a:schemeClr val="tx2">
                  <a:lumMod val="50000"/>
                </a:schemeClr>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EA843B2-A758-5DAF-1E46-FD80B219B3C4}"/>
              </a:ext>
            </a:extLst>
          </p:cNvPr>
          <p:cNvPicPr>
            <a:picLocks noChangeAspect="1"/>
          </p:cNvPicPr>
          <p:nvPr/>
        </p:nvPicPr>
        <p:blipFill>
          <a:blip r:embed="rId2"/>
          <a:stretch>
            <a:fillRect/>
          </a:stretch>
        </p:blipFill>
        <p:spPr>
          <a:xfrm>
            <a:off x="0" y="1252603"/>
            <a:ext cx="3842489" cy="4584335"/>
          </a:xfrm>
          <a:prstGeom prst="rect">
            <a:avLst/>
          </a:prstGeom>
        </p:spPr>
      </p:pic>
    </p:spTree>
    <p:extLst>
      <p:ext uri="{BB962C8B-B14F-4D97-AF65-F5344CB8AC3E}">
        <p14:creationId xmlns:p14="http://schemas.microsoft.com/office/powerpoint/2010/main" val="1505432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4836F-9B5C-6B48-4156-3B6BF361FB9A}"/>
              </a:ext>
            </a:extLst>
          </p:cNvPr>
          <p:cNvSpPr>
            <a:spLocks noGrp="1"/>
          </p:cNvSpPr>
          <p:nvPr>
            <p:ph type="title"/>
          </p:nvPr>
        </p:nvSpPr>
        <p:spPr>
          <a:xfrm>
            <a:off x="3770334" y="622126"/>
            <a:ext cx="6743744" cy="1320800"/>
          </a:xfrm>
        </p:spPr>
        <p:txBody>
          <a:bodyPr/>
          <a:lstStyle/>
          <a:p>
            <a:r>
              <a:rPr lang="en-IN" b="1" dirty="0">
                <a:latin typeface="Times New Roman" panose="02020603050405020304" pitchFamily="18" charset="0"/>
                <a:cs typeface="Times New Roman" panose="02020603050405020304" pitchFamily="18" charset="0"/>
              </a:rPr>
              <a:t>Overview of the Organisation</a:t>
            </a:r>
          </a:p>
        </p:txBody>
      </p:sp>
      <p:sp>
        <p:nvSpPr>
          <p:cNvPr id="3" name="Content Placeholder 2">
            <a:extLst>
              <a:ext uri="{FF2B5EF4-FFF2-40B4-BE49-F238E27FC236}">
                <a16:creationId xmlns:a16="http://schemas.microsoft.com/office/drawing/2014/main" id="{76BCC22E-33B0-39CF-AC07-EBA6FAEBCAC8}"/>
              </a:ext>
            </a:extLst>
          </p:cNvPr>
          <p:cNvSpPr>
            <a:spLocks noGrp="1"/>
          </p:cNvSpPr>
          <p:nvPr>
            <p:ph idx="1"/>
          </p:nvPr>
        </p:nvSpPr>
        <p:spPr>
          <a:xfrm>
            <a:off x="4283900" y="1809860"/>
            <a:ext cx="5423771" cy="3880773"/>
          </a:xfrm>
        </p:spPr>
        <p:txBody>
          <a:bodyPr>
            <a:normAutofit/>
          </a:bodyPr>
          <a:lstStyle/>
          <a:p>
            <a:pPr marL="0" indent="0" algn="just">
              <a:lnSpc>
                <a:spcPct val="150000"/>
              </a:lnSpc>
              <a:buNone/>
            </a:pPr>
            <a:r>
              <a:rPr lang="en-US" sz="2000" dirty="0">
                <a:solidFill>
                  <a:schemeClr val="tx2">
                    <a:lumMod val="50000"/>
                  </a:schemeClr>
                </a:solidFill>
                <a:latin typeface="Times New Roman" panose="02020603050405020304" pitchFamily="18" charset="0"/>
                <a:cs typeface="Times New Roman" panose="02020603050405020304" pitchFamily="18" charset="0"/>
              </a:rPr>
              <a:t>EasyJet plc is a British low-cost airline that operates domestic and international flights to over 150 destinations across Europe and North Africa. Founded in 1995, the airline is headquartered in London and has a fleet of over 330 aircraft, making it one of the largest airlines in Europe.</a:t>
            </a:r>
            <a:endParaRPr lang="en-IN" sz="2000" dirty="0">
              <a:solidFill>
                <a:schemeClr val="tx2">
                  <a:lumMod val="50000"/>
                </a:schemeClr>
              </a:solidFill>
              <a:latin typeface="Times New Roman" panose="02020603050405020304" pitchFamily="18" charset="0"/>
              <a:cs typeface="Times New Roman" panose="02020603050405020304" pitchFamily="18" charset="0"/>
            </a:endParaRPr>
          </a:p>
        </p:txBody>
      </p:sp>
      <p:pic>
        <p:nvPicPr>
          <p:cNvPr id="2050" name="Picture 2" descr="Stocks: Easyjet plc - GB00B7KR2P84 - Fund analysis overview -  MoneyController">
            <a:extLst>
              <a:ext uri="{FF2B5EF4-FFF2-40B4-BE49-F238E27FC236}">
                <a16:creationId xmlns:a16="http://schemas.microsoft.com/office/drawing/2014/main" id="{2F65FDCD-7544-FB35-987D-64D98C0FC4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982" t="24921" r="7668" b="24070"/>
          <a:stretch/>
        </p:blipFill>
        <p:spPr bwMode="auto">
          <a:xfrm>
            <a:off x="225467" y="1954604"/>
            <a:ext cx="3720231" cy="2604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4915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FB32A-DE66-815D-5D3C-D7F5409BCF11}"/>
              </a:ext>
            </a:extLst>
          </p:cNvPr>
          <p:cNvSpPr>
            <a:spLocks noGrp="1"/>
          </p:cNvSpPr>
          <p:nvPr>
            <p:ph type="title"/>
          </p:nvPr>
        </p:nvSpPr>
        <p:spPr>
          <a:xfrm>
            <a:off x="351657" y="502187"/>
            <a:ext cx="8596668" cy="805314"/>
          </a:xfrm>
        </p:spPr>
        <p:txBody>
          <a:bodyPr/>
          <a:lstStyle/>
          <a:p>
            <a:r>
              <a:rPr lang="en-IN" b="1" dirty="0">
                <a:latin typeface="Times New Roman" panose="02020603050405020304" pitchFamily="18" charset="0"/>
                <a:cs typeface="Times New Roman" panose="02020603050405020304" pitchFamily="18" charset="0"/>
              </a:rPr>
              <a:t>Summary of Workplace Culture</a:t>
            </a:r>
          </a:p>
        </p:txBody>
      </p:sp>
      <p:sp>
        <p:nvSpPr>
          <p:cNvPr id="3" name="Content Placeholder 2">
            <a:extLst>
              <a:ext uri="{FF2B5EF4-FFF2-40B4-BE49-F238E27FC236}">
                <a16:creationId xmlns:a16="http://schemas.microsoft.com/office/drawing/2014/main" id="{B4CE7CBE-6E73-83A9-A661-0C7EF80FB17A}"/>
              </a:ext>
            </a:extLst>
          </p:cNvPr>
          <p:cNvSpPr>
            <a:spLocks noGrp="1"/>
          </p:cNvSpPr>
          <p:nvPr>
            <p:ph idx="1"/>
          </p:nvPr>
        </p:nvSpPr>
        <p:spPr>
          <a:xfrm>
            <a:off x="351657" y="1414914"/>
            <a:ext cx="5744343" cy="4940899"/>
          </a:xfrm>
        </p:spPr>
        <p:txBody>
          <a:bodyPr>
            <a:noAutofit/>
          </a:bodyPr>
          <a:lstStyle/>
          <a:p>
            <a:pPr marL="0" indent="0" algn="just">
              <a:lnSpc>
                <a:spcPct val="150000"/>
              </a:lnSpc>
              <a:spcAft>
                <a:spcPts val="800"/>
              </a:spcAft>
              <a:buNone/>
            </a:pPr>
            <a:r>
              <a:rPr lang="en-IN" sz="2000" kern="100" dirty="0">
                <a:solidFill>
                  <a:schemeClr val="tx2">
                    <a:lumMod val="50000"/>
                  </a:schemeClr>
                </a:solidFill>
                <a:latin typeface="Times New Roman" panose="02020603050405020304" pitchFamily="18" charset="0"/>
                <a:ea typeface="Calibri" panose="020F0502020204030204" pitchFamily="34" charset="0"/>
                <a:cs typeface="Times New Roman" panose="02020603050405020304" pitchFamily="18" charset="0"/>
              </a:rPr>
              <a:t>From the task 1 it has been interpreted that </a:t>
            </a:r>
            <a:r>
              <a:rPr lang="en-IN" sz="2000" kern="100" dirty="0">
                <a:solidFill>
                  <a:schemeClr val="tx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Workplace culture refers to the shared values, attitudes, beliefs, and behaviours that characterize an organization and its employees. It is a vital component of organizational efficiency as it shapes how employees interact with each other, approach their work, and make decisions. A positive workplace culture can increase employee engagement, motivation, and productivity, while a negative culture can lead to disengagement, conflict, and turnover. </a:t>
            </a:r>
          </a:p>
        </p:txBody>
      </p:sp>
      <p:pic>
        <p:nvPicPr>
          <p:cNvPr id="3074" name="Picture 2" descr="Workplace Culture: Its Misconceptions and Important Aspects">
            <a:extLst>
              <a:ext uri="{FF2B5EF4-FFF2-40B4-BE49-F238E27FC236}">
                <a16:creationId xmlns:a16="http://schemas.microsoft.com/office/drawing/2014/main" id="{3B4EC8AD-1AB8-D3F1-FA13-BA68C2DAF1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3639" y="1609725"/>
            <a:ext cx="5073040" cy="4152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4518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13D65-6C23-85BE-3A91-E2361C449D68}"/>
              </a:ext>
            </a:extLst>
          </p:cNvPr>
          <p:cNvSpPr>
            <a:spLocks noGrp="1"/>
          </p:cNvSpPr>
          <p:nvPr>
            <p:ph type="title"/>
          </p:nvPr>
        </p:nvSpPr>
        <p:spPr>
          <a:xfrm>
            <a:off x="514496" y="156238"/>
            <a:ext cx="8817394" cy="1320800"/>
          </a:xfrm>
        </p:spPr>
        <p:txBody>
          <a:bodyPr>
            <a:normAutofit/>
          </a:bodyPr>
          <a:lstStyle/>
          <a:p>
            <a:pPr algn="ctr"/>
            <a:r>
              <a:rPr lang="en-IN" sz="3200" b="1" dirty="0">
                <a:effectLst/>
                <a:latin typeface="Times New Roman" panose="02020603050405020304" pitchFamily="18" charset="0"/>
                <a:ea typeface="Calibri" panose="020F0502020204030204" pitchFamily="34" charset="0"/>
              </a:rPr>
              <a:t>Summary </a:t>
            </a:r>
            <a:r>
              <a:rPr lang="en-IN" sz="3200" b="1" dirty="0">
                <a:latin typeface="Times New Roman" panose="02020603050405020304" pitchFamily="18" charset="0"/>
                <a:ea typeface="Calibri" panose="020F0502020204030204" pitchFamily="34" charset="0"/>
              </a:rPr>
              <a:t>of </a:t>
            </a:r>
            <a:r>
              <a:rPr lang="en-IN" sz="3200" b="1" dirty="0">
                <a:effectLst/>
                <a:latin typeface="Times New Roman" panose="02020603050405020304" pitchFamily="18" charset="0"/>
                <a:ea typeface="Calibri" panose="020F0502020204030204" pitchFamily="34" charset="0"/>
              </a:rPr>
              <a:t>relationship between  organisational culture and structure of Easy jet </a:t>
            </a:r>
            <a:endParaRPr lang="en-IN" sz="3200" dirty="0"/>
          </a:p>
        </p:txBody>
      </p:sp>
      <p:sp>
        <p:nvSpPr>
          <p:cNvPr id="3" name="Content Placeholder 2">
            <a:extLst>
              <a:ext uri="{FF2B5EF4-FFF2-40B4-BE49-F238E27FC236}">
                <a16:creationId xmlns:a16="http://schemas.microsoft.com/office/drawing/2014/main" id="{0CB7728B-777A-18C6-6766-F91EF534767C}"/>
              </a:ext>
            </a:extLst>
          </p:cNvPr>
          <p:cNvSpPr>
            <a:spLocks noGrp="1"/>
          </p:cNvSpPr>
          <p:nvPr>
            <p:ph idx="1"/>
          </p:nvPr>
        </p:nvSpPr>
        <p:spPr>
          <a:xfrm>
            <a:off x="514496" y="1588126"/>
            <a:ext cx="5965635" cy="5100077"/>
          </a:xfrm>
        </p:spPr>
        <p:txBody>
          <a:bodyPr>
            <a:noAutofit/>
          </a:bodyPr>
          <a:lstStyle/>
          <a:p>
            <a:pPr marL="0" indent="0" algn="just">
              <a:lnSpc>
                <a:spcPct val="150000"/>
              </a:lnSpc>
              <a:buNone/>
            </a:pPr>
            <a:r>
              <a:rPr lang="en-IN" sz="2000" dirty="0">
                <a:solidFill>
                  <a:schemeClr val="tx2">
                    <a:lumMod val="50000"/>
                  </a:schemeClr>
                </a:solidFill>
                <a:latin typeface="Times New Roman" panose="02020603050405020304" pitchFamily="18" charset="0"/>
                <a:cs typeface="Times New Roman" panose="02020603050405020304" pitchFamily="18" charset="0"/>
              </a:rPr>
              <a:t>From the task 1 it has been identified that the organizational culture and structure of EasyJet have significant impacts on both its financial and non-financial performance. EasyJet's culture of cost-cutting and lean organizational structure help the company maintain cost efficiency, which is essential for profitability. Additionally, the company's focus on innovation and customer service has enabled it to identify new revenue streams, such as charging for additional services. </a:t>
            </a:r>
          </a:p>
        </p:txBody>
      </p:sp>
      <p:pic>
        <p:nvPicPr>
          <p:cNvPr id="4098" name="Picture 2" descr="Assignment on Organizational Structure Culture | Locus Help">
            <a:extLst>
              <a:ext uri="{FF2B5EF4-FFF2-40B4-BE49-F238E27FC236}">
                <a16:creationId xmlns:a16="http://schemas.microsoft.com/office/drawing/2014/main" id="{50BD303F-0095-BCEA-50C0-B856FE968F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9418" y="1769323"/>
            <a:ext cx="4738086" cy="39801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1750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102BF-0A43-F2D1-5DC3-AF1BAEE24FDA}"/>
              </a:ext>
            </a:extLst>
          </p:cNvPr>
          <p:cNvSpPr>
            <a:spLocks noGrp="1"/>
          </p:cNvSpPr>
          <p:nvPr>
            <p:ph type="title"/>
          </p:nvPr>
        </p:nvSpPr>
        <p:spPr>
          <a:xfrm>
            <a:off x="677334" y="314750"/>
            <a:ext cx="8596668" cy="1320800"/>
          </a:xfrm>
        </p:spPr>
        <p:txBody>
          <a:bodyPr>
            <a:normAutofit/>
          </a:bodyPr>
          <a:lstStyle/>
          <a:p>
            <a:pPr algn="ctr"/>
            <a:r>
              <a:rPr lang="en-IN" sz="3200" b="1" dirty="0">
                <a:latin typeface="Times New Roman" panose="02020603050405020304" pitchFamily="18" charset="0"/>
                <a:cs typeface="Times New Roman" panose="02020603050405020304" pitchFamily="18" charset="0"/>
              </a:rPr>
              <a:t>Summary of Environmental Analysis of Easy Jet Plc</a:t>
            </a:r>
          </a:p>
        </p:txBody>
      </p:sp>
      <p:sp>
        <p:nvSpPr>
          <p:cNvPr id="3" name="Content Placeholder 2">
            <a:extLst>
              <a:ext uri="{FF2B5EF4-FFF2-40B4-BE49-F238E27FC236}">
                <a16:creationId xmlns:a16="http://schemas.microsoft.com/office/drawing/2014/main" id="{27C2DAF5-3684-F24C-D5B3-5C373B1BF0B6}"/>
              </a:ext>
            </a:extLst>
          </p:cNvPr>
          <p:cNvSpPr>
            <a:spLocks noGrp="1"/>
          </p:cNvSpPr>
          <p:nvPr>
            <p:ph idx="1"/>
          </p:nvPr>
        </p:nvSpPr>
        <p:spPr>
          <a:xfrm>
            <a:off x="677334" y="1759211"/>
            <a:ext cx="5769395" cy="4784039"/>
          </a:xfrm>
        </p:spPr>
        <p:txBody>
          <a:bodyPr>
            <a:noAutofit/>
          </a:bodyPr>
          <a:lstStyle/>
          <a:p>
            <a:pPr marL="0" indent="0" algn="just">
              <a:lnSpc>
                <a:spcPct val="150000"/>
              </a:lnSpc>
              <a:buNone/>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The </a:t>
            </a:r>
            <a:r>
              <a:rPr lang="en-IN" sz="2000" b="1" kern="100" dirty="0">
                <a:effectLst/>
                <a:latin typeface="Times New Roman" panose="02020603050405020304" pitchFamily="18" charset="0"/>
                <a:ea typeface="Calibri" panose="020F0502020204030204" pitchFamily="34" charset="0"/>
                <a:cs typeface="Times New Roman" panose="02020603050405020304" pitchFamily="18" charset="0"/>
              </a:rPr>
              <a:t>PESTLE analysis </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of EasyJet airlines done in task 1 highlights the external factors that impact the operations of the airline. The political factors include regulations, security protocols, and taxation policies, which are subject to changes due to Brexit and trade agreements. Economic factors such as inflation, exchange rates, and fuel prices can affect the airline's profitability. Social factors like demographics, consumer behaviour, and lifestyle trends can impact the demand for air travel. </a:t>
            </a:r>
            <a:endParaRPr lang="en-IN" sz="2000" dirty="0"/>
          </a:p>
        </p:txBody>
      </p:sp>
      <p:pic>
        <p:nvPicPr>
          <p:cNvPr id="5124" name="Picture 4" descr="How to Conduct a PESTLE Analysis - Industry Insider | IBISWorld">
            <a:extLst>
              <a:ext uri="{FF2B5EF4-FFF2-40B4-BE49-F238E27FC236}">
                <a16:creationId xmlns:a16="http://schemas.microsoft.com/office/drawing/2014/main" id="{A5DE94AA-E460-DFCA-94EE-37B1843540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4751" y="1870414"/>
            <a:ext cx="4109915" cy="4290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0021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0312D-F40F-C967-83CF-88106F9B3E52}"/>
              </a:ext>
            </a:extLst>
          </p:cNvPr>
          <p:cNvSpPr>
            <a:spLocks noGrp="1"/>
          </p:cNvSpPr>
          <p:nvPr>
            <p:ph type="title"/>
          </p:nvPr>
        </p:nvSpPr>
        <p:spPr>
          <a:xfrm>
            <a:off x="4172096" y="275574"/>
            <a:ext cx="2604485" cy="816638"/>
          </a:xfrm>
        </p:spPr>
        <p:txBody>
          <a:bodyPr>
            <a:normAutofit/>
          </a:bodyPr>
          <a:lstStyle/>
          <a:p>
            <a:r>
              <a:rPr lang="en-IN" sz="3200" b="1" dirty="0">
                <a:latin typeface="Times New Roman" panose="02020603050405020304" pitchFamily="18" charset="0"/>
                <a:cs typeface="Times New Roman" panose="02020603050405020304" pitchFamily="18" charset="0"/>
              </a:rPr>
              <a:t>Cont.…</a:t>
            </a:r>
          </a:p>
        </p:txBody>
      </p:sp>
      <p:sp>
        <p:nvSpPr>
          <p:cNvPr id="3" name="Content Placeholder 2">
            <a:extLst>
              <a:ext uri="{FF2B5EF4-FFF2-40B4-BE49-F238E27FC236}">
                <a16:creationId xmlns:a16="http://schemas.microsoft.com/office/drawing/2014/main" id="{A05E1917-2D69-7986-57B1-ED69AE549BD8}"/>
              </a:ext>
            </a:extLst>
          </p:cNvPr>
          <p:cNvSpPr>
            <a:spLocks noGrp="1"/>
          </p:cNvSpPr>
          <p:nvPr>
            <p:ph idx="1"/>
          </p:nvPr>
        </p:nvSpPr>
        <p:spPr>
          <a:xfrm>
            <a:off x="564599" y="1308819"/>
            <a:ext cx="6424924" cy="4841460"/>
          </a:xfrm>
        </p:spPr>
        <p:txBody>
          <a:bodyPr>
            <a:noAutofit/>
          </a:bodyPr>
          <a:lstStyle/>
          <a:p>
            <a:pPr marL="0" indent="0" algn="just">
              <a:lnSpc>
                <a:spcPct val="150000"/>
              </a:lnSpc>
              <a:buNone/>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Based on the </a:t>
            </a:r>
            <a:r>
              <a:rPr lang="en-IN" sz="2000" b="1" kern="100" dirty="0">
                <a:effectLst/>
                <a:latin typeface="Times New Roman" panose="02020603050405020304" pitchFamily="18" charset="0"/>
                <a:ea typeface="Calibri" panose="020F0502020204030204" pitchFamily="34" charset="0"/>
                <a:cs typeface="Times New Roman" panose="02020603050405020304" pitchFamily="18" charset="0"/>
              </a:rPr>
              <a:t>Porter's Five Forces </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analysis from the </a:t>
            </a:r>
            <a:r>
              <a:rPr lang="en-IN" sz="2000" kern="100" dirty="0">
                <a:latin typeface="Times New Roman" panose="02020603050405020304" pitchFamily="18" charset="0"/>
                <a:ea typeface="Calibri" panose="020F0502020204030204" pitchFamily="34" charset="0"/>
                <a:cs typeface="Times New Roman" panose="02020603050405020304" pitchFamily="18" charset="0"/>
              </a:rPr>
              <a:t>task 1 it has been identified that </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EasyJet Airlines UK, faces low supplier power, high buyer power, intense competitive rivalry, low threat of substitutes, and low threat of new entrants. The main suppliers for airlines have limited bargaining power, while customers have the power to choose between different airlines based on price and services. The competition in the airline industry is intense, and low-cost carriers like EasyJet have intensified it by offering low fares and innovative services. </a:t>
            </a:r>
            <a:endParaRPr lang="en-IN" sz="2000" dirty="0"/>
          </a:p>
        </p:txBody>
      </p:sp>
      <p:pic>
        <p:nvPicPr>
          <p:cNvPr id="6146" name="Picture 2" descr="Simplified Strategy for Finance Professionals - Porter's 5 Forces">
            <a:extLst>
              <a:ext uri="{FF2B5EF4-FFF2-40B4-BE49-F238E27FC236}">
                <a16:creationId xmlns:a16="http://schemas.microsoft.com/office/drawing/2014/main" id="{0A5AEABF-FDBC-D35C-0372-4392FCBB50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1889" y="1308819"/>
            <a:ext cx="4382088" cy="43728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7141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742599-7994-B729-72E7-0B03F6BBBF0D}"/>
              </a:ext>
            </a:extLst>
          </p:cNvPr>
          <p:cNvSpPr>
            <a:spLocks noGrp="1"/>
          </p:cNvSpPr>
          <p:nvPr>
            <p:ph idx="1"/>
          </p:nvPr>
        </p:nvSpPr>
        <p:spPr>
          <a:xfrm>
            <a:off x="426812" y="1409027"/>
            <a:ext cx="5669187" cy="4716200"/>
          </a:xfrm>
        </p:spPr>
        <p:txBody>
          <a:bodyPr>
            <a:normAutofit/>
          </a:bodyPr>
          <a:lstStyle/>
          <a:p>
            <a:pPr marL="0" indent="0" algn="just">
              <a:lnSpc>
                <a:spcPct val="150000"/>
              </a:lnSpc>
              <a:buNone/>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Based on the </a:t>
            </a:r>
            <a:r>
              <a:rPr lang="en-IN" sz="2000" b="1" kern="100" dirty="0">
                <a:effectLst/>
                <a:latin typeface="Times New Roman" panose="02020603050405020304" pitchFamily="18" charset="0"/>
                <a:ea typeface="Calibri" panose="020F0502020204030204" pitchFamily="34" charset="0"/>
                <a:cs typeface="Times New Roman" panose="02020603050405020304" pitchFamily="18" charset="0"/>
              </a:rPr>
              <a:t>SWOT analysis </a:t>
            </a: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done in task 1 it has been analysed that EasyJet Airlines UK has a strong brand image and operates using a low-cost model that allows it to offer competitive prices to price-sensitive customers. The firm has a large fleet of aircraft and is known for its efficient operations. However, the company is heavily dependent on the UK market, has limited routes outside Europe, and its profitability is vulnerable to volatile fuel prices. </a:t>
            </a:r>
            <a:endParaRPr lang="en-IN" sz="20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DF83BC37-1273-3A49-EF8A-8C99DDC9709D}"/>
              </a:ext>
            </a:extLst>
          </p:cNvPr>
          <p:cNvSpPr txBox="1">
            <a:spLocks/>
          </p:cNvSpPr>
          <p:nvPr/>
        </p:nvSpPr>
        <p:spPr>
          <a:xfrm>
            <a:off x="792156" y="485459"/>
            <a:ext cx="3205734" cy="799427"/>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IN" sz="3200" b="1" dirty="0">
                <a:latin typeface="Times New Roman" panose="02020603050405020304" pitchFamily="18" charset="0"/>
                <a:cs typeface="Times New Roman" panose="02020603050405020304" pitchFamily="18" charset="0"/>
              </a:rPr>
              <a:t>Conti…</a:t>
            </a:r>
          </a:p>
        </p:txBody>
      </p:sp>
      <p:pic>
        <p:nvPicPr>
          <p:cNvPr id="7170" name="Picture 2" descr="A SWOT Analysis Template For The Overwhelmed Marketer | QuestionPro">
            <a:extLst>
              <a:ext uri="{FF2B5EF4-FFF2-40B4-BE49-F238E27FC236}">
                <a16:creationId xmlns:a16="http://schemas.microsoft.com/office/drawing/2014/main" id="{3FBF9D2C-65EB-183A-6B10-D9E3CFB645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2763" y="1546813"/>
            <a:ext cx="4762500" cy="4440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6117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F1272-DCD3-C0A2-3211-08DAF9BA81DC}"/>
              </a:ext>
            </a:extLst>
          </p:cNvPr>
          <p:cNvSpPr>
            <a:spLocks noGrp="1"/>
          </p:cNvSpPr>
          <p:nvPr>
            <p:ph type="title"/>
          </p:nvPr>
        </p:nvSpPr>
        <p:spPr>
          <a:xfrm>
            <a:off x="677334" y="246346"/>
            <a:ext cx="8596668" cy="805841"/>
          </a:xfrm>
        </p:spPr>
        <p:txBody>
          <a:bodyPr>
            <a:normAutofit/>
          </a:bodyPr>
          <a:lstStyle/>
          <a:p>
            <a:r>
              <a:rPr lang="en-IN" sz="3200" dirty="0">
                <a:latin typeface="Times New Roman" panose="02020603050405020304" pitchFamily="18" charset="0"/>
                <a:cs typeface="Times New Roman" panose="02020603050405020304" pitchFamily="18" charset="0"/>
              </a:rPr>
              <a:t>CONTI…</a:t>
            </a:r>
          </a:p>
        </p:txBody>
      </p:sp>
      <p:sp>
        <p:nvSpPr>
          <p:cNvPr id="3" name="Content Placeholder 2">
            <a:extLst>
              <a:ext uri="{FF2B5EF4-FFF2-40B4-BE49-F238E27FC236}">
                <a16:creationId xmlns:a16="http://schemas.microsoft.com/office/drawing/2014/main" id="{C0D36D30-0442-A4C5-4C41-61484AE821A5}"/>
              </a:ext>
            </a:extLst>
          </p:cNvPr>
          <p:cNvSpPr>
            <a:spLocks noGrp="1"/>
          </p:cNvSpPr>
          <p:nvPr>
            <p:ph idx="1"/>
          </p:nvPr>
        </p:nvSpPr>
        <p:spPr>
          <a:xfrm>
            <a:off x="514496" y="919271"/>
            <a:ext cx="6475027" cy="5486551"/>
          </a:xfrm>
        </p:spPr>
        <p:txBody>
          <a:bodyPr>
            <a:noAutofit/>
          </a:bodyPr>
          <a:lstStyle/>
          <a:p>
            <a:pPr marL="0" indent="0" algn="just">
              <a:lnSpc>
                <a:spcPct val="150000"/>
              </a:lnSpc>
              <a:buNone/>
            </a:pPr>
            <a:r>
              <a:rPr lang="en-US" sz="2000" b="0" i="0" dirty="0">
                <a:solidFill>
                  <a:srgbClr val="374151"/>
                </a:solidFill>
                <a:effectLst/>
                <a:latin typeface="Times New Roman" panose="02020603050405020304" pitchFamily="18" charset="0"/>
                <a:cs typeface="Times New Roman" panose="02020603050405020304" pitchFamily="18" charset="0"/>
              </a:rPr>
              <a:t>The </a:t>
            </a:r>
            <a:r>
              <a:rPr lang="en-US" sz="2000" b="1" i="0" dirty="0">
                <a:solidFill>
                  <a:srgbClr val="374151"/>
                </a:solidFill>
                <a:effectLst/>
                <a:latin typeface="Times New Roman" panose="02020603050405020304" pitchFamily="18" charset="0"/>
                <a:cs typeface="Times New Roman" panose="02020603050405020304" pitchFamily="18" charset="0"/>
              </a:rPr>
              <a:t>Porter's value chain analysis </a:t>
            </a:r>
            <a:r>
              <a:rPr lang="en-US" sz="2000" b="0" i="0" dirty="0">
                <a:solidFill>
                  <a:srgbClr val="374151"/>
                </a:solidFill>
                <a:effectLst/>
                <a:latin typeface="Times New Roman" panose="02020603050405020304" pitchFamily="18" charset="0"/>
                <a:cs typeface="Times New Roman" panose="02020603050405020304" pitchFamily="18" charset="0"/>
              </a:rPr>
              <a:t>of EasyJet Airlines UK of Part 1 reveals that the company has an efficient supply chain and procurement process that enables it to acquire aircraft and fuel at lower costs. The airline also operates a lean operating model that focuses on reducing costs while maintaining safety standards. It has a streamlined baggage handling process, a strong brand image, and an effective marketing strategy, which includes low-fare promotions and social media campaigns. The company offers a no-frills service to customers, enabling them to customize their travel experience and only pay for the services they need. </a:t>
            </a:r>
            <a:endParaRPr lang="en-IN" sz="2000" dirty="0">
              <a:latin typeface="Times New Roman" panose="02020603050405020304" pitchFamily="18" charset="0"/>
              <a:cs typeface="Times New Roman" panose="02020603050405020304" pitchFamily="18" charset="0"/>
            </a:endParaRPr>
          </a:p>
        </p:txBody>
      </p:sp>
      <p:pic>
        <p:nvPicPr>
          <p:cNvPr id="8194" name="Picture 2" descr="Value Chain Analysis Modeling - VRIO Framework &amp; Strategy">
            <a:extLst>
              <a:ext uri="{FF2B5EF4-FFF2-40B4-BE49-F238E27FC236}">
                <a16:creationId xmlns:a16="http://schemas.microsoft.com/office/drawing/2014/main" id="{14BA4B1C-CD1B-5980-81D7-2981B3954E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2331" y="1092896"/>
            <a:ext cx="4235173" cy="4672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6036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6046E-C94B-09CF-6B83-849E1CBC3FCD}"/>
              </a:ext>
            </a:extLst>
          </p:cNvPr>
          <p:cNvSpPr>
            <a:spLocks noGrp="1"/>
          </p:cNvSpPr>
          <p:nvPr>
            <p:ph type="title"/>
          </p:nvPr>
        </p:nvSpPr>
        <p:spPr>
          <a:xfrm>
            <a:off x="677334" y="211213"/>
            <a:ext cx="8596668" cy="605425"/>
          </a:xfrm>
        </p:spPr>
        <p:txBody>
          <a:bodyPr>
            <a:normAutofit/>
          </a:bodyPr>
          <a:lstStyle/>
          <a:p>
            <a:pPr algn="ctr"/>
            <a:r>
              <a:rPr lang="en-IN" sz="3200" b="1" dirty="0">
                <a:latin typeface="Times New Roman" panose="02020603050405020304" pitchFamily="18" charset="0"/>
                <a:cs typeface="Times New Roman" panose="02020603050405020304" pitchFamily="18" charset="0"/>
              </a:rPr>
              <a:t>Summary of Key Drivers for change</a:t>
            </a:r>
          </a:p>
        </p:txBody>
      </p:sp>
      <p:sp>
        <p:nvSpPr>
          <p:cNvPr id="3" name="Content Placeholder 2">
            <a:extLst>
              <a:ext uri="{FF2B5EF4-FFF2-40B4-BE49-F238E27FC236}">
                <a16:creationId xmlns:a16="http://schemas.microsoft.com/office/drawing/2014/main" id="{7246A066-6C84-8F3A-F97D-15E4A677E30D}"/>
              </a:ext>
            </a:extLst>
          </p:cNvPr>
          <p:cNvSpPr>
            <a:spLocks noGrp="1"/>
          </p:cNvSpPr>
          <p:nvPr>
            <p:ph idx="1"/>
          </p:nvPr>
        </p:nvSpPr>
        <p:spPr>
          <a:xfrm>
            <a:off x="414286" y="1258714"/>
            <a:ext cx="10495883" cy="5492815"/>
          </a:xfrm>
        </p:spPr>
        <p:txBody>
          <a:bodyPr>
            <a:normAutofit/>
          </a:bodyPr>
          <a:lstStyle/>
          <a:p>
            <a:pPr marL="0" indent="0" algn="just">
              <a:lnSpc>
                <a:spcPct val="150000"/>
              </a:lnSpc>
              <a:buNone/>
            </a:pPr>
            <a:r>
              <a:rPr lang="en-US" sz="2000" b="0" i="0" dirty="0">
                <a:solidFill>
                  <a:srgbClr val="374151"/>
                </a:solidFill>
                <a:effectLst/>
                <a:latin typeface="Times New Roman" panose="02020603050405020304" pitchFamily="18" charset="0"/>
                <a:cs typeface="Times New Roman" panose="02020603050405020304" pitchFamily="18" charset="0"/>
              </a:rPr>
              <a:t>The task 1 report highlights </a:t>
            </a:r>
            <a:r>
              <a:rPr lang="en-US" sz="2000" b="1" i="0" dirty="0">
                <a:solidFill>
                  <a:srgbClr val="374151"/>
                </a:solidFill>
                <a:effectLst/>
                <a:latin typeface="Times New Roman" panose="02020603050405020304" pitchFamily="18" charset="0"/>
                <a:cs typeface="Times New Roman" panose="02020603050405020304" pitchFamily="18" charset="0"/>
              </a:rPr>
              <a:t>the key drivers of change </a:t>
            </a:r>
            <a:r>
              <a:rPr lang="en-US" sz="2000" b="0" i="0" dirty="0">
                <a:solidFill>
                  <a:srgbClr val="374151"/>
                </a:solidFill>
                <a:effectLst/>
                <a:latin typeface="Times New Roman" panose="02020603050405020304" pitchFamily="18" charset="0"/>
                <a:cs typeface="Times New Roman" panose="02020603050405020304" pitchFamily="18" charset="0"/>
              </a:rPr>
              <a:t>that have impacted EasyJet over the years. The COVID-19 pandemic has been the most significant driver, leading to the implementation of various safety protocols and procedures to ensure passenger and crew safety. Technological advancements have also been essential, leading to the introduction of digital solutions that have improved efficiency and enhanced the passenger experience. Changing customer preferences have also driven changes, with EasyJet introducing new services such as flexible booking policies, priority boarding, and in-flight catering options. </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88299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931BA-B955-4AD9-DB6E-10ECCA9BA101}"/>
              </a:ext>
            </a:extLst>
          </p:cNvPr>
          <p:cNvSpPr>
            <a:spLocks noGrp="1"/>
          </p:cNvSpPr>
          <p:nvPr>
            <p:ph type="title"/>
          </p:nvPr>
        </p:nvSpPr>
        <p:spPr>
          <a:xfrm>
            <a:off x="289028" y="325676"/>
            <a:ext cx="8596668" cy="567847"/>
          </a:xfrm>
        </p:spPr>
        <p:txBody>
          <a:bodyPr>
            <a:normAutofit fontScale="90000"/>
          </a:bodyPr>
          <a:lstStyle/>
          <a:p>
            <a:r>
              <a:rPr lang="en-IN" sz="3200" b="1" dirty="0">
                <a:latin typeface="Times New Roman" panose="02020603050405020304" pitchFamily="18" charset="0"/>
                <a:cs typeface="Times New Roman" panose="02020603050405020304" pitchFamily="18" charset="0"/>
              </a:rPr>
              <a:t>Summary of the Ethical Approaches</a:t>
            </a:r>
          </a:p>
        </p:txBody>
      </p:sp>
      <p:sp>
        <p:nvSpPr>
          <p:cNvPr id="3" name="Content Placeholder 2">
            <a:extLst>
              <a:ext uri="{FF2B5EF4-FFF2-40B4-BE49-F238E27FC236}">
                <a16:creationId xmlns:a16="http://schemas.microsoft.com/office/drawing/2014/main" id="{B46B045E-CF7F-EA6B-ACF3-F1F7158F64E6}"/>
              </a:ext>
            </a:extLst>
          </p:cNvPr>
          <p:cNvSpPr>
            <a:spLocks noGrp="1"/>
          </p:cNvSpPr>
          <p:nvPr>
            <p:ph idx="1"/>
          </p:nvPr>
        </p:nvSpPr>
        <p:spPr>
          <a:xfrm>
            <a:off x="451866" y="1271242"/>
            <a:ext cx="6249559" cy="5367554"/>
          </a:xfrm>
        </p:spPr>
        <p:txBody>
          <a:bodyPr>
            <a:normAutofit/>
          </a:bodyPr>
          <a:lstStyle/>
          <a:p>
            <a:pPr marL="0" indent="0" algn="just">
              <a:lnSpc>
                <a:spcPct val="150000"/>
              </a:lnSpc>
              <a:buNone/>
            </a:pPr>
            <a:r>
              <a:rPr lang="en-US" sz="2000" b="0" i="0" dirty="0">
                <a:solidFill>
                  <a:srgbClr val="374151"/>
                </a:solidFill>
                <a:effectLst/>
                <a:latin typeface="Times New Roman" panose="02020603050405020304" pitchFamily="18" charset="0"/>
                <a:cs typeface="Times New Roman" panose="02020603050405020304" pitchFamily="18" charset="0"/>
              </a:rPr>
              <a:t>The </a:t>
            </a:r>
            <a:r>
              <a:rPr lang="en-US" sz="2000" dirty="0">
                <a:solidFill>
                  <a:srgbClr val="374151"/>
                </a:solidFill>
                <a:latin typeface="Times New Roman" panose="02020603050405020304" pitchFamily="18" charset="0"/>
                <a:cs typeface="Times New Roman" panose="02020603050405020304" pitchFamily="18" charset="0"/>
              </a:rPr>
              <a:t>task 1 </a:t>
            </a:r>
            <a:r>
              <a:rPr lang="en-US" sz="2000" b="0" i="0" dirty="0">
                <a:solidFill>
                  <a:srgbClr val="374151"/>
                </a:solidFill>
                <a:effectLst/>
                <a:latin typeface="Times New Roman" panose="02020603050405020304" pitchFamily="18" charset="0"/>
                <a:cs typeface="Times New Roman" panose="02020603050405020304" pitchFamily="18" charset="0"/>
              </a:rPr>
              <a:t>highlights the ethical approaches adopted by EasyJet as part of its organizational culture. The airline's commitment to sustainability, customer satisfaction and safety, and supporting the communities it serves have benefited its reputation, customer loyalty, and financial success. EasyJet has set ambitious sustainability targets and invested in research to develop hybrid and electric planes, positioning itself as a responsible and environmentally conscious airline. By prioritizing customer satisfaction and safety, EasyJet has built a strong reputation for reliability and quality. </a:t>
            </a:r>
            <a:endParaRPr lang="en-IN" sz="2000" dirty="0">
              <a:latin typeface="Times New Roman" panose="02020603050405020304" pitchFamily="18" charset="0"/>
              <a:cs typeface="Times New Roman" panose="02020603050405020304" pitchFamily="18" charset="0"/>
            </a:endParaRPr>
          </a:p>
        </p:txBody>
      </p:sp>
      <p:pic>
        <p:nvPicPr>
          <p:cNvPr id="9218" name="Picture 2" descr="Top Ethical Approaches in Customer Service for Small Business Growth |  NASSCOM | The Official Community of Indian IT Industry">
            <a:extLst>
              <a:ext uri="{FF2B5EF4-FFF2-40B4-BE49-F238E27FC236}">
                <a16:creationId xmlns:a16="http://schemas.microsoft.com/office/drawing/2014/main" id="{37F79AB8-BEB6-2B83-0BCC-C1CCE5522A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7518" y="1460325"/>
            <a:ext cx="4512616" cy="4589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3025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854AD-0D8B-EC83-5FD1-36BFCB0D990A}"/>
              </a:ext>
            </a:extLst>
          </p:cNvPr>
          <p:cNvSpPr>
            <a:spLocks noGrp="1"/>
          </p:cNvSpPr>
          <p:nvPr>
            <p:ph type="title"/>
          </p:nvPr>
        </p:nvSpPr>
        <p:spPr>
          <a:xfrm>
            <a:off x="977958" y="484340"/>
            <a:ext cx="8596668" cy="1320800"/>
          </a:xfrm>
        </p:spPr>
        <p:txBody>
          <a:bodyPr>
            <a:normAutofit/>
          </a:bodyPr>
          <a:lstStyle/>
          <a:p>
            <a:pPr algn="ctr"/>
            <a:r>
              <a:rPr lang="en-IN" sz="3200" b="1" dirty="0">
                <a:latin typeface="Times New Roman" panose="02020603050405020304" pitchFamily="18" charset="0"/>
                <a:cs typeface="Times New Roman" panose="02020603050405020304" pitchFamily="18" charset="0"/>
              </a:rPr>
              <a:t>Summary of the Recommendation provided to Easy Jet PLC.</a:t>
            </a:r>
          </a:p>
        </p:txBody>
      </p:sp>
      <p:sp>
        <p:nvSpPr>
          <p:cNvPr id="3" name="Content Placeholder 2">
            <a:extLst>
              <a:ext uri="{FF2B5EF4-FFF2-40B4-BE49-F238E27FC236}">
                <a16:creationId xmlns:a16="http://schemas.microsoft.com/office/drawing/2014/main" id="{E5AA0FAF-0B2C-822E-3420-4FAF576EF05D}"/>
              </a:ext>
            </a:extLst>
          </p:cNvPr>
          <p:cNvSpPr>
            <a:spLocks noGrp="1"/>
          </p:cNvSpPr>
          <p:nvPr>
            <p:ph idx="1"/>
          </p:nvPr>
        </p:nvSpPr>
        <p:spPr>
          <a:xfrm>
            <a:off x="589651" y="1709652"/>
            <a:ext cx="9155597" cy="3880773"/>
          </a:xfrm>
        </p:spPr>
        <p:txBody>
          <a:bodyP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From the task one it is being assess that the aviation industry, including EasyJet, faces significant environmental challenges related to reducing carbon emissions, using renewable energy, and minimizing waste. To address these challenges, EasyJet can invest in fuel-efficient aircraft, renewable energy sources for ground operations, and waste reduction efforts. Ethical challenges facing EasyJet include fair labor practices, social responsibility, and diversity and inclusion. To address these challenges, EasyJet can offer better pay and benefits, support local communities through charitable initiatives, promote diversity and inclusion, and offer accessible travel options. </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3665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B76EA-A43A-AAB5-5B9B-EEF5A258A404}"/>
              </a:ext>
            </a:extLst>
          </p:cNvPr>
          <p:cNvSpPr>
            <a:spLocks noGrp="1"/>
          </p:cNvSpPr>
          <p:nvPr>
            <p:ph type="title"/>
          </p:nvPr>
        </p:nvSpPr>
        <p:spPr>
          <a:xfrm>
            <a:off x="677334" y="609600"/>
            <a:ext cx="8596668" cy="705633"/>
          </a:xfrm>
        </p:spPr>
        <p:txBody>
          <a:bodyPr>
            <a:normAutofit/>
          </a:bodyPr>
          <a:lstStyle/>
          <a:p>
            <a:pPr algn="ctr"/>
            <a:r>
              <a:rPr lang="en-IN" sz="32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E60FD13E-725F-688B-C2F3-08549E29A850}"/>
              </a:ext>
            </a:extLst>
          </p:cNvPr>
          <p:cNvSpPr>
            <a:spLocks noGrp="1"/>
          </p:cNvSpPr>
          <p:nvPr>
            <p:ph idx="1"/>
          </p:nvPr>
        </p:nvSpPr>
        <p:spPr>
          <a:xfrm>
            <a:off x="489443" y="1488613"/>
            <a:ext cx="9230753" cy="3880773"/>
          </a:xfrm>
        </p:spPr>
        <p:txBody>
          <a:bodyP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From the above presentation it has been concluded that workplace culture of business organization must be effective for smooth functioning of firms operations. External and internal models were applied in context to firm to know the impact of  environmental forces on company, it is crucial for firm to know the impact of these forces on business. Ethical considerations which are also vital for success of business were analyzed in project and recommendations were given for improving efficiency of firm</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7329003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59</TotalTime>
  <Words>1719</Words>
  <Application>Microsoft Office PowerPoint</Application>
  <PresentationFormat>Widescreen</PresentationFormat>
  <Paragraphs>43</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Times New Roman</vt:lpstr>
      <vt:lpstr>Trebuchet MS</vt:lpstr>
      <vt:lpstr>Wingdings 3</vt:lpstr>
      <vt:lpstr>Facet</vt:lpstr>
      <vt:lpstr>Workplace Culture and its impact on Organizational Efficiency</vt:lpstr>
      <vt:lpstr>INTRODUCTION</vt:lpstr>
      <vt:lpstr>Overview of the Organisation</vt:lpstr>
      <vt:lpstr>Summary of Workplace Culture</vt:lpstr>
      <vt:lpstr>Summary of relationship between  organisational culture and structure of Easy jet </vt:lpstr>
      <vt:lpstr>Summary of Environmental Analysis of Easy Jet Plc</vt:lpstr>
      <vt:lpstr>Cont.…</vt:lpstr>
      <vt:lpstr>PowerPoint Presentation</vt:lpstr>
      <vt:lpstr>CONTI…</vt:lpstr>
      <vt:lpstr>Summary of Key Drivers for change</vt:lpstr>
      <vt:lpstr>Summary of the Ethical Approaches</vt:lpstr>
      <vt:lpstr>Summary of the Recommendation provided to Easy Jet PLC.</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Workplace Culture and its impact on Organizational Efficiency</dc:title>
  <dc:creator>Varun</dc:creator>
  <cp:lastModifiedBy>Varun</cp:lastModifiedBy>
  <cp:revision>3</cp:revision>
  <dcterms:created xsi:type="dcterms:W3CDTF">2023-04-15T19:41:10Z</dcterms:created>
  <dcterms:modified xsi:type="dcterms:W3CDTF">2023-04-15T20:40:37Z</dcterms:modified>
</cp:coreProperties>
</file>