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305" r:id="rId3"/>
    <p:sldId id="303" r:id="rId4"/>
    <p:sldId id="285" r:id="rId5"/>
    <p:sldId id="284" r:id="rId6"/>
    <p:sldId id="270" r:id="rId7"/>
    <p:sldId id="274" r:id="rId8"/>
    <p:sldId id="277" r:id="rId9"/>
    <p:sldId id="286" r:id="rId10"/>
    <p:sldId id="298" r:id="rId11"/>
    <p:sldId id="276" r:id="rId12"/>
    <p:sldId id="287" r:id="rId13"/>
    <p:sldId id="288" r:id="rId14"/>
    <p:sldId id="264" r:id="rId15"/>
    <p:sldId id="297" r:id="rId16"/>
    <p:sldId id="304" r:id="rId17"/>
    <p:sldId id="300" r:id="rId18"/>
    <p:sldId id="299" r:id="rId19"/>
    <p:sldId id="292" r:id="rId20"/>
    <p:sldId id="295" r:id="rId21"/>
    <p:sldId id="293" r:id="rId22"/>
    <p:sldId id="294" r:id="rId23"/>
    <p:sldId id="301" r:id="rId24"/>
    <p:sldId id="302" r:id="rId25"/>
    <p:sldId id="290" r:id="rId26"/>
    <p:sldId id="296" r:id="rId27"/>
    <p:sldId id="289" r:id="rId28"/>
    <p:sldId id="268" r:id="rId29"/>
    <p:sldId id="291" r:id="rId30"/>
    <p:sldId id="279" r:id="rId31"/>
    <p:sldId id="306" r:id="rId32"/>
    <p:sldId id="273" r:id="rId33"/>
    <p:sldId id="307" r:id="rId34"/>
    <p:sldId id="308" r:id="rId35"/>
    <p:sldId id="310" r:id="rId36"/>
    <p:sldId id="309" r:id="rId37"/>
    <p:sldId id="311" r:id="rId38"/>
    <p:sldId id="283" r:id="rId39"/>
    <p:sldId id="27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117" d="100"/>
          <a:sy n="117" d="100"/>
        </p:scale>
        <p:origin x="270"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3297907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332613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733628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1503767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2625666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3730781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2849660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99174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3911188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607481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BE4872-4323-4216-883B-8B40846C49F2}" type="datetimeFigureOut">
              <a:rPr lang="en-GB" smtClean="0"/>
              <a:t>17/03/2020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1301CE7-50B4-4263-AD6C-FCFD52B4B478}" type="slidenum">
              <a:rPr lang="en-GB" smtClean="0"/>
              <a:t>‹#›</a:t>
            </a:fld>
            <a:endParaRPr lang="en-GB" dirty="0"/>
          </a:p>
        </p:txBody>
      </p:sp>
    </p:spTree>
    <p:extLst>
      <p:ext uri="{BB962C8B-B14F-4D97-AF65-F5344CB8AC3E}">
        <p14:creationId xmlns:p14="http://schemas.microsoft.com/office/powerpoint/2010/main" val="3215610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BE4872-4323-4216-883B-8B40846C49F2}" type="datetimeFigureOut">
              <a:rPr lang="en-GB" smtClean="0"/>
              <a:t>17/03/2020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301CE7-50B4-4263-AD6C-FCFD52B4B478}" type="slidenum">
              <a:rPr lang="en-GB" smtClean="0"/>
              <a:t>‹#›</a:t>
            </a:fld>
            <a:endParaRPr lang="en-GB" dirty="0"/>
          </a:p>
        </p:txBody>
      </p:sp>
    </p:spTree>
    <p:extLst>
      <p:ext uri="{BB962C8B-B14F-4D97-AF65-F5344CB8AC3E}">
        <p14:creationId xmlns:p14="http://schemas.microsoft.com/office/powerpoint/2010/main" val="11601996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98474"/>
            <a:ext cx="10058400" cy="2666497"/>
          </a:xfrm>
        </p:spPr>
        <p:txBody>
          <a:bodyPr>
            <a:normAutofit fontScale="90000"/>
          </a:bodyPr>
          <a:lstStyle/>
          <a:p>
            <a:pPr algn="ctr"/>
            <a:br>
              <a:rPr lang="en-GB" sz="6600" b="1" dirty="0"/>
            </a:br>
            <a:br>
              <a:rPr lang="en-GB" sz="6600" b="1" dirty="0"/>
            </a:br>
            <a:br>
              <a:rPr lang="en-GB" sz="6600" b="1" dirty="0"/>
            </a:br>
            <a:r>
              <a:rPr lang="en-GB" sz="6600" b="1" dirty="0"/>
              <a:t>PRACTICUM LEVEL 2</a:t>
            </a:r>
            <a:br>
              <a:rPr lang="en-GB" sz="6600" b="1" dirty="0"/>
            </a:br>
            <a:r>
              <a:rPr lang="en-GB" sz="6600" b="1" dirty="0"/>
              <a:t>ASSIGNMENT 1 AND 2 </a:t>
            </a:r>
            <a:br>
              <a:rPr lang="en-GB" sz="6600" b="1" dirty="0"/>
            </a:br>
            <a:r>
              <a:rPr lang="en-GB" sz="6600" b="1"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4743" y="2779039"/>
            <a:ext cx="6357258" cy="40930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5834743" y="3429000"/>
            <a:ext cx="4298062" cy="1446550"/>
          </a:xfrm>
          <a:prstGeom prst="rect">
            <a:avLst/>
          </a:prstGeom>
        </p:spPr>
        <p:txBody>
          <a:bodyPr wrap="square">
            <a:spAutoFit/>
          </a:bodyPr>
          <a:lstStyle/>
          <a:p>
            <a:pPr algn="ctr"/>
            <a:r>
              <a:rPr lang="en-GB" sz="4400" b="1" dirty="0"/>
              <a:t>Assignment  </a:t>
            </a:r>
          </a:p>
          <a:p>
            <a:pPr algn="ctr"/>
            <a:r>
              <a:rPr lang="en-GB" sz="4400" b="1" dirty="0"/>
              <a:t>Workshop</a:t>
            </a:r>
          </a:p>
        </p:txBody>
      </p:sp>
    </p:spTree>
    <p:extLst>
      <p:ext uri="{BB962C8B-B14F-4D97-AF65-F5344CB8AC3E}">
        <p14:creationId xmlns:p14="http://schemas.microsoft.com/office/powerpoint/2010/main" val="2647743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FE0AE8-72C6-416B-8E11-8AC46917625D}"/>
              </a:ext>
            </a:extLst>
          </p:cNvPr>
          <p:cNvSpPr>
            <a:spLocks noGrp="1"/>
          </p:cNvSpPr>
          <p:nvPr>
            <p:ph type="title"/>
          </p:nvPr>
        </p:nvSpPr>
        <p:spPr/>
        <p:txBody>
          <a:bodyPr/>
          <a:lstStyle/>
          <a:p>
            <a:pPr algn="ctr"/>
            <a:r>
              <a:rPr lang="en-GB" b="1" dirty="0"/>
              <a:t>ASSIGNMENT ONE</a:t>
            </a:r>
          </a:p>
        </p:txBody>
      </p:sp>
      <p:sp>
        <p:nvSpPr>
          <p:cNvPr id="5" name="Content Placeholder 4">
            <a:extLst>
              <a:ext uri="{FF2B5EF4-FFF2-40B4-BE49-F238E27FC236}">
                <a16:creationId xmlns:a16="http://schemas.microsoft.com/office/drawing/2014/main" id="{4683A74B-3C4A-4146-A34C-5DFA225FC331}"/>
              </a:ext>
            </a:extLst>
          </p:cNvPr>
          <p:cNvSpPr>
            <a:spLocks noGrp="1"/>
          </p:cNvSpPr>
          <p:nvPr>
            <p:ph idx="1"/>
          </p:nvPr>
        </p:nvSpPr>
        <p:spPr/>
        <p:txBody>
          <a:bodyPr>
            <a:normAutofit lnSpcReduction="10000"/>
          </a:bodyPr>
          <a:lstStyle/>
          <a:p>
            <a:endParaRPr lang="en-GB" dirty="0"/>
          </a:p>
          <a:p>
            <a:endParaRPr lang="en-GB" dirty="0"/>
          </a:p>
          <a:p>
            <a:endParaRPr lang="en-GB" dirty="0"/>
          </a:p>
          <a:p>
            <a:r>
              <a:rPr lang="en-GB" sz="7200" dirty="0"/>
              <a:t>RECORDING OF PRACTICE AND REFLECTIVE CASE STUDY</a:t>
            </a:r>
          </a:p>
        </p:txBody>
      </p:sp>
    </p:spTree>
    <p:extLst>
      <p:ext uri="{BB962C8B-B14F-4D97-AF65-F5344CB8AC3E}">
        <p14:creationId xmlns:p14="http://schemas.microsoft.com/office/powerpoint/2010/main" val="2564064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B5851-9DE1-46B1-B703-9924D029CAB2}"/>
              </a:ext>
            </a:extLst>
          </p:cNvPr>
          <p:cNvSpPr>
            <a:spLocks noGrp="1"/>
          </p:cNvSpPr>
          <p:nvPr>
            <p:ph type="title"/>
          </p:nvPr>
        </p:nvSpPr>
        <p:spPr/>
        <p:txBody>
          <a:bodyPr/>
          <a:lstStyle/>
          <a:p>
            <a:r>
              <a:rPr lang="en-GB" dirty="0"/>
              <a:t>Health warning …   …   …</a:t>
            </a:r>
          </a:p>
        </p:txBody>
      </p:sp>
      <p:sp>
        <p:nvSpPr>
          <p:cNvPr id="4" name="Content Placeholder 3">
            <a:extLst>
              <a:ext uri="{FF2B5EF4-FFF2-40B4-BE49-F238E27FC236}">
                <a16:creationId xmlns:a16="http://schemas.microsoft.com/office/drawing/2014/main" id="{4EC06830-581F-42CA-A75F-BA18E237238B}"/>
              </a:ext>
            </a:extLst>
          </p:cNvPr>
          <p:cNvSpPr>
            <a:spLocks noGrp="1"/>
          </p:cNvSpPr>
          <p:nvPr>
            <p:ph sz="half" idx="1"/>
          </p:nvPr>
        </p:nvSpPr>
        <p:spPr>
          <a:xfrm>
            <a:off x="838200" y="1553029"/>
            <a:ext cx="5181600" cy="4818742"/>
          </a:xfrm>
        </p:spPr>
        <p:txBody>
          <a:bodyPr/>
          <a:lstStyle/>
          <a:p>
            <a:endParaRPr lang="en-GB" dirty="0"/>
          </a:p>
          <a:p>
            <a:r>
              <a:rPr lang="en-GB" sz="3600" dirty="0"/>
              <a:t>These are ideas only</a:t>
            </a:r>
          </a:p>
          <a:p>
            <a:endParaRPr lang="en-GB" sz="3600" dirty="0"/>
          </a:p>
          <a:p>
            <a:r>
              <a:rPr lang="en-GB" sz="3600" dirty="0"/>
              <a:t>This is YOUR case study</a:t>
            </a:r>
          </a:p>
          <a:p>
            <a:endParaRPr lang="en-GB" sz="3600" dirty="0"/>
          </a:p>
          <a:p>
            <a:r>
              <a:rPr lang="en-GB" sz="3600" dirty="0"/>
              <a:t>The ideas here are to get you started and are not prescriptive</a:t>
            </a:r>
          </a:p>
        </p:txBody>
      </p:sp>
      <p:pic>
        <p:nvPicPr>
          <p:cNvPr id="7" name="Content Placeholder 6" descr="A person posing for the camera&#10;&#10;Description automatically generated">
            <a:extLst>
              <a:ext uri="{FF2B5EF4-FFF2-40B4-BE49-F238E27FC236}">
                <a16:creationId xmlns:a16="http://schemas.microsoft.com/office/drawing/2014/main" id="{12A425A0-F5D0-40F1-930B-FC3E67BB117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86500" y="1553029"/>
            <a:ext cx="4953000" cy="4818742"/>
          </a:xfrm>
        </p:spPr>
      </p:pic>
    </p:spTree>
    <p:extLst>
      <p:ext uri="{BB962C8B-B14F-4D97-AF65-F5344CB8AC3E}">
        <p14:creationId xmlns:p14="http://schemas.microsoft.com/office/powerpoint/2010/main" val="989129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A58D87-0476-4B5E-B530-66AC3F7F9E3D}"/>
              </a:ext>
            </a:extLst>
          </p:cNvPr>
          <p:cNvSpPr>
            <a:spLocks noGrp="1"/>
          </p:cNvSpPr>
          <p:nvPr>
            <p:ph type="title"/>
          </p:nvPr>
        </p:nvSpPr>
        <p:spPr/>
        <p:txBody>
          <a:bodyPr>
            <a:normAutofit/>
          </a:bodyPr>
          <a:lstStyle/>
          <a:p>
            <a:r>
              <a:rPr lang="en-GB" sz="6000" b="1" dirty="0"/>
              <a:t>Assignment 1 … … …</a:t>
            </a:r>
          </a:p>
        </p:txBody>
      </p:sp>
      <p:sp>
        <p:nvSpPr>
          <p:cNvPr id="5" name="Content Placeholder 4">
            <a:extLst>
              <a:ext uri="{FF2B5EF4-FFF2-40B4-BE49-F238E27FC236}">
                <a16:creationId xmlns:a16="http://schemas.microsoft.com/office/drawing/2014/main" id="{EE865FE9-1F98-492E-9F30-71F072165821}"/>
              </a:ext>
            </a:extLst>
          </p:cNvPr>
          <p:cNvSpPr>
            <a:spLocks noGrp="1"/>
          </p:cNvSpPr>
          <p:nvPr>
            <p:ph sz="half" idx="1"/>
          </p:nvPr>
        </p:nvSpPr>
        <p:spPr/>
        <p:txBody>
          <a:bodyPr>
            <a:normAutofit/>
          </a:bodyPr>
          <a:lstStyle/>
          <a:p>
            <a:r>
              <a:rPr lang="en-GB" sz="6600" dirty="0"/>
              <a:t>A twenty minute recording of practice</a:t>
            </a:r>
          </a:p>
        </p:txBody>
      </p:sp>
      <p:sp>
        <p:nvSpPr>
          <p:cNvPr id="6" name="Content Placeholder 5">
            <a:extLst>
              <a:ext uri="{FF2B5EF4-FFF2-40B4-BE49-F238E27FC236}">
                <a16:creationId xmlns:a16="http://schemas.microsoft.com/office/drawing/2014/main" id="{BD31CDA6-9DD2-4EA5-8B01-FB696CA97FDB}"/>
              </a:ext>
            </a:extLst>
          </p:cNvPr>
          <p:cNvSpPr>
            <a:spLocks noGrp="1"/>
          </p:cNvSpPr>
          <p:nvPr>
            <p:ph sz="half" idx="2"/>
          </p:nvPr>
        </p:nvSpPr>
        <p:spPr/>
        <p:txBody>
          <a:bodyPr>
            <a:normAutofit/>
          </a:bodyPr>
          <a:lstStyle/>
          <a:p>
            <a:r>
              <a:rPr lang="en-GB" sz="6600" dirty="0"/>
              <a:t>A 4,000 word case study</a:t>
            </a:r>
          </a:p>
        </p:txBody>
      </p:sp>
    </p:spTree>
    <p:extLst>
      <p:ext uri="{BB962C8B-B14F-4D97-AF65-F5344CB8AC3E}">
        <p14:creationId xmlns:p14="http://schemas.microsoft.com/office/powerpoint/2010/main" val="2574659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EB8D8-F4C7-4B84-B19C-8C6EB2980084}"/>
              </a:ext>
            </a:extLst>
          </p:cNvPr>
          <p:cNvSpPr>
            <a:spLocks noGrp="1"/>
          </p:cNvSpPr>
          <p:nvPr>
            <p:ph type="title"/>
          </p:nvPr>
        </p:nvSpPr>
        <p:spPr>
          <a:xfrm>
            <a:off x="838200" y="365125"/>
            <a:ext cx="10515600" cy="1325563"/>
          </a:xfrm>
        </p:spPr>
        <p:txBody>
          <a:bodyPr/>
          <a:lstStyle/>
          <a:p>
            <a:r>
              <a:rPr lang="en-GB" b="1" dirty="0"/>
              <a:t>Overview … … …</a:t>
            </a:r>
          </a:p>
        </p:txBody>
      </p:sp>
      <p:sp>
        <p:nvSpPr>
          <p:cNvPr id="3" name="Content Placeholder 2">
            <a:extLst>
              <a:ext uri="{FF2B5EF4-FFF2-40B4-BE49-F238E27FC236}">
                <a16:creationId xmlns:a16="http://schemas.microsoft.com/office/drawing/2014/main" id="{9044BB2B-B289-4B67-9FAE-8A29AC6B5AC1}"/>
              </a:ext>
            </a:extLst>
          </p:cNvPr>
          <p:cNvSpPr>
            <a:spLocks noGrp="1"/>
          </p:cNvSpPr>
          <p:nvPr>
            <p:ph idx="1"/>
          </p:nvPr>
        </p:nvSpPr>
        <p:spPr>
          <a:xfrm>
            <a:off x="0" y="1825625"/>
            <a:ext cx="12192000" cy="5008034"/>
          </a:xfrm>
        </p:spPr>
        <p:txBody>
          <a:bodyPr>
            <a:normAutofit/>
          </a:bodyPr>
          <a:lstStyle/>
          <a:p>
            <a:endParaRPr lang="en-GB" b="1" dirty="0"/>
          </a:p>
          <a:p>
            <a:r>
              <a:rPr lang="en-GB" sz="4000" b="1" dirty="0"/>
              <a:t>This is an ACADEMIC theoretical assignment = REFERENCING and WRITTEN IN THE THIRD PERSON</a:t>
            </a:r>
          </a:p>
          <a:p>
            <a:r>
              <a:rPr lang="en-GB" sz="4000" b="1" dirty="0"/>
              <a:t>The primary aim of this assignment is reflective practice</a:t>
            </a:r>
          </a:p>
          <a:p>
            <a:r>
              <a:rPr lang="en-GB" sz="4000" b="1" dirty="0"/>
              <a:t>The experience of you and your client</a:t>
            </a:r>
          </a:p>
          <a:p>
            <a:r>
              <a:rPr lang="en-GB" sz="4000" b="1" dirty="0"/>
              <a:t>The input of the observer and impact of supervision also need to be taken into account – how these concepts impact your internal reflective dialogue</a:t>
            </a:r>
          </a:p>
        </p:txBody>
      </p:sp>
      <p:pic>
        <p:nvPicPr>
          <p:cNvPr id="4" name="Picture 3">
            <a:extLst>
              <a:ext uri="{FF2B5EF4-FFF2-40B4-BE49-F238E27FC236}">
                <a16:creationId xmlns:a16="http://schemas.microsoft.com/office/drawing/2014/main" id="{76A615E6-4AF9-4A30-91FF-7AAB19A3D6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68434" y="24341"/>
            <a:ext cx="3223566" cy="1861609"/>
          </a:xfrm>
          <a:prstGeom prst="rect">
            <a:avLst/>
          </a:prstGeom>
        </p:spPr>
      </p:pic>
    </p:spTree>
    <p:extLst>
      <p:ext uri="{BB962C8B-B14F-4D97-AF65-F5344CB8AC3E}">
        <p14:creationId xmlns:p14="http://schemas.microsoft.com/office/powerpoint/2010/main" val="3856088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lstStyle/>
          <a:p>
            <a:r>
              <a:rPr lang="en-GB" b="1" dirty="0"/>
              <a:t>CRITIQUE A TWENTY MINUTE RECORDING … … …</a:t>
            </a:r>
          </a:p>
        </p:txBody>
      </p:sp>
      <p:sp>
        <p:nvSpPr>
          <p:cNvPr id="3" name="Content Placeholder 2"/>
          <p:cNvSpPr>
            <a:spLocks noGrp="1"/>
          </p:cNvSpPr>
          <p:nvPr>
            <p:ph idx="1"/>
          </p:nvPr>
        </p:nvSpPr>
        <p:spPr>
          <a:xfrm>
            <a:off x="478971" y="1988910"/>
            <a:ext cx="6226629" cy="4869089"/>
          </a:xfrm>
        </p:spPr>
        <p:txBody>
          <a:bodyPr>
            <a:normAutofit/>
          </a:bodyPr>
          <a:lstStyle/>
          <a:p>
            <a:r>
              <a:rPr lang="en-GB" sz="3200" b="1" dirty="0"/>
              <a:t>Undertake reflective practice on the therapeutic process</a:t>
            </a:r>
          </a:p>
          <a:p>
            <a:r>
              <a:rPr lang="en-GB" sz="3200" b="1" dirty="0"/>
              <a:t>Gain deeper understanding of the internal process of you as a counsellor</a:t>
            </a:r>
          </a:p>
          <a:p>
            <a:r>
              <a:rPr lang="en-GB" sz="3200" b="1" dirty="0"/>
              <a:t>Identify areas of relational depth</a:t>
            </a:r>
          </a:p>
          <a:p>
            <a:r>
              <a:rPr lang="en-GB" sz="3200" b="1" dirty="0"/>
              <a:t>Reflect on the use and impact of counselling skills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58743" y="2753749"/>
            <a:ext cx="3886201" cy="2744629"/>
          </a:xfrm>
          <a:prstGeom prst="rect">
            <a:avLst/>
          </a:prstGeom>
        </p:spPr>
      </p:pic>
      <p:sp>
        <p:nvSpPr>
          <p:cNvPr id="11" name="TextBox 10"/>
          <p:cNvSpPr txBox="1"/>
          <p:nvPr/>
        </p:nvSpPr>
        <p:spPr>
          <a:xfrm>
            <a:off x="7358743" y="2168974"/>
            <a:ext cx="3886201" cy="584775"/>
          </a:xfrm>
          <a:prstGeom prst="rect">
            <a:avLst/>
          </a:prstGeom>
          <a:solidFill>
            <a:schemeClr val="bg1"/>
          </a:solidFill>
        </p:spPr>
        <p:txBody>
          <a:bodyPr wrap="square" rtlCol="0">
            <a:spAutoFit/>
          </a:bodyPr>
          <a:lstStyle/>
          <a:p>
            <a:pPr algn="r"/>
            <a:r>
              <a:rPr lang="en-GB" sz="3200" dirty="0"/>
              <a:t> Evaluate… … …</a:t>
            </a:r>
          </a:p>
        </p:txBody>
      </p:sp>
    </p:spTree>
    <p:extLst>
      <p:ext uri="{BB962C8B-B14F-4D97-AF65-F5344CB8AC3E}">
        <p14:creationId xmlns:p14="http://schemas.microsoft.com/office/powerpoint/2010/main" val="64780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endParaRPr lang="en-GB" b="1" dirty="0"/>
          </a:p>
        </p:txBody>
      </p:sp>
      <p:sp>
        <p:nvSpPr>
          <p:cNvPr id="3" name="Content Placeholder 2"/>
          <p:cNvSpPr>
            <a:spLocks noGrp="1"/>
          </p:cNvSpPr>
          <p:nvPr>
            <p:ph idx="1"/>
          </p:nvPr>
        </p:nvSpPr>
        <p:spPr>
          <a:xfrm>
            <a:off x="838199" y="112542"/>
            <a:ext cx="8981049" cy="5985817"/>
          </a:xfrm>
        </p:spPr>
        <p:txBody>
          <a:bodyPr>
            <a:noAutofit/>
          </a:bodyPr>
          <a:lstStyle/>
          <a:p>
            <a:r>
              <a:rPr lang="en-GB" sz="4000" b="1" dirty="0"/>
              <a:t>Evidence and explore therapeutic presence</a:t>
            </a:r>
          </a:p>
          <a:p>
            <a:r>
              <a:rPr lang="en-GB" sz="4000" b="1" dirty="0"/>
              <a:t>Evidence and reflect upon theoretical concepts apparent in the session </a:t>
            </a:r>
          </a:p>
          <a:p>
            <a:r>
              <a:rPr lang="en-GB" sz="4000" b="1" dirty="0"/>
              <a:t>Any ethical issues which emerge during the session will also need to be covered</a:t>
            </a:r>
          </a:p>
          <a:p>
            <a:r>
              <a:rPr lang="en-GB" sz="4000" b="1" dirty="0"/>
              <a:t>Reflect professionally and personally on the session, critiquing things that went well and areas for improvement</a:t>
            </a:r>
          </a:p>
          <a:p>
            <a:r>
              <a:rPr lang="en-GB" sz="4000" b="1" dirty="0"/>
              <a:t>Identify your growing edge!!!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26351" y="-34017"/>
            <a:ext cx="2165649" cy="1724705"/>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68931" y="4528305"/>
            <a:ext cx="2165229" cy="2329695"/>
          </a:xfrm>
          <a:prstGeom prst="rect">
            <a:avLst/>
          </a:prstGeom>
        </p:spPr>
      </p:pic>
    </p:spTree>
    <p:extLst>
      <p:ext uri="{BB962C8B-B14F-4D97-AF65-F5344CB8AC3E}">
        <p14:creationId xmlns:p14="http://schemas.microsoft.com/office/powerpoint/2010/main" val="1887108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our work on:</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b="1" dirty="0"/>
              <a:t> </a:t>
            </a:r>
          </a:p>
          <a:p>
            <a:r>
              <a:rPr lang="en-GB" sz="5400" b="1" dirty="0"/>
              <a:t>Gibbs Model of reflection</a:t>
            </a:r>
          </a:p>
          <a:p>
            <a:endParaRPr lang="en-GB" sz="5400" b="1" dirty="0"/>
          </a:p>
          <a:p>
            <a:r>
              <a:rPr lang="en-GB" sz="5400" b="1" dirty="0"/>
              <a:t>IPR</a:t>
            </a:r>
          </a:p>
          <a:p>
            <a:endParaRPr lang="en-GB" sz="5400" b="1" dirty="0"/>
          </a:p>
          <a:p>
            <a:r>
              <a:rPr lang="en-GB" sz="5400" b="1" dirty="0"/>
              <a:t>Supervision</a:t>
            </a:r>
            <a:endParaRPr lang="en-GB" sz="5400" dirty="0"/>
          </a:p>
        </p:txBody>
      </p:sp>
      <p:sp>
        <p:nvSpPr>
          <p:cNvPr id="4" name="Content Placeholder 3">
            <a:extLst>
              <a:ext uri="{FF2B5EF4-FFF2-40B4-BE49-F238E27FC236}">
                <a16:creationId xmlns:a16="http://schemas.microsoft.com/office/drawing/2014/main" id="{E5D52A14-C428-4882-B8EB-B919D58192C5}"/>
              </a:ext>
            </a:extLst>
          </p:cNvPr>
          <p:cNvSpPr>
            <a:spLocks noGrp="1"/>
          </p:cNvSpPr>
          <p:nvPr>
            <p:ph sz="half" idx="2"/>
          </p:nvPr>
        </p:nvSpPr>
        <p:spPr/>
        <p:txBody>
          <a:bodyPr>
            <a:normAutofit fontScale="85000" lnSpcReduction="20000"/>
          </a:bodyPr>
          <a:lstStyle/>
          <a:p>
            <a:r>
              <a:rPr lang="en-GB" sz="5800" b="1" dirty="0"/>
              <a:t>AND OTHER MODELS –</a:t>
            </a:r>
          </a:p>
          <a:p>
            <a:endParaRPr lang="en-GB" dirty="0"/>
          </a:p>
          <a:p>
            <a:r>
              <a:rPr lang="en-GB" sz="5800" dirty="0"/>
              <a:t>To promote deeper insight and REFLECTION regarding this session</a:t>
            </a:r>
          </a:p>
        </p:txBody>
      </p:sp>
    </p:spTree>
    <p:extLst>
      <p:ext uri="{BB962C8B-B14F-4D97-AF65-F5344CB8AC3E}">
        <p14:creationId xmlns:p14="http://schemas.microsoft.com/office/powerpoint/2010/main" val="2621696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7AD52-3397-4255-BC7C-58BFD9C683A1}"/>
              </a:ext>
            </a:extLst>
          </p:cNvPr>
          <p:cNvSpPr>
            <a:spLocks noGrp="1"/>
          </p:cNvSpPr>
          <p:nvPr>
            <p:ph type="title"/>
          </p:nvPr>
        </p:nvSpPr>
        <p:spPr/>
        <p:txBody>
          <a:bodyPr/>
          <a:lstStyle/>
          <a:p>
            <a:r>
              <a:rPr lang="en-GB" dirty="0"/>
              <a:t>INTRODUCTION … … …</a:t>
            </a:r>
          </a:p>
        </p:txBody>
      </p:sp>
      <p:sp>
        <p:nvSpPr>
          <p:cNvPr id="3" name="Content Placeholder 2">
            <a:extLst>
              <a:ext uri="{FF2B5EF4-FFF2-40B4-BE49-F238E27FC236}">
                <a16:creationId xmlns:a16="http://schemas.microsoft.com/office/drawing/2014/main" id="{46CDA40F-3AD1-4620-AC89-6D60213BF764}"/>
              </a:ext>
            </a:extLst>
          </p:cNvPr>
          <p:cNvSpPr>
            <a:spLocks noGrp="1"/>
          </p:cNvSpPr>
          <p:nvPr>
            <p:ph idx="1"/>
          </p:nvPr>
        </p:nvSpPr>
        <p:spPr/>
        <p:txBody>
          <a:bodyPr>
            <a:normAutofit fontScale="85000" lnSpcReduction="10000"/>
          </a:bodyPr>
          <a:lstStyle/>
          <a:p>
            <a:endParaRPr lang="en-GB" dirty="0"/>
          </a:p>
          <a:p>
            <a:r>
              <a:rPr lang="en-GB" sz="3600" dirty="0"/>
              <a:t>Set the scene by providing a background to your case study</a:t>
            </a:r>
          </a:p>
          <a:p>
            <a:r>
              <a:rPr lang="en-GB" sz="3600" dirty="0"/>
              <a:t>Explain what you are going to do and how</a:t>
            </a:r>
          </a:p>
          <a:p>
            <a:r>
              <a:rPr lang="en-GB" sz="3600" dirty="0"/>
              <a:t>Describe your client – Gender???, age band, occupation, etc.</a:t>
            </a:r>
          </a:p>
          <a:p>
            <a:r>
              <a:rPr lang="en-GB" sz="3600" dirty="0"/>
              <a:t>Pseudonym or ‘The client’</a:t>
            </a:r>
          </a:p>
          <a:p>
            <a:r>
              <a:rPr lang="en-GB" sz="3600" dirty="0"/>
              <a:t>Session number </a:t>
            </a:r>
          </a:p>
          <a:p>
            <a:r>
              <a:rPr lang="en-GB" sz="3600" dirty="0"/>
              <a:t>Give brief details or overview of your client’s presenting issue</a:t>
            </a:r>
          </a:p>
          <a:p>
            <a:r>
              <a:rPr lang="en-GB" sz="3600" dirty="0"/>
              <a:t>Describe and evaluate the process of counselling </a:t>
            </a:r>
          </a:p>
        </p:txBody>
      </p:sp>
    </p:spTree>
    <p:extLst>
      <p:ext uri="{BB962C8B-B14F-4D97-AF65-F5344CB8AC3E}">
        <p14:creationId xmlns:p14="http://schemas.microsoft.com/office/powerpoint/2010/main" val="1780632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F55D9-7BC2-4D1E-AEE1-9F3F5AB7424A}"/>
              </a:ext>
            </a:extLst>
          </p:cNvPr>
          <p:cNvSpPr>
            <a:spLocks noGrp="1"/>
          </p:cNvSpPr>
          <p:nvPr>
            <p:ph type="title"/>
          </p:nvPr>
        </p:nvSpPr>
        <p:spPr/>
        <p:txBody>
          <a:bodyPr/>
          <a:lstStyle/>
          <a:p>
            <a:r>
              <a:rPr lang="en-GB" dirty="0"/>
              <a:t>Aims and objectives …</a:t>
            </a:r>
          </a:p>
        </p:txBody>
      </p:sp>
      <p:sp>
        <p:nvSpPr>
          <p:cNvPr id="3" name="Content Placeholder 2">
            <a:extLst>
              <a:ext uri="{FF2B5EF4-FFF2-40B4-BE49-F238E27FC236}">
                <a16:creationId xmlns:a16="http://schemas.microsoft.com/office/drawing/2014/main" id="{BC6CD9BA-BE5B-4759-9BA8-D614128686EE}"/>
              </a:ext>
            </a:extLst>
          </p:cNvPr>
          <p:cNvSpPr>
            <a:spLocks noGrp="1"/>
          </p:cNvSpPr>
          <p:nvPr>
            <p:ph idx="1"/>
          </p:nvPr>
        </p:nvSpPr>
        <p:spPr>
          <a:xfrm>
            <a:off x="0" y="1825624"/>
            <a:ext cx="12192000" cy="5032375"/>
          </a:xfrm>
        </p:spPr>
        <p:txBody>
          <a:bodyPr>
            <a:normAutofit fontScale="92500"/>
          </a:bodyPr>
          <a:lstStyle/>
          <a:p>
            <a:endParaRPr lang="en-GB" dirty="0"/>
          </a:p>
          <a:p>
            <a:r>
              <a:rPr lang="en-GB" dirty="0"/>
              <a:t>The objective of this case study is to …….   </a:t>
            </a:r>
          </a:p>
          <a:p>
            <a:endParaRPr lang="en-GB" dirty="0"/>
          </a:p>
          <a:p>
            <a:r>
              <a:rPr lang="en-GB" dirty="0"/>
              <a:t>The focus will therefore be on … … …</a:t>
            </a:r>
          </a:p>
          <a:p>
            <a:endParaRPr lang="en-GB" dirty="0"/>
          </a:p>
          <a:p>
            <a:r>
              <a:rPr lang="en-GB" dirty="0"/>
              <a:t>Primary themes are ethical, reflective practice and implementation of theory to practice</a:t>
            </a:r>
          </a:p>
          <a:p>
            <a:endParaRPr lang="en-GB" dirty="0"/>
          </a:p>
          <a:p>
            <a:r>
              <a:rPr lang="en-GB" dirty="0"/>
              <a:t>Evidence of theoretical application</a:t>
            </a:r>
          </a:p>
          <a:p>
            <a:endParaRPr lang="en-GB" dirty="0"/>
          </a:p>
          <a:p>
            <a:r>
              <a:rPr lang="en-GB" dirty="0"/>
              <a:t>A critical and reflective account of my process with this client as a trainee counsellor</a:t>
            </a:r>
          </a:p>
        </p:txBody>
      </p:sp>
    </p:spTree>
    <p:extLst>
      <p:ext uri="{BB962C8B-B14F-4D97-AF65-F5344CB8AC3E}">
        <p14:creationId xmlns:p14="http://schemas.microsoft.com/office/powerpoint/2010/main" val="2588594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16" y="495754"/>
            <a:ext cx="9274625" cy="1325563"/>
          </a:xfrm>
        </p:spPr>
        <p:txBody>
          <a:bodyPr>
            <a:normAutofit/>
          </a:bodyPr>
          <a:lstStyle/>
          <a:p>
            <a:r>
              <a:rPr lang="en-GB" sz="4000" b="1" dirty="0">
                <a:solidFill>
                  <a:srgbClr val="FF0000"/>
                </a:solidFill>
              </a:rPr>
              <a:t> Moving on … … … Also consider … … …</a:t>
            </a:r>
            <a:endParaRPr lang="en-GB" sz="4000" dirty="0"/>
          </a:p>
        </p:txBody>
      </p:sp>
      <p:sp>
        <p:nvSpPr>
          <p:cNvPr id="3" name="Content Placeholder 2"/>
          <p:cNvSpPr>
            <a:spLocks noGrp="1"/>
          </p:cNvSpPr>
          <p:nvPr>
            <p:ph idx="1"/>
          </p:nvPr>
        </p:nvSpPr>
        <p:spPr>
          <a:xfrm>
            <a:off x="0" y="1611085"/>
            <a:ext cx="12192000" cy="5529943"/>
          </a:xfrm>
        </p:spPr>
        <p:txBody>
          <a:bodyPr>
            <a:normAutofit fontScale="77500" lnSpcReduction="20000"/>
          </a:bodyPr>
          <a:lstStyle/>
          <a:p>
            <a:pPr marL="0" indent="0">
              <a:buNone/>
            </a:pPr>
            <a:endParaRPr lang="en-GB" sz="2700" dirty="0"/>
          </a:p>
          <a:p>
            <a:pPr marL="0" indent="0">
              <a:buNone/>
            </a:pPr>
            <a:r>
              <a:rPr lang="en-GB" sz="2700" b="1" dirty="0"/>
              <a:t>What was the role of assessment with this client?</a:t>
            </a:r>
          </a:p>
          <a:p>
            <a:pPr marL="0" indent="0">
              <a:buNone/>
            </a:pPr>
            <a:r>
              <a:rPr lang="en-GB" sz="2700" i="1" dirty="0"/>
              <a:t>[Good practice would dictate that….]</a:t>
            </a:r>
          </a:p>
          <a:p>
            <a:pPr marL="0" indent="0">
              <a:buNone/>
            </a:pPr>
            <a:r>
              <a:rPr lang="en-GB" sz="2700" i="1" dirty="0"/>
              <a:t>[Evaluate CORE, why good to use this, or why didn’t]</a:t>
            </a:r>
          </a:p>
          <a:p>
            <a:pPr marL="0" indent="0">
              <a:buNone/>
            </a:pPr>
            <a:r>
              <a:rPr lang="en-GB" sz="2700" dirty="0">
                <a:solidFill>
                  <a:srgbClr val="FF0000"/>
                </a:solidFill>
              </a:rPr>
              <a:t>{Relate to theory}</a:t>
            </a:r>
          </a:p>
          <a:p>
            <a:pPr marL="0" indent="0">
              <a:buNone/>
            </a:pPr>
            <a:r>
              <a:rPr lang="en-GB" sz="2700" dirty="0">
                <a:solidFill>
                  <a:srgbClr val="FF0000"/>
                </a:solidFill>
              </a:rPr>
              <a:t>{How did you feel?} </a:t>
            </a:r>
          </a:p>
          <a:p>
            <a:pPr marL="0" indent="0">
              <a:buNone/>
            </a:pPr>
            <a:r>
              <a:rPr lang="en-GB" sz="2700" dirty="0">
                <a:solidFill>
                  <a:srgbClr val="FF0000"/>
                </a:solidFill>
              </a:rPr>
              <a:t>{What did you notice in your client?} </a:t>
            </a:r>
          </a:p>
          <a:p>
            <a:pPr marL="0" indent="0">
              <a:buNone/>
            </a:pPr>
            <a:r>
              <a:rPr lang="en-GB" sz="2700" dirty="0">
                <a:solidFill>
                  <a:srgbClr val="FF0000"/>
                </a:solidFill>
              </a:rPr>
              <a:t>{Areas for improvement?}</a:t>
            </a:r>
          </a:p>
          <a:p>
            <a:pPr marL="0" indent="0">
              <a:buNone/>
            </a:pPr>
            <a:r>
              <a:rPr lang="en-GB" sz="2700" b="1" dirty="0"/>
              <a:t>How did you contract at the start of your work together?</a:t>
            </a:r>
          </a:p>
          <a:p>
            <a:pPr marL="0" indent="0">
              <a:buNone/>
            </a:pPr>
            <a:r>
              <a:rPr lang="en-GB" sz="2700" i="1" dirty="0"/>
              <a:t>[Why did you contract?] </a:t>
            </a:r>
          </a:p>
          <a:p>
            <a:pPr marL="0" indent="0">
              <a:buNone/>
            </a:pPr>
            <a:r>
              <a:rPr lang="en-GB" sz="2700" i="1" dirty="0"/>
              <a:t>[How had you ensured Gillick competence and informed consent]</a:t>
            </a:r>
          </a:p>
          <a:p>
            <a:pPr marL="0" indent="0">
              <a:buNone/>
            </a:pPr>
            <a:r>
              <a:rPr lang="en-GB" sz="2700" dirty="0">
                <a:solidFill>
                  <a:srgbClr val="FF0000"/>
                </a:solidFill>
              </a:rPr>
              <a:t>{Relate to theory}</a:t>
            </a:r>
            <a:endParaRPr lang="en-GB" sz="2700" dirty="0"/>
          </a:p>
          <a:p>
            <a:pPr marL="0" indent="0">
              <a:buNone/>
            </a:pPr>
            <a:r>
              <a:rPr lang="en-GB" sz="2700" dirty="0">
                <a:solidFill>
                  <a:srgbClr val="FF0000"/>
                </a:solidFill>
              </a:rPr>
              <a:t>{How did you feel?} </a:t>
            </a:r>
          </a:p>
          <a:p>
            <a:pPr marL="0" indent="0">
              <a:buNone/>
            </a:pPr>
            <a:r>
              <a:rPr lang="en-GB" sz="2700" dirty="0">
                <a:solidFill>
                  <a:srgbClr val="FF0000"/>
                </a:solidFill>
              </a:rPr>
              <a:t>{What did you notice in your client?} </a:t>
            </a:r>
          </a:p>
          <a:p>
            <a:pPr marL="0" indent="0">
              <a:buNone/>
            </a:pPr>
            <a:r>
              <a:rPr lang="en-GB" sz="2700" dirty="0">
                <a:solidFill>
                  <a:srgbClr val="FF0000"/>
                </a:solidFill>
              </a:rPr>
              <a:t>{Areas for improvement?}</a:t>
            </a:r>
          </a:p>
          <a:p>
            <a:pPr marL="0" indent="0">
              <a:buNone/>
            </a:pPr>
            <a:endParaRPr lang="en-GB" sz="2700" dirty="0">
              <a:solidFill>
                <a:srgbClr val="FF0000"/>
              </a:solidFill>
            </a:endParaRPr>
          </a:p>
          <a:p>
            <a:pPr marL="0" indent="0">
              <a:buNone/>
            </a:pPr>
            <a:endParaRPr lang="en-GB" sz="2700" dirty="0"/>
          </a:p>
        </p:txBody>
      </p:sp>
    </p:spTree>
    <p:extLst>
      <p:ext uri="{BB962C8B-B14F-4D97-AF65-F5344CB8AC3E}">
        <p14:creationId xmlns:p14="http://schemas.microsoft.com/office/powerpoint/2010/main" val="785975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9A8C4-9A5F-40C0-8D34-ADA3E2775305}"/>
              </a:ext>
            </a:extLst>
          </p:cNvPr>
          <p:cNvSpPr>
            <a:spLocks noGrp="1"/>
          </p:cNvSpPr>
          <p:nvPr>
            <p:ph type="title"/>
          </p:nvPr>
        </p:nvSpPr>
        <p:spPr>
          <a:xfrm>
            <a:off x="0" y="365125"/>
            <a:ext cx="11353800" cy="1325563"/>
          </a:xfrm>
        </p:spPr>
        <p:txBody>
          <a:bodyPr/>
          <a:lstStyle/>
          <a:p>
            <a:pPr algn="ctr"/>
            <a:r>
              <a:rPr lang="en-GB" dirty="0"/>
              <a:t>Pay attention to … … …</a:t>
            </a:r>
          </a:p>
        </p:txBody>
      </p:sp>
      <p:sp>
        <p:nvSpPr>
          <p:cNvPr id="3" name="Content Placeholder 2">
            <a:extLst>
              <a:ext uri="{FF2B5EF4-FFF2-40B4-BE49-F238E27FC236}">
                <a16:creationId xmlns:a16="http://schemas.microsoft.com/office/drawing/2014/main" id="{A2142032-735E-4383-BC7D-7455AE20B61C}"/>
              </a:ext>
            </a:extLst>
          </p:cNvPr>
          <p:cNvSpPr>
            <a:spLocks noGrp="1"/>
          </p:cNvSpPr>
          <p:nvPr>
            <p:ph idx="1"/>
          </p:nvPr>
        </p:nvSpPr>
        <p:spPr>
          <a:xfrm>
            <a:off x="0" y="1825624"/>
            <a:ext cx="12192000" cy="5032375"/>
          </a:xfrm>
        </p:spPr>
        <p:txBody>
          <a:bodyPr>
            <a:normAutofit/>
          </a:bodyPr>
          <a:lstStyle/>
          <a:p>
            <a:r>
              <a:rPr lang="en-GB" dirty="0"/>
              <a:t>Phenomenological noticing</a:t>
            </a:r>
          </a:p>
          <a:p>
            <a:r>
              <a:rPr lang="en-GB" dirty="0"/>
              <a:t>Your processing</a:t>
            </a:r>
          </a:p>
          <a:p>
            <a:r>
              <a:rPr lang="en-GB" dirty="0"/>
              <a:t>Your client’s processing</a:t>
            </a:r>
          </a:p>
          <a:p>
            <a:r>
              <a:rPr lang="en-GB" dirty="0"/>
              <a:t>Intersubjectivity of the session</a:t>
            </a:r>
          </a:p>
          <a:p>
            <a:r>
              <a:rPr lang="en-GB" dirty="0"/>
              <a:t>Any ethical issues</a:t>
            </a:r>
          </a:p>
          <a:p>
            <a:pPr marL="1082675" indent="-365125">
              <a:buFont typeface="Wingdings" panose="05000000000000000000" pitchFamily="2" charset="2"/>
              <a:buChar char="q"/>
              <a:tabLst>
                <a:tab pos="717550" algn="l"/>
              </a:tabLst>
            </a:pPr>
            <a:r>
              <a:rPr lang="en-GB" i="1" dirty="0"/>
              <a:t>This fits into … … …</a:t>
            </a:r>
          </a:p>
          <a:p>
            <a:pPr marL="1082675" indent="-365125">
              <a:buFont typeface="Wingdings" panose="05000000000000000000" pitchFamily="2" charset="2"/>
              <a:buChar char="q"/>
              <a:tabLst>
                <a:tab pos="717550" algn="l"/>
              </a:tabLst>
            </a:pPr>
            <a:r>
              <a:rPr lang="en-GB" i="1" dirty="0"/>
              <a:t>This aligns with … … ...</a:t>
            </a:r>
          </a:p>
          <a:p>
            <a:pPr marL="1082675" indent="-365125">
              <a:buFont typeface="Wingdings" panose="05000000000000000000" pitchFamily="2" charset="2"/>
              <a:buChar char="q"/>
              <a:tabLst>
                <a:tab pos="717550" algn="l"/>
              </a:tabLst>
            </a:pPr>
            <a:r>
              <a:rPr lang="en-GB" i="1" dirty="0"/>
              <a:t>According to … there is a contrary view to this</a:t>
            </a:r>
          </a:p>
          <a:p>
            <a:r>
              <a:rPr lang="en-GB" dirty="0"/>
              <a:t>Boundary issues – boundaries held, broken</a:t>
            </a:r>
          </a:p>
        </p:txBody>
      </p:sp>
    </p:spTree>
    <p:extLst>
      <p:ext uri="{BB962C8B-B14F-4D97-AF65-F5344CB8AC3E}">
        <p14:creationId xmlns:p14="http://schemas.microsoft.com/office/powerpoint/2010/main" val="4212314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3ACC7-FA9A-4F4A-BA8D-1D21E0641EB2}"/>
              </a:ext>
            </a:extLst>
          </p:cNvPr>
          <p:cNvSpPr>
            <a:spLocks noGrp="1"/>
          </p:cNvSpPr>
          <p:nvPr>
            <p:ph type="title"/>
          </p:nvPr>
        </p:nvSpPr>
        <p:spPr/>
        <p:txBody>
          <a:bodyPr/>
          <a:lstStyle/>
          <a:p>
            <a:r>
              <a:rPr lang="en-GB" dirty="0"/>
              <a:t>Concentrate on presence and relational depth </a:t>
            </a:r>
          </a:p>
        </p:txBody>
      </p:sp>
      <p:sp>
        <p:nvSpPr>
          <p:cNvPr id="3" name="Content Placeholder 2">
            <a:extLst>
              <a:ext uri="{FF2B5EF4-FFF2-40B4-BE49-F238E27FC236}">
                <a16:creationId xmlns:a16="http://schemas.microsoft.com/office/drawing/2014/main" id="{9218C884-47F3-499D-852B-684E3F7883D1}"/>
              </a:ext>
            </a:extLst>
          </p:cNvPr>
          <p:cNvSpPr>
            <a:spLocks noGrp="1"/>
          </p:cNvSpPr>
          <p:nvPr>
            <p:ph idx="1"/>
          </p:nvPr>
        </p:nvSpPr>
        <p:spPr>
          <a:xfrm>
            <a:off x="838200" y="1825625"/>
            <a:ext cx="11353800" cy="4351338"/>
          </a:xfrm>
        </p:spPr>
        <p:txBody>
          <a:bodyPr>
            <a:normAutofit/>
          </a:bodyPr>
          <a:lstStyle/>
          <a:p>
            <a:endParaRPr lang="en-GB" dirty="0"/>
          </a:p>
          <a:p>
            <a:r>
              <a:rPr lang="en-GB" sz="4000" dirty="0"/>
              <a:t>Relational depth was evidenced when … … …</a:t>
            </a:r>
          </a:p>
          <a:p>
            <a:r>
              <a:rPr lang="en-GB" sz="4000" dirty="0"/>
              <a:t>Deeper processing and further reflection … … …</a:t>
            </a:r>
          </a:p>
          <a:p>
            <a:pPr marL="365125" indent="-365125">
              <a:buNone/>
            </a:pPr>
            <a:r>
              <a:rPr lang="en-GB" sz="4000" dirty="0"/>
              <a:t>  [Why I felt challenged/uncomfortable when … ...]</a:t>
            </a:r>
          </a:p>
          <a:p>
            <a:r>
              <a:rPr lang="en-GB" sz="4000" dirty="0"/>
              <a:t>Any equal opportunities or diversity issues?</a:t>
            </a:r>
          </a:p>
          <a:p>
            <a:r>
              <a:rPr lang="en-GB" sz="4000" dirty="0"/>
              <a:t>Any experiential tensions?</a:t>
            </a:r>
          </a:p>
        </p:txBody>
      </p:sp>
    </p:spTree>
    <p:extLst>
      <p:ext uri="{BB962C8B-B14F-4D97-AF65-F5344CB8AC3E}">
        <p14:creationId xmlns:p14="http://schemas.microsoft.com/office/powerpoint/2010/main" val="1933933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 … …</a:t>
            </a:r>
          </a:p>
        </p:txBody>
      </p:sp>
      <p:sp>
        <p:nvSpPr>
          <p:cNvPr id="3" name="Content Placeholder 2"/>
          <p:cNvSpPr>
            <a:spLocks noGrp="1"/>
          </p:cNvSpPr>
          <p:nvPr>
            <p:ph idx="1"/>
          </p:nvPr>
        </p:nvSpPr>
        <p:spPr>
          <a:xfrm>
            <a:off x="942702" y="1981200"/>
            <a:ext cx="9929949" cy="3789922"/>
          </a:xfrm>
        </p:spPr>
        <p:txBody>
          <a:bodyPr>
            <a:normAutofit fontScale="85000" lnSpcReduction="20000"/>
          </a:bodyPr>
          <a:lstStyle/>
          <a:p>
            <a:pPr marL="0" indent="0">
              <a:buNone/>
            </a:pPr>
            <a:r>
              <a:rPr lang="en-GB" dirty="0"/>
              <a:t> </a:t>
            </a:r>
            <a:r>
              <a:rPr lang="en-GB" sz="6600" dirty="0"/>
              <a:t>Relate what </a:t>
            </a:r>
          </a:p>
          <a:p>
            <a:pPr marL="0" indent="0">
              <a:buNone/>
            </a:pPr>
            <a:r>
              <a:rPr lang="en-GB" sz="6600" dirty="0"/>
              <a:t>happened in the </a:t>
            </a:r>
          </a:p>
          <a:p>
            <a:pPr marL="0" indent="0">
              <a:buNone/>
            </a:pPr>
            <a:r>
              <a:rPr lang="en-GB" sz="6600" dirty="0"/>
              <a:t>session and your</a:t>
            </a:r>
          </a:p>
          <a:p>
            <a:pPr marL="0" indent="0">
              <a:buNone/>
            </a:pPr>
            <a:r>
              <a:rPr lang="en-GB" sz="6600" dirty="0"/>
              <a:t>relating of your</a:t>
            </a:r>
          </a:p>
          <a:p>
            <a:pPr marL="0" indent="0">
              <a:buNone/>
            </a:pPr>
            <a:r>
              <a:rPr lang="en-GB" sz="6600" dirty="0"/>
              <a:t>skills to THEORY</a:t>
            </a:r>
          </a:p>
          <a:p>
            <a:pPr marL="0" indent="0">
              <a:buNone/>
            </a:pPr>
            <a:endParaRPr lang="en-GB" dirty="0"/>
          </a:p>
          <a:p>
            <a:endParaRPr lang="en-GB" dirty="0"/>
          </a:p>
        </p:txBody>
      </p:sp>
      <p:pic>
        <p:nvPicPr>
          <p:cNvPr id="5" name="Picture 4"/>
          <p:cNvPicPr>
            <a:picLocks noChangeAspect="1"/>
          </p:cNvPicPr>
          <p:nvPr/>
        </p:nvPicPr>
        <p:blipFill>
          <a:blip r:embed="rId2"/>
          <a:stretch>
            <a:fillRect/>
          </a:stretch>
        </p:blipFill>
        <p:spPr>
          <a:xfrm>
            <a:off x="8860971" y="2153163"/>
            <a:ext cx="2011680" cy="3009342"/>
          </a:xfrm>
          <a:prstGeom prst="rect">
            <a:avLst/>
          </a:prstGeom>
        </p:spPr>
      </p:pic>
    </p:spTree>
    <p:extLst>
      <p:ext uri="{BB962C8B-B14F-4D97-AF65-F5344CB8AC3E}">
        <p14:creationId xmlns:p14="http://schemas.microsoft.com/office/powerpoint/2010/main" val="2435710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45A11-30F9-41B8-921D-B005751B2CC6}"/>
              </a:ext>
            </a:extLst>
          </p:cNvPr>
          <p:cNvSpPr>
            <a:spLocks noGrp="1"/>
          </p:cNvSpPr>
          <p:nvPr>
            <p:ph type="title"/>
          </p:nvPr>
        </p:nvSpPr>
        <p:spPr/>
        <p:txBody>
          <a:bodyPr/>
          <a:lstStyle/>
          <a:p>
            <a:r>
              <a:rPr lang="en-GB" dirty="0"/>
              <a:t>For example … … …</a:t>
            </a:r>
            <a:br>
              <a:rPr lang="en-GB" dirty="0"/>
            </a:br>
            <a:endParaRPr lang="en-GB" dirty="0"/>
          </a:p>
        </p:txBody>
      </p:sp>
      <p:sp>
        <p:nvSpPr>
          <p:cNvPr id="3" name="Content Placeholder 2">
            <a:extLst>
              <a:ext uri="{FF2B5EF4-FFF2-40B4-BE49-F238E27FC236}">
                <a16:creationId xmlns:a16="http://schemas.microsoft.com/office/drawing/2014/main" id="{62D81F57-ABC6-4FD3-BC88-04B59B24C54A}"/>
              </a:ext>
            </a:extLst>
          </p:cNvPr>
          <p:cNvSpPr>
            <a:spLocks noGrp="1"/>
          </p:cNvSpPr>
          <p:nvPr>
            <p:ph idx="1"/>
          </p:nvPr>
        </p:nvSpPr>
        <p:spPr>
          <a:xfrm>
            <a:off x="0" y="1350498"/>
            <a:ext cx="12192000" cy="5507502"/>
          </a:xfrm>
        </p:spPr>
        <p:txBody>
          <a:bodyPr>
            <a:noAutofit/>
          </a:bodyPr>
          <a:lstStyle/>
          <a:p>
            <a:r>
              <a:rPr lang="en-GB" sz="4000" dirty="0"/>
              <a:t>This proved to be good use of  a minimal encourager = How? Theory?</a:t>
            </a:r>
          </a:p>
          <a:p>
            <a:r>
              <a:rPr lang="en-GB" sz="4000" dirty="0"/>
              <a:t>Creation of a safe space = How? Theory?</a:t>
            </a:r>
          </a:p>
          <a:p>
            <a:r>
              <a:rPr lang="en-GB" sz="4000" dirty="0"/>
              <a:t>The theory behind this interaction is derived from/links to …..</a:t>
            </a:r>
          </a:p>
          <a:p>
            <a:r>
              <a:rPr lang="en-GB" sz="4000" dirty="0"/>
              <a:t>Note and comment on any metaphors, relating to theory </a:t>
            </a:r>
          </a:p>
          <a:p>
            <a:r>
              <a:rPr lang="en-GB" sz="4000" dirty="0"/>
              <a:t>What told you this was the right moment for a sensitive challenge/immediacy, etc.?</a:t>
            </a:r>
          </a:p>
          <a:p>
            <a:r>
              <a:rPr lang="en-GB" sz="4000" dirty="0"/>
              <a:t>There was immediacy evidenced here = How? Theory?</a:t>
            </a:r>
          </a:p>
        </p:txBody>
      </p:sp>
    </p:spTree>
    <p:extLst>
      <p:ext uri="{BB962C8B-B14F-4D97-AF65-F5344CB8AC3E}">
        <p14:creationId xmlns:p14="http://schemas.microsoft.com/office/powerpoint/2010/main" val="2480117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9B06-E3ED-4ABF-B094-14B01A0A08B9}"/>
              </a:ext>
            </a:extLst>
          </p:cNvPr>
          <p:cNvSpPr>
            <a:spLocks noGrp="1"/>
          </p:cNvSpPr>
          <p:nvPr>
            <p:ph type="title"/>
          </p:nvPr>
        </p:nvSpPr>
        <p:spPr/>
        <p:txBody>
          <a:bodyPr/>
          <a:lstStyle/>
          <a:p>
            <a:r>
              <a:rPr lang="en-GB" dirty="0"/>
              <a:t>For example … … …</a:t>
            </a:r>
          </a:p>
        </p:txBody>
      </p:sp>
      <p:sp>
        <p:nvSpPr>
          <p:cNvPr id="3" name="Content Placeholder 2">
            <a:extLst>
              <a:ext uri="{FF2B5EF4-FFF2-40B4-BE49-F238E27FC236}">
                <a16:creationId xmlns:a16="http://schemas.microsoft.com/office/drawing/2014/main" id="{CF0CAC5F-069E-4595-8A94-742D147D300B}"/>
              </a:ext>
            </a:extLst>
          </p:cNvPr>
          <p:cNvSpPr>
            <a:spLocks noGrp="1"/>
          </p:cNvSpPr>
          <p:nvPr>
            <p:ph idx="1"/>
          </p:nvPr>
        </p:nvSpPr>
        <p:spPr/>
        <p:txBody>
          <a:bodyPr/>
          <a:lstStyle/>
          <a:p>
            <a:r>
              <a:rPr lang="en-GB" sz="4000" dirty="0"/>
              <a:t>Any mirroring evidenced – evaluate and theorise</a:t>
            </a:r>
          </a:p>
          <a:p>
            <a:r>
              <a:rPr lang="en-GB" sz="4000" dirty="0"/>
              <a:t>Any evidence of parallel process?</a:t>
            </a:r>
          </a:p>
          <a:p>
            <a:r>
              <a:rPr lang="en-GB" sz="4000" dirty="0"/>
              <a:t>The theory behind this interaction relates to … … …</a:t>
            </a:r>
          </a:p>
          <a:p>
            <a:r>
              <a:rPr lang="en-GB" sz="4000" dirty="0"/>
              <a:t>INCLUDE ANY OPPOSING VIEWS – CRITIQUE  [In an opposing view …; However, it is suggested by …. that …this was/was not evidenced …</a:t>
            </a:r>
          </a:p>
          <a:p>
            <a:endParaRPr lang="en-GB" dirty="0"/>
          </a:p>
        </p:txBody>
      </p:sp>
    </p:spTree>
    <p:extLst>
      <p:ext uri="{BB962C8B-B14F-4D97-AF65-F5344CB8AC3E}">
        <p14:creationId xmlns:p14="http://schemas.microsoft.com/office/powerpoint/2010/main" val="3910824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73D6-CF21-4EAA-A481-A7D177A4C8DC}"/>
              </a:ext>
            </a:extLst>
          </p:cNvPr>
          <p:cNvSpPr>
            <a:spLocks noGrp="1"/>
          </p:cNvSpPr>
          <p:nvPr>
            <p:ph type="title"/>
          </p:nvPr>
        </p:nvSpPr>
        <p:spPr/>
        <p:txBody>
          <a:bodyPr/>
          <a:lstStyle/>
          <a:p>
            <a:r>
              <a:rPr lang="en-GB" dirty="0"/>
              <a:t>Further examples … … …</a:t>
            </a:r>
          </a:p>
        </p:txBody>
      </p:sp>
      <p:sp>
        <p:nvSpPr>
          <p:cNvPr id="3" name="Content Placeholder 2">
            <a:extLst>
              <a:ext uri="{FF2B5EF4-FFF2-40B4-BE49-F238E27FC236}">
                <a16:creationId xmlns:a16="http://schemas.microsoft.com/office/drawing/2014/main" id="{E8EF8134-2C2F-4E9F-989F-5DFF083764CF}"/>
              </a:ext>
            </a:extLst>
          </p:cNvPr>
          <p:cNvSpPr>
            <a:spLocks noGrp="1"/>
          </p:cNvSpPr>
          <p:nvPr>
            <p:ph idx="1"/>
          </p:nvPr>
        </p:nvSpPr>
        <p:spPr>
          <a:xfrm>
            <a:off x="838200" y="1825624"/>
            <a:ext cx="10515600" cy="5032375"/>
          </a:xfrm>
        </p:spPr>
        <p:txBody>
          <a:bodyPr>
            <a:noAutofit/>
          </a:bodyPr>
          <a:lstStyle/>
          <a:p>
            <a:r>
              <a:rPr lang="en-GB" sz="3600" dirty="0"/>
              <a:t>“The client’s difficulties suggested attachment issues” [link to theory, give opposing view on attachment]</a:t>
            </a:r>
          </a:p>
          <a:p>
            <a:r>
              <a:rPr lang="en-GB" sz="3600" dirty="0"/>
              <a:t>“It can be seen here how introjected values are present” [link to theory, give opposing view on introjected values]</a:t>
            </a:r>
          </a:p>
          <a:p>
            <a:r>
              <a:rPr lang="en-GB" sz="3600" dirty="0"/>
              <a:t>“The client’s comments here can be related to low self esteem” [link to theory, give opposing view on low/high self esteem]</a:t>
            </a:r>
          </a:p>
          <a:p>
            <a:r>
              <a:rPr lang="en-GB" sz="3600" dirty="0"/>
              <a:t>What does recent research say on these issues?</a:t>
            </a:r>
          </a:p>
        </p:txBody>
      </p:sp>
    </p:spTree>
    <p:extLst>
      <p:ext uri="{BB962C8B-B14F-4D97-AF65-F5344CB8AC3E}">
        <p14:creationId xmlns:p14="http://schemas.microsoft.com/office/powerpoint/2010/main" val="509216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E4EC8-80E8-4E01-ACDE-F64DBE777B38}"/>
              </a:ext>
            </a:extLst>
          </p:cNvPr>
          <p:cNvSpPr>
            <a:spLocks noGrp="1"/>
          </p:cNvSpPr>
          <p:nvPr>
            <p:ph type="title"/>
          </p:nvPr>
        </p:nvSpPr>
        <p:spPr/>
        <p:txBody>
          <a:bodyPr/>
          <a:lstStyle/>
          <a:p>
            <a:r>
              <a:rPr lang="en-GB" dirty="0"/>
              <a:t>Further examples … … …</a:t>
            </a:r>
          </a:p>
        </p:txBody>
      </p:sp>
      <p:sp>
        <p:nvSpPr>
          <p:cNvPr id="3" name="Content Placeholder 2">
            <a:extLst>
              <a:ext uri="{FF2B5EF4-FFF2-40B4-BE49-F238E27FC236}">
                <a16:creationId xmlns:a16="http://schemas.microsoft.com/office/drawing/2014/main" id="{D662CCBF-097F-4D89-8393-CC277D160DA4}"/>
              </a:ext>
            </a:extLst>
          </p:cNvPr>
          <p:cNvSpPr>
            <a:spLocks noGrp="1"/>
          </p:cNvSpPr>
          <p:nvPr>
            <p:ph idx="1"/>
          </p:nvPr>
        </p:nvSpPr>
        <p:spPr>
          <a:xfrm>
            <a:off x="0" y="1420838"/>
            <a:ext cx="11353800" cy="5437162"/>
          </a:xfrm>
        </p:spPr>
        <p:txBody>
          <a:bodyPr>
            <a:normAutofit fontScale="92500" lnSpcReduction="10000"/>
          </a:bodyPr>
          <a:lstStyle/>
          <a:p>
            <a:r>
              <a:rPr lang="en-GB" sz="3500" dirty="0"/>
              <a:t>Were you aware of any internal bias?</a:t>
            </a:r>
          </a:p>
          <a:p>
            <a:pPr marL="0" indent="0">
              <a:buNone/>
            </a:pPr>
            <a:r>
              <a:rPr lang="en-GB" sz="3500" dirty="0">
                <a:solidFill>
                  <a:srgbClr val="FF0000"/>
                </a:solidFill>
              </a:rPr>
              <a:t>{Relate to theory}</a:t>
            </a:r>
          </a:p>
          <a:p>
            <a:pPr marL="0" indent="0">
              <a:buNone/>
            </a:pPr>
            <a:r>
              <a:rPr lang="en-GB" sz="3500" dirty="0">
                <a:solidFill>
                  <a:srgbClr val="FF0000"/>
                </a:solidFill>
              </a:rPr>
              <a:t>{How did you feel?} </a:t>
            </a:r>
          </a:p>
          <a:p>
            <a:pPr marL="0" indent="0">
              <a:buNone/>
            </a:pPr>
            <a:r>
              <a:rPr lang="en-GB" sz="3500" dirty="0">
                <a:solidFill>
                  <a:srgbClr val="FF0000"/>
                </a:solidFill>
              </a:rPr>
              <a:t>{What did you notice in your client?} </a:t>
            </a:r>
          </a:p>
          <a:p>
            <a:pPr marL="0" indent="0">
              <a:buNone/>
            </a:pPr>
            <a:r>
              <a:rPr lang="en-GB" sz="3500" dirty="0">
                <a:solidFill>
                  <a:srgbClr val="FF0000"/>
                </a:solidFill>
              </a:rPr>
              <a:t>{Areas for improvement?}</a:t>
            </a:r>
            <a:endParaRPr lang="en-GB" sz="3500" dirty="0"/>
          </a:p>
          <a:p>
            <a:r>
              <a:rPr lang="en-GB" sz="3500" dirty="0"/>
              <a:t>Were any ‘soft spots’ identified?</a:t>
            </a:r>
          </a:p>
          <a:p>
            <a:pPr marL="0" indent="0">
              <a:buNone/>
            </a:pPr>
            <a:r>
              <a:rPr lang="en-GB" sz="3500" dirty="0">
                <a:solidFill>
                  <a:srgbClr val="FF0000"/>
                </a:solidFill>
              </a:rPr>
              <a:t>{Relate to theory}</a:t>
            </a:r>
          </a:p>
          <a:p>
            <a:pPr marL="0" indent="0">
              <a:buNone/>
            </a:pPr>
            <a:r>
              <a:rPr lang="en-GB" sz="3500" dirty="0">
                <a:solidFill>
                  <a:srgbClr val="FF0000"/>
                </a:solidFill>
              </a:rPr>
              <a:t>{How did you feel?} </a:t>
            </a:r>
          </a:p>
          <a:p>
            <a:pPr marL="0" indent="0">
              <a:buNone/>
            </a:pPr>
            <a:r>
              <a:rPr lang="en-GB" sz="3500" dirty="0">
                <a:solidFill>
                  <a:srgbClr val="FF0000"/>
                </a:solidFill>
              </a:rPr>
              <a:t>{What did you notice in your client?} </a:t>
            </a:r>
          </a:p>
          <a:p>
            <a:pPr marL="0" indent="0">
              <a:buNone/>
            </a:pPr>
            <a:r>
              <a:rPr lang="en-GB" sz="3500" dirty="0">
                <a:solidFill>
                  <a:srgbClr val="FF0000"/>
                </a:solidFill>
              </a:rPr>
              <a:t>{Areas for improvement?}</a:t>
            </a:r>
          </a:p>
          <a:p>
            <a:endParaRPr lang="en-GB" dirty="0"/>
          </a:p>
          <a:p>
            <a:endParaRPr lang="en-GB" dirty="0"/>
          </a:p>
        </p:txBody>
      </p:sp>
    </p:spTree>
    <p:extLst>
      <p:ext uri="{BB962C8B-B14F-4D97-AF65-F5344CB8AC3E}">
        <p14:creationId xmlns:p14="http://schemas.microsoft.com/office/powerpoint/2010/main" val="625028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E44C3-59FF-4B1E-B6C7-D3A002595153}"/>
              </a:ext>
            </a:extLst>
          </p:cNvPr>
          <p:cNvSpPr>
            <a:spLocks noGrp="1"/>
          </p:cNvSpPr>
          <p:nvPr>
            <p:ph type="title"/>
          </p:nvPr>
        </p:nvSpPr>
        <p:spPr/>
        <p:txBody>
          <a:bodyPr/>
          <a:lstStyle/>
          <a:p>
            <a:r>
              <a:rPr lang="en-GB" dirty="0"/>
              <a:t>The ending process … … …</a:t>
            </a:r>
          </a:p>
        </p:txBody>
      </p:sp>
      <p:sp>
        <p:nvSpPr>
          <p:cNvPr id="3" name="Content Placeholder 2">
            <a:extLst>
              <a:ext uri="{FF2B5EF4-FFF2-40B4-BE49-F238E27FC236}">
                <a16:creationId xmlns:a16="http://schemas.microsoft.com/office/drawing/2014/main" id="{3F151D71-435E-4981-8FE4-DD570995DDA0}"/>
              </a:ext>
            </a:extLst>
          </p:cNvPr>
          <p:cNvSpPr>
            <a:spLocks noGrp="1"/>
          </p:cNvSpPr>
          <p:nvPr>
            <p:ph idx="1"/>
          </p:nvPr>
        </p:nvSpPr>
        <p:spPr>
          <a:xfrm>
            <a:off x="0" y="1825624"/>
            <a:ext cx="12192000" cy="5032375"/>
          </a:xfrm>
        </p:spPr>
        <p:txBody>
          <a:bodyPr>
            <a:normAutofit lnSpcReduction="10000"/>
          </a:bodyPr>
          <a:lstStyle/>
          <a:p>
            <a:r>
              <a:rPr lang="en-GB" dirty="0"/>
              <a:t>How did you end the session?</a:t>
            </a:r>
          </a:p>
          <a:p>
            <a:pPr marL="0" indent="0">
              <a:buNone/>
            </a:pPr>
            <a:r>
              <a:rPr lang="en-GB" dirty="0">
                <a:solidFill>
                  <a:srgbClr val="FF0000"/>
                </a:solidFill>
              </a:rPr>
              <a:t>{Relate to theory}</a:t>
            </a:r>
          </a:p>
          <a:p>
            <a:pPr marL="0" indent="0">
              <a:buNone/>
            </a:pPr>
            <a:r>
              <a:rPr lang="en-GB" dirty="0">
                <a:solidFill>
                  <a:srgbClr val="FF0000"/>
                </a:solidFill>
              </a:rPr>
              <a:t>{How did you feel?} </a:t>
            </a:r>
          </a:p>
          <a:p>
            <a:pPr marL="0" indent="0">
              <a:buNone/>
            </a:pPr>
            <a:r>
              <a:rPr lang="en-GB" dirty="0">
                <a:solidFill>
                  <a:srgbClr val="FF0000"/>
                </a:solidFill>
              </a:rPr>
              <a:t>{What did you notice in your client?} </a:t>
            </a:r>
          </a:p>
          <a:p>
            <a:pPr marL="0" indent="0">
              <a:buNone/>
            </a:pPr>
            <a:r>
              <a:rPr lang="en-GB" dirty="0">
                <a:solidFill>
                  <a:srgbClr val="FF0000"/>
                </a:solidFill>
              </a:rPr>
              <a:t>{Areas for improvement?}</a:t>
            </a:r>
            <a:endParaRPr lang="en-GB" dirty="0"/>
          </a:p>
          <a:p>
            <a:r>
              <a:rPr lang="en-GB" dirty="0"/>
              <a:t>How was your pacing / time keeping / management of session?</a:t>
            </a:r>
          </a:p>
          <a:p>
            <a:pPr marL="0" indent="0">
              <a:buNone/>
            </a:pPr>
            <a:r>
              <a:rPr lang="en-GB" dirty="0">
                <a:solidFill>
                  <a:srgbClr val="FF0000"/>
                </a:solidFill>
              </a:rPr>
              <a:t>{Relate to theory}</a:t>
            </a:r>
          </a:p>
          <a:p>
            <a:pPr marL="0" indent="0">
              <a:buNone/>
            </a:pPr>
            <a:r>
              <a:rPr lang="en-GB" dirty="0">
                <a:solidFill>
                  <a:srgbClr val="FF0000"/>
                </a:solidFill>
              </a:rPr>
              <a:t>{How did you feel?} </a:t>
            </a:r>
          </a:p>
          <a:p>
            <a:pPr marL="0" indent="0">
              <a:buNone/>
            </a:pPr>
            <a:r>
              <a:rPr lang="en-GB" dirty="0">
                <a:solidFill>
                  <a:srgbClr val="FF0000"/>
                </a:solidFill>
              </a:rPr>
              <a:t>{What did you notice in your client?} </a:t>
            </a:r>
          </a:p>
          <a:p>
            <a:pPr marL="0" indent="0">
              <a:buNone/>
            </a:pPr>
            <a:r>
              <a:rPr lang="en-GB" dirty="0">
                <a:solidFill>
                  <a:srgbClr val="FF0000"/>
                </a:solidFill>
              </a:rPr>
              <a:t>{Areas for improvement?}</a:t>
            </a:r>
          </a:p>
          <a:p>
            <a:endParaRPr lang="en-GB" dirty="0"/>
          </a:p>
        </p:txBody>
      </p:sp>
    </p:spTree>
    <p:extLst>
      <p:ext uri="{BB962C8B-B14F-4D97-AF65-F5344CB8AC3E}">
        <p14:creationId xmlns:p14="http://schemas.microsoft.com/office/powerpoint/2010/main" val="3664440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8B024-45C4-4CD8-93CC-E15C892F4C5B}"/>
              </a:ext>
            </a:extLst>
          </p:cNvPr>
          <p:cNvSpPr>
            <a:spLocks noGrp="1"/>
          </p:cNvSpPr>
          <p:nvPr>
            <p:ph type="title"/>
          </p:nvPr>
        </p:nvSpPr>
        <p:spPr/>
        <p:txBody>
          <a:bodyPr/>
          <a:lstStyle/>
          <a:p>
            <a:r>
              <a:rPr lang="en-GB" b="1" dirty="0"/>
              <a:t>Identify and analyse patterns and themes</a:t>
            </a:r>
          </a:p>
        </p:txBody>
      </p:sp>
      <p:sp>
        <p:nvSpPr>
          <p:cNvPr id="3" name="Content Placeholder 2">
            <a:extLst>
              <a:ext uri="{FF2B5EF4-FFF2-40B4-BE49-F238E27FC236}">
                <a16:creationId xmlns:a16="http://schemas.microsoft.com/office/drawing/2014/main" id="{3234A2A7-32E0-4116-A114-27B17C5E01E3}"/>
              </a:ext>
            </a:extLst>
          </p:cNvPr>
          <p:cNvSpPr>
            <a:spLocks noGrp="1"/>
          </p:cNvSpPr>
          <p:nvPr>
            <p:ph idx="1"/>
          </p:nvPr>
        </p:nvSpPr>
        <p:spPr/>
        <p:txBody>
          <a:bodyPr>
            <a:normAutofit fontScale="92500" lnSpcReduction="20000"/>
          </a:bodyPr>
          <a:lstStyle/>
          <a:p>
            <a:pPr>
              <a:lnSpc>
                <a:spcPct val="150000"/>
              </a:lnSpc>
            </a:pPr>
            <a:r>
              <a:rPr lang="en-GB" sz="5400" dirty="0"/>
              <a:t>What was the prominent theme of the session …?</a:t>
            </a:r>
          </a:p>
          <a:p>
            <a:pPr>
              <a:lnSpc>
                <a:spcPct val="150000"/>
              </a:lnSpc>
            </a:pPr>
            <a:r>
              <a:rPr lang="en-GB" sz="5400" dirty="0"/>
              <a:t>Any sub-themes?</a:t>
            </a:r>
          </a:p>
          <a:p>
            <a:pPr>
              <a:lnSpc>
                <a:spcPct val="150000"/>
              </a:lnSpc>
            </a:pPr>
            <a:r>
              <a:rPr lang="en-GB" sz="5400" dirty="0"/>
              <a:t>Make links … … …</a:t>
            </a:r>
          </a:p>
          <a:p>
            <a:endParaRPr lang="en-GB" dirty="0"/>
          </a:p>
        </p:txBody>
      </p:sp>
    </p:spTree>
    <p:extLst>
      <p:ext uri="{BB962C8B-B14F-4D97-AF65-F5344CB8AC3E}">
        <p14:creationId xmlns:p14="http://schemas.microsoft.com/office/powerpoint/2010/main" val="2298580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D2CD-D693-4D37-83D0-9F1B8CEA9A64}"/>
              </a:ext>
            </a:extLst>
          </p:cNvPr>
          <p:cNvSpPr>
            <a:spLocks noGrp="1"/>
          </p:cNvSpPr>
          <p:nvPr>
            <p:ph type="title"/>
          </p:nvPr>
        </p:nvSpPr>
        <p:spPr/>
        <p:txBody>
          <a:bodyPr/>
          <a:lstStyle/>
          <a:p>
            <a:r>
              <a:rPr lang="en-GB" dirty="0"/>
              <a:t>Areas which went well … … …</a:t>
            </a:r>
          </a:p>
        </p:txBody>
      </p:sp>
      <p:sp>
        <p:nvSpPr>
          <p:cNvPr id="3" name="Content Placeholder 2">
            <a:extLst>
              <a:ext uri="{FF2B5EF4-FFF2-40B4-BE49-F238E27FC236}">
                <a16:creationId xmlns:a16="http://schemas.microsoft.com/office/drawing/2014/main" id="{97C65BD5-A2C9-4981-ABD8-6CAA91EF4A64}"/>
              </a:ext>
            </a:extLst>
          </p:cNvPr>
          <p:cNvSpPr>
            <a:spLocks noGrp="1"/>
          </p:cNvSpPr>
          <p:nvPr>
            <p:ph idx="1"/>
          </p:nvPr>
        </p:nvSpPr>
        <p:spPr>
          <a:xfrm>
            <a:off x="0" y="1448972"/>
            <a:ext cx="12192000" cy="5409028"/>
          </a:xfrm>
        </p:spPr>
        <p:txBody>
          <a:bodyPr>
            <a:normAutofit fontScale="62500" lnSpcReduction="20000"/>
          </a:bodyPr>
          <a:lstStyle/>
          <a:p>
            <a:r>
              <a:rPr lang="en-GB" sz="5000" dirty="0"/>
              <a:t>A particularly competent moment was when … … …</a:t>
            </a:r>
          </a:p>
          <a:p>
            <a:pPr marL="0" indent="0">
              <a:buNone/>
            </a:pPr>
            <a:r>
              <a:rPr lang="en-GB" sz="5000" dirty="0">
                <a:solidFill>
                  <a:srgbClr val="FF0000"/>
                </a:solidFill>
              </a:rPr>
              <a:t>{Relate to theory}</a:t>
            </a:r>
          </a:p>
          <a:p>
            <a:pPr marL="0" indent="0">
              <a:buNone/>
            </a:pPr>
            <a:r>
              <a:rPr lang="en-GB" sz="5000" dirty="0">
                <a:solidFill>
                  <a:srgbClr val="FF0000"/>
                </a:solidFill>
              </a:rPr>
              <a:t>{How did you feel?} </a:t>
            </a:r>
          </a:p>
          <a:p>
            <a:pPr marL="0" indent="0">
              <a:buNone/>
            </a:pPr>
            <a:r>
              <a:rPr lang="en-GB" sz="5000" dirty="0">
                <a:solidFill>
                  <a:srgbClr val="FF0000"/>
                </a:solidFill>
              </a:rPr>
              <a:t>{What did you notice in your client?} </a:t>
            </a:r>
          </a:p>
          <a:p>
            <a:pPr marL="0" indent="0">
              <a:buNone/>
            </a:pPr>
            <a:r>
              <a:rPr lang="en-GB" sz="5000" dirty="0">
                <a:solidFill>
                  <a:srgbClr val="FF0000"/>
                </a:solidFill>
              </a:rPr>
              <a:t>{Areas for improvement?}</a:t>
            </a:r>
          </a:p>
          <a:p>
            <a:endParaRPr lang="en-GB" sz="5000" dirty="0"/>
          </a:p>
          <a:p>
            <a:r>
              <a:rPr lang="en-GB" sz="5000" dirty="0"/>
              <a:t>Relational depth was evidenced by … … …</a:t>
            </a:r>
          </a:p>
          <a:p>
            <a:pPr marL="0" indent="0">
              <a:buNone/>
            </a:pPr>
            <a:r>
              <a:rPr lang="en-GB" sz="5000" dirty="0">
                <a:solidFill>
                  <a:srgbClr val="FF0000"/>
                </a:solidFill>
              </a:rPr>
              <a:t>{Relate to theory}</a:t>
            </a:r>
          </a:p>
          <a:p>
            <a:pPr marL="0" indent="0">
              <a:buNone/>
            </a:pPr>
            <a:r>
              <a:rPr lang="en-GB" sz="5000" dirty="0">
                <a:solidFill>
                  <a:srgbClr val="FF0000"/>
                </a:solidFill>
              </a:rPr>
              <a:t>{How did you feel?} </a:t>
            </a:r>
          </a:p>
          <a:p>
            <a:pPr marL="0" indent="0">
              <a:buNone/>
            </a:pPr>
            <a:r>
              <a:rPr lang="en-GB" sz="5000" dirty="0">
                <a:solidFill>
                  <a:srgbClr val="FF0000"/>
                </a:solidFill>
              </a:rPr>
              <a:t>{What did you notice in your client?} </a:t>
            </a:r>
          </a:p>
          <a:p>
            <a:pPr marL="0" indent="0">
              <a:buNone/>
            </a:pPr>
            <a:r>
              <a:rPr lang="en-GB" sz="5000" dirty="0">
                <a:solidFill>
                  <a:srgbClr val="FF0000"/>
                </a:solidFill>
              </a:rPr>
              <a:t>{Areas for improvement?}</a:t>
            </a:r>
          </a:p>
          <a:p>
            <a:endParaRPr lang="en-GB" sz="5000" dirty="0"/>
          </a:p>
          <a:p>
            <a:endParaRPr lang="en-GB" sz="5000" dirty="0"/>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808D6E4A-E0D0-476E-ADC1-6EEE2E6536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1714" y="-3590"/>
            <a:ext cx="2830286" cy="1452562"/>
          </a:xfrm>
          <a:prstGeom prst="rect">
            <a:avLst/>
          </a:prstGeom>
        </p:spPr>
      </p:pic>
    </p:spTree>
    <p:extLst>
      <p:ext uri="{BB962C8B-B14F-4D97-AF65-F5344CB8AC3E}">
        <p14:creationId xmlns:p14="http://schemas.microsoft.com/office/powerpoint/2010/main" val="247596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BE447-AD75-4592-B505-B8A831E1FB1A}"/>
              </a:ext>
            </a:extLst>
          </p:cNvPr>
          <p:cNvSpPr>
            <a:spLocks noGrp="1"/>
          </p:cNvSpPr>
          <p:nvPr>
            <p:ph type="title"/>
          </p:nvPr>
        </p:nvSpPr>
        <p:spPr/>
        <p:txBody>
          <a:bodyPr/>
          <a:lstStyle/>
          <a:p>
            <a:r>
              <a:rPr lang="en-GB" dirty="0"/>
              <a:t>Areas which went well … … …</a:t>
            </a:r>
          </a:p>
        </p:txBody>
      </p:sp>
      <p:sp>
        <p:nvSpPr>
          <p:cNvPr id="3" name="Content Placeholder 2">
            <a:extLst>
              <a:ext uri="{FF2B5EF4-FFF2-40B4-BE49-F238E27FC236}">
                <a16:creationId xmlns:a16="http://schemas.microsoft.com/office/drawing/2014/main" id="{8CB8158D-DB54-47DE-927F-F0CA194A302C}"/>
              </a:ext>
            </a:extLst>
          </p:cNvPr>
          <p:cNvSpPr>
            <a:spLocks noGrp="1"/>
          </p:cNvSpPr>
          <p:nvPr>
            <p:ph idx="1"/>
          </p:nvPr>
        </p:nvSpPr>
        <p:spPr/>
        <p:txBody>
          <a:bodyPr>
            <a:normAutofit fontScale="92500" lnSpcReduction="20000"/>
          </a:bodyPr>
          <a:lstStyle/>
          <a:p>
            <a:r>
              <a:rPr lang="en-GB" dirty="0"/>
              <a:t>Therapeutic movement can be seen within my client when … … …</a:t>
            </a:r>
          </a:p>
          <a:p>
            <a:pPr marL="0" indent="0">
              <a:buNone/>
            </a:pPr>
            <a:r>
              <a:rPr lang="en-GB" dirty="0">
                <a:solidFill>
                  <a:srgbClr val="FF0000"/>
                </a:solidFill>
              </a:rPr>
              <a:t>{Relate to theory}</a:t>
            </a:r>
          </a:p>
          <a:p>
            <a:pPr marL="0" indent="0">
              <a:buNone/>
            </a:pPr>
            <a:r>
              <a:rPr lang="en-GB" dirty="0">
                <a:solidFill>
                  <a:srgbClr val="FF0000"/>
                </a:solidFill>
              </a:rPr>
              <a:t>{How did you feel?} </a:t>
            </a:r>
          </a:p>
          <a:p>
            <a:pPr marL="0" indent="0">
              <a:buNone/>
            </a:pPr>
            <a:r>
              <a:rPr lang="en-GB" dirty="0">
                <a:solidFill>
                  <a:srgbClr val="FF0000"/>
                </a:solidFill>
              </a:rPr>
              <a:t>{What did you notice in your client?} </a:t>
            </a:r>
          </a:p>
          <a:p>
            <a:pPr marL="0" indent="0">
              <a:buNone/>
            </a:pPr>
            <a:r>
              <a:rPr lang="en-GB" dirty="0">
                <a:solidFill>
                  <a:srgbClr val="FF0000"/>
                </a:solidFill>
              </a:rPr>
              <a:t>{Areas for improvement?}</a:t>
            </a:r>
            <a:endParaRPr lang="en-GB" dirty="0"/>
          </a:p>
          <a:p>
            <a:r>
              <a:rPr lang="en-GB" dirty="0"/>
              <a:t>There was an epiphany when …..</a:t>
            </a:r>
          </a:p>
          <a:p>
            <a:pPr marL="0" indent="0">
              <a:buNone/>
            </a:pPr>
            <a:r>
              <a:rPr lang="en-GB" dirty="0">
                <a:solidFill>
                  <a:srgbClr val="FF0000"/>
                </a:solidFill>
              </a:rPr>
              <a:t>{Relate to theory}</a:t>
            </a:r>
          </a:p>
          <a:p>
            <a:pPr marL="0" indent="0">
              <a:buNone/>
            </a:pPr>
            <a:r>
              <a:rPr lang="en-GB" dirty="0">
                <a:solidFill>
                  <a:srgbClr val="FF0000"/>
                </a:solidFill>
              </a:rPr>
              <a:t>{How did you feel?} </a:t>
            </a:r>
          </a:p>
          <a:p>
            <a:pPr marL="0" indent="0">
              <a:buNone/>
            </a:pPr>
            <a:r>
              <a:rPr lang="en-GB" dirty="0">
                <a:solidFill>
                  <a:srgbClr val="FF0000"/>
                </a:solidFill>
              </a:rPr>
              <a:t>{What did you notice in your client?} </a:t>
            </a:r>
          </a:p>
          <a:p>
            <a:pPr marL="0" indent="0">
              <a:buNone/>
            </a:pPr>
            <a:r>
              <a:rPr lang="en-GB" dirty="0">
                <a:solidFill>
                  <a:srgbClr val="FF0000"/>
                </a:solidFill>
              </a:rPr>
              <a:t>{Areas for improvement?}</a:t>
            </a:r>
            <a:endParaRPr lang="en-GB" dirty="0"/>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0BEC562C-D0F1-4F13-8309-0E78E405A2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1714" y="-3590"/>
            <a:ext cx="2830286" cy="1452562"/>
          </a:xfrm>
          <a:prstGeom prst="rect">
            <a:avLst/>
          </a:prstGeom>
        </p:spPr>
      </p:pic>
    </p:spTree>
    <p:extLst>
      <p:ext uri="{BB962C8B-B14F-4D97-AF65-F5344CB8AC3E}">
        <p14:creationId xmlns:p14="http://schemas.microsoft.com/office/powerpoint/2010/main" val="4261400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F4E5B-82C1-4AA2-8ECC-D04747ADFA39}"/>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kern="1200">
                <a:solidFill>
                  <a:schemeClr val="bg1"/>
                </a:solidFill>
                <a:latin typeface="+mj-lt"/>
                <a:ea typeface="+mj-ea"/>
                <a:cs typeface="+mj-cs"/>
              </a:rPr>
              <a:t>Areas which did not go well … … …</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drawing&#10;&#10;Description automatically generated">
            <a:extLst>
              <a:ext uri="{FF2B5EF4-FFF2-40B4-BE49-F238E27FC236}">
                <a16:creationId xmlns:a16="http://schemas.microsoft.com/office/drawing/2014/main" id="{DD8A0792-AA2E-4DD1-9FE7-DD2046A9050B}"/>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541549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07B93CA-9E02-42AF-9B52-1C56D6338752}"/>
              </a:ext>
            </a:extLst>
          </p:cNvPr>
          <p:cNvSpPr>
            <a:spLocks noGrp="1"/>
          </p:cNvSpPr>
          <p:nvPr>
            <p:ph type="title"/>
          </p:nvPr>
        </p:nvSpPr>
        <p:spPr>
          <a:xfrm>
            <a:off x="0" y="365125"/>
            <a:ext cx="12192000" cy="1325563"/>
          </a:xfrm>
        </p:spPr>
        <p:txBody>
          <a:bodyPr/>
          <a:lstStyle/>
          <a:p>
            <a:r>
              <a:rPr lang="en-GB" dirty="0"/>
              <a:t>Areas which did not go well … … …</a:t>
            </a:r>
          </a:p>
        </p:txBody>
      </p:sp>
      <p:sp>
        <p:nvSpPr>
          <p:cNvPr id="4" name="Content Placeholder 3">
            <a:extLst>
              <a:ext uri="{FF2B5EF4-FFF2-40B4-BE49-F238E27FC236}">
                <a16:creationId xmlns:a16="http://schemas.microsoft.com/office/drawing/2014/main" id="{8C0C087C-3BEF-4E1E-BC0A-87DA035EA089}"/>
              </a:ext>
            </a:extLst>
          </p:cNvPr>
          <p:cNvSpPr>
            <a:spLocks noGrp="1"/>
          </p:cNvSpPr>
          <p:nvPr>
            <p:ph idx="1"/>
          </p:nvPr>
        </p:nvSpPr>
        <p:spPr>
          <a:xfrm>
            <a:off x="0" y="1825624"/>
            <a:ext cx="12192000" cy="5032375"/>
          </a:xfrm>
        </p:spPr>
        <p:txBody>
          <a:bodyPr/>
          <a:lstStyle/>
          <a:p>
            <a:r>
              <a:rPr lang="en-GB" dirty="0"/>
              <a:t>Did you realise that this was an area which did not go well - during the session, following reflection, from observation, from supervision? How did this play out?</a:t>
            </a:r>
          </a:p>
          <a:p>
            <a:pPr marL="182563" indent="0">
              <a:buNone/>
            </a:pPr>
            <a:r>
              <a:rPr lang="en-GB" dirty="0">
                <a:solidFill>
                  <a:srgbClr val="FF0000"/>
                </a:solidFill>
              </a:rPr>
              <a:t>{Relate to theory}</a:t>
            </a:r>
          </a:p>
          <a:p>
            <a:pPr marL="182563" indent="0">
              <a:buNone/>
              <a:tabLst>
                <a:tab pos="182563" algn="l"/>
              </a:tabLst>
            </a:pPr>
            <a:r>
              <a:rPr lang="en-GB" dirty="0">
                <a:solidFill>
                  <a:srgbClr val="FF0000"/>
                </a:solidFill>
              </a:rPr>
              <a:t>{How did you feel?} </a:t>
            </a:r>
          </a:p>
          <a:p>
            <a:pPr marL="182563" indent="0">
              <a:buNone/>
            </a:pPr>
            <a:r>
              <a:rPr lang="en-GB" dirty="0">
                <a:solidFill>
                  <a:srgbClr val="FF0000"/>
                </a:solidFill>
              </a:rPr>
              <a:t>{What did you notice in your client?} </a:t>
            </a:r>
          </a:p>
          <a:p>
            <a:pPr marL="182563" indent="0">
              <a:buNone/>
            </a:pPr>
            <a:r>
              <a:rPr lang="en-GB" dirty="0">
                <a:solidFill>
                  <a:srgbClr val="FF0000"/>
                </a:solidFill>
              </a:rPr>
              <a:t>{Areas for improvement?}</a:t>
            </a:r>
          </a:p>
          <a:p>
            <a:r>
              <a:rPr lang="en-GB" dirty="0"/>
              <a:t>Describe the interaction, the theory, how you felt, the impact on your client</a:t>
            </a:r>
            <a:endParaRPr lang="en-GB" dirty="0">
              <a:solidFill>
                <a:srgbClr val="FF0000"/>
              </a:solidFill>
            </a:endParaRPr>
          </a:p>
          <a:p>
            <a:r>
              <a:rPr lang="en-GB" dirty="0"/>
              <a:t>What might you have done differently / better?</a:t>
            </a:r>
          </a:p>
          <a:p>
            <a:pPr marL="0" indent="0">
              <a:buNone/>
            </a:pPr>
            <a:r>
              <a:rPr lang="en-GB" dirty="0">
                <a:solidFill>
                  <a:srgbClr val="FF0000"/>
                </a:solidFill>
              </a:rPr>
              <a:t>   {Relate to theory}</a:t>
            </a:r>
          </a:p>
          <a:p>
            <a:endParaRPr lang="en-GB" dirty="0"/>
          </a:p>
        </p:txBody>
      </p:sp>
    </p:spTree>
    <p:extLst>
      <p:ext uri="{BB962C8B-B14F-4D97-AF65-F5344CB8AC3E}">
        <p14:creationId xmlns:p14="http://schemas.microsoft.com/office/powerpoint/2010/main" val="1798070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DB1B-33C6-46F4-95E0-6088F6FD6E74}"/>
              </a:ext>
            </a:extLst>
          </p:cNvPr>
          <p:cNvSpPr>
            <a:spLocks noGrp="1"/>
          </p:cNvSpPr>
          <p:nvPr>
            <p:ph type="title"/>
          </p:nvPr>
        </p:nvSpPr>
        <p:spPr>
          <a:xfrm>
            <a:off x="838200" y="365125"/>
            <a:ext cx="10515600" cy="1325563"/>
          </a:xfrm>
        </p:spPr>
        <p:txBody>
          <a:bodyPr/>
          <a:lstStyle/>
          <a:p>
            <a:r>
              <a:rPr lang="en-GB" dirty="0"/>
              <a:t>Be able to discuss  …</a:t>
            </a:r>
          </a:p>
        </p:txBody>
      </p:sp>
      <p:sp>
        <p:nvSpPr>
          <p:cNvPr id="3" name="Content Placeholder 2">
            <a:extLst>
              <a:ext uri="{FF2B5EF4-FFF2-40B4-BE49-F238E27FC236}">
                <a16:creationId xmlns:a16="http://schemas.microsoft.com/office/drawing/2014/main" id="{02396A23-381D-45CA-96FD-F7CF5A5E1840}"/>
              </a:ext>
            </a:extLst>
          </p:cNvPr>
          <p:cNvSpPr>
            <a:spLocks noGrp="1"/>
          </p:cNvSpPr>
          <p:nvPr>
            <p:ph idx="1"/>
          </p:nvPr>
        </p:nvSpPr>
        <p:spPr>
          <a:xfrm>
            <a:off x="838200" y="1825624"/>
            <a:ext cx="10515600" cy="5032375"/>
          </a:xfrm>
        </p:spPr>
        <p:txBody>
          <a:bodyPr>
            <a:normAutofit/>
          </a:bodyPr>
          <a:lstStyle/>
          <a:p>
            <a:r>
              <a:rPr lang="en-GB" sz="3600" dirty="0"/>
              <a:t>WHAT you were doing throughout this session</a:t>
            </a:r>
          </a:p>
          <a:p>
            <a:r>
              <a:rPr lang="en-GB" sz="3600" dirty="0"/>
              <a:t>WHAT you did well / WHAT could have been better</a:t>
            </a:r>
          </a:p>
          <a:p>
            <a:r>
              <a:rPr lang="en-GB" sz="3600" dirty="0"/>
              <a:t>WHY you were doing what you were doing </a:t>
            </a:r>
          </a:p>
          <a:p>
            <a:r>
              <a:rPr lang="en-GB" sz="3600" dirty="0"/>
              <a:t>HOW you were doing this = theoretical approach, lens, skills</a:t>
            </a:r>
          </a:p>
          <a:p>
            <a:r>
              <a:rPr lang="en-GB" sz="3600" dirty="0"/>
              <a:t>IMPACT on self and client</a:t>
            </a:r>
          </a:p>
          <a:p>
            <a:r>
              <a:rPr lang="en-GB" sz="3600" dirty="0"/>
              <a:t>IMPACT of observation and supervision</a:t>
            </a:r>
          </a:p>
          <a:p>
            <a:endParaRPr lang="en-GB" dirty="0"/>
          </a:p>
        </p:txBody>
      </p:sp>
    </p:spTree>
    <p:extLst>
      <p:ext uri="{BB962C8B-B14F-4D97-AF65-F5344CB8AC3E}">
        <p14:creationId xmlns:p14="http://schemas.microsoft.com/office/powerpoint/2010/main" val="2205289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0400BB-92DF-4B81-85DE-9DFED4A88AFF}"/>
              </a:ext>
            </a:extLst>
          </p:cNvPr>
          <p:cNvSpPr>
            <a:spLocks noGrp="1"/>
          </p:cNvSpPr>
          <p:nvPr>
            <p:ph type="title"/>
          </p:nvPr>
        </p:nvSpPr>
        <p:spPr/>
        <p:txBody>
          <a:bodyPr/>
          <a:lstStyle/>
          <a:p>
            <a:r>
              <a:rPr lang="en-GB" dirty="0"/>
              <a:t>Learning from this session … … …</a:t>
            </a:r>
          </a:p>
        </p:txBody>
      </p:sp>
      <p:sp>
        <p:nvSpPr>
          <p:cNvPr id="5" name="Content Placeholder 4">
            <a:extLst>
              <a:ext uri="{FF2B5EF4-FFF2-40B4-BE49-F238E27FC236}">
                <a16:creationId xmlns:a16="http://schemas.microsoft.com/office/drawing/2014/main" id="{7C66C643-78D4-42C3-B7B0-B7DC36F44DBF}"/>
              </a:ext>
            </a:extLst>
          </p:cNvPr>
          <p:cNvSpPr>
            <a:spLocks noGrp="1"/>
          </p:cNvSpPr>
          <p:nvPr>
            <p:ph idx="1"/>
          </p:nvPr>
        </p:nvSpPr>
        <p:spPr/>
        <p:txBody>
          <a:bodyPr/>
          <a:lstStyle/>
          <a:p>
            <a:endParaRPr lang="en-GB" dirty="0"/>
          </a:p>
          <a:p>
            <a:r>
              <a:rPr lang="en-GB" sz="6600"/>
              <a:t>You … … … </a:t>
            </a:r>
          </a:p>
          <a:p>
            <a:endParaRPr lang="en-GB" sz="6600" dirty="0"/>
          </a:p>
          <a:p>
            <a:r>
              <a:rPr lang="en-GB" sz="6600" dirty="0"/>
              <a:t>Your client … … …</a:t>
            </a:r>
          </a:p>
        </p:txBody>
      </p:sp>
    </p:spTree>
    <p:extLst>
      <p:ext uri="{BB962C8B-B14F-4D97-AF65-F5344CB8AC3E}">
        <p14:creationId xmlns:p14="http://schemas.microsoft.com/office/powerpoint/2010/main" val="1227666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1012-7BD3-4A12-B181-4EFD70E64A49}"/>
              </a:ext>
            </a:extLst>
          </p:cNvPr>
          <p:cNvSpPr>
            <a:spLocks noGrp="1"/>
          </p:cNvSpPr>
          <p:nvPr>
            <p:ph type="title"/>
          </p:nvPr>
        </p:nvSpPr>
        <p:spPr/>
        <p:txBody>
          <a:bodyPr/>
          <a:lstStyle/>
          <a:p>
            <a:r>
              <a:rPr lang="en-GB" dirty="0"/>
              <a:t>Discuss your observer’s feedback:</a:t>
            </a:r>
          </a:p>
        </p:txBody>
      </p:sp>
      <p:sp>
        <p:nvSpPr>
          <p:cNvPr id="3" name="Content Placeholder 2">
            <a:extLst>
              <a:ext uri="{FF2B5EF4-FFF2-40B4-BE49-F238E27FC236}">
                <a16:creationId xmlns:a16="http://schemas.microsoft.com/office/drawing/2014/main" id="{654BB317-89E3-41FF-97F5-9777F505C2B8}"/>
              </a:ext>
            </a:extLst>
          </p:cNvPr>
          <p:cNvSpPr>
            <a:spLocks noGrp="1"/>
          </p:cNvSpPr>
          <p:nvPr>
            <p:ph idx="1"/>
          </p:nvPr>
        </p:nvSpPr>
        <p:spPr/>
        <p:txBody>
          <a:bodyPr/>
          <a:lstStyle/>
          <a:p>
            <a:r>
              <a:rPr lang="en-GB" dirty="0"/>
              <a:t>Immediately after this session, observer feedback was provided, which revealed … …</a:t>
            </a:r>
          </a:p>
          <a:p>
            <a:pPr marL="182563" indent="84138">
              <a:buNone/>
            </a:pPr>
            <a:r>
              <a:rPr lang="en-GB" dirty="0">
                <a:solidFill>
                  <a:srgbClr val="FF0000"/>
                </a:solidFill>
              </a:rPr>
              <a:t>{Relate to theory}</a:t>
            </a:r>
          </a:p>
          <a:p>
            <a:pPr marL="182563" indent="84138">
              <a:buNone/>
            </a:pPr>
            <a:r>
              <a:rPr lang="en-GB" dirty="0">
                <a:solidFill>
                  <a:srgbClr val="FF0000"/>
                </a:solidFill>
              </a:rPr>
              <a:t>{How did you feel?} </a:t>
            </a:r>
          </a:p>
          <a:p>
            <a:pPr marL="182563" indent="84138">
              <a:buNone/>
            </a:pPr>
            <a:r>
              <a:rPr lang="en-GB" dirty="0">
                <a:solidFill>
                  <a:srgbClr val="FF0000"/>
                </a:solidFill>
              </a:rPr>
              <a:t>{Agree / disagree?}</a:t>
            </a:r>
          </a:p>
          <a:p>
            <a:pPr marL="182563" indent="84138">
              <a:buNone/>
            </a:pPr>
            <a:r>
              <a:rPr lang="en-GB" dirty="0">
                <a:solidFill>
                  <a:srgbClr val="FF0000"/>
                </a:solidFill>
              </a:rPr>
              <a:t>{How did you relate this to your client?} </a:t>
            </a:r>
          </a:p>
          <a:p>
            <a:pPr marL="182563" indent="84138">
              <a:buNone/>
            </a:pPr>
            <a:r>
              <a:rPr lang="en-GB" dirty="0">
                <a:solidFill>
                  <a:srgbClr val="FF0000"/>
                </a:solidFill>
              </a:rPr>
              <a:t>{Areas for improvement?}</a:t>
            </a:r>
          </a:p>
          <a:p>
            <a:endParaRPr lang="en-GB" dirty="0"/>
          </a:p>
        </p:txBody>
      </p:sp>
      <p:pic>
        <p:nvPicPr>
          <p:cNvPr id="4" name="Picture 3">
            <a:extLst>
              <a:ext uri="{FF2B5EF4-FFF2-40B4-BE49-F238E27FC236}">
                <a16:creationId xmlns:a16="http://schemas.microsoft.com/office/drawing/2014/main" id="{EE2C445D-FE69-4F03-91AC-24B0F2A5F9E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11286" y="4304715"/>
            <a:ext cx="1942514" cy="1729050"/>
          </a:xfrm>
          <a:prstGeom prst="rect">
            <a:avLst/>
          </a:prstGeom>
        </p:spPr>
      </p:pic>
    </p:spTree>
    <p:extLst>
      <p:ext uri="{BB962C8B-B14F-4D97-AF65-F5344CB8AC3E}">
        <p14:creationId xmlns:p14="http://schemas.microsoft.com/office/powerpoint/2010/main" val="29541421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THE ROLE OF SUPERVISION</a:t>
            </a:r>
          </a:p>
        </p:txBody>
      </p:sp>
      <p:sp>
        <p:nvSpPr>
          <p:cNvPr id="3" name="Content Placeholder 2"/>
          <p:cNvSpPr>
            <a:spLocks noGrp="1"/>
          </p:cNvSpPr>
          <p:nvPr>
            <p:ph idx="1"/>
          </p:nvPr>
        </p:nvSpPr>
        <p:spPr>
          <a:xfrm>
            <a:off x="838200" y="2133599"/>
            <a:ext cx="10058400" cy="3702837"/>
          </a:xfrm>
        </p:spPr>
        <p:txBody>
          <a:bodyPr/>
          <a:lstStyle/>
          <a:p>
            <a:pPr marL="266700" indent="-266700" defTabSz="900113">
              <a:buFont typeface="Arial" panose="020B0604020202020204" pitchFamily="34" charset="0"/>
              <a:buChar char="•"/>
            </a:pPr>
            <a:r>
              <a:rPr lang="en-GB" dirty="0"/>
              <a:t>After critiquing this session one element that I would take to  supervision is … … …</a:t>
            </a:r>
          </a:p>
          <a:p>
            <a:pPr>
              <a:buFont typeface="Arial" panose="020B0604020202020204" pitchFamily="34" charset="0"/>
              <a:buChar char="•"/>
            </a:pPr>
            <a:r>
              <a:rPr lang="en-GB" dirty="0"/>
              <a:t>How did you work with this with your supervisor?</a:t>
            </a:r>
          </a:p>
          <a:p>
            <a:pPr marL="182563" indent="0">
              <a:buNone/>
            </a:pPr>
            <a:r>
              <a:rPr lang="en-GB" dirty="0">
                <a:solidFill>
                  <a:srgbClr val="FF0000"/>
                </a:solidFill>
              </a:rPr>
              <a:t> {Relate to theory}</a:t>
            </a:r>
          </a:p>
          <a:p>
            <a:pPr marL="182563" indent="0">
              <a:buNone/>
            </a:pPr>
            <a:r>
              <a:rPr lang="en-GB" dirty="0">
                <a:solidFill>
                  <a:srgbClr val="FF0000"/>
                </a:solidFill>
              </a:rPr>
              <a:t> {How did you feel?} </a:t>
            </a:r>
          </a:p>
          <a:p>
            <a:pPr marL="182563" indent="0">
              <a:buNone/>
            </a:pPr>
            <a:r>
              <a:rPr lang="en-GB" dirty="0">
                <a:solidFill>
                  <a:srgbClr val="FF0000"/>
                </a:solidFill>
              </a:rPr>
              <a:t> {What did you notice in your client?} </a:t>
            </a:r>
          </a:p>
          <a:p>
            <a:pPr marL="182563" indent="0">
              <a:buNone/>
            </a:pPr>
            <a:r>
              <a:rPr lang="en-GB" dirty="0">
                <a:solidFill>
                  <a:srgbClr val="FF0000"/>
                </a:solidFill>
              </a:rPr>
              <a:t> {Areas for improvement?}</a:t>
            </a:r>
          </a:p>
          <a:p>
            <a:pPr marL="182563" indent="0">
              <a:buNone/>
            </a:pPr>
            <a:endParaRPr lang="en-GB" dirty="0">
              <a:solidFill>
                <a:srgbClr val="FF0000"/>
              </a:solidFill>
            </a:endParaRPr>
          </a:p>
          <a:p>
            <a:pPr>
              <a:buFont typeface="Arial" panose="020B0604020202020204" pitchFamily="34" charset="0"/>
              <a:buChar char="•"/>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46889" y="3355630"/>
            <a:ext cx="2441448" cy="2715768"/>
          </a:xfrm>
          <a:prstGeom prst="rect">
            <a:avLst/>
          </a:prstGeom>
        </p:spPr>
      </p:pic>
    </p:spTree>
    <p:extLst>
      <p:ext uri="{BB962C8B-B14F-4D97-AF65-F5344CB8AC3E}">
        <p14:creationId xmlns:p14="http://schemas.microsoft.com/office/powerpoint/2010/main" val="2839685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E09F-1314-41B4-8374-10AA0C2069BE}"/>
              </a:ext>
            </a:extLst>
          </p:cNvPr>
          <p:cNvSpPr>
            <a:spLocks noGrp="1"/>
          </p:cNvSpPr>
          <p:nvPr>
            <p:ph type="title"/>
          </p:nvPr>
        </p:nvSpPr>
        <p:spPr/>
        <p:txBody>
          <a:bodyPr/>
          <a:lstStyle/>
          <a:p>
            <a:r>
              <a:rPr lang="en-GB" dirty="0"/>
              <a:t>The conclusion … … …</a:t>
            </a:r>
          </a:p>
        </p:txBody>
      </p:sp>
      <p:sp>
        <p:nvSpPr>
          <p:cNvPr id="3" name="Content Placeholder 2">
            <a:extLst>
              <a:ext uri="{FF2B5EF4-FFF2-40B4-BE49-F238E27FC236}">
                <a16:creationId xmlns:a16="http://schemas.microsoft.com/office/drawing/2014/main" id="{199EA937-F75B-4554-BE25-419A19D37DEA}"/>
              </a:ext>
            </a:extLst>
          </p:cNvPr>
          <p:cNvSpPr>
            <a:spLocks noGrp="1"/>
          </p:cNvSpPr>
          <p:nvPr>
            <p:ph idx="1"/>
          </p:nvPr>
        </p:nvSpPr>
        <p:spPr>
          <a:xfrm>
            <a:off x="0" y="1825624"/>
            <a:ext cx="12192000" cy="5032375"/>
          </a:xfrm>
        </p:spPr>
        <p:txBody>
          <a:bodyPr>
            <a:normAutofit/>
          </a:bodyPr>
          <a:lstStyle/>
          <a:p>
            <a:r>
              <a:rPr lang="en-GB" dirty="0"/>
              <a:t>This case study has  … … …</a:t>
            </a:r>
          </a:p>
          <a:p>
            <a:r>
              <a:rPr lang="en-GB" dirty="0"/>
              <a:t>In evaluating this session it was noted that … … …</a:t>
            </a:r>
          </a:p>
          <a:p>
            <a:r>
              <a:rPr lang="en-GB" dirty="0"/>
              <a:t>The impact on: self / client / observer / supervision process</a:t>
            </a:r>
          </a:p>
          <a:p>
            <a:r>
              <a:rPr lang="en-GB" dirty="0"/>
              <a:t>Moving on to the assimilation of this learning into practice … … …</a:t>
            </a:r>
          </a:p>
          <a:p>
            <a:r>
              <a:rPr lang="en-GB" dirty="0"/>
              <a:t>Pull all the threads together</a:t>
            </a:r>
          </a:p>
          <a:p>
            <a:r>
              <a:rPr lang="en-GB" dirty="0"/>
              <a:t>The impact and consequence the topic and the therapeutic relationship had for the counsellor and the client</a:t>
            </a:r>
          </a:p>
          <a:p>
            <a:r>
              <a:rPr lang="en-GB" dirty="0"/>
              <a:t>Your ‘take away’ learning</a:t>
            </a:r>
          </a:p>
          <a:p>
            <a:r>
              <a:rPr lang="en-GB" dirty="0"/>
              <a:t>The theory behind observation of sessions, tape recording of sessions, etc., and how you experienced this</a:t>
            </a:r>
          </a:p>
        </p:txBody>
      </p:sp>
    </p:spTree>
    <p:extLst>
      <p:ext uri="{BB962C8B-B14F-4D97-AF65-F5344CB8AC3E}">
        <p14:creationId xmlns:p14="http://schemas.microsoft.com/office/powerpoint/2010/main" val="2637545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IMPACT OF OBSERVATION </a:t>
            </a:r>
            <a:r>
              <a:rPr lang="en-GB" b="1"/>
              <a:t>AND SUPERVISION …   …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52961" y="1836511"/>
            <a:ext cx="3106077" cy="4351338"/>
          </a:xfrm>
          <a:prstGeom prst="rect">
            <a:avLst/>
          </a:prstGeom>
        </p:spPr>
      </p:pic>
      <p:sp>
        <p:nvSpPr>
          <p:cNvPr id="5" name="TextBox 4"/>
          <p:cNvSpPr txBox="1"/>
          <p:nvPr/>
        </p:nvSpPr>
        <p:spPr>
          <a:xfrm>
            <a:off x="1335325" y="1836511"/>
            <a:ext cx="5007429" cy="4524315"/>
          </a:xfrm>
          <a:prstGeom prst="rect">
            <a:avLst/>
          </a:prstGeom>
          <a:noFill/>
        </p:spPr>
        <p:txBody>
          <a:bodyPr wrap="square" rtlCol="0">
            <a:spAutoFit/>
          </a:bodyPr>
          <a:lstStyle/>
          <a:p>
            <a:pPr algn="ctr"/>
            <a:r>
              <a:rPr lang="en-GB" sz="7200" dirty="0"/>
              <a:t> Your assimilation of this feedback</a:t>
            </a:r>
          </a:p>
        </p:txBody>
      </p:sp>
    </p:spTree>
    <p:extLst>
      <p:ext uri="{BB962C8B-B14F-4D97-AF65-F5344CB8AC3E}">
        <p14:creationId xmlns:p14="http://schemas.microsoft.com/office/powerpoint/2010/main" val="841957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FE0AE8-72C6-416B-8E11-8AC46917625D}"/>
              </a:ext>
            </a:extLst>
          </p:cNvPr>
          <p:cNvSpPr>
            <a:spLocks noGrp="1"/>
          </p:cNvSpPr>
          <p:nvPr>
            <p:ph type="title"/>
          </p:nvPr>
        </p:nvSpPr>
        <p:spPr/>
        <p:txBody>
          <a:bodyPr/>
          <a:lstStyle/>
          <a:p>
            <a:pPr algn="ctr"/>
            <a:r>
              <a:rPr lang="en-GB" b="1" dirty="0"/>
              <a:t>ASSIGNMENT TWO</a:t>
            </a:r>
          </a:p>
        </p:txBody>
      </p:sp>
      <p:sp>
        <p:nvSpPr>
          <p:cNvPr id="5" name="Content Placeholder 4">
            <a:extLst>
              <a:ext uri="{FF2B5EF4-FFF2-40B4-BE49-F238E27FC236}">
                <a16:creationId xmlns:a16="http://schemas.microsoft.com/office/drawing/2014/main" id="{4683A74B-3C4A-4146-A34C-5DFA225FC331}"/>
              </a:ext>
            </a:extLst>
          </p:cNvPr>
          <p:cNvSpPr>
            <a:spLocks noGrp="1"/>
          </p:cNvSpPr>
          <p:nvPr>
            <p:ph idx="1"/>
          </p:nvPr>
        </p:nvSpPr>
        <p:spPr/>
        <p:txBody>
          <a:bodyPr>
            <a:normAutofit/>
          </a:bodyPr>
          <a:lstStyle/>
          <a:p>
            <a:endParaRPr lang="en-GB" dirty="0"/>
          </a:p>
          <a:p>
            <a:endParaRPr lang="en-GB" dirty="0"/>
          </a:p>
          <a:p>
            <a:endParaRPr lang="en-GB" dirty="0"/>
          </a:p>
          <a:p>
            <a:r>
              <a:rPr lang="en-GB" sz="7200" dirty="0"/>
              <a:t> PORTFOLIO</a:t>
            </a:r>
          </a:p>
        </p:txBody>
      </p:sp>
    </p:spTree>
    <p:extLst>
      <p:ext uri="{BB962C8B-B14F-4D97-AF65-F5344CB8AC3E}">
        <p14:creationId xmlns:p14="http://schemas.microsoft.com/office/powerpoint/2010/main" val="36188905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COMPONENT TWO</a:t>
            </a:r>
            <a:r>
              <a:rPr lang="en-GB" dirty="0"/>
              <a:t>: 50%</a:t>
            </a:r>
            <a:br>
              <a:rPr lang="en-GB" dirty="0"/>
            </a:br>
            <a:endParaRPr lang="en-GB" dirty="0"/>
          </a:p>
        </p:txBody>
      </p:sp>
      <p:sp>
        <p:nvSpPr>
          <p:cNvPr id="3" name="Content Placeholder 2"/>
          <p:cNvSpPr>
            <a:spLocks noGrp="1"/>
          </p:cNvSpPr>
          <p:nvPr>
            <p:ph idx="1"/>
          </p:nvPr>
        </p:nvSpPr>
        <p:spPr>
          <a:xfrm>
            <a:off x="2133599" y="1403230"/>
            <a:ext cx="9615577" cy="5129842"/>
          </a:xfrm>
        </p:spPr>
        <p:txBody>
          <a:bodyPr>
            <a:normAutofit fontScale="85000" lnSpcReduction="20000"/>
          </a:bodyPr>
          <a:lstStyle/>
          <a:p>
            <a:r>
              <a:rPr lang="en-GB" b="1" dirty="0"/>
              <a:t>ASSESSMENT TASK:</a:t>
            </a:r>
            <a:r>
              <a:rPr lang="en-GB" dirty="0"/>
              <a:t>  Counselling Practice Portfolio (Three Elements)	</a:t>
            </a:r>
          </a:p>
          <a:p>
            <a:r>
              <a:rPr lang="en-GB" dirty="0"/>
              <a:t>‘The purpose of the portfolio is to monitor supervised clinical practice and provide evidence of a minimum of fifty hours supervised counselling practice with a client, and other work based learning. The student is required to provide evidence that they are capable of working ethically; safely; and competently with clients within an agency, with professionals and stakeholders.  </a:t>
            </a:r>
          </a:p>
          <a:p>
            <a:r>
              <a:rPr lang="en-GB" dirty="0"/>
              <a:t>The practice portfolio will include: </a:t>
            </a:r>
          </a:p>
          <a:p>
            <a:r>
              <a:rPr lang="en-GB" dirty="0"/>
              <a:t>1) Supervisor Report (PD1a); Supervision hours (PD2); Include a reflective account of your client work presented at supervision (2000 words).  Demonstrate self-awareness and identify issues that may need addressing when working as a counsellor.  (Be mindful of confidentiality and keep identity of client work anonymous).  </a:t>
            </a:r>
          </a:p>
          <a:p>
            <a:r>
              <a:rPr lang="en-GB" dirty="0"/>
              <a:t>2) Counselling practice hours (PD4), Placement Agreement (PD6); BACP Student membership certificate; DBS Certificate ( Current registration with update service) Evidence of Professional Liability Insurance</a:t>
            </a:r>
            <a:r>
              <a:rPr lang="en-GB" b="1" dirty="0"/>
              <a:t>.</a:t>
            </a:r>
            <a:endParaRPr lang="en-GB" dirty="0"/>
          </a:p>
          <a:p>
            <a:r>
              <a:rPr lang="en-GB" dirty="0"/>
              <a:t>3) Log of Personal Therapy (PD3) Personal Development Plan (PD5). </a:t>
            </a:r>
          </a:p>
          <a:p>
            <a:endParaRPr lang="en-GB" dirty="0"/>
          </a:p>
        </p:txBody>
      </p:sp>
    </p:spTree>
    <p:extLst>
      <p:ext uri="{BB962C8B-B14F-4D97-AF65-F5344CB8AC3E}">
        <p14:creationId xmlns:p14="http://schemas.microsoft.com/office/powerpoint/2010/main" val="22576339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26E9D-9D7D-4F36-A194-216259A88566}"/>
              </a:ext>
            </a:extLst>
          </p:cNvPr>
          <p:cNvSpPr>
            <a:spLocks noGrp="1"/>
          </p:cNvSpPr>
          <p:nvPr>
            <p:ph type="title"/>
          </p:nvPr>
        </p:nvSpPr>
        <p:spPr>
          <a:xfrm>
            <a:off x="655320" y="365125"/>
            <a:ext cx="5120114" cy="1692794"/>
          </a:xfrm>
        </p:spPr>
        <p:txBody>
          <a:bodyPr>
            <a:normAutofit/>
          </a:bodyPr>
          <a:lstStyle/>
          <a:p>
            <a:r>
              <a:rPr lang="en-GB" sz="4100"/>
              <a:t>Let’s break this down into bite sized chunks:</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AA847B-2377-429B-88C6-C5B5E9E3BAD0}"/>
              </a:ext>
            </a:extLst>
          </p:cNvPr>
          <p:cNvSpPr>
            <a:spLocks noGrp="1"/>
          </p:cNvSpPr>
          <p:nvPr>
            <p:ph idx="1"/>
          </p:nvPr>
        </p:nvSpPr>
        <p:spPr>
          <a:xfrm>
            <a:off x="655321" y="2575034"/>
            <a:ext cx="5120113" cy="3462228"/>
          </a:xfrm>
        </p:spPr>
        <p:txBody>
          <a:bodyPr>
            <a:normAutofit/>
          </a:bodyPr>
          <a:lstStyle/>
          <a:p>
            <a:endParaRPr lang="en-GB" sz="1800"/>
          </a:p>
          <a:p>
            <a:endParaRPr lang="en-GB" sz="1800"/>
          </a:p>
          <a:p>
            <a:endParaRPr lang="en-GB" sz="1800"/>
          </a:p>
        </p:txBody>
      </p:sp>
      <p:pic>
        <p:nvPicPr>
          <p:cNvPr id="5" name="Picture 4" descr="A person eating a banana&#10;&#10;Description automatically generated">
            <a:extLst>
              <a:ext uri="{FF2B5EF4-FFF2-40B4-BE49-F238E27FC236}">
                <a16:creationId xmlns:a16="http://schemas.microsoft.com/office/drawing/2014/main" id="{FC06D283-6A09-4BBF-A24D-6AF22D5387F7}"/>
              </a:ext>
            </a:extLst>
          </p:cNvPr>
          <p:cNvPicPr>
            <a:picLocks noChangeAspect="1"/>
          </p:cNvPicPr>
          <p:nvPr/>
        </p:nvPicPr>
        <p:blipFill rotWithShape="1">
          <a:blip r:embed="rId2">
            <a:extLst>
              <a:ext uri="{28A0092B-C50C-407E-A947-70E740481C1C}">
                <a14:useLocalDpi xmlns:a14="http://schemas.microsoft.com/office/drawing/2010/main" val="0"/>
              </a:ext>
            </a:extLst>
          </a:blip>
          <a:srcRect l="15902" r="2265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506509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E3C3-2643-41C4-B243-C592376377DE}"/>
              </a:ext>
            </a:extLst>
          </p:cNvPr>
          <p:cNvSpPr>
            <a:spLocks noGrp="1"/>
          </p:cNvSpPr>
          <p:nvPr>
            <p:ph type="title"/>
          </p:nvPr>
        </p:nvSpPr>
        <p:spPr/>
        <p:txBody>
          <a:bodyPr/>
          <a:lstStyle/>
          <a:p>
            <a:r>
              <a:rPr lang="en-GB" dirty="0"/>
              <a:t>ASSESSMENT COMPONENT TWO: 50% </a:t>
            </a:r>
            <a:br>
              <a:rPr lang="en-GB" dirty="0"/>
            </a:br>
            <a:endParaRPr lang="en-GB" dirty="0"/>
          </a:p>
        </p:txBody>
      </p:sp>
      <p:sp>
        <p:nvSpPr>
          <p:cNvPr id="3" name="Content Placeholder 2">
            <a:extLst>
              <a:ext uri="{FF2B5EF4-FFF2-40B4-BE49-F238E27FC236}">
                <a16:creationId xmlns:a16="http://schemas.microsoft.com/office/drawing/2014/main" id="{2EB15CE3-D5E6-4C0B-BB29-96A8B808819A}"/>
              </a:ext>
            </a:extLst>
          </p:cNvPr>
          <p:cNvSpPr>
            <a:spLocks noGrp="1"/>
          </p:cNvSpPr>
          <p:nvPr>
            <p:ph idx="1"/>
          </p:nvPr>
        </p:nvSpPr>
        <p:spPr/>
        <p:txBody>
          <a:bodyPr>
            <a:normAutofit/>
          </a:bodyPr>
          <a:lstStyle/>
          <a:p>
            <a:pPr marL="0" indent="0">
              <a:buNone/>
            </a:pPr>
            <a:r>
              <a:rPr lang="en-GB" dirty="0"/>
              <a:t> </a:t>
            </a:r>
          </a:p>
          <a:p>
            <a:r>
              <a:rPr lang="en-GB" dirty="0"/>
              <a:t>ASSESSMENT TASK:  Counselling Practice Portfolio and Reflective Piece  </a:t>
            </a:r>
          </a:p>
          <a:p>
            <a:r>
              <a:rPr lang="en-GB" dirty="0"/>
              <a:t>‘The purpose of the portfolio is to monitor supervised clinical practice, provide evidence of a minimum of fifty hours supervised counselling practice with a client, and other work based learning.</a:t>
            </a:r>
          </a:p>
          <a:p>
            <a:r>
              <a:rPr lang="en-GB" dirty="0"/>
              <a:t>The student is required to provide evidence that they are capable of working ethically; safely; and competently with clients within an agency, with professionals and stakeholders.   The practice portfolio will therefore include: </a:t>
            </a:r>
          </a:p>
          <a:p>
            <a:endParaRPr lang="en-GB" dirty="0"/>
          </a:p>
        </p:txBody>
      </p:sp>
    </p:spTree>
    <p:extLst>
      <p:ext uri="{BB962C8B-B14F-4D97-AF65-F5344CB8AC3E}">
        <p14:creationId xmlns:p14="http://schemas.microsoft.com/office/powerpoint/2010/main" val="593474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61036-D515-4422-ABC9-929F70A7F12B}"/>
              </a:ext>
            </a:extLst>
          </p:cNvPr>
          <p:cNvSpPr>
            <a:spLocks noGrp="1"/>
          </p:cNvSpPr>
          <p:nvPr>
            <p:ph type="title"/>
          </p:nvPr>
        </p:nvSpPr>
        <p:spPr/>
        <p:txBody>
          <a:bodyPr/>
          <a:lstStyle/>
          <a:p>
            <a:r>
              <a:rPr lang="en-GB" dirty="0"/>
              <a:t>PART ONE:</a:t>
            </a:r>
          </a:p>
        </p:txBody>
      </p:sp>
      <p:sp>
        <p:nvSpPr>
          <p:cNvPr id="3" name="Content Placeholder 2">
            <a:extLst>
              <a:ext uri="{FF2B5EF4-FFF2-40B4-BE49-F238E27FC236}">
                <a16:creationId xmlns:a16="http://schemas.microsoft.com/office/drawing/2014/main" id="{65D035AC-5641-456F-88A4-FE5D472AFFE0}"/>
              </a:ext>
            </a:extLst>
          </p:cNvPr>
          <p:cNvSpPr>
            <a:spLocks noGrp="1"/>
          </p:cNvSpPr>
          <p:nvPr>
            <p:ph idx="1"/>
          </p:nvPr>
        </p:nvSpPr>
        <p:spPr/>
        <p:txBody>
          <a:bodyPr/>
          <a:lstStyle/>
          <a:p>
            <a:pPr marL="717550" indent="-717550"/>
            <a:r>
              <a:rPr lang="en-GB" dirty="0"/>
              <a:t>The contents of the portfolio must therefore include:</a:t>
            </a:r>
          </a:p>
          <a:p>
            <a:pPr marL="1212850" indent="-457200">
              <a:buFont typeface="Wingdings" panose="05000000000000000000" pitchFamily="2" charset="2"/>
              <a:buChar char="Ø"/>
            </a:pPr>
            <a:r>
              <a:rPr lang="en-GB" dirty="0"/>
              <a:t>Supervisor Report Form</a:t>
            </a:r>
          </a:p>
          <a:p>
            <a:pPr marL="1212850" indent="-457200">
              <a:buFont typeface="Wingdings" panose="05000000000000000000" pitchFamily="2" charset="2"/>
              <a:buChar char="Ø"/>
            </a:pPr>
            <a:r>
              <a:rPr lang="en-GB" dirty="0"/>
              <a:t>Counselling Supervision Log of hours</a:t>
            </a:r>
          </a:p>
          <a:p>
            <a:pPr marL="1212850" indent="-457200">
              <a:buFont typeface="Wingdings" panose="05000000000000000000" pitchFamily="2" charset="2"/>
              <a:buChar char="Ø"/>
            </a:pPr>
            <a:r>
              <a:rPr lang="en-GB" dirty="0"/>
              <a:t>Personal Therapy details</a:t>
            </a:r>
          </a:p>
          <a:p>
            <a:pPr marL="1212850" indent="-457200">
              <a:buFont typeface="Wingdings" panose="05000000000000000000" pitchFamily="2" charset="2"/>
              <a:buChar char="Ø"/>
            </a:pPr>
            <a:r>
              <a:rPr lang="en-GB" dirty="0"/>
              <a:t>Counselling practice hours log</a:t>
            </a:r>
          </a:p>
          <a:p>
            <a:pPr marL="1212850" indent="-457200">
              <a:buFont typeface="Wingdings" panose="05000000000000000000" pitchFamily="2" charset="2"/>
              <a:buChar char="Ø"/>
            </a:pPr>
            <a:r>
              <a:rPr lang="en-GB" dirty="0">
                <a:solidFill>
                  <a:srgbClr val="FF0000"/>
                </a:solidFill>
              </a:rPr>
              <a:t>Placement documentation pack – Placement provider and Student Placement Agreement form</a:t>
            </a:r>
          </a:p>
        </p:txBody>
      </p:sp>
    </p:spTree>
    <p:extLst>
      <p:ext uri="{BB962C8B-B14F-4D97-AF65-F5344CB8AC3E}">
        <p14:creationId xmlns:p14="http://schemas.microsoft.com/office/powerpoint/2010/main" val="10771500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8A4CE-DFE4-454B-92D8-5F207CCB1751}"/>
              </a:ext>
            </a:extLst>
          </p:cNvPr>
          <p:cNvSpPr>
            <a:spLocks noGrp="1"/>
          </p:cNvSpPr>
          <p:nvPr>
            <p:ph type="title"/>
          </p:nvPr>
        </p:nvSpPr>
        <p:spPr/>
        <p:txBody>
          <a:bodyPr/>
          <a:lstStyle/>
          <a:p>
            <a:r>
              <a:rPr lang="en-GB" dirty="0"/>
              <a:t>Part One [Continued]</a:t>
            </a:r>
          </a:p>
        </p:txBody>
      </p:sp>
      <p:sp>
        <p:nvSpPr>
          <p:cNvPr id="3" name="Content Placeholder 2">
            <a:extLst>
              <a:ext uri="{FF2B5EF4-FFF2-40B4-BE49-F238E27FC236}">
                <a16:creationId xmlns:a16="http://schemas.microsoft.com/office/drawing/2014/main" id="{E6AEF645-1B8D-4E1E-A56C-92C439CECDF1}"/>
              </a:ext>
            </a:extLst>
          </p:cNvPr>
          <p:cNvSpPr>
            <a:spLocks noGrp="1"/>
          </p:cNvSpPr>
          <p:nvPr>
            <p:ph idx="1"/>
          </p:nvPr>
        </p:nvSpPr>
        <p:spPr/>
        <p:txBody>
          <a:bodyPr>
            <a:normAutofit lnSpcReduction="10000"/>
          </a:bodyPr>
          <a:lstStyle/>
          <a:p>
            <a:r>
              <a:rPr lang="en-GB" sz="4400" dirty="0">
                <a:solidFill>
                  <a:srgbClr val="FF0000"/>
                </a:solidFill>
              </a:rPr>
              <a:t>Readiness to Practice form signed off by your tutor</a:t>
            </a:r>
          </a:p>
          <a:p>
            <a:r>
              <a:rPr lang="en-GB" sz="4400" dirty="0">
                <a:solidFill>
                  <a:srgbClr val="FF0000"/>
                </a:solidFill>
              </a:rPr>
              <a:t>Enhanced DBS form for vulnerable adults</a:t>
            </a:r>
          </a:p>
          <a:p>
            <a:r>
              <a:rPr lang="en-GB" sz="4400" dirty="0">
                <a:solidFill>
                  <a:srgbClr val="FF0000"/>
                </a:solidFill>
              </a:rPr>
              <a:t>Evidence of membership of professional association, e.g. BACP or NSS [Student membership]</a:t>
            </a:r>
          </a:p>
          <a:p>
            <a:r>
              <a:rPr lang="en-GB" sz="4400" dirty="0">
                <a:solidFill>
                  <a:srgbClr val="FF0000"/>
                </a:solidFill>
              </a:rPr>
              <a:t>Evidence of Professional Liability Insurance</a:t>
            </a:r>
          </a:p>
          <a:p>
            <a:endParaRPr lang="en-GB" dirty="0"/>
          </a:p>
          <a:p>
            <a:pPr marL="0" indent="0">
              <a:buNone/>
            </a:pPr>
            <a:endParaRPr lang="en-GB" dirty="0"/>
          </a:p>
        </p:txBody>
      </p:sp>
    </p:spTree>
    <p:extLst>
      <p:ext uri="{BB962C8B-B14F-4D97-AF65-F5344CB8AC3E}">
        <p14:creationId xmlns:p14="http://schemas.microsoft.com/office/powerpoint/2010/main" val="2459838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0E46-FE64-4A3D-B1F7-0B6A965F7126}"/>
              </a:ext>
            </a:extLst>
          </p:cNvPr>
          <p:cNvSpPr>
            <a:spLocks noGrp="1"/>
          </p:cNvSpPr>
          <p:nvPr>
            <p:ph type="title"/>
          </p:nvPr>
        </p:nvSpPr>
        <p:spPr/>
        <p:txBody>
          <a:bodyPr/>
          <a:lstStyle/>
          <a:p>
            <a:r>
              <a:rPr lang="en-GB" dirty="0"/>
              <a:t>PART TWO:</a:t>
            </a:r>
          </a:p>
        </p:txBody>
      </p:sp>
      <p:sp>
        <p:nvSpPr>
          <p:cNvPr id="3" name="Content Placeholder 2">
            <a:extLst>
              <a:ext uri="{FF2B5EF4-FFF2-40B4-BE49-F238E27FC236}">
                <a16:creationId xmlns:a16="http://schemas.microsoft.com/office/drawing/2014/main" id="{BEA2BC46-152D-409A-9906-1382DED2C6E6}"/>
              </a:ext>
            </a:extLst>
          </p:cNvPr>
          <p:cNvSpPr>
            <a:spLocks noGrp="1"/>
          </p:cNvSpPr>
          <p:nvPr>
            <p:ph idx="1"/>
          </p:nvPr>
        </p:nvSpPr>
        <p:spPr/>
        <p:txBody>
          <a:bodyPr>
            <a:normAutofit fontScale="92500" lnSpcReduction="20000"/>
          </a:bodyPr>
          <a:lstStyle/>
          <a:p>
            <a:r>
              <a:rPr lang="en-GB" dirty="0"/>
              <a:t>The student will also submit a reflective account of a client presented at supervision (2000 words), demonstrating self-awareness and identifying issues that may need addressing when working as a counsellor.  (Confidentiality must be paramount within this process, with client anonymity). </a:t>
            </a:r>
            <a:r>
              <a:rPr lang="en-GB" dirty="0">
                <a:solidFill>
                  <a:srgbClr val="FF0000"/>
                </a:solidFill>
              </a:rPr>
              <a:t>Please note that the key part of this assignment is that it is focusing on issues that may need addressing when working as a counsellor, rather than a reflection or critique of an actual supervision </a:t>
            </a:r>
            <a:r>
              <a:rPr lang="en-GB">
                <a:solidFill>
                  <a:srgbClr val="FF0000"/>
                </a:solidFill>
              </a:rPr>
              <a:t>session.</a:t>
            </a:r>
            <a:endParaRPr lang="en-GB" dirty="0"/>
          </a:p>
          <a:p>
            <a:endParaRPr lang="en-GB" dirty="0"/>
          </a:p>
          <a:p>
            <a:r>
              <a:rPr lang="en-GB" dirty="0"/>
              <a:t>Submission Date: 12th May 2020</a:t>
            </a:r>
          </a:p>
          <a:p>
            <a:endParaRPr lang="en-GB" dirty="0"/>
          </a:p>
          <a:p>
            <a:r>
              <a:rPr lang="en-GB" dirty="0"/>
              <a:t>SUBMISSION STATUS AND TIME:  Electronically submitted before 23:59 p.m.  Mode of submission TBA</a:t>
            </a:r>
          </a:p>
          <a:p>
            <a:endParaRPr lang="en-GB" dirty="0"/>
          </a:p>
          <a:p>
            <a:endParaRPr lang="en-GB" dirty="0"/>
          </a:p>
        </p:txBody>
      </p:sp>
    </p:spTree>
    <p:extLst>
      <p:ext uri="{BB962C8B-B14F-4D97-AF65-F5344CB8AC3E}">
        <p14:creationId xmlns:p14="http://schemas.microsoft.com/office/powerpoint/2010/main" val="3436577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also need to address the professional aspects of the programme</a:t>
            </a:r>
          </a:p>
        </p:txBody>
      </p:sp>
      <p:sp>
        <p:nvSpPr>
          <p:cNvPr id="3" name="Content Placeholder 2"/>
          <p:cNvSpPr>
            <a:spLocks noGrp="1"/>
          </p:cNvSpPr>
          <p:nvPr>
            <p:ph idx="1"/>
          </p:nvPr>
        </p:nvSpPr>
        <p:spPr>
          <a:xfrm>
            <a:off x="0" y="1690688"/>
            <a:ext cx="12192000" cy="4940150"/>
          </a:xfrm>
        </p:spPr>
        <p:txBody>
          <a:bodyPr>
            <a:normAutofit fontScale="85000" lnSpcReduction="20000"/>
          </a:bodyPr>
          <a:lstStyle/>
          <a:p>
            <a:endParaRPr lang="en-GB" dirty="0"/>
          </a:p>
          <a:p>
            <a:r>
              <a:rPr lang="en-GB" dirty="0"/>
              <a:t>Embedded within the level five practicum 2 module is the expectation that students will achieve a minimum of fifty hours of practice in a supervised counselling practice placement with at least 1.5 hours of clinical supervision.</a:t>
            </a:r>
          </a:p>
          <a:p>
            <a:r>
              <a:rPr lang="en-GB" dirty="0"/>
              <a:t>All students are required to register as student members of the BACP and to practice within the BACP Ethical Framework (2016)</a:t>
            </a:r>
          </a:p>
          <a:p>
            <a:r>
              <a:rPr lang="en-GB" dirty="0"/>
              <a:t>To be eligible to apply for individual professional accreditation (BACP; NCS), students must complete a minimum hundred hours of clinical practice in a suitable clinical placement. </a:t>
            </a:r>
          </a:p>
          <a:p>
            <a:r>
              <a:rPr lang="en-GB" dirty="0"/>
              <a:t>The placement tutor will liaise closely with students regarding their experience of the placement and will be the person to contact if there are difficulties. Placement provider and student experience will be monitored through evaluation and feedback opportunities.</a:t>
            </a:r>
          </a:p>
          <a:p>
            <a:r>
              <a:rPr lang="en-GB" dirty="0"/>
              <a:t>all students should be competent in all aspects of the professional standards (BACP, 2016; Benchmarks for Counselling and Psychotherapy Training Providers, 2013) before completion of their qualification. The training provider will make an assessment on whether these areas have been suitably evidenced by the trainee.</a:t>
            </a:r>
          </a:p>
        </p:txBody>
      </p:sp>
    </p:spTree>
    <p:extLst>
      <p:ext uri="{BB962C8B-B14F-4D97-AF65-F5344CB8AC3E}">
        <p14:creationId xmlns:p14="http://schemas.microsoft.com/office/powerpoint/2010/main" val="40998403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133599"/>
            <a:ext cx="8915400" cy="4554747"/>
          </a:xfrm>
        </p:spPr>
        <p:txBody>
          <a:bodyPr>
            <a:normAutofit/>
          </a:bodyPr>
          <a:lstStyle/>
          <a:p>
            <a:pPr>
              <a:buFont typeface="Wingdings" panose="05000000000000000000" pitchFamily="2" charset="2"/>
              <a:buChar char="v"/>
            </a:pPr>
            <a:r>
              <a:rPr lang="en-GB" sz="2400" dirty="0">
                <a:solidFill>
                  <a:schemeClr val="accent1">
                    <a:lumMod val="50000"/>
                  </a:schemeClr>
                </a:solidFill>
              </a:rPr>
              <a:t>The program has been written in alignment with BACP recommendations and embraces its ethical framework for professional practice.</a:t>
            </a:r>
          </a:p>
          <a:p>
            <a:pPr>
              <a:buFont typeface="Wingdings" panose="05000000000000000000" pitchFamily="2" charset="2"/>
              <a:buChar char="v"/>
            </a:pPr>
            <a:r>
              <a:rPr lang="en-GB" sz="2400" dirty="0">
                <a:solidFill>
                  <a:schemeClr val="accent1">
                    <a:lumMod val="50000"/>
                  </a:schemeClr>
                </a:solidFill>
              </a:rPr>
              <a:t>Student membership</a:t>
            </a:r>
          </a:p>
          <a:p>
            <a:pPr>
              <a:buFont typeface="Wingdings" panose="05000000000000000000" pitchFamily="2" charset="2"/>
              <a:buChar char="v"/>
            </a:pPr>
            <a:r>
              <a:rPr lang="en-GB" sz="2400" dirty="0">
                <a:solidFill>
                  <a:schemeClr val="accent1">
                    <a:lumMod val="50000"/>
                  </a:schemeClr>
                </a:solidFill>
              </a:rPr>
              <a:t>Minimum 400 hours classroom based tuition</a:t>
            </a:r>
          </a:p>
          <a:p>
            <a:pPr>
              <a:buFont typeface="Wingdings" panose="05000000000000000000" pitchFamily="2" charset="2"/>
              <a:buChar char="v"/>
            </a:pPr>
            <a:r>
              <a:rPr lang="en-GB" sz="2400" dirty="0">
                <a:solidFill>
                  <a:schemeClr val="accent1">
                    <a:lumMod val="50000"/>
                  </a:schemeClr>
                </a:solidFill>
              </a:rPr>
              <a:t>100% Attendance expected in all modules</a:t>
            </a:r>
          </a:p>
          <a:p>
            <a:pPr>
              <a:buFont typeface="Wingdings" panose="05000000000000000000" pitchFamily="2" charset="2"/>
              <a:buChar char="v"/>
            </a:pPr>
            <a:r>
              <a:rPr lang="en-GB" sz="2400" dirty="0">
                <a:solidFill>
                  <a:schemeClr val="accent1">
                    <a:lumMod val="50000"/>
                  </a:schemeClr>
                </a:solidFill>
              </a:rPr>
              <a:t>Supervised counselling placement Year 2 &amp; 3 (minimum 100 hours)</a:t>
            </a:r>
          </a:p>
          <a:p>
            <a:pPr>
              <a:buFont typeface="Wingdings" panose="05000000000000000000" pitchFamily="2" charset="2"/>
              <a:buChar char="v"/>
            </a:pPr>
            <a:r>
              <a:rPr lang="en-GB" sz="2400" dirty="0">
                <a:solidFill>
                  <a:schemeClr val="accent1">
                    <a:lumMod val="50000"/>
                  </a:schemeClr>
                </a:solidFill>
              </a:rPr>
              <a:t>Personal Therapy (minimum 25 hours)</a:t>
            </a:r>
          </a:p>
          <a:p>
            <a:pPr>
              <a:buFont typeface="Wingdings" panose="05000000000000000000" pitchFamily="2" charset="2"/>
              <a:buChar char="v"/>
            </a:pPr>
            <a:r>
              <a:rPr lang="en-GB" sz="2400" dirty="0">
                <a:solidFill>
                  <a:schemeClr val="accent1">
                    <a:lumMod val="50000"/>
                  </a:schemeClr>
                </a:solidFill>
              </a:rPr>
              <a:t>Eligible to apply for BACP Individual Membership and Accreditation</a:t>
            </a:r>
          </a:p>
          <a:p>
            <a:pPr>
              <a:buFont typeface="Wingdings" panose="05000000000000000000" pitchFamily="2" charset="2"/>
              <a:buChar char="v"/>
            </a:pPr>
            <a:endParaRPr lang="en-GB" dirty="0">
              <a:solidFill>
                <a:schemeClr val="accent1">
                  <a:lumMod val="50000"/>
                </a:schemeClr>
              </a:solidFill>
            </a:endParaRPr>
          </a:p>
          <a:p>
            <a:pPr>
              <a:buFont typeface="Wingdings" panose="05000000000000000000" pitchFamily="2" charset="2"/>
              <a:buChar char="v"/>
            </a:pPr>
            <a:endParaRPr lang="en-GB" dirty="0">
              <a:solidFill>
                <a:schemeClr val="tx2">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6120" y="383370"/>
            <a:ext cx="3168352" cy="104411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5" y="348965"/>
            <a:ext cx="3347013" cy="922114"/>
          </a:xfrm>
          <a:prstGeom prst="rect">
            <a:avLst/>
          </a:prstGeom>
        </p:spPr>
      </p:pic>
    </p:spTree>
    <p:extLst>
      <p:ext uri="{BB962C8B-B14F-4D97-AF65-F5344CB8AC3E}">
        <p14:creationId xmlns:p14="http://schemas.microsoft.com/office/powerpoint/2010/main" val="1922201703"/>
      </p:ext>
    </p:extLst>
  </p:cSld>
  <p:clrMapOvr>
    <a:masterClrMapping/>
  </p:clrMapOvr>
</p:sld>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55F51"/>
      </a:dk2>
      <a:lt2>
        <a:srgbClr val="678A26"/>
      </a:lt2>
      <a:accent1>
        <a:srgbClr val="678A26"/>
      </a:accent1>
      <a:accent2>
        <a:srgbClr val="678A26"/>
      </a:accent2>
      <a:accent3>
        <a:srgbClr val="678A26"/>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10962</TotalTime>
  <Words>2269</Words>
  <Application>Microsoft Office PowerPoint</Application>
  <PresentationFormat>Widescreen</PresentationFormat>
  <Paragraphs>271</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Wingdings</vt:lpstr>
      <vt:lpstr>Office Theme</vt:lpstr>
      <vt:lpstr>   PRACTICUM LEVEL 2 ASSIGNMENT 1 AND 2   </vt:lpstr>
      <vt:lpstr>ASSIGNMENT ONE</vt:lpstr>
      <vt:lpstr>Health warning …   …   …</vt:lpstr>
      <vt:lpstr>Assignment 1 … … …</vt:lpstr>
      <vt:lpstr>Overview … … …</vt:lpstr>
      <vt:lpstr>CRITIQUE A TWENTY MINUTE RECORDING … … …</vt:lpstr>
      <vt:lpstr> </vt:lpstr>
      <vt:lpstr>Remember our work on:</vt:lpstr>
      <vt:lpstr>INTRODUCTION … … …</vt:lpstr>
      <vt:lpstr>Aims and objectives …</vt:lpstr>
      <vt:lpstr> Moving on … … … Also consider … … …</vt:lpstr>
      <vt:lpstr>Pay attention to … … …</vt:lpstr>
      <vt:lpstr>Concentrate on presence and relational depth </vt:lpstr>
      <vt:lpstr>Remember … … …</vt:lpstr>
      <vt:lpstr>For example … … … </vt:lpstr>
      <vt:lpstr>For example … … …</vt:lpstr>
      <vt:lpstr>Further examples … … …</vt:lpstr>
      <vt:lpstr>Further examples … … …</vt:lpstr>
      <vt:lpstr>The ending process … … …</vt:lpstr>
      <vt:lpstr>Identify and analyse patterns and themes</vt:lpstr>
      <vt:lpstr>Areas which went well … … …</vt:lpstr>
      <vt:lpstr>Areas which went well … … …</vt:lpstr>
      <vt:lpstr>Areas which did not go well … … …</vt:lpstr>
      <vt:lpstr>Areas which did not go well … … …</vt:lpstr>
      <vt:lpstr>Be able to discuss  …</vt:lpstr>
      <vt:lpstr>Learning from this session … … …</vt:lpstr>
      <vt:lpstr>Discuss your observer’s feedback:</vt:lpstr>
      <vt:lpstr>CONSIDER THE ROLE OF SUPERVISION</vt:lpstr>
      <vt:lpstr>The conclusion … … …</vt:lpstr>
      <vt:lpstr>THE IMPACT OF OBSERVATION AND SUPERVISION …   …   …</vt:lpstr>
      <vt:lpstr>ASSIGNMENT TWO</vt:lpstr>
      <vt:lpstr>ASSESSMENT COMPONENT TWO: 50% </vt:lpstr>
      <vt:lpstr>Let’s break this down into bite sized chunks:</vt:lpstr>
      <vt:lpstr>ASSESSMENT COMPONENT TWO: 50%  </vt:lpstr>
      <vt:lpstr>PART ONE:</vt:lpstr>
      <vt:lpstr>Part One [Continued]</vt:lpstr>
      <vt:lpstr>PART TWO:</vt:lpstr>
      <vt:lpstr>You also need to address the professional aspects of the programme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Empirical Research Methods</dc:title>
  <dc:creator>Melody Cranbourne</dc:creator>
  <cp:lastModifiedBy>Cole</cp:lastModifiedBy>
  <cp:revision>214</cp:revision>
  <dcterms:created xsi:type="dcterms:W3CDTF">2015-09-21T19:01:22Z</dcterms:created>
  <dcterms:modified xsi:type="dcterms:W3CDTF">2020-03-17T12:06:21Z</dcterms:modified>
</cp:coreProperties>
</file>