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54"/>
  </p:notesMasterIdLst>
  <p:handoutMasterIdLst>
    <p:handoutMasterId r:id="rId55"/>
  </p:handoutMasterIdLst>
  <p:sldIdLst>
    <p:sldId id="256" r:id="rId4"/>
    <p:sldId id="452" r:id="rId5"/>
    <p:sldId id="453" r:id="rId6"/>
    <p:sldId id="454" r:id="rId7"/>
    <p:sldId id="455" r:id="rId8"/>
    <p:sldId id="456" r:id="rId9"/>
    <p:sldId id="457" r:id="rId10"/>
    <p:sldId id="458" r:id="rId11"/>
    <p:sldId id="459" r:id="rId12"/>
    <p:sldId id="460" r:id="rId13"/>
    <p:sldId id="461" r:id="rId14"/>
    <p:sldId id="462" r:id="rId15"/>
    <p:sldId id="463" r:id="rId16"/>
    <p:sldId id="464" r:id="rId17"/>
    <p:sldId id="465" r:id="rId18"/>
    <p:sldId id="466" r:id="rId19"/>
    <p:sldId id="467" r:id="rId20"/>
    <p:sldId id="468" r:id="rId21"/>
    <p:sldId id="469" r:id="rId22"/>
    <p:sldId id="470" r:id="rId23"/>
    <p:sldId id="471" r:id="rId24"/>
    <p:sldId id="472" r:id="rId25"/>
    <p:sldId id="473" r:id="rId26"/>
    <p:sldId id="474" r:id="rId27"/>
    <p:sldId id="475" r:id="rId28"/>
    <p:sldId id="476" r:id="rId29"/>
    <p:sldId id="477" r:id="rId30"/>
    <p:sldId id="478" r:id="rId31"/>
    <p:sldId id="479" r:id="rId32"/>
    <p:sldId id="480" r:id="rId33"/>
    <p:sldId id="481" r:id="rId34"/>
    <p:sldId id="482" r:id="rId35"/>
    <p:sldId id="483" r:id="rId36"/>
    <p:sldId id="484" r:id="rId37"/>
    <p:sldId id="485" r:id="rId38"/>
    <p:sldId id="486" r:id="rId39"/>
    <p:sldId id="487" r:id="rId40"/>
    <p:sldId id="488" r:id="rId41"/>
    <p:sldId id="489" r:id="rId42"/>
    <p:sldId id="490" r:id="rId43"/>
    <p:sldId id="491" r:id="rId44"/>
    <p:sldId id="492" r:id="rId45"/>
    <p:sldId id="493" r:id="rId46"/>
    <p:sldId id="494" r:id="rId47"/>
    <p:sldId id="495" r:id="rId48"/>
    <p:sldId id="496" r:id="rId49"/>
    <p:sldId id="497" r:id="rId50"/>
    <p:sldId id="498" r:id="rId51"/>
    <p:sldId id="499" r:id="rId52"/>
    <p:sldId id="500" r:id="rId53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EC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683" autoAdjust="0"/>
  </p:normalViewPr>
  <p:slideViewPr>
    <p:cSldViewPr>
      <p:cViewPr varScale="1">
        <p:scale>
          <a:sx n="93" d="100"/>
          <a:sy n="93" d="100"/>
        </p:scale>
        <p:origin x="2133" y="51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commentAuthors" Target="commentAuthor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25/11/2019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hatis.techtarget.com/definition/Confidentiality-integrity-and-availability-CIA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ql/relational-databases/security/encryption/configure-always-encrypted-using-sql-server-management-studio" TargetMode="External"/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Image source:</a:t>
            </a:r>
            <a:r>
              <a:rPr lang="en-GB" baseline="0" dirty="0" smtClean="0"/>
              <a:t> https://informationisbeautiful.net/visualizations/worlds-biggest-data-breaches-hacks/ [accessed: 23-Nov-2019]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06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more: </a:t>
            </a:r>
            <a:r>
              <a:rPr lang="en-GB" dirty="0" smtClean="0">
                <a:hlinkClick r:id="rId3"/>
              </a:rPr>
              <a:t>https://whatis.techtarget.com/definition/Confidentiality-integrity-and-availability-CIA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025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</a:t>
            </a:r>
            <a:r>
              <a:rPr lang="en-GB" baseline="0" dirty="0"/>
              <a:t> from </a:t>
            </a:r>
            <a:r>
              <a:rPr lang="en-GB" dirty="0"/>
              <a:t>Database Systems: A Practical Approach to Design, Implementation and Management, 6</a:t>
            </a:r>
            <a:r>
              <a:rPr lang="en-GB" baseline="30000" dirty="0"/>
              <a:t>th</a:t>
            </a:r>
            <a:r>
              <a:rPr lang="en-GB" dirty="0"/>
              <a:t> Edition, Addison Wesley (2015), By T. Connolly, C. </a:t>
            </a:r>
            <a:r>
              <a:rPr lang="en-GB" dirty="0" err="1"/>
              <a:t>Begg</a:t>
            </a:r>
            <a:r>
              <a:rPr lang="en-GB" dirty="0"/>
              <a:t>, pp. 611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101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Permissions can be granted at both levels</a:t>
            </a:r>
            <a:r>
              <a:rPr lang="en-GB" baseline="0" dirty="0" smtClean="0"/>
              <a:t> i.e. server and database.</a:t>
            </a:r>
            <a:endParaRPr lang="en-GB" dirty="0" smtClean="0"/>
          </a:p>
          <a:p>
            <a:pPr lvl="1"/>
            <a:r>
              <a:rPr lang="en-GB" dirty="0" smtClean="0"/>
              <a:t>Permissions inside the database are granted to database user accounts, not the logins.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See more:</a:t>
            </a:r>
            <a:r>
              <a:rPr lang="en-GB" baseline="0" dirty="0" smtClean="0"/>
              <a:t> </a:t>
            </a:r>
            <a:r>
              <a:rPr lang="en-GB" dirty="0" smtClean="0"/>
              <a:t>https://docs.microsoft.com/en-us/sql/relational-databases/security/authentication-access/create-a-login</a:t>
            </a:r>
          </a:p>
          <a:p>
            <a:endParaRPr lang="en-GB" dirty="0" smtClean="0"/>
          </a:p>
          <a:p>
            <a:r>
              <a:rPr lang="en-GB" dirty="0" smtClean="0"/>
              <a:t>MS SQL</a:t>
            </a:r>
            <a:r>
              <a:rPr lang="en-GB" baseline="0" dirty="0" smtClean="0"/>
              <a:t> Server also supports contained databases: https://docs.microsoft.com/en-us/sql/relational-databases/security/contained-database-users-making-your-database-portable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58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source:</a:t>
            </a:r>
            <a:r>
              <a:rPr lang="en-GB" baseline="0" dirty="0"/>
              <a:t> https://docs.microsoft.com/en-us/sql/relational-databases/security/authentication-access/create-a-database-user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9588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See more: https://docs.microsoft.com/en-us/dotnet/framework/data/adonet/sql/ownership-and-user-schema-separation-in-sql-server</a:t>
            </a:r>
          </a:p>
          <a:p>
            <a:r>
              <a:rPr lang="en-GB" dirty="0"/>
              <a:t>Also</a:t>
            </a:r>
            <a:r>
              <a:rPr lang="en-GB" baseline="0" dirty="0"/>
              <a:t> see: https://docs.microsoft.com/en-us/dotnet/framework/data/adonet/sql/server-and-database-roles-in-sql-server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194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See more: https://docs.microsoft.com/en-us/sql/t-sql/statements/create-user-transact-sql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260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https://docs.microsoft.com/en-us/sql/relational-databases/security/authentication-access/database-level-roles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077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https://docs.microsoft.com/en-us/sql/t-sql/statements/grant-object-permissions-transact-sql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7306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08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more on database</a:t>
            </a:r>
            <a:r>
              <a:rPr lang="en-GB" baseline="0" dirty="0" smtClean="0"/>
              <a:t> roles: https://docs.microsoft.com/en-us/sql/relational-databases/security/authentication-access/database-level-roles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573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note the restrictions with using ALL on Microsoft SQL</a:t>
            </a:r>
            <a:r>
              <a:rPr lang="en-GB" baseline="0" dirty="0"/>
              <a:t> Server.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2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https://docs.microsoft.com/en-us/sql/t-sql/statements/revoke-object-permissions-transact-sql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6035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863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Recall that:</a:t>
            </a:r>
          </a:p>
          <a:p>
            <a:pPr lvl="1"/>
            <a:r>
              <a:rPr lang="en-GB" dirty="0" smtClean="0"/>
              <a:t>A </a:t>
            </a:r>
            <a:r>
              <a:rPr lang="en-GB" b="1" dirty="0" smtClean="0"/>
              <a:t>view</a:t>
            </a:r>
            <a:r>
              <a:rPr lang="en-GB" dirty="0" smtClean="0"/>
              <a:t> is a </a:t>
            </a:r>
            <a:r>
              <a:rPr lang="en-GB" b="1" i="1" dirty="0" smtClean="0"/>
              <a:t>dynamic result</a:t>
            </a:r>
            <a:r>
              <a:rPr lang="en-GB" dirty="0" smtClean="0"/>
              <a:t> of one or more relational operations (queries) operating on base tables to produce another relation.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7532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https://</a:t>
            </a:r>
            <a:r>
              <a:rPr lang="en-GB" dirty="0" smtClean="0"/>
              <a:t>docs.microsoft.com/en-us/sql/relational-databases/security/encryption/always-encrypted-database-engine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mtClean="0">
                <a:hlinkClick r:id="rId3"/>
              </a:rPr>
              <a:t>https://docs.microsoft.com/en-us/sql/relational-databases/security/encryption/configure-always-encrypted-using-sql-server-management-studio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801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11/25/2019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rmationisbeautiful.net/visualizations/worlds-biggest-data-breaches-hack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cia+model+security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personal/kemi_ademoye_uwtsd_ac_uk/_layouts/OneNote.aspx?id=%2Fpersonal%2Fkemi_ademoye_uwtsd_ac_uk%2FDocuments%2FClass%20Notebooks%2FDatabase%20Systems%202019-2020&amp;wd=target%28_Collaboration%20Space%2FLecture%2014.one%7C1897E794-AE84-4D8D-9DA7-EF0B044C5AFC%2F%29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ql/t-sql/statements/create-user-transact-sq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ql/relational-databases/security/authentication-access/database-level-roles#fixed-database-role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ql/t-sql/statements/grant-transact-sq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ql/relational-databases/security/authentication-access/database-level-roles#public-database-role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.uk/search?q=raid&amp;oq=rai&amp;aqs=chrome.0.69i59j69i57j35i39j0l3.3595j0j9&amp;sourceid=chrome&amp;ie=UTF-8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ico.org.uk/for-organisations/guide-to-data-protection/" TargetMode="External"/><Relationship Id="rId2" Type="http://schemas.openxmlformats.org/officeDocument/2006/relationships/hyperlink" Target="https://ico.org.uk/for-organisations/guide-to-data-protection/guide-to-the-general-data-protection-regulation-gdpr/encryp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co.org.uk/for-organisations/guide-to-data-protection/guide-to-the-general-data-protection-regulation-gdpr/key-definitions/what-is-personal-dat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Database Security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</a:t>
            </a:r>
            <a:r>
              <a:rPr lang="en-GB" dirty="0" smtClean="0"/>
              <a:t>14: </a:t>
            </a:r>
            <a:r>
              <a:rPr lang="en-GB" dirty="0"/>
              <a:t>Database </a:t>
            </a:r>
            <a:r>
              <a:rPr lang="en-GB" dirty="0" smtClean="0"/>
              <a:t>Systems (DBS)</a:t>
            </a:r>
            <a:endParaRPr lang="en-GB" dirty="0"/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Week:</a:t>
            </a:r>
          </a:p>
          <a:p>
            <a:r>
              <a:rPr lang="en-US" dirty="0" smtClean="0"/>
              <a:t>25-Nov-2019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Database Security</a:t>
            </a:r>
          </a:p>
          <a:p>
            <a:r>
              <a:rPr lang="en-GB" dirty="0"/>
              <a:t>Security Threats</a:t>
            </a:r>
          </a:p>
          <a:p>
            <a:r>
              <a:rPr lang="en-GB" dirty="0"/>
              <a:t>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275055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is Valuable!!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Recall from Lecture 1, Data is valuable and it must be strictly controlled and managed.</a:t>
            </a:r>
          </a:p>
          <a:p>
            <a:endParaRPr lang="en-GB" dirty="0"/>
          </a:p>
        </p:txBody>
      </p:sp>
      <p:pic>
        <p:nvPicPr>
          <p:cNvPr id="5" name="Picture 4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249" y="2538477"/>
            <a:ext cx="7970197" cy="430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2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Security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Data is a valuable resource that must be strictly controlled and managed.</a:t>
            </a:r>
          </a:p>
          <a:p>
            <a:r>
              <a:rPr lang="en-GB" dirty="0"/>
              <a:t>Corporate data typically has strategic </a:t>
            </a:r>
            <a:r>
              <a:rPr lang="en-GB" dirty="0" smtClean="0"/>
              <a:t>importance and therefore it needs </a:t>
            </a:r>
            <a:r>
              <a:rPr lang="en-GB" dirty="0"/>
              <a:t>to be kept secure and confidential.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206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CIA Model of Security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The </a:t>
            </a:r>
            <a:r>
              <a:rPr lang="en-GB" dirty="0">
                <a:hlinkClick r:id="rId3"/>
              </a:rPr>
              <a:t>CIA triad</a:t>
            </a:r>
            <a:r>
              <a:rPr lang="en-GB" dirty="0"/>
              <a:t> is a model designed to guide policies for information security within an organisation:</a:t>
            </a:r>
          </a:p>
          <a:p>
            <a:r>
              <a:rPr lang="en-GB" b="1" dirty="0"/>
              <a:t>Confidentiality</a:t>
            </a:r>
            <a:r>
              <a:rPr lang="en-GB" dirty="0"/>
              <a:t>: only authorised users should have access to information to preserve privacy, intellectual property and national security efforts.</a:t>
            </a:r>
          </a:p>
          <a:p>
            <a:r>
              <a:rPr lang="en-GB" b="1" dirty="0"/>
              <a:t>Integrity</a:t>
            </a:r>
            <a:r>
              <a:rPr lang="en-GB" dirty="0"/>
              <a:t>: </a:t>
            </a:r>
            <a:r>
              <a:rPr lang="en-GB" dirty="0" smtClean="0"/>
              <a:t>ensuring that the consistency, trustworthiness </a:t>
            </a:r>
            <a:r>
              <a:rPr lang="en-GB" dirty="0"/>
              <a:t>and </a:t>
            </a:r>
            <a:r>
              <a:rPr lang="en-GB" dirty="0" smtClean="0"/>
              <a:t>accuracy of data is maintained throughout its lifetime.</a:t>
            </a:r>
            <a:endParaRPr lang="en-GB" dirty="0"/>
          </a:p>
          <a:p>
            <a:r>
              <a:rPr lang="en-GB" b="1" dirty="0"/>
              <a:t>Availability</a:t>
            </a:r>
            <a:r>
              <a:rPr lang="en-GB" dirty="0"/>
              <a:t>: guarantee of reliable access to the information by authorised users when needed.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99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Database Security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Database Security</a:t>
            </a:r>
            <a:r>
              <a:rPr lang="en-GB" dirty="0"/>
              <a:t>: </a:t>
            </a:r>
            <a:r>
              <a:rPr lang="en-GB" dirty="0" smtClean="0"/>
              <a:t>The mechanisms </a:t>
            </a:r>
            <a:r>
              <a:rPr lang="en-GB" dirty="0"/>
              <a:t>that protect the database against </a:t>
            </a:r>
            <a:r>
              <a:rPr lang="en-GB" b="1" i="1" dirty="0"/>
              <a:t>intentional</a:t>
            </a:r>
            <a:r>
              <a:rPr lang="en-GB" dirty="0"/>
              <a:t> or </a:t>
            </a:r>
            <a:r>
              <a:rPr lang="en-GB" b="1" i="1" dirty="0"/>
              <a:t>accidental</a:t>
            </a:r>
            <a:r>
              <a:rPr lang="en-GB" dirty="0"/>
              <a:t> threats</a:t>
            </a:r>
            <a:r>
              <a:rPr lang="en-GB" dirty="0" smtClean="0"/>
              <a:t>.</a:t>
            </a:r>
          </a:p>
          <a:p>
            <a:r>
              <a:rPr lang="en-GB" b="1" dirty="0" smtClean="0"/>
              <a:t>Note</a:t>
            </a:r>
            <a:r>
              <a:rPr lang="en-GB" dirty="0" smtClean="0"/>
              <a:t>:</a:t>
            </a:r>
            <a:endParaRPr lang="en-GB" dirty="0"/>
          </a:p>
          <a:p>
            <a:pPr lvl="1"/>
            <a:r>
              <a:rPr lang="en-GB" dirty="0" smtClean="0"/>
              <a:t>Security </a:t>
            </a:r>
            <a:r>
              <a:rPr lang="en-GB" dirty="0"/>
              <a:t>considerations do not only apply to the data stored in the database. </a:t>
            </a:r>
          </a:p>
          <a:p>
            <a:pPr lvl="1"/>
            <a:r>
              <a:rPr lang="en-GB" dirty="0"/>
              <a:t>Security breaches may affect other parts of the system, which may in turn affect the database.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62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Database Security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Involves </a:t>
            </a:r>
            <a:r>
              <a:rPr lang="en-GB" dirty="0"/>
              <a:t>measures to avoid:</a:t>
            </a:r>
          </a:p>
          <a:p>
            <a:r>
              <a:rPr lang="en-GB" b="1" i="1" dirty="0"/>
              <a:t>Theft and fraud</a:t>
            </a:r>
            <a:r>
              <a:rPr lang="en-GB" dirty="0"/>
              <a:t>: intentional unauthorised access and/or unauthorised operations on data.</a:t>
            </a:r>
          </a:p>
          <a:p>
            <a:r>
              <a:rPr lang="en-GB" b="1" i="1" dirty="0"/>
              <a:t>Loss of confidentiality</a:t>
            </a:r>
            <a:r>
              <a:rPr lang="en-GB" dirty="0"/>
              <a:t>: maintaining secrecy over data that is critical to the organisation.</a:t>
            </a:r>
          </a:p>
          <a:p>
            <a:r>
              <a:rPr lang="en-GB" b="1" i="1" dirty="0"/>
              <a:t>Loss of privacy</a:t>
            </a:r>
            <a:r>
              <a:rPr lang="en-GB" dirty="0"/>
              <a:t>: protect data about individuals</a:t>
            </a:r>
          </a:p>
          <a:p>
            <a:r>
              <a:rPr lang="en-GB" b="1" i="1" dirty="0"/>
              <a:t>Loss of integrity</a:t>
            </a:r>
            <a:r>
              <a:rPr lang="en-GB" dirty="0"/>
              <a:t>: operations resulting in invalid or corrupted data.</a:t>
            </a:r>
          </a:p>
          <a:p>
            <a:r>
              <a:rPr lang="en-GB" b="1" i="1" dirty="0"/>
              <a:t>Loss of availability</a:t>
            </a:r>
            <a:r>
              <a:rPr lang="en-GB" dirty="0"/>
              <a:t>: data and/or the system, cannot be accessed, which can seriously affect financial performance.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80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Database Threats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Any situation or event, whether intentional or unintentional, that will adversely affect a system and consequently an organisation. </a:t>
            </a:r>
          </a:p>
          <a:p>
            <a:r>
              <a:rPr lang="en-GB" dirty="0"/>
              <a:t>Threats may be caused by a situation or event that involves a person, action or circumstance that is likely to bring harm to an organisation.</a:t>
            </a:r>
          </a:p>
          <a:p>
            <a:r>
              <a:rPr lang="en-GB" dirty="0"/>
              <a:t>An organisation needs to identify the types of threats it may be subjected to and to initiate appropriate plans and countermeasures, bearing in mind the costs of implementing them.</a:t>
            </a:r>
          </a:p>
          <a:p>
            <a:r>
              <a:rPr lang="en-GB" b="1" i="1" dirty="0"/>
              <a:t>Exercise</a:t>
            </a:r>
            <a:r>
              <a:rPr lang="en-GB" dirty="0"/>
              <a:t>: Go to </a:t>
            </a:r>
            <a:r>
              <a:rPr lang="en-GB" dirty="0">
                <a:hlinkClick r:id="rId2"/>
              </a:rPr>
              <a:t>OneNote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582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Summary of Threats to Computer Systems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6024" y="5315724"/>
            <a:ext cx="2915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+mj-lt"/>
              </a:rPr>
              <a:t>Users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Using another person’s means of access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Viewing and disclosing unauthorised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Illegal entry by hacker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Blackmail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Introduction of viruses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83647" y="4221088"/>
            <a:ext cx="25753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+mj-lt"/>
              </a:rPr>
              <a:t>Database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Unauthorised amendment or copying of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Theft of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Data corruption due to power loss or surge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83648" y="5421417"/>
            <a:ext cx="2575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Data/Database Administrator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Inadequate security policies and procedures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59013" y="5391677"/>
            <a:ext cx="34292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+mj-lt"/>
              </a:rPr>
              <a:t>Programmers/Operators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Creating trapdoors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Program alteration (such as creating software that is insecure)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Inadequate staff 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Inadequate security policies and procedures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Staff shortages and strikes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59013" y="4387251"/>
            <a:ext cx="2955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+mj-lt"/>
              </a:rPr>
              <a:t>Communication Networks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Breaking disconnection of cables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Electronic interference and radiation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83648" y="2132856"/>
            <a:ext cx="25753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+mj-lt"/>
              </a:rPr>
              <a:t>DBMS and Application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Failure of security mechanism giving greater access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Program alteration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Theft of programs</a:t>
            </a:r>
          </a:p>
        </p:txBody>
      </p:sp>
      <p:pic>
        <p:nvPicPr>
          <p:cNvPr id="21" name="Content Placeholder 20"/>
          <p:cNvPicPr>
            <a:picLocks noGrp="1" noChangeAspect="1"/>
          </p:cNvPicPr>
          <p:nvPr>
            <p:ph sz="quarter" idx="1"/>
          </p:nvPr>
        </p:nvPicPr>
        <p:blipFill rotWithShape="1">
          <a:blip r:embed="rId3"/>
          <a:srcRect l="1847"/>
          <a:stretch/>
        </p:blipFill>
        <p:spPr>
          <a:xfrm>
            <a:off x="7398060" y="3226180"/>
            <a:ext cx="942975" cy="9620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6106" y="3173664"/>
            <a:ext cx="571500" cy="12763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3725" y="5693816"/>
            <a:ext cx="323850" cy="9429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574" y="1989186"/>
            <a:ext cx="1190625" cy="84772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159013" y="1556792"/>
            <a:ext cx="3285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+mj-lt"/>
              </a:rPr>
              <a:t>Hardware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Fire/flood/bombs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Data corruption due to power loss or surge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Failure of security mechanisms giving greater access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Theft of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Physical damage to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+mj-lt"/>
              </a:rPr>
              <a:t>Electronic interference and radiation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192" y="5580424"/>
            <a:ext cx="323850" cy="9429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1495" y="5753489"/>
            <a:ext cx="323850" cy="9429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624" y="3185330"/>
            <a:ext cx="1190625" cy="8477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624" y="4381475"/>
            <a:ext cx="1190625" cy="847725"/>
          </a:xfrm>
          <a:prstGeom prst="rect">
            <a:avLst/>
          </a:prstGeom>
        </p:spPr>
      </p:pic>
      <p:cxnSp>
        <p:nvCxnSpPr>
          <p:cNvPr id="31" name="Straight Arrow Connector 30"/>
          <p:cNvCxnSpPr>
            <a:stCxn id="24" idx="3"/>
          </p:cNvCxnSpPr>
          <p:nvPr/>
        </p:nvCxnSpPr>
        <p:spPr>
          <a:xfrm>
            <a:off x="1949199" y="2413049"/>
            <a:ext cx="1981846" cy="1153266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8" idx="3"/>
          </p:cNvCxnSpPr>
          <p:nvPr/>
        </p:nvCxnSpPr>
        <p:spPr>
          <a:xfrm>
            <a:off x="1944249" y="3609193"/>
            <a:ext cx="1986796" cy="11401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29" idx="3"/>
          </p:cNvCxnSpPr>
          <p:nvPr/>
        </p:nvCxnSpPr>
        <p:spPr>
          <a:xfrm flipV="1">
            <a:off x="1944249" y="3693168"/>
            <a:ext cx="1986796" cy="111217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19" idx="3"/>
          </p:cNvCxnSpPr>
          <p:nvPr/>
        </p:nvCxnSpPr>
        <p:spPr>
          <a:xfrm>
            <a:off x="4557606" y="3811839"/>
            <a:ext cx="284045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450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Countermeasures: Computer-Based Security Controls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The security of a DBMS in the first instance is only as good as that of the operating system.</a:t>
            </a:r>
          </a:p>
          <a:p>
            <a:r>
              <a:rPr lang="en-GB" dirty="0"/>
              <a:t>Additional countermeasures to threats on computer systems range from security controls to administrative procedures.</a:t>
            </a:r>
          </a:p>
          <a:p>
            <a:r>
              <a:rPr lang="en-GB" dirty="0"/>
              <a:t>We will look at the following computer-based security controls for a multi-user environment:</a:t>
            </a:r>
          </a:p>
          <a:p>
            <a:pPr lvl="1"/>
            <a:r>
              <a:rPr lang="en-GB" dirty="0"/>
              <a:t>Authorisation</a:t>
            </a:r>
          </a:p>
          <a:p>
            <a:pPr lvl="1"/>
            <a:r>
              <a:rPr lang="en-GB" dirty="0"/>
              <a:t>Access controls</a:t>
            </a:r>
          </a:p>
          <a:p>
            <a:pPr lvl="1"/>
            <a:r>
              <a:rPr lang="en-GB" dirty="0"/>
              <a:t>Views</a:t>
            </a:r>
          </a:p>
          <a:p>
            <a:pPr lvl="1"/>
            <a:r>
              <a:rPr lang="en-GB" dirty="0">
                <a:solidFill>
                  <a:prstClr val="black"/>
                </a:solidFill>
              </a:rPr>
              <a:t>Backup and recovery</a:t>
            </a:r>
          </a:p>
          <a:p>
            <a:pPr lvl="1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27984" y="4941168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>
                <a:solidFill>
                  <a:prstClr val="black"/>
                </a:solidFill>
              </a:rPr>
              <a:t>Integrity</a:t>
            </a:r>
          </a:p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>
                <a:solidFill>
                  <a:prstClr val="black"/>
                </a:solidFill>
              </a:rPr>
              <a:t>Encryption</a:t>
            </a:r>
          </a:p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>
                <a:solidFill>
                  <a:prstClr val="black"/>
                </a:solidFill>
              </a:rPr>
              <a:t>RAID technology</a:t>
            </a:r>
          </a:p>
        </p:txBody>
      </p:sp>
    </p:spTree>
    <p:extLst>
      <p:ext uri="{BB962C8B-B14F-4D97-AF65-F5344CB8AC3E}">
        <p14:creationId xmlns:p14="http://schemas.microsoft.com/office/powerpoint/2010/main" val="444995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Authentication and Authorisation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difference between authorisation and authentication?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571" y="2955127"/>
            <a:ext cx="4142857" cy="15238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9632" y="4899501"/>
            <a:ext cx="6004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Authentication</a:t>
            </a:r>
            <a:r>
              <a:rPr lang="en-GB" dirty="0"/>
              <a:t>: Confirm that I am who I am claiming to be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65514" y="5291916"/>
            <a:ext cx="6996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Authorisation</a:t>
            </a:r>
            <a:r>
              <a:rPr lang="en-GB" dirty="0"/>
              <a:t>: Okay confirmed, know who you are, you can access …</a:t>
            </a:r>
          </a:p>
        </p:txBody>
      </p:sp>
    </p:spTree>
    <p:extLst>
      <p:ext uri="{BB962C8B-B14F-4D97-AF65-F5344CB8AC3E}">
        <p14:creationId xmlns:p14="http://schemas.microsoft.com/office/powerpoint/2010/main" val="244609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Authentication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Authentication</a:t>
            </a:r>
            <a:r>
              <a:rPr lang="en-GB" dirty="0"/>
              <a:t>: A mechanism that determines whether a user is who he or she claims to be.</a:t>
            </a:r>
          </a:p>
          <a:p>
            <a:r>
              <a:rPr lang="en-GB" dirty="0"/>
              <a:t>Involves the use of logins, unique user identifiers associated with a password.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36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Authorisation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Authorisation</a:t>
            </a:r>
            <a:r>
              <a:rPr lang="en-GB" dirty="0"/>
              <a:t>: The </a:t>
            </a:r>
            <a:r>
              <a:rPr lang="en-GB" b="1" i="1" dirty="0"/>
              <a:t>granting of a right or privilege</a:t>
            </a:r>
            <a:r>
              <a:rPr lang="en-GB" dirty="0"/>
              <a:t>, which enables a subject to legitimately have access to a system or a system’s object.</a:t>
            </a:r>
          </a:p>
          <a:p>
            <a:r>
              <a:rPr lang="en-GB" b="1" i="1" dirty="0"/>
              <a:t>Involves authentication </a:t>
            </a:r>
            <a:r>
              <a:rPr lang="en-GB" i="1" dirty="0"/>
              <a:t>of subjects requesting access to objects.</a:t>
            </a:r>
          </a:p>
          <a:p>
            <a:pPr lvl="1"/>
            <a:r>
              <a:rPr lang="en-GB" i="1" dirty="0"/>
              <a:t>Subjects </a:t>
            </a:r>
            <a:r>
              <a:rPr lang="en-GB" dirty="0"/>
              <a:t>are</a:t>
            </a:r>
            <a:r>
              <a:rPr lang="en-GB" i="1" dirty="0"/>
              <a:t> </a:t>
            </a:r>
            <a:r>
              <a:rPr lang="en-GB" dirty="0"/>
              <a:t>user or programs</a:t>
            </a:r>
          </a:p>
          <a:p>
            <a:pPr lvl="1"/>
            <a:r>
              <a:rPr lang="en-GB" i="1" dirty="0"/>
              <a:t>Objects</a:t>
            </a:r>
            <a:r>
              <a:rPr lang="en-GB" dirty="0"/>
              <a:t> are tables, views, procedures, triggers, etc. in the </a:t>
            </a:r>
            <a:r>
              <a:rPr lang="en-GB" dirty="0" smtClean="0"/>
              <a:t>Database</a:t>
            </a:r>
          </a:p>
          <a:p>
            <a:r>
              <a:rPr lang="en-GB" dirty="0" smtClean="0"/>
              <a:t>NO ISO Standard for authentication and authorisation – left for DBMSs to implement.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45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MS SQL </a:t>
            </a:r>
            <a:r>
              <a:rPr lang="en-GB" dirty="0" smtClean="0"/>
              <a:t>Server </a:t>
            </a:r>
            <a:br>
              <a:rPr lang="en-GB" dirty="0" smtClean="0"/>
            </a:br>
            <a:r>
              <a:rPr lang="en-GB" sz="3600" dirty="0" smtClean="0"/>
              <a:t>Authorisation </a:t>
            </a:r>
            <a:r>
              <a:rPr lang="en-GB" sz="3600" dirty="0"/>
              <a:t>and </a:t>
            </a:r>
            <a:r>
              <a:rPr lang="en-GB" sz="3600" dirty="0" smtClean="0"/>
              <a:t>Authentication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Two </a:t>
            </a:r>
            <a:r>
              <a:rPr lang="en-GB" dirty="0"/>
              <a:t>levels of security: the server itself and the database(s).</a:t>
            </a:r>
          </a:p>
          <a:p>
            <a:r>
              <a:rPr lang="en-GB" b="1" dirty="0"/>
              <a:t>Logins</a:t>
            </a:r>
            <a:r>
              <a:rPr lang="en-GB" dirty="0"/>
              <a:t>: access to the server is granted via logins and there are two main types:</a:t>
            </a:r>
          </a:p>
          <a:p>
            <a:pPr lvl="1"/>
            <a:r>
              <a:rPr lang="en-GB" dirty="0"/>
              <a:t>SQL Server authenticated logins</a:t>
            </a:r>
          </a:p>
          <a:p>
            <a:pPr lvl="1"/>
            <a:r>
              <a:rPr lang="en-GB" dirty="0"/>
              <a:t>Windows authenticated logins</a:t>
            </a:r>
          </a:p>
          <a:p>
            <a:r>
              <a:rPr lang="en-GB" b="1" dirty="0"/>
              <a:t>Users</a:t>
            </a:r>
            <a:r>
              <a:rPr lang="en-GB" dirty="0"/>
              <a:t>: access to databases is granted via users.</a:t>
            </a:r>
          </a:p>
          <a:p>
            <a:pPr lvl="1"/>
            <a:r>
              <a:rPr lang="en-GB" dirty="0"/>
              <a:t>To get further access to a specific database, a login </a:t>
            </a:r>
            <a:r>
              <a:rPr lang="en-GB" b="1" dirty="0"/>
              <a:t>must</a:t>
            </a:r>
            <a:r>
              <a:rPr lang="en-GB" dirty="0"/>
              <a:t> be mapped to a database user.</a:t>
            </a:r>
          </a:p>
          <a:p>
            <a:pPr lvl="1"/>
            <a:r>
              <a:rPr lang="en-GB" dirty="0"/>
              <a:t>Therefore, a user mapped to a login must exist in the database.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85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MS SQL Server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Authorisation </a:t>
            </a:r>
            <a:r>
              <a:rPr lang="en-GB" sz="3600" dirty="0"/>
              <a:t>and Authentication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Permissions can be granted at both levels.</a:t>
            </a:r>
          </a:p>
          <a:p>
            <a:r>
              <a:rPr lang="en-GB" dirty="0"/>
              <a:t>Permissions inside the database are granted to database user accounts, not the logins.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22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 SQL Server Users and Logins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772816"/>
            <a:ext cx="8915400" cy="452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82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 SQL </a:t>
            </a:r>
            <a:r>
              <a:rPr lang="en-GB" dirty="0" err="1"/>
              <a:t>dbo</a:t>
            </a:r>
            <a:r>
              <a:rPr lang="en-GB" dirty="0"/>
              <a:t> Schema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 core concept of SQL Server security is that owners of objects have irrevocable (impossible to change) permissions to administer them.</a:t>
            </a:r>
          </a:p>
          <a:p>
            <a:r>
              <a:rPr lang="en-GB" dirty="0"/>
              <a:t>That is, you </a:t>
            </a:r>
            <a:r>
              <a:rPr lang="en-GB" b="1" dirty="0"/>
              <a:t>cannot</a:t>
            </a:r>
            <a:r>
              <a:rPr lang="en-GB" dirty="0"/>
              <a:t> :</a:t>
            </a:r>
          </a:p>
          <a:p>
            <a:pPr lvl="1"/>
            <a:r>
              <a:rPr lang="en-GB" dirty="0"/>
              <a:t>Remove privileges from an </a:t>
            </a:r>
            <a:r>
              <a:rPr lang="en-GB" b="1" i="1" dirty="0"/>
              <a:t>object </a:t>
            </a:r>
            <a:r>
              <a:rPr lang="en-GB" b="1" i="1" dirty="0" smtClean="0"/>
              <a:t>owner</a:t>
            </a:r>
            <a:r>
              <a:rPr lang="en-GB" dirty="0" smtClean="0"/>
              <a:t>.</a:t>
            </a:r>
            <a:endParaRPr lang="en-GB" dirty="0"/>
          </a:p>
          <a:p>
            <a:pPr lvl="1"/>
            <a:r>
              <a:rPr lang="en-GB" dirty="0"/>
              <a:t>Drop users from a database if they own objects in it.</a:t>
            </a:r>
          </a:p>
          <a:p>
            <a:r>
              <a:rPr lang="en-GB" b="1" dirty="0" err="1" smtClean="0"/>
              <a:t>dbo</a:t>
            </a:r>
            <a:r>
              <a:rPr lang="en-GB" dirty="0" smtClean="0"/>
              <a:t> </a:t>
            </a:r>
            <a:r>
              <a:rPr lang="en-GB" dirty="0"/>
              <a:t>is the default schema for a new database.</a:t>
            </a:r>
          </a:p>
          <a:p>
            <a:pPr lvl="1"/>
            <a:r>
              <a:rPr lang="en-GB" dirty="0"/>
              <a:t>The </a:t>
            </a:r>
            <a:r>
              <a:rPr lang="en-GB" dirty="0" err="1"/>
              <a:t>dbo</a:t>
            </a:r>
            <a:r>
              <a:rPr lang="en-GB" dirty="0"/>
              <a:t> schema is owned by the </a:t>
            </a:r>
            <a:r>
              <a:rPr lang="en-GB" dirty="0" err="1"/>
              <a:t>dbo</a:t>
            </a:r>
            <a:r>
              <a:rPr lang="en-GB" dirty="0"/>
              <a:t> (</a:t>
            </a:r>
            <a:r>
              <a:rPr lang="en-GB" b="1" dirty="0"/>
              <a:t>database owner</a:t>
            </a:r>
            <a:r>
              <a:rPr lang="en-GB" dirty="0"/>
              <a:t>) user account.</a:t>
            </a:r>
          </a:p>
          <a:p>
            <a:pPr lvl="1"/>
            <a:r>
              <a:rPr lang="en-GB" dirty="0"/>
              <a:t>So when you create a database, your login is mapped to the </a:t>
            </a:r>
            <a:r>
              <a:rPr lang="en-GB" dirty="0" err="1"/>
              <a:t>dbo</a:t>
            </a:r>
            <a:r>
              <a:rPr lang="en-GB" dirty="0"/>
              <a:t> user account by default – </a:t>
            </a:r>
            <a:r>
              <a:rPr lang="en-GB" i="1" dirty="0"/>
              <a:t>you own the database</a:t>
            </a:r>
            <a:r>
              <a:rPr lang="en-GB" dirty="0"/>
              <a:t>.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en-GB" i="1" dirty="0"/>
              <a:t>Let’s have a look …</a:t>
            </a:r>
          </a:p>
        </p:txBody>
      </p:sp>
    </p:spTree>
    <p:extLst>
      <p:ext uri="{BB962C8B-B14F-4D97-AF65-F5344CB8AC3E}">
        <p14:creationId xmlns:p14="http://schemas.microsoft.com/office/powerpoint/2010/main" val="391707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Logins in SQL Server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fontScale="92500"/>
          </a:bodyPr>
          <a:lstStyle/>
          <a:p>
            <a:r>
              <a:rPr lang="en-GB" dirty="0"/>
              <a:t>Creating a login syntax (simplified):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login_name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[WITH option_list1 | FROM source] [, option_list2 [, …]]</a:t>
            </a:r>
            <a:endParaRPr lang="en-GB" dirty="0"/>
          </a:p>
          <a:p>
            <a:r>
              <a:rPr lang="en-GB" dirty="0"/>
              <a:t>Examples:</a:t>
            </a:r>
          </a:p>
          <a:p>
            <a:pPr lvl="1"/>
            <a:r>
              <a:rPr lang="en-GB" dirty="0"/>
              <a:t>Create a login with a password: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WITH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PASSWORD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=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'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dbms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'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pPr lvl="1"/>
            <a:r>
              <a:rPr lang="en-GB" dirty="0"/>
              <a:t>Create a login requiring user to change password on first login: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WITH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PASSWORD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=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'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dbms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' MUST_CHANGE;</a:t>
            </a:r>
            <a:endParaRPr lang="en-GB" dirty="0"/>
          </a:p>
          <a:p>
            <a:pPr lvl="1"/>
            <a:r>
              <a:rPr lang="en-GB" dirty="0"/>
              <a:t>Create a login from a Windows domain account: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Domain_Name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\P000001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WINDOWS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14195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Logins in MS SQL Server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Note that, a new login can connect to the server, but only has the permissions granted to the </a:t>
            </a:r>
            <a:r>
              <a:rPr lang="en-GB" b="1" dirty="0"/>
              <a:t>public role</a:t>
            </a:r>
            <a:r>
              <a:rPr lang="en-GB" dirty="0"/>
              <a:t>.</a:t>
            </a:r>
          </a:p>
          <a:p>
            <a:r>
              <a:rPr lang="en-GB" dirty="0"/>
              <a:t>You have to give permission to any additional roles that you want the login to have.</a:t>
            </a:r>
          </a:p>
        </p:txBody>
      </p:sp>
    </p:spTree>
    <p:extLst>
      <p:ext uri="{BB962C8B-B14F-4D97-AF65-F5344CB8AC3E}">
        <p14:creationId xmlns:p14="http://schemas.microsoft.com/office/powerpoint/2010/main" val="6600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Creating Database Users in SQL Server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You use the </a:t>
            </a:r>
            <a:r>
              <a:rPr lang="en-GB" b="1" dirty="0"/>
              <a:t>CREATE USER</a:t>
            </a:r>
            <a:r>
              <a:rPr lang="en-GB" dirty="0"/>
              <a:t> command to add a user to the current database.</a:t>
            </a:r>
          </a:p>
          <a:p>
            <a:r>
              <a:rPr lang="en-GB" dirty="0"/>
              <a:t>MS SQL Server supports different types of database </a:t>
            </a:r>
            <a:r>
              <a:rPr lang="en-GB" dirty="0">
                <a:hlinkClick r:id="rId3"/>
              </a:rPr>
              <a:t>users</a:t>
            </a:r>
            <a:r>
              <a:rPr lang="en-GB" dirty="0"/>
              <a:t>.</a:t>
            </a:r>
          </a:p>
          <a:p>
            <a:r>
              <a:rPr lang="en-GB" dirty="0"/>
              <a:t>The most common is a user based on a login: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USER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FF00FF"/>
                </a:solidFill>
                <a:latin typeface="Consolas" panose="020B0609020204030204" pitchFamily="49" charset="0"/>
              </a:rPr>
              <a:t>user_name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[FOR|FROM]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login_name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[WITH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limited_options_list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[, …]]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9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Creating Database Users in SQL Server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/>
          </a:bodyPr>
          <a:lstStyle/>
          <a:p>
            <a:r>
              <a:rPr lang="en-GB" dirty="0"/>
              <a:t>Domain Login Users</a:t>
            </a:r>
          </a:p>
          <a:p>
            <a:pPr marL="64008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USER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[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DomainName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\P000001]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64008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USER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[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DomainName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\P000001]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FOR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DomainName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\P000001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r>
              <a:rPr lang="en-GB" dirty="0"/>
              <a:t>User based on SQL Server Authentication Login</a:t>
            </a:r>
          </a:p>
          <a:p>
            <a:pPr marL="64008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USER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64008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USER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P000002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FOR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r>
              <a:rPr lang="en-GB" dirty="0"/>
              <a:t>Your user accounts on </a:t>
            </a:r>
            <a:r>
              <a:rPr lang="en-GB" dirty="0" smtClean="0"/>
              <a:t>the </a:t>
            </a:r>
            <a:r>
              <a:rPr lang="en-GB" dirty="0" err="1" smtClean="0"/>
              <a:t>Sql</a:t>
            </a:r>
            <a:r>
              <a:rPr lang="en-GB" dirty="0" smtClean="0"/>
              <a:t> Server we are using </a:t>
            </a:r>
            <a:r>
              <a:rPr lang="en-GB" dirty="0"/>
              <a:t>are domain login user accounts.</a:t>
            </a:r>
          </a:p>
          <a:p>
            <a:r>
              <a:rPr lang="en-GB" dirty="0"/>
              <a:t>For the practical element of this module, we will use users based on SQL Server Authentication logins.</a:t>
            </a:r>
          </a:p>
          <a:p>
            <a:r>
              <a:rPr lang="en-GB" i="1" dirty="0"/>
              <a:t>Let’s give it a go.</a:t>
            </a:r>
          </a:p>
        </p:txBody>
      </p:sp>
    </p:spTree>
    <p:extLst>
      <p:ext uri="{BB962C8B-B14F-4D97-AF65-F5344CB8AC3E}">
        <p14:creationId xmlns:p14="http://schemas.microsoft.com/office/powerpoint/2010/main" val="66380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Access </a:t>
            </a:r>
            <a:r>
              <a:rPr lang="en-GB" sz="3100" dirty="0"/>
              <a:t>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Based on </a:t>
            </a:r>
            <a:r>
              <a:rPr lang="en-GB" b="1" i="1" dirty="0"/>
              <a:t>granting and revoking privileges</a:t>
            </a:r>
            <a:r>
              <a:rPr lang="en-GB" dirty="0"/>
              <a:t>.</a:t>
            </a:r>
          </a:p>
          <a:p>
            <a:r>
              <a:rPr lang="en-GB" dirty="0"/>
              <a:t>A privilege </a:t>
            </a:r>
            <a:r>
              <a:rPr lang="en-GB" dirty="0" smtClean="0"/>
              <a:t>allows: </a:t>
            </a:r>
          </a:p>
          <a:p>
            <a:pPr lvl="1"/>
            <a:r>
              <a:rPr lang="en-GB" dirty="0" smtClean="0"/>
              <a:t>a </a:t>
            </a:r>
            <a:r>
              <a:rPr lang="en-GB" dirty="0"/>
              <a:t>user to create or access (i.e. read, write or modify) some database object (table, view, index, etc</a:t>
            </a:r>
            <a:r>
              <a:rPr lang="en-GB" dirty="0" smtClean="0"/>
              <a:t>.), </a:t>
            </a:r>
          </a:p>
          <a:p>
            <a:pPr lvl="1"/>
            <a:r>
              <a:rPr lang="en-GB" dirty="0" smtClean="0"/>
              <a:t>or </a:t>
            </a:r>
            <a:r>
              <a:rPr lang="en-GB" dirty="0"/>
              <a:t>to run certain DBMS utilities.</a:t>
            </a:r>
          </a:p>
          <a:p>
            <a:r>
              <a:rPr lang="en-GB" dirty="0"/>
              <a:t>Privileges are granted to users to accomplish the tasks required for their jobs.</a:t>
            </a:r>
          </a:p>
          <a:p>
            <a:pPr lvl="1"/>
            <a:r>
              <a:rPr lang="en-GB" dirty="0"/>
              <a:t>Excessive granting of </a:t>
            </a:r>
            <a:r>
              <a:rPr lang="en-GB" i="1" dirty="0"/>
              <a:t>unnecessary</a:t>
            </a:r>
            <a:r>
              <a:rPr lang="en-GB" dirty="0"/>
              <a:t> privileges can compromise security.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63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Two Types of Access Control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/>
              <a:t>Discretionary Access Control (DAC)</a:t>
            </a:r>
          </a:p>
          <a:p>
            <a:pPr lvl="1"/>
            <a:r>
              <a:rPr lang="en-GB" dirty="0"/>
              <a:t>Privileges are managed through SQL.</a:t>
            </a:r>
          </a:p>
          <a:p>
            <a:pPr lvl="1"/>
            <a:r>
              <a:rPr lang="en-GB" dirty="0"/>
              <a:t>Users with appropriate authorisation can grant or revoke privileges to others.</a:t>
            </a:r>
          </a:p>
          <a:p>
            <a:pPr lvl="1"/>
            <a:r>
              <a:rPr lang="en-GB" dirty="0"/>
              <a:t>Has certain weaknesses, unauthorised uses can trick an authorised user into disclosing sensitive data.</a:t>
            </a:r>
          </a:p>
          <a:p>
            <a:r>
              <a:rPr lang="en-GB" b="1" dirty="0"/>
              <a:t>Mandatory Access Control (MAC)</a:t>
            </a:r>
          </a:p>
          <a:p>
            <a:pPr lvl="1"/>
            <a:r>
              <a:rPr lang="en-GB" dirty="0"/>
              <a:t>Stricter than DAC</a:t>
            </a:r>
          </a:p>
          <a:p>
            <a:pPr lvl="1"/>
            <a:r>
              <a:rPr lang="en-GB" dirty="0"/>
              <a:t>Controlled by the operating system, under the control of a system administrator.</a:t>
            </a:r>
          </a:p>
          <a:p>
            <a:pPr lvl="1"/>
            <a:r>
              <a:rPr lang="en-GB" dirty="0"/>
              <a:t>Based on system-wide policies that cannot be changed by individual users.</a:t>
            </a:r>
          </a:p>
          <a:p>
            <a:r>
              <a:rPr lang="en-GB" dirty="0" smtClean="0"/>
              <a:t>We will, however, </a:t>
            </a:r>
            <a:r>
              <a:rPr lang="en-GB" dirty="0"/>
              <a:t>only look at DAC.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296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Discretionary Access Control (DAC)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Most DBMSs provided DAC.</a:t>
            </a:r>
          </a:p>
          <a:p>
            <a:r>
              <a:rPr lang="en-GB" dirty="0"/>
              <a:t>The SQL standard supports DAC through the use of the GRANT and REVOKE commands.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GRANT</a:t>
            </a:r>
            <a:r>
              <a:rPr lang="en-GB" dirty="0"/>
              <a:t> command gives privileges to users.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REVOKE</a:t>
            </a:r>
            <a:r>
              <a:rPr lang="en-GB" dirty="0"/>
              <a:t> command takes away privileges.</a:t>
            </a:r>
          </a:p>
          <a:p>
            <a:r>
              <a:rPr lang="en-GB" dirty="0"/>
              <a:t>The privileges are the actions that a user is permitted to carry out on a given base table or view.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200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Privileges defined by ISO Standard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5" y="1600200"/>
          <a:ext cx="8153400" cy="3865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82961">
                  <a:extLst>
                    <a:ext uri="{9D8B030D-6E8A-4147-A177-3AD203B41FA5}">
                      <a16:colId xmlns:a16="http://schemas.microsoft.com/office/drawing/2014/main" val="196800332"/>
                    </a:ext>
                  </a:extLst>
                </a:gridCol>
                <a:gridCol w="6570439">
                  <a:extLst>
                    <a:ext uri="{9D8B030D-6E8A-4147-A177-3AD203B41FA5}">
                      <a16:colId xmlns:a16="http://schemas.microsoft.com/office/drawing/2014/main" val="29836020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Privilege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5131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SELECT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privilege to retrieve data</a:t>
                      </a:r>
                      <a:r>
                        <a:rPr lang="en-GB" baseline="0" dirty="0"/>
                        <a:t> from a table.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7085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INSERT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privilege to insert new rows into a table.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653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UPDATE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privilege to modify existing rows of</a:t>
                      </a:r>
                      <a:r>
                        <a:rPr lang="en-GB" baseline="0" dirty="0"/>
                        <a:t> data in a table.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0459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DELETE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privilege</a:t>
                      </a:r>
                      <a:r>
                        <a:rPr lang="en-GB" baseline="0" dirty="0"/>
                        <a:t> to delete rows of data in a table.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4494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REFERENCES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privilege</a:t>
                      </a:r>
                      <a:r>
                        <a:rPr lang="en-GB" baseline="0" dirty="0"/>
                        <a:t> to reference columns of a named table in integrity constraints. E.g.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Permission</a:t>
                      </a:r>
                      <a:r>
                        <a:rPr lang="en-GB" baseline="0" dirty="0"/>
                        <a:t> to create a FOREIGN KEY </a:t>
                      </a:r>
                      <a:r>
                        <a:rPr lang="en-GB" baseline="0" dirty="0" smtClean="0"/>
                        <a:t>constraint</a:t>
                      </a:r>
                      <a:endParaRPr lang="en-GB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Permission to create a view referencing PRIMARY KEY columns.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i="1" baseline="0" dirty="0"/>
                        <a:t>In other words, user is allowed to reference this column from another database object</a:t>
                      </a:r>
                      <a:r>
                        <a:rPr lang="en-GB" baseline="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575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0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Specifying Privileges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b="1" dirty="0"/>
              <a:t>INSERT/UPDATE</a:t>
            </a:r>
            <a:r>
              <a:rPr lang="en-GB" dirty="0"/>
              <a:t> privilege </a:t>
            </a:r>
            <a:endParaRPr lang="en-GB" dirty="0" smtClean="0"/>
          </a:p>
          <a:p>
            <a:pPr lvl="1"/>
            <a:r>
              <a:rPr lang="en-GB" dirty="0" smtClean="0"/>
              <a:t>can </a:t>
            </a:r>
            <a:r>
              <a:rPr lang="en-GB" dirty="0"/>
              <a:t>be restricted to </a:t>
            </a:r>
            <a:r>
              <a:rPr lang="en-GB" b="1" i="1" dirty="0"/>
              <a:t>specific columns</a:t>
            </a:r>
            <a:r>
              <a:rPr lang="en-GB" dirty="0"/>
              <a:t>, </a:t>
            </a:r>
            <a:endParaRPr lang="en-GB" dirty="0" smtClean="0"/>
          </a:p>
          <a:p>
            <a:pPr lvl="1"/>
            <a:r>
              <a:rPr lang="en-GB" dirty="0" smtClean="0"/>
              <a:t>allowing </a:t>
            </a:r>
            <a:r>
              <a:rPr lang="en-GB" dirty="0"/>
              <a:t>changes </a:t>
            </a:r>
            <a:r>
              <a:rPr lang="en-GB" u="sng" dirty="0"/>
              <a:t>only</a:t>
            </a:r>
            <a:r>
              <a:rPr lang="en-GB" dirty="0"/>
              <a:t> to these columns.</a:t>
            </a:r>
          </a:p>
          <a:p>
            <a:r>
              <a:rPr lang="en-GB" dirty="0"/>
              <a:t>Owner of a table must explicitly grant other users the necessary privileges using GRANT statement.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0961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Specifying Privileges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To create a view, the user must have SELECT privileges on all tables that make up the view and REFERENCES privileges on the named columns.</a:t>
            </a:r>
          </a:p>
          <a:p>
            <a:r>
              <a:rPr lang="en-GB" dirty="0"/>
              <a:t>When a user creates a view, it does not necessarily grant the user full privileges on the view.</a:t>
            </a:r>
          </a:p>
          <a:p>
            <a:pPr lvl="1"/>
            <a:r>
              <a:rPr lang="en-GB" dirty="0"/>
              <a:t>This will depend on the privileges the user has on the base tables.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849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MS SQL Server Database Level Roles and Permissions</a:t>
            </a:r>
            <a:endParaRPr lang="en-GB" dirty="0"/>
          </a:p>
        </p:txBody>
      </p:sp>
      <p:pic>
        <p:nvPicPr>
          <p:cNvPr id="5" name="Picture 4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938" y="1286356"/>
            <a:ext cx="6560820" cy="559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70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GRANT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/>
              <a:t>Syntax (simplified):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{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PrivilegeList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ALL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[PRIVILEGES]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} </a:t>
            </a:r>
            <a:b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ObjectName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b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</a:b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TO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{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AuthorisationList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PUBLIC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} </a:t>
            </a:r>
            <a:b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[WITH GRANT OPTION]</a:t>
            </a:r>
            <a:endParaRPr lang="en-GB" dirty="0"/>
          </a:p>
          <a:p>
            <a:r>
              <a:rPr lang="en-GB" dirty="0" err="1"/>
              <a:t>PrivilegeList</a:t>
            </a:r>
            <a:r>
              <a:rPr lang="en-GB" dirty="0"/>
              <a:t> consists of one or more of the privileges to be granted separated by commas.</a:t>
            </a:r>
          </a:p>
          <a:p>
            <a:r>
              <a:rPr lang="en-GB" dirty="0"/>
              <a:t>INSERT, UPDATE and REFERENCES also accept a column list e.g. 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INSERT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[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columnName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[, …]])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154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GRANT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ALL PRIVILEGES </a:t>
            </a:r>
            <a:r>
              <a:rPr lang="en-GB" dirty="0"/>
              <a:t>grants all </a:t>
            </a:r>
            <a:r>
              <a:rPr lang="en-GB" dirty="0" smtClean="0"/>
              <a:t>privileges </a:t>
            </a:r>
            <a:r>
              <a:rPr lang="en-GB" dirty="0"/>
              <a:t>to a user, e.g.: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ALL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PRIVILEGES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Staff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...</a:t>
            </a:r>
            <a:endParaRPr lang="en-GB" dirty="0"/>
          </a:p>
          <a:p>
            <a:r>
              <a:rPr lang="en-GB" dirty="0"/>
              <a:t>However, </a:t>
            </a:r>
            <a:r>
              <a:rPr lang="en-GB" dirty="0">
                <a:hlinkClick r:id="rId3"/>
              </a:rPr>
              <a:t>MS SQL Server has deprecated the use of ALL</a:t>
            </a:r>
            <a:r>
              <a:rPr lang="en-GB" dirty="0"/>
              <a:t> and it </a:t>
            </a:r>
            <a:r>
              <a:rPr lang="en-GB" u="sng" dirty="0"/>
              <a:t>does not necessarily grant</a:t>
            </a:r>
            <a:r>
              <a:rPr lang="en-GB" dirty="0"/>
              <a:t> </a:t>
            </a:r>
            <a:r>
              <a:rPr lang="en-GB" b="1" i="1" dirty="0"/>
              <a:t>all possible</a:t>
            </a:r>
            <a:r>
              <a:rPr lang="en-GB" dirty="0"/>
              <a:t> </a:t>
            </a:r>
            <a:r>
              <a:rPr lang="en-GB" dirty="0" smtClean="0"/>
              <a:t>DATABASE privileges</a:t>
            </a:r>
            <a:r>
              <a:rPr lang="en-GB" dirty="0"/>
              <a:t>. </a:t>
            </a:r>
          </a:p>
          <a:p>
            <a:pPr lvl="1"/>
            <a:r>
              <a:rPr lang="en-GB" dirty="0"/>
              <a:t>You will get a warning message that using it does not grant all </a:t>
            </a:r>
            <a:r>
              <a:rPr lang="en-GB" dirty="0" smtClean="0"/>
              <a:t>possible DATABASE </a:t>
            </a:r>
            <a:r>
              <a:rPr lang="en-GB" dirty="0"/>
              <a:t>permissions.</a:t>
            </a:r>
          </a:p>
          <a:p>
            <a:pPr lvl="1"/>
            <a:r>
              <a:rPr lang="en-GB" b="1" i="1" dirty="0"/>
              <a:t>For what we want to do, it is </a:t>
            </a:r>
            <a:r>
              <a:rPr lang="en-GB" b="1" i="1" dirty="0" smtClean="0"/>
              <a:t>okay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On tables, ALL PRIVILEGES will grant INSERT, SELECT, UPDATE, DELETE and REFERENCES.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791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GRANT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/>
              <a:t>Granting privileges to the </a:t>
            </a:r>
            <a:r>
              <a:rPr lang="en-GB" b="1" dirty="0">
                <a:hlinkClick r:id="rId3"/>
              </a:rPr>
              <a:t>PUBLIC</a:t>
            </a:r>
            <a:r>
              <a:rPr lang="en-GB" dirty="0"/>
              <a:t> role grants access to </a:t>
            </a:r>
            <a:r>
              <a:rPr lang="en-GB" b="1" i="1" dirty="0"/>
              <a:t>all</a:t>
            </a:r>
            <a:r>
              <a:rPr lang="en-GB" dirty="0"/>
              <a:t> </a:t>
            </a:r>
            <a:r>
              <a:rPr lang="en-GB" b="1" i="1" dirty="0"/>
              <a:t>present</a:t>
            </a:r>
            <a:r>
              <a:rPr lang="en-GB" dirty="0"/>
              <a:t> and </a:t>
            </a:r>
            <a:r>
              <a:rPr lang="en-GB" b="1" i="1" dirty="0"/>
              <a:t>future</a:t>
            </a:r>
            <a:r>
              <a:rPr lang="en-GB" dirty="0"/>
              <a:t> authorised users.</a:t>
            </a:r>
          </a:p>
          <a:p>
            <a:r>
              <a:rPr lang="en-GB" dirty="0" err="1"/>
              <a:t>ObjectName</a:t>
            </a:r>
            <a:r>
              <a:rPr lang="en-GB" dirty="0"/>
              <a:t> can be a base table, view, domain, character set, collation or translation.</a:t>
            </a:r>
          </a:p>
          <a:p>
            <a:r>
              <a:rPr lang="en-GB" dirty="0" err="1"/>
              <a:t>AuthorisationList</a:t>
            </a:r>
            <a:r>
              <a:rPr lang="en-GB" dirty="0"/>
              <a:t> is the user(s) to grant the privilege(s) to.</a:t>
            </a:r>
          </a:p>
          <a:p>
            <a:r>
              <a:rPr lang="en-GB" dirty="0"/>
              <a:t>Using WITH GRANT OPTION allows privileges to be passed on.</a:t>
            </a:r>
          </a:p>
          <a:p>
            <a:pPr lvl="1"/>
            <a:r>
              <a:rPr lang="en-GB" dirty="0"/>
              <a:t>The user can pass the privileges they have been given for the named object to other users.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905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Granting Privileges: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Give the user P000001 full access to the Branch table and let the user pass the privileges on.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ALL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PRIVILEGES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Branch </a:t>
            </a:r>
            <a:b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</a:b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WITH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OPTION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r>
              <a:rPr lang="en-GB" dirty="0"/>
              <a:t>Grant specific privileges: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srgbClr val="FF00FF"/>
                </a:solidFill>
                <a:latin typeface="Consolas" panose="020B0609020204030204" pitchFamily="49" charset="0"/>
              </a:rPr>
              <a:t>UPDATE</a:t>
            </a:r>
            <a:r>
              <a:rPr lang="en-GB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Salary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Staff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r>
              <a:rPr lang="en-GB" dirty="0"/>
              <a:t>If you want to set privileges for </a:t>
            </a:r>
            <a:r>
              <a:rPr lang="en-GB" b="1" dirty="0"/>
              <a:t>ALL Users</a:t>
            </a:r>
            <a:r>
              <a:rPr lang="en-GB" dirty="0"/>
              <a:t> (now and in the future), use the PUBLIC account. Give all users SELECT on Branch table.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Branch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79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REVOKE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Syntax (simplified):</a:t>
            </a:r>
          </a:p>
          <a:p>
            <a:pPr marL="411480" lvl="1" indent="0">
              <a:buNone/>
            </a:pP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REVOKE</a:t>
            </a:r>
            <a: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  <a:t> [GRANT OPTION FOR] </a:t>
            </a:r>
            <a:b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</a:br>
            <a:r>
              <a:rPr lang="en-GB" sz="2000" dirty="0">
                <a:solidFill>
                  <a:srgbClr val="808080"/>
                </a:solidFill>
                <a:latin typeface="Consolas" panose="020B0609020204030204" pitchFamily="49" charset="0"/>
              </a:rPr>
              <a:t>{ </a:t>
            </a:r>
            <a:r>
              <a:rPr lang="en-GB" sz="2000" dirty="0" err="1">
                <a:solidFill>
                  <a:prstClr val="black"/>
                </a:solidFill>
                <a:latin typeface="Consolas" panose="020B0609020204030204" pitchFamily="49" charset="0"/>
              </a:rPr>
              <a:t>PrivilegeList</a:t>
            </a:r>
            <a: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808080"/>
                </a:solidFill>
                <a:latin typeface="Consolas" panose="020B0609020204030204" pitchFamily="49" charset="0"/>
              </a:rPr>
              <a:t>ALL </a:t>
            </a:r>
            <a: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  <a:t>[PRIVILEGES] </a:t>
            </a:r>
            <a:r>
              <a:rPr lang="en-GB" sz="2000" dirty="0">
                <a:solidFill>
                  <a:srgbClr val="808080"/>
                </a:solidFill>
                <a:latin typeface="Consolas" panose="020B0609020204030204" pitchFamily="49" charset="0"/>
              </a:rPr>
              <a:t>}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ON </a:t>
            </a:r>
            <a:r>
              <a:rPr lang="en-GB" sz="2000" dirty="0" err="1">
                <a:solidFill>
                  <a:prstClr val="black"/>
                </a:solidFill>
                <a:latin typeface="Consolas" panose="020B0609020204030204" pitchFamily="49" charset="0"/>
              </a:rPr>
              <a:t>ObjectName</a:t>
            </a:r>
            <a: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b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</a:b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FROM </a:t>
            </a:r>
            <a:r>
              <a:rPr lang="en-GB" sz="2000" dirty="0">
                <a:solidFill>
                  <a:srgbClr val="808080"/>
                </a:solidFill>
                <a:latin typeface="Consolas" panose="020B0609020204030204" pitchFamily="49" charset="0"/>
              </a:rPr>
              <a:t>{ </a:t>
            </a:r>
            <a:r>
              <a:rPr lang="en-GB" sz="2000" dirty="0" err="1">
                <a:solidFill>
                  <a:prstClr val="black"/>
                </a:solidFill>
                <a:latin typeface="Consolas" panose="020B0609020204030204" pitchFamily="49" charset="0"/>
              </a:rPr>
              <a:t>AuthorisationList</a:t>
            </a:r>
            <a:r>
              <a:rPr lang="en-GB" sz="2000" dirty="0" err="1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000" dirty="0" err="1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808080"/>
                </a:solidFill>
                <a:latin typeface="Consolas" panose="020B0609020204030204" pitchFamily="49" charset="0"/>
              </a:rPr>
              <a:t>}</a:t>
            </a:r>
            <a:r>
              <a:rPr lang="en-GB" sz="2000" dirty="0">
                <a:solidFill>
                  <a:prstClr val="black"/>
                </a:solidFill>
                <a:latin typeface="Consolas" panose="020B0609020204030204" pitchFamily="49" charset="0"/>
              </a:rPr>
              <a:t> [RESTRICT|CASCADE]</a:t>
            </a:r>
            <a:endParaRPr lang="en-GB" sz="2000" dirty="0"/>
          </a:p>
          <a:p>
            <a:r>
              <a:rPr lang="en-GB" dirty="0"/>
              <a:t>ALL PRIVILEGES refers to revoking all privileges granted to a user and has again been </a:t>
            </a:r>
            <a:r>
              <a:rPr lang="en-GB" i="1" dirty="0"/>
              <a:t>deprecated in MS SQL server</a:t>
            </a:r>
            <a:r>
              <a:rPr lang="en-GB" dirty="0"/>
              <a:t>.</a:t>
            </a:r>
          </a:p>
          <a:p>
            <a:r>
              <a:rPr lang="en-GB" dirty="0"/>
              <a:t>GRANT OPTION FOR revokes the option to grant the specified permission separately from the privileges themselves.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4751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REVOKE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REVOKE fails if it results in an abandoned object, unless the CASCADE keyword has been specified.</a:t>
            </a:r>
          </a:p>
          <a:p>
            <a:pPr lvl="1"/>
            <a:r>
              <a:rPr lang="en-GB" dirty="0"/>
              <a:t>Abandoned means the authority that allowed the object to be created has been removed.</a:t>
            </a:r>
          </a:p>
          <a:p>
            <a:pPr lvl="1"/>
            <a:r>
              <a:rPr lang="en-GB" dirty="0"/>
              <a:t>If CASCADE is specified and REVOKE results in an abandoned object, the object is DROPPED.</a:t>
            </a:r>
          </a:p>
          <a:p>
            <a:r>
              <a:rPr lang="en-GB" dirty="0"/>
              <a:t>Privileges granted to this user by other users are not affected.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887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8560" y="1550606"/>
            <a:ext cx="8771428" cy="52952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Revoke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69341" y="1556792"/>
            <a:ext cx="5132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User A grants User B INSERT with grant option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69340" y="1926124"/>
            <a:ext cx="4699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en-GB" dirty="0"/>
              <a:t>User B passes INSERT with grant to User 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69339" y="2291332"/>
            <a:ext cx="4898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en-GB" dirty="0"/>
              <a:t>User C receives </a:t>
            </a:r>
            <a:r>
              <a:rPr lang="en-GB" b="1" dirty="0"/>
              <a:t>same</a:t>
            </a:r>
            <a:r>
              <a:rPr lang="en-GB" dirty="0"/>
              <a:t> grants from User E too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59267" y="2664788"/>
            <a:ext cx="495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en-GB" dirty="0"/>
              <a:t>User C passes only INSERT to User D, User D cannot grant other users </a:t>
            </a:r>
            <a:r>
              <a:rPr lang="en-GB" dirty="0" smtClean="0"/>
              <a:t>privilege. </a:t>
            </a:r>
            <a:r>
              <a:rPr lang="en-GB" b="1" dirty="0" smtClean="0"/>
              <a:t>Why?</a:t>
            </a:r>
            <a:endParaRPr lang="en-GB" b="1" dirty="0"/>
          </a:p>
        </p:txBody>
      </p:sp>
      <p:cxnSp>
        <p:nvCxnSpPr>
          <p:cNvPr id="13" name="Straight Arrow Connector 12"/>
          <p:cNvCxnSpPr>
            <a:stCxn id="5" idx="1"/>
          </p:cNvCxnSpPr>
          <p:nvPr/>
        </p:nvCxnSpPr>
        <p:spPr>
          <a:xfrm flipH="1">
            <a:off x="2699792" y="1741458"/>
            <a:ext cx="1369549" cy="7514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1"/>
          </p:cNvCxnSpPr>
          <p:nvPr/>
        </p:nvCxnSpPr>
        <p:spPr>
          <a:xfrm flipH="1">
            <a:off x="2843808" y="2110790"/>
            <a:ext cx="1225532" cy="18942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7740353" y="2492896"/>
            <a:ext cx="994563" cy="32736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8" idx="1"/>
          </p:cNvCxnSpPr>
          <p:nvPr/>
        </p:nvCxnSpPr>
        <p:spPr>
          <a:xfrm flipH="1">
            <a:off x="2411760" y="2987954"/>
            <a:ext cx="1647507" cy="24572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7884368" y="2996952"/>
            <a:ext cx="792088" cy="314167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76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of Revoke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536" y="1540525"/>
            <a:ext cx="8771763" cy="53016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73400" y="1628800"/>
            <a:ext cx="4715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en-GB" dirty="0"/>
              <a:t>User A revokes INSERT from User B, </a:t>
            </a:r>
            <a:r>
              <a:rPr lang="en-GB" b="1" dirty="0"/>
              <a:t>but</a:t>
            </a:r>
            <a:r>
              <a:rPr lang="en-GB" dirty="0"/>
              <a:t> 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73400" y="2054885"/>
            <a:ext cx="51940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Although CASCADE has been used, the privilege is not revoked from User C and User D, because User E also granted this privilege to User C.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67944" y="2924944"/>
            <a:ext cx="5194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If </a:t>
            </a:r>
            <a:r>
              <a:rPr lang="en-GB"/>
              <a:t>User E </a:t>
            </a:r>
            <a:r>
              <a:rPr lang="en-GB" dirty="0"/>
              <a:t>had not given the privileges, CASCADE will revoke the privileges from Users C &amp; D too.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619672" y="1916832"/>
            <a:ext cx="2592288" cy="8640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076056" y="2852936"/>
            <a:ext cx="1584176" cy="18722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574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Revoking Privileges: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Revoke the SELECT privilege on the Branch table from ALL Users.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REVOKE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Branch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r>
              <a:rPr lang="en-GB" dirty="0"/>
              <a:t>Revoke ALL CRUD privileges you have given to P000001 on the Staff table.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REVOKE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INSERT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FF"/>
                </a:solidFill>
                <a:latin typeface="Consolas" panose="020B0609020204030204" pitchFamily="49" charset="0"/>
              </a:rPr>
              <a:t>UPDATE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DELETE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Staff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r>
              <a:rPr lang="en-GB" dirty="0"/>
              <a:t>Revoke ALL privileges you have given to P000001 on the Staff table (but note MS SQL behaviour).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REVOKE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ALL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PRIVILEGES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Staff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P000001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68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Revoking Privileges: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Revoking just the GRANT OPTION from User C (in the Effects of Revoke example), without revoking the underlying privilege (INSERT in this case).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REVOKE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GRANT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OPTION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FOR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INSERT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Staff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UserC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373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The view mechanism provides a powerful and flexible security mechanism by hiding parts of the database from certain users.</a:t>
            </a:r>
          </a:p>
          <a:p>
            <a:r>
              <a:rPr lang="en-GB" dirty="0"/>
              <a:t>The user is not aware of any columns or rows that are missing from the view.</a:t>
            </a:r>
          </a:p>
          <a:p>
            <a:r>
              <a:rPr lang="en-GB" dirty="0"/>
              <a:t>Users can also be granted appropriate privileges to use a view, but not its base relations (tables).</a:t>
            </a:r>
          </a:p>
          <a:p>
            <a:pPr lvl="1"/>
            <a:r>
              <a:rPr lang="en-GB" dirty="0"/>
              <a:t>Thus, providing greater restrictions than simply having certain privileges granted to a user on the base table(s).</a:t>
            </a:r>
          </a:p>
          <a:p>
            <a:r>
              <a:rPr lang="en-GB" dirty="0"/>
              <a:t>Also views restrict the kinds of updates allowed.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911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Backup </a:t>
            </a:r>
            <a:r>
              <a:rPr lang="en-GB" sz="3100" dirty="0"/>
              <a:t>and Recovery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Backup</a:t>
            </a:r>
            <a:r>
              <a:rPr lang="en-GB" dirty="0"/>
              <a:t>: process of periodically taking a copy of the database and log file (and programs) to offline storage media.</a:t>
            </a:r>
          </a:p>
          <a:p>
            <a:pPr lvl="1"/>
            <a:r>
              <a:rPr lang="en-GB" dirty="0"/>
              <a:t>In the event of a failure that renders the database unusable, the backup copy and details captured in log file are used to restore the database to the latest possible consistent state.</a:t>
            </a:r>
          </a:p>
          <a:p>
            <a:r>
              <a:rPr lang="en-GB" b="1" dirty="0"/>
              <a:t>Journaling</a:t>
            </a:r>
            <a:r>
              <a:rPr lang="en-GB" dirty="0"/>
              <a:t>: process of keeping and maintaining a log file (or journal) of all changes made to database to enable effective recovery in event of failure.</a:t>
            </a:r>
          </a:p>
          <a:p>
            <a:pPr lvl="1"/>
            <a:r>
              <a:rPr lang="en-GB" dirty="0"/>
              <a:t>The log file is useful for determining the last known consistent state if the database needs restoring.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59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Integrity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Integrity constraints also contribute to maintaining a secure database system.</a:t>
            </a:r>
          </a:p>
          <a:p>
            <a:r>
              <a:rPr lang="en-GB" dirty="0"/>
              <a:t>They prevent data from becoming invalid, and hence giving misleading or incorrect results.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09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RAID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RAID: Redundant Array of Independent Disks</a:t>
            </a:r>
          </a:p>
          <a:p>
            <a:r>
              <a:rPr lang="en-GB" dirty="0"/>
              <a:t>Hardware that the DBMS is running on must be fault-tolerant.</a:t>
            </a:r>
          </a:p>
          <a:p>
            <a:r>
              <a:rPr lang="en-GB" dirty="0"/>
              <a:t>This means that the DBMS should continue to operate even if one of the hardware components fails.</a:t>
            </a:r>
          </a:p>
          <a:p>
            <a:r>
              <a:rPr lang="en-GB" dirty="0"/>
              <a:t>This suggests having redundant components that can be seamlessly integrated into the working system whenever there is one or more component failures.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61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RAID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The main hardware components that should be fault-tolerant include disk drives, disk controllers, CPU, power supplies, and cooling fans.</a:t>
            </a:r>
          </a:p>
          <a:p>
            <a:r>
              <a:rPr lang="en-GB" dirty="0"/>
              <a:t>Disk drives are the most vulnerable components with the shortest times between failure of any of the hardware components. </a:t>
            </a:r>
          </a:p>
          <a:p>
            <a:r>
              <a:rPr lang="en-GB" dirty="0"/>
              <a:t>One solution to this problem is the use of </a:t>
            </a:r>
            <a:r>
              <a:rPr lang="en-GB" dirty="0">
                <a:hlinkClick r:id="rId2"/>
              </a:rPr>
              <a:t>RAID</a:t>
            </a:r>
            <a:r>
              <a:rPr lang="en-GB" dirty="0"/>
              <a:t>.</a:t>
            </a:r>
          </a:p>
          <a:p>
            <a:pPr marL="365760" lvl="1" indent="0">
              <a:buNone/>
            </a:pPr>
            <a:r>
              <a:rPr lang="en-GB" dirty="0"/>
              <a:t>Provides a large disk array comprising an arrangement of several independent disks that are organized to improve reliability and at the same time increase performance.</a:t>
            </a:r>
          </a:p>
        </p:txBody>
      </p:sp>
    </p:spTree>
    <p:extLst>
      <p:ext uri="{BB962C8B-B14F-4D97-AF65-F5344CB8AC3E}">
        <p14:creationId xmlns:p14="http://schemas.microsoft.com/office/powerpoint/2010/main" val="132974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Encryption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Encryption is the encoding of data by a special algorithm that renders the data unreadable by any program without the decryption key.</a:t>
            </a:r>
          </a:p>
          <a:p>
            <a:r>
              <a:rPr lang="en-GB" dirty="0"/>
              <a:t>Requires a cipher system, consisting of:</a:t>
            </a:r>
          </a:p>
          <a:p>
            <a:pPr lvl="1"/>
            <a:r>
              <a:rPr lang="en-GB" b="1" i="1" dirty="0"/>
              <a:t>Encryption algorithm</a:t>
            </a:r>
            <a:r>
              <a:rPr lang="en-GB" dirty="0"/>
              <a:t>: converts plaintext to </a:t>
            </a:r>
            <a:r>
              <a:rPr lang="en-GB" dirty="0" err="1"/>
              <a:t>ciphertext</a:t>
            </a:r>
            <a:r>
              <a:rPr lang="en-GB" dirty="0"/>
              <a:t>.</a:t>
            </a:r>
          </a:p>
          <a:p>
            <a:pPr lvl="1"/>
            <a:r>
              <a:rPr lang="en-GB" b="1" i="1" dirty="0"/>
              <a:t>Encryption Key</a:t>
            </a:r>
            <a:r>
              <a:rPr lang="en-GB" dirty="0"/>
              <a:t>: part of the input for the encrypting algorithm from a very large set of possible keys.</a:t>
            </a:r>
          </a:p>
          <a:p>
            <a:pPr lvl="1"/>
            <a:r>
              <a:rPr lang="en-GB" b="1" i="1" dirty="0"/>
              <a:t>Decryption algorithm</a:t>
            </a:r>
            <a:r>
              <a:rPr lang="en-GB" dirty="0"/>
              <a:t>: reproduces plaintext from </a:t>
            </a:r>
            <a:r>
              <a:rPr lang="en-GB" dirty="0" err="1"/>
              <a:t>ciphertext</a:t>
            </a:r>
            <a:r>
              <a:rPr lang="en-GB" dirty="0"/>
              <a:t>.</a:t>
            </a:r>
          </a:p>
          <a:p>
            <a:pPr lvl="1"/>
            <a:r>
              <a:rPr lang="en-GB" b="1" i="1" dirty="0"/>
              <a:t>Decryption Key</a:t>
            </a:r>
            <a:r>
              <a:rPr lang="en-GB" dirty="0"/>
              <a:t>: part of the input for the decrypting algorithm from a very large set of possible keys.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128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Countermeasures</a:t>
            </a:r>
            <a:br>
              <a:rPr lang="en-GB" dirty="0" smtClean="0"/>
            </a:br>
            <a:r>
              <a:rPr lang="en-GB" sz="3100" dirty="0" smtClean="0"/>
              <a:t>Encryption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Two main techniques:</a:t>
            </a:r>
          </a:p>
          <a:p>
            <a:r>
              <a:rPr lang="en-GB" dirty="0"/>
              <a:t>Symmetric Key Encryption</a:t>
            </a:r>
          </a:p>
          <a:p>
            <a:pPr lvl="1"/>
            <a:r>
              <a:rPr lang="en-GB" dirty="0"/>
              <a:t>The encryption key is the same as the decryption key.</a:t>
            </a:r>
          </a:p>
          <a:p>
            <a:pPr lvl="1"/>
            <a:r>
              <a:rPr lang="en-GB" dirty="0"/>
              <a:t>Relies on safe communication lines for exchanging the key.</a:t>
            </a:r>
          </a:p>
          <a:p>
            <a:r>
              <a:rPr lang="en-GB" dirty="0"/>
              <a:t>Asymmetric Key Encryption</a:t>
            </a:r>
          </a:p>
          <a:p>
            <a:pPr lvl="1"/>
            <a:r>
              <a:rPr lang="en-GB" dirty="0"/>
              <a:t>Uses different keys for encryption and decryption.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75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data should be encrypted?</a:t>
            </a:r>
          </a:p>
        </p:txBody>
      </p:sp>
    </p:spTree>
    <p:extLst>
      <p:ext uri="{BB962C8B-B14F-4D97-AF65-F5344CB8AC3E}">
        <p14:creationId xmlns:p14="http://schemas.microsoft.com/office/powerpoint/2010/main" val="75161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Encrypting Data at Rest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Data at rest refers to inactive data stored in digital form (in our case in a database).</a:t>
            </a:r>
          </a:p>
          <a:p>
            <a:r>
              <a:rPr lang="en-GB" dirty="0"/>
              <a:t>In MS SQL Server, and Oracle, Transparent Data Encryption (TDE) is used to encrypt data at rest.</a:t>
            </a:r>
          </a:p>
          <a:p>
            <a:pPr lvl="1"/>
            <a:r>
              <a:rPr lang="en-GB" dirty="0"/>
              <a:t>TDE performs real-time I/O encryption and decryption of the data and log files.</a:t>
            </a:r>
          </a:p>
          <a:p>
            <a:pPr lvl="1"/>
            <a:r>
              <a:rPr lang="en-GB" dirty="0"/>
              <a:t>It supports both symmetric and asymmetric keys.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37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Review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Explain the following in terms of providing security for a database:</a:t>
            </a:r>
          </a:p>
          <a:p>
            <a:r>
              <a:rPr lang="en-GB" dirty="0"/>
              <a:t>Authorisation</a:t>
            </a:r>
          </a:p>
          <a:p>
            <a:r>
              <a:rPr lang="en-GB" dirty="0"/>
              <a:t>Authentication</a:t>
            </a:r>
          </a:p>
          <a:p>
            <a:r>
              <a:rPr lang="en-GB" dirty="0"/>
              <a:t>Access Controls</a:t>
            </a:r>
          </a:p>
          <a:p>
            <a:r>
              <a:rPr lang="en-GB" dirty="0"/>
              <a:t>Views</a:t>
            </a:r>
          </a:p>
          <a:p>
            <a:r>
              <a:rPr lang="en-GB" dirty="0"/>
              <a:t>Backup and Recovery</a:t>
            </a:r>
          </a:p>
          <a:p>
            <a:r>
              <a:rPr lang="en-GB" dirty="0"/>
              <a:t>Integrity</a:t>
            </a:r>
          </a:p>
          <a:p>
            <a:r>
              <a:rPr lang="en-GB" dirty="0"/>
              <a:t>Encryption</a:t>
            </a:r>
          </a:p>
          <a:p>
            <a:r>
              <a:rPr lang="en-GB" dirty="0"/>
              <a:t>RAID Technology</a:t>
            </a:r>
          </a:p>
        </p:txBody>
      </p:sp>
    </p:spTree>
    <p:extLst>
      <p:ext uri="{BB962C8B-B14F-4D97-AF65-F5344CB8AC3E}">
        <p14:creationId xmlns:p14="http://schemas.microsoft.com/office/powerpoint/2010/main" val="413213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Download </a:t>
            </a:r>
            <a:r>
              <a:rPr lang="en-GB" dirty="0"/>
              <a:t>Instructions from Moodle.</a:t>
            </a:r>
          </a:p>
        </p:txBody>
      </p:sp>
    </p:spTree>
    <p:extLst>
      <p:ext uri="{BB962C8B-B14F-4D97-AF65-F5344CB8AC3E}">
        <p14:creationId xmlns:p14="http://schemas.microsoft.com/office/powerpoint/2010/main" val="339129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</a:t>
            </a:r>
            <a:r>
              <a:rPr lang="en-GB" dirty="0"/>
              <a:t>D</a:t>
            </a:r>
            <a:r>
              <a:rPr lang="en-GB" dirty="0" smtClean="0"/>
              <a:t>ata </a:t>
            </a:r>
            <a:r>
              <a:rPr lang="en-GB" dirty="0"/>
              <a:t>S</a:t>
            </a:r>
            <a:r>
              <a:rPr lang="en-GB" dirty="0" smtClean="0"/>
              <a:t>hould be Encrypted?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Encrypt any personal information held electronically that would cause damage or distress if it were lost or stolen.</a:t>
            </a:r>
          </a:p>
          <a:p>
            <a:r>
              <a:rPr lang="en-GB" dirty="0" smtClean="0"/>
              <a:t>See what the UK government says about:</a:t>
            </a:r>
          </a:p>
          <a:p>
            <a:pPr lvl="1"/>
            <a:r>
              <a:rPr lang="en-GB" dirty="0" smtClean="0">
                <a:hlinkClick r:id="rId2"/>
              </a:rPr>
              <a:t>Encryption</a:t>
            </a:r>
            <a:endParaRPr lang="en-GB" dirty="0" smtClean="0"/>
          </a:p>
          <a:p>
            <a:pPr lvl="1"/>
            <a:r>
              <a:rPr lang="en-GB" dirty="0" smtClean="0">
                <a:hlinkClick r:id="rId3"/>
              </a:rPr>
              <a:t>Data Protection</a:t>
            </a:r>
            <a:endParaRPr lang="en-GB" dirty="0" smtClean="0"/>
          </a:p>
          <a:p>
            <a:pPr lvl="1"/>
            <a:r>
              <a:rPr lang="en-GB" dirty="0" smtClean="0">
                <a:hlinkClick r:id="rId4"/>
              </a:rPr>
              <a:t>Personal Data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74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25930</TotalTime>
  <Words>2965</Words>
  <Application>Microsoft Office PowerPoint</Application>
  <PresentationFormat>On-screen Show (4:3)</PresentationFormat>
  <Paragraphs>351</Paragraphs>
  <Slides>50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Database Security</vt:lpstr>
      <vt:lpstr>Today’s Lecture</vt:lpstr>
      <vt:lpstr>Data is Valuable!!</vt:lpstr>
      <vt:lpstr>Data Security</vt:lpstr>
      <vt:lpstr>The CIA Model of Security</vt:lpstr>
      <vt:lpstr>Database Security</vt:lpstr>
      <vt:lpstr>Database Security</vt:lpstr>
      <vt:lpstr>Database Threats</vt:lpstr>
      <vt:lpstr>Summary of Threats to Computer Systems</vt:lpstr>
      <vt:lpstr>Countermeasures: Computer-Based Security Controls</vt:lpstr>
      <vt:lpstr>Countermeasures Authentication and Authorisation</vt:lpstr>
      <vt:lpstr>Countermeasures Authentication</vt:lpstr>
      <vt:lpstr>Countermeasures Authorisation</vt:lpstr>
      <vt:lpstr>MS SQL Server  Authorisation and Authentication</vt:lpstr>
      <vt:lpstr>MS SQL Server  Authorisation and Authentication</vt:lpstr>
      <vt:lpstr>MS SQL Server Users and Logins</vt:lpstr>
      <vt:lpstr>MS SQL dbo Schema</vt:lpstr>
      <vt:lpstr>Creating Logins in SQL Server</vt:lpstr>
      <vt:lpstr>Creating Logins in MS SQL Server</vt:lpstr>
      <vt:lpstr>Creating Database Users in SQL Server</vt:lpstr>
      <vt:lpstr>Creating Database Users in SQL Server</vt:lpstr>
      <vt:lpstr>Countermeasures Access Control</vt:lpstr>
      <vt:lpstr>Two Types of Access Control</vt:lpstr>
      <vt:lpstr>Discretionary Access Control (DAC)</vt:lpstr>
      <vt:lpstr>Privileges defined by ISO Standard</vt:lpstr>
      <vt:lpstr>Specifying Privileges</vt:lpstr>
      <vt:lpstr>Specifying Privileges</vt:lpstr>
      <vt:lpstr>MS SQL Server Database Level Roles and Permissions</vt:lpstr>
      <vt:lpstr>The GRANT Statement</vt:lpstr>
      <vt:lpstr>The GRANT Statement</vt:lpstr>
      <vt:lpstr>The GRANT Statement</vt:lpstr>
      <vt:lpstr>Granting Privileges: Examples</vt:lpstr>
      <vt:lpstr>The REVOKE Statement</vt:lpstr>
      <vt:lpstr>The REVOKE Statement</vt:lpstr>
      <vt:lpstr>Effects of Revoke</vt:lpstr>
      <vt:lpstr>Effects of Revoke</vt:lpstr>
      <vt:lpstr>Revoking Privileges: Examples</vt:lpstr>
      <vt:lpstr>Revoking Privileges: Examples</vt:lpstr>
      <vt:lpstr>Countermeasures Views</vt:lpstr>
      <vt:lpstr>Countermeasures Backup and Recovery</vt:lpstr>
      <vt:lpstr>Countermeasures Integrity</vt:lpstr>
      <vt:lpstr>Countermeasures RAID</vt:lpstr>
      <vt:lpstr>Countermeasures RAID</vt:lpstr>
      <vt:lpstr>Countermeasures Encryption</vt:lpstr>
      <vt:lpstr>Countermeasures Encryption</vt:lpstr>
      <vt:lpstr>Question</vt:lpstr>
      <vt:lpstr>Encrypting Data at Rest</vt:lpstr>
      <vt:lpstr>Review Questions</vt:lpstr>
      <vt:lpstr>Lab Exercise</vt:lpstr>
      <vt:lpstr>What Data Should be Encrypted?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1904</cp:revision>
  <cp:lastPrinted>2019-11-22T07:05:34Z</cp:lastPrinted>
  <dcterms:created xsi:type="dcterms:W3CDTF">2013-09-18T07:00:31Z</dcterms:created>
  <dcterms:modified xsi:type="dcterms:W3CDTF">2019-11-25T12:03:34Z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