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1.xml" ContentType="application/inkml+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notesMasterIdLst>
    <p:notesMasterId r:id="rId22"/>
  </p:notesMasterIdLst>
  <p:sldIdLst>
    <p:sldId id="266" r:id="rId2"/>
    <p:sldId id="262" r:id="rId3"/>
    <p:sldId id="276" r:id="rId4"/>
    <p:sldId id="268" r:id="rId5"/>
    <p:sldId id="269" r:id="rId6"/>
    <p:sldId id="270" r:id="rId7"/>
    <p:sldId id="257" r:id="rId8"/>
    <p:sldId id="272" r:id="rId9"/>
    <p:sldId id="277" r:id="rId10"/>
    <p:sldId id="278" r:id="rId11"/>
    <p:sldId id="279" r:id="rId12"/>
    <p:sldId id="275" r:id="rId13"/>
    <p:sldId id="271" r:id="rId14"/>
    <p:sldId id="258" r:id="rId15"/>
    <p:sldId id="273" r:id="rId16"/>
    <p:sldId id="259" r:id="rId17"/>
    <p:sldId id="267" r:id="rId18"/>
    <p:sldId id="274" r:id="rId19"/>
    <p:sldId id="260" r:id="rId20"/>
    <p:sldId id="263" r:id="rId21"/>
  </p:sldIdLst>
  <p:sldSz cx="12192000" cy="6858000"/>
  <p:notesSz cx="6858000" cy="9144000"/>
  <p:custDataLst>
    <p:tags r:id="rId23"/>
  </p:custDataLst>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311A37-72D2-4603-B602-58342B2570C0}" v="26" dt="2024-03-13T21:45:14.680"/>
    <p1510:client id="{8B3AF0D9-6633-9F4A-9542-31CF5D88555E}" v="18" dt="2024-03-13T10:02:42.286"/>
    <p1510:client id="{9F19A973-D5B0-44A6-BFF0-48C0A24909FA}" v="2763" dt="2024-03-13T15:33:09.3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553" autoAdjust="0"/>
  </p:normalViewPr>
  <p:slideViewPr>
    <p:cSldViewPr snapToGrid="0">
      <p:cViewPr varScale="1">
        <p:scale>
          <a:sx n="93" d="100"/>
          <a:sy n="93" d="100"/>
        </p:scale>
        <p:origin x="1236" y="8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gs" Target="tags/tag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161BF9-1BB3-4F18-9259-ED4C630DFAB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42A6A40-195A-41E7-AF74-C18D61E8E4C0}">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These are crimes which do not depend on computers or networks but have been transformed in scale or form by the use of the internet and communications technology. The categories are: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A36DC49-F53B-4376-AAEE-12D52E08DB39}" type="parTrans" cxnId="{C9D4A1AB-53AA-41D8-84CA-17C2D9110802}">
      <dgm:prSet/>
      <dgm:spPr/>
      <dgm:t>
        <a:bodyPr/>
        <a:lstStyle/>
        <a:p>
          <a:endParaRPr lang="en-US"/>
        </a:p>
      </dgm:t>
    </dgm:pt>
    <dgm:pt modelId="{B7992707-FD6B-49D2-8E1C-6CD01002FE47}" type="sibTrans" cxnId="{C9D4A1AB-53AA-41D8-84CA-17C2D9110802}">
      <dgm:prSet/>
      <dgm:spPr/>
      <dgm:t>
        <a:bodyPr/>
        <a:lstStyle/>
        <a:p>
          <a:endParaRPr lang="en-US"/>
        </a:p>
      </dgm:t>
    </dgm:pt>
    <dgm:pt modelId="{D3E90C81-EE7D-4D55-9814-CC1CE428FCBB}">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Economic related cybercrime</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0A3B75BE-81BA-428C-B905-BDC22F2D551A}" type="parTrans" cxnId="{F5B33940-DAF2-4555-B828-951396EBD13B}">
      <dgm:prSet/>
      <dgm:spPr/>
      <dgm:t>
        <a:bodyPr/>
        <a:lstStyle/>
        <a:p>
          <a:endParaRPr lang="en-US"/>
        </a:p>
      </dgm:t>
    </dgm:pt>
    <dgm:pt modelId="{CE1F38E0-6D17-4F9B-A825-F883945E2FB1}" type="sibTrans" cxnId="{F5B33940-DAF2-4555-B828-951396EBD13B}">
      <dgm:prSet/>
      <dgm:spPr/>
      <dgm:t>
        <a:bodyPr/>
        <a:lstStyle/>
        <a:p>
          <a:endParaRPr lang="en-US"/>
        </a:p>
      </dgm:t>
    </dgm:pt>
    <dgm:pt modelId="{0CFA30E8-A15C-4C8B-A244-7FBE3F755F4F}">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Online marketplaces for illegal items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1A689BC3-1879-4A7F-9104-F3A1CBC4D5A1}" type="parTrans" cxnId="{7392109B-72F8-4353-8A46-E081BF58436D}">
      <dgm:prSet/>
      <dgm:spPr/>
      <dgm:t>
        <a:bodyPr/>
        <a:lstStyle/>
        <a:p>
          <a:endParaRPr lang="en-US"/>
        </a:p>
      </dgm:t>
    </dgm:pt>
    <dgm:pt modelId="{B1DEF0E6-6E88-4DAD-AA20-D95372D70775}" type="sibTrans" cxnId="{7392109B-72F8-4353-8A46-E081BF58436D}">
      <dgm:prSet/>
      <dgm:spPr/>
      <dgm:t>
        <a:bodyPr/>
        <a:lstStyle/>
        <a:p>
          <a:endParaRPr lang="en-US"/>
        </a:p>
      </dgm:t>
    </dgm:pt>
    <dgm:pt modelId="{9F7A969C-F8D1-4653-9DFA-4DBAF8A96595}">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Cyber bullying/ trolling</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9E30E515-C781-4365-89E0-F58D0A2D2A83}" type="parTrans" cxnId="{0A2716F4-8831-4CE6-A3E8-C301866B360B}">
      <dgm:prSet/>
      <dgm:spPr/>
      <dgm:t>
        <a:bodyPr/>
        <a:lstStyle/>
        <a:p>
          <a:endParaRPr lang="en-US"/>
        </a:p>
      </dgm:t>
    </dgm:pt>
    <dgm:pt modelId="{BBF3E12D-91F9-49F3-B326-04AA61AB465C}" type="sibTrans" cxnId="{0A2716F4-8831-4CE6-A3E8-C301866B360B}">
      <dgm:prSet/>
      <dgm:spPr/>
      <dgm:t>
        <a:bodyPr/>
        <a:lstStyle/>
        <a:p>
          <a:endParaRPr lang="en-US"/>
        </a:p>
      </dgm:t>
    </dgm:pt>
    <dgm:pt modelId="{111D044F-1DA1-4B44-BE0E-F6AE0EF686D2}">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Child sexual offences and indecent images of children</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5BE972E8-0046-4E8D-8611-55BCA0E17F77}" type="parTrans" cxnId="{1A20FC00-7F44-4C45-9503-209C5C844147}">
      <dgm:prSet/>
      <dgm:spPr/>
      <dgm:t>
        <a:bodyPr/>
        <a:lstStyle/>
        <a:p>
          <a:endParaRPr lang="en-US"/>
        </a:p>
      </dgm:t>
    </dgm:pt>
    <dgm:pt modelId="{5BEEEDE3-EF9E-432D-A455-18290E8B21ED}" type="sibTrans" cxnId="{1A20FC00-7F44-4C45-9503-209C5C844147}">
      <dgm:prSet/>
      <dgm:spPr/>
      <dgm:t>
        <a:bodyPr/>
        <a:lstStyle/>
        <a:p>
          <a:endParaRPr lang="en-US"/>
        </a:p>
      </dgm:t>
    </dgm:pt>
    <dgm:pt modelId="{94754D6C-4142-4FE3-8AC6-695BFA8E0549}">
      <dgm:prSet/>
      <dgm:spPr/>
      <dgm:t>
        <a:bodyPr/>
        <a:lstStyle/>
        <a:p>
          <a:r>
            <a:rPr lang="en-GB" dirty="0">
              <a:latin typeface="Calibri" panose="020F0502020204030204" pitchFamily="34" charset="0"/>
              <a:ea typeface="Calibri" panose="020F0502020204030204" pitchFamily="34" charset="0"/>
              <a:cs typeface="Calibri" panose="020F0502020204030204" pitchFamily="34" charset="0"/>
            </a:rPr>
            <a:t>Offences that specifically target individuals, including cyber-enabled violence against women and girls.</a:t>
          </a:r>
          <a:endParaRPr lang="en-US" dirty="0">
            <a:latin typeface="Calibri" panose="020F0502020204030204" pitchFamily="34" charset="0"/>
            <a:ea typeface="Calibri" panose="020F0502020204030204" pitchFamily="34" charset="0"/>
            <a:cs typeface="Calibri" panose="020F0502020204030204" pitchFamily="34" charset="0"/>
          </a:endParaRPr>
        </a:p>
      </dgm:t>
    </dgm:pt>
    <dgm:pt modelId="{850F11A6-7FA9-4A46-AC98-60B9CA9CA24B}" type="parTrans" cxnId="{88DE2943-74BC-4B35-82EA-4D01DAE4E96D}">
      <dgm:prSet/>
      <dgm:spPr/>
      <dgm:t>
        <a:bodyPr/>
        <a:lstStyle/>
        <a:p>
          <a:endParaRPr lang="en-US"/>
        </a:p>
      </dgm:t>
    </dgm:pt>
    <dgm:pt modelId="{64DD5FFB-49F3-47CB-8E56-E000DB72BBF4}" type="sibTrans" cxnId="{88DE2943-74BC-4B35-82EA-4D01DAE4E96D}">
      <dgm:prSet/>
      <dgm:spPr/>
      <dgm:t>
        <a:bodyPr/>
        <a:lstStyle/>
        <a:p>
          <a:endParaRPr lang="en-US"/>
        </a:p>
      </dgm:t>
    </dgm:pt>
    <dgm:pt modelId="{799D1B08-314B-4B0C-988F-75F774A214CA}" type="pres">
      <dgm:prSet presAssocID="{CE161BF9-1BB3-4F18-9259-ED4C630DFABE}" presName="linear" presStyleCnt="0">
        <dgm:presLayoutVars>
          <dgm:animLvl val="lvl"/>
          <dgm:resizeHandles val="exact"/>
        </dgm:presLayoutVars>
      </dgm:prSet>
      <dgm:spPr/>
    </dgm:pt>
    <dgm:pt modelId="{946B20E7-C2BA-4E37-B423-D7514715FBCF}" type="pres">
      <dgm:prSet presAssocID="{D42A6A40-195A-41E7-AF74-C18D61E8E4C0}" presName="parentText" presStyleLbl="node1" presStyleIdx="0" presStyleCnt="1">
        <dgm:presLayoutVars>
          <dgm:chMax val="0"/>
          <dgm:bulletEnabled val="1"/>
        </dgm:presLayoutVars>
      </dgm:prSet>
      <dgm:spPr/>
    </dgm:pt>
    <dgm:pt modelId="{3C2D444C-DECE-41B1-B141-92E29938E152}" type="pres">
      <dgm:prSet presAssocID="{D42A6A40-195A-41E7-AF74-C18D61E8E4C0}" presName="childText" presStyleLbl="revTx" presStyleIdx="0" presStyleCnt="1">
        <dgm:presLayoutVars>
          <dgm:bulletEnabled val="1"/>
        </dgm:presLayoutVars>
      </dgm:prSet>
      <dgm:spPr/>
    </dgm:pt>
  </dgm:ptLst>
  <dgm:cxnLst>
    <dgm:cxn modelId="{1A20FC00-7F44-4C45-9503-209C5C844147}" srcId="{D42A6A40-195A-41E7-AF74-C18D61E8E4C0}" destId="{111D044F-1DA1-4B44-BE0E-F6AE0EF686D2}" srcOrd="3" destOrd="0" parTransId="{5BE972E8-0046-4E8D-8611-55BCA0E17F77}" sibTransId="{5BEEEDE3-EF9E-432D-A455-18290E8B21ED}"/>
    <dgm:cxn modelId="{659D1A28-DCB1-4BC3-9B06-E124376E4645}" type="presOf" srcId="{CE161BF9-1BB3-4F18-9259-ED4C630DFABE}" destId="{799D1B08-314B-4B0C-988F-75F774A214CA}" srcOrd="0" destOrd="0" presId="urn:microsoft.com/office/officeart/2005/8/layout/vList2"/>
    <dgm:cxn modelId="{F5B33940-DAF2-4555-B828-951396EBD13B}" srcId="{D42A6A40-195A-41E7-AF74-C18D61E8E4C0}" destId="{D3E90C81-EE7D-4D55-9814-CC1CE428FCBB}" srcOrd="0" destOrd="0" parTransId="{0A3B75BE-81BA-428C-B905-BDC22F2D551A}" sibTransId="{CE1F38E0-6D17-4F9B-A825-F883945E2FB1}"/>
    <dgm:cxn modelId="{4CA2805C-E105-4BB8-85B7-6B2697F7960A}" type="presOf" srcId="{111D044F-1DA1-4B44-BE0E-F6AE0EF686D2}" destId="{3C2D444C-DECE-41B1-B141-92E29938E152}" srcOrd="0" destOrd="3" presId="urn:microsoft.com/office/officeart/2005/8/layout/vList2"/>
    <dgm:cxn modelId="{88DE2943-74BC-4B35-82EA-4D01DAE4E96D}" srcId="{D42A6A40-195A-41E7-AF74-C18D61E8E4C0}" destId="{94754D6C-4142-4FE3-8AC6-695BFA8E0549}" srcOrd="4" destOrd="0" parTransId="{850F11A6-7FA9-4A46-AC98-60B9CA9CA24B}" sibTransId="{64DD5FFB-49F3-47CB-8E56-E000DB72BBF4}"/>
    <dgm:cxn modelId="{47875F4E-E4C2-43F4-94EB-75027DFC1C8E}" type="presOf" srcId="{94754D6C-4142-4FE3-8AC6-695BFA8E0549}" destId="{3C2D444C-DECE-41B1-B141-92E29938E152}" srcOrd="0" destOrd="4" presId="urn:microsoft.com/office/officeart/2005/8/layout/vList2"/>
    <dgm:cxn modelId="{1A13208A-8BDF-4B6C-B926-980779C11EF9}" type="presOf" srcId="{D3E90C81-EE7D-4D55-9814-CC1CE428FCBB}" destId="{3C2D444C-DECE-41B1-B141-92E29938E152}" srcOrd="0" destOrd="0" presId="urn:microsoft.com/office/officeart/2005/8/layout/vList2"/>
    <dgm:cxn modelId="{7392109B-72F8-4353-8A46-E081BF58436D}" srcId="{D42A6A40-195A-41E7-AF74-C18D61E8E4C0}" destId="{0CFA30E8-A15C-4C8B-A244-7FBE3F755F4F}" srcOrd="1" destOrd="0" parTransId="{1A689BC3-1879-4A7F-9104-F3A1CBC4D5A1}" sibTransId="{B1DEF0E6-6E88-4DAD-AA20-D95372D70775}"/>
    <dgm:cxn modelId="{C4A088A2-57B3-44DB-8E73-79A262A609B2}" type="presOf" srcId="{D42A6A40-195A-41E7-AF74-C18D61E8E4C0}" destId="{946B20E7-C2BA-4E37-B423-D7514715FBCF}" srcOrd="0" destOrd="0" presId="urn:microsoft.com/office/officeart/2005/8/layout/vList2"/>
    <dgm:cxn modelId="{C9D4A1AB-53AA-41D8-84CA-17C2D9110802}" srcId="{CE161BF9-1BB3-4F18-9259-ED4C630DFABE}" destId="{D42A6A40-195A-41E7-AF74-C18D61E8E4C0}" srcOrd="0" destOrd="0" parTransId="{5A36DC49-F53B-4376-AAEE-12D52E08DB39}" sibTransId="{B7992707-FD6B-49D2-8E1C-6CD01002FE47}"/>
    <dgm:cxn modelId="{2D93A5C3-D12E-4E87-A4BB-95842B71EDE7}" type="presOf" srcId="{0CFA30E8-A15C-4C8B-A244-7FBE3F755F4F}" destId="{3C2D444C-DECE-41B1-B141-92E29938E152}" srcOrd="0" destOrd="1" presId="urn:microsoft.com/office/officeart/2005/8/layout/vList2"/>
    <dgm:cxn modelId="{8DE3C4D4-C69E-45AB-9CEC-0F554DE64494}" type="presOf" srcId="{9F7A969C-F8D1-4653-9DFA-4DBAF8A96595}" destId="{3C2D444C-DECE-41B1-B141-92E29938E152}" srcOrd="0" destOrd="2" presId="urn:microsoft.com/office/officeart/2005/8/layout/vList2"/>
    <dgm:cxn modelId="{0A2716F4-8831-4CE6-A3E8-C301866B360B}" srcId="{D42A6A40-195A-41E7-AF74-C18D61E8E4C0}" destId="{9F7A969C-F8D1-4653-9DFA-4DBAF8A96595}" srcOrd="2" destOrd="0" parTransId="{9E30E515-C781-4365-89E0-F58D0A2D2A83}" sibTransId="{BBF3E12D-91F9-49F3-B326-04AA61AB465C}"/>
    <dgm:cxn modelId="{4E775405-D3AD-4783-9095-0997481F8069}" type="presParOf" srcId="{799D1B08-314B-4B0C-988F-75F774A214CA}" destId="{946B20E7-C2BA-4E37-B423-D7514715FBCF}" srcOrd="0" destOrd="0" presId="urn:microsoft.com/office/officeart/2005/8/layout/vList2"/>
    <dgm:cxn modelId="{ED2B27BC-5752-431E-BBE9-8CF69B260ED4}" type="presParOf" srcId="{799D1B08-314B-4B0C-988F-75F774A214CA}" destId="{3C2D444C-DECE-41B1-B141-92E29938E15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B20E7-C2BA-4E37-B423-D7514715FBCF}">
      <dsp:nvSpPr>
        <dsp:cNvPr id="0" name=""/>
        <dsp:cNvSpPr/>
      </dsp:nvSpPr>
      <dsp:spPr>
        <a:xfrm>
          <a:off x="0" y="41925"/>
          <a:ext cx="6900512" cy="25108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latin typeface="Calibri" panose="020F0502020204030204" pitchFamily="34" charset="0"/>
              <a:ea typeface="Calibri" panose="020F0502020204030204" pitchFamily="34" charset="0"/>
              <a:cs typeface="Calibri" panose="020F0502020204030204" pitchFamily="34" charset="0"/>
            </a:rPr>
            <a:t>These are crimes which do not depend on computers or networks but have been transformed in scale or form by the use of the internet and communications technology. The categories are:</a:t>
          </a:r>
          <a:endParaRPr lang="en-US" sz="2900" kern="1200" dirty="0">
            <a:latin typeface="Calibri" panose="020F0502020204030204" pitchFamily="34" charset="0"/>
            <a:ea typeface="Calibri" panose="020F0502020204030204" pitchFamily="34" charset="0"/>
            <a:cs typeface="Calibri" panose="020F0502020204030204" pitchFamily="34" charset="0"/>
          </a:endParaRPr>
        </a:p>
      </dsp:txBody>
      <dsp:txXfrm>
        <a:off x="122568" y="164493"/>
        <a:ext cx="6655376" cy="2265683"/>
      </dsp:txXfrm>
    </dsp:sp>
    <dsp:sp modelId="{3C2D444C-DECE-41B1-B141-92E29938E152}">
      <dsp:nvSpPr>
        <dsp:cNvPr id="0" name=""/>
        <dsp:cNvSpPr/>
      </dsp:nvSpPr>
      <dsp:spPr>
        <a:xfrm>
          <a:off x="0" y="2552745"/>
          <a:ext cx="6900512" cy="2941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Economic related cybercrime</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Online marketplaces for illegal items</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Cyber bullying/ trolling</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Child sexual offences and indecent images of children</a:t>
          </a:r>
          <a:endParaRPr lang="en-US" sz="2300" kern="1200" dirty="0">
            <a:latin typeface="Calibri" panose="020F0502020204030204" pitchFamily="34" charset="0"/>
            <a:ea typeface="Calibri" panose="020F0502020204030204" pitchFamily="34" charset="0"/>
            <a:cs typeface="Calibri" panose="020F0502020204030204" pitchFamily="34" charset="0"/>
          </a:endParaRPr>
        </a:p>
        <a:p>
          <a:pPr marL="228600" lvl="1" indent="-228600" algn="l" defTabSz="1022350">
            <a:lnSpc>
              <a:spcPct val="90000"/>
            </a:lnSpc>
            <a:spcBef>
              <a:spcPct val="0"/>
            </a:spcBef>
            <a:spcAft>
              <a:spcPct val="20000"/>
            </a:spcAft>
            <a:buChar char="•"/>
          </a:pPr>
          <a:r>
            <a:rPr lang="en-GB" sz="2300" kern="1200" dirty="0">
              <a:latin typeface="Calibri" panose="020F0502020204030204" pitchFamily="34" charset="0"/>
              <a:ea typeface="Calibri" panose="020F0502020204030204" pitchFamily="34" charset="0"/>
              <a:cs typeface="Calibri" panose="020F0502020204030204" pitchFamily="34" charset="0"/>
            </a:rPr>
            <a:t>Offences that specifically target individuals, including cyber-enabled violence against women and girls.</a:t>
          </a:r>
          <a:endParaRPr lang="en-US" sz="2300" kern="1200" dirty="0">
            <a:latin typeface="Calibri" panose="020F0502020204030204" pitchFamily="34" charset="0"/>
            <a:ea typeface="Calibri" panose="020F0502020204030204" pitchFamily="34" charset="0"/>
            <a:cs typeface="Calibri" panose="020F0502020204030204" pitchFamily="34" charset="0"/>
          </a:endParaRPr>
        </a:p>
      </dsp:txBody>
      <dsp:txXfrm>
        <a:off x="0" y="2552745"/>
        <a:ext cx="6900512" cy="2941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27T10:48:53.382"/>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D33FD5-A92B-4B20-AFFC-E7B05FB5B6F7}" type="datetimeFigureOut">
              <a:t>11/27/2025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37B721-0981-4F89-8128-8DFD68C2296F}" type="slidenum">
              <a:t>‹#›</a:t>
            </a:fld>
            <a:endParaRPr lang="en-GB"/>
          </a:p>
        </p:txBody>
      </p:sp>
    </p:spTree>
    <p:extLst>
      <p:ext uri="{BB962C8B-B14F-4D97-AF65-F5344CB8AC3E}">
        <p14:creationId xmlns:p14="http://schemas.microsoft.com/office/powerpoint/2010/main" val="854297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Introduction</a:t>
            </a:r>
          </a:p>
        </p:txBody>
      </p:sp>
      <p:sp>
        <p:nvSpPr>
          <p:cNvPr id="4" name="Slide Number Placeholder 3"/>
          <p:cNvSpPr>
            <a:spLocks noGrp="1"/>
          </p:cNvSpPr>
          <p:nvPr>
            <p:ph type="sldNum" sz="quarter" idx="5"/>
          </p:nvPr>
        </p:nvSpPr>
        <p:spPr/>
        <p:txBody>
          <a:bodyPr/>
          <a:lstStyle/>
          <a:p>
            <a:fld id="{4037B721-0981-4F89-8128-8DFD68C2296F}" type="slidenum">
              <a:rPr lang="en-GB" smtClean="0"/>
              <a:t>1</a:t>
            </a:fld>
            <a:endParaRPr lang="en-GB"/>
          </a:p>
        </p:txBody>
      </p:sp>
    </p:spTree>
    <p:extLst>
      <p:ext uri="{BB962C8B-B14F-4D97-AF65-F5344CB8AC3E}">
        <p14:creationId xmlns:p14="http://schemas.microsoft.com/office/powerpoint/2010/main" val="3764915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objectives</a:t>
            </a:r>
          </a:p>
        </p:txBody>
      </p:sp>
      <p:sp>
        <p:nvSpPr>
          <p:cNvPr id="4" name="Slide Number Placeholder 3"/>
          <p:cNvSpPr>
            <a:spLocks noGrp="1"/>
          </p:cNvSpPr>
          <p:nvPr>
            <p:ph type="sldNum" sz="quarter" idx="5"/>
          </p:nvPr>
        </p:nvSpPr>
        <p:spPr/>
        <p:txBody>
          <a:bodyPr/>
          <a:lstStyle/>
          <a:p>
            <a:fld id="{4037B721-0981-4F89-8128-8DFD68C2296F}" type="slidenum">
              <a:rPr lang="en-GB" smtClean="0"/>
              <a:t>2</a:t>
            </a:fld>
            <a:endParaRPr lang="en-GB"/>
          </a:p>
        </p:txBody>
      </p:sp>
    </p:spTree>
    <p:extLst>
      <p:ext uri="{BB962C8B-B14F-4D97-AF65-F5344CB8AC3E}">
        <p14:creationId xmlns:p14="http://schemas.microsoft.com/office/powerpoint/2010/main" val="2052169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53A8D-8DF3-3942-92E7-6E45077149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080B33-C9E7-AB20-8FCB-541F6DC5B4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C21218-20AB-DE23-B1F5-91AE32CE8B16}"/>
              </a:ext>
            </a:extLst>
          </p:cNvPr>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a:extLst>
              <a:ext uri="{FF2B5EF4-FFF2-40B4-BE49-F238E27FC236}">
                <a16:creationId xmlns:a16="http://schemas.microsoft.com/office/drawing/2014/main" id="{380D1F83-21DC-E98C-C6E6-BF5DC432074B}"/>
              </a:ext>
            </a:extLst>
          </p:cNvPr>
          <p:cNvSpPr>
            <a:spLocks noGrp="1"/>
          </p:cNvSpPr>
          <p:nvPr>
            <p:ph type="sldNum" sz="quarter" idx="5"/>
          </p:nvPr>
        </p:nvSpPr>
        <p:spPr/>
        <p:txBody>
          <a:bodyPr/>
          <a:lstStyle/>
          <a:p>
            <a:fld id="{4037B721-0981-4F89-8128-8DFD68C2296F}" type="slidenum">
              <a:rPr lang="en-GB" smtClean="0"/>
              <a:t>3</a:t>
            </a:fld>
            <a:endParaRPr lang="en-GB"/>
          </a:p>
        </p:txBody>
      </p:sp>
    </p:spTree>
    <p:extLst>
      <p:ext uri="{BB962C8B-B14F-4D97-AF65-F5344CB8AC3E}">
        <p14:creationId xmlns:p14="http://schemas.microsoft.com/office/powerpoint/2010/main" val="302259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4</a:t>
            </a:fld>
            <a:endParaRPr lang="en-GB"/>
          </a:p>
        </p:txBody>
      </p:sp>
    </p:spTree>
    <p:extLst>
      <p:ext uri="{BB962C8B-B14F-4D97-AF65-F5344CB8AC3E}">
        <p14:creationId xmlns:p14="http://schemas.microsoft.com/office/powerpoint/2010/main" val="2965688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These types of crime generally fall into two main categories</a:t>
            </a:r>
          </a:p>
          <a:p>
            <a:pPr marL="628650" lvl="1" indent="-171450">
              <a:buFont typeface="Wingdings" panose="05000000000000000000" pitchFamily="2" charset="2"/>
              <a:buChar char="Ø"/>
            </a:pPr>
            <a:r>
              <a:rPr lang="en-GB" dirty="0"/>
              <a:t>Illicit intrusions into computer networks</a:t>
            </a:r>
          </a:p>
          <a:p>
            <a:pPr marL="1085850" lvl="2" indent="-171450">
              <a:buFont typeface="Wingdings" panose="05000000000000000000" pitchFamily="2" charset="2"/>
              <a:buChar char="Ø"/>
            </a:pPr>
            <a:r>
              <a:rPr lang="en-GB" dirty="0"/>
              <a:t>An example would be hacking</a:t>
            </a:r>
          </a:p>
          <a:p>
            <a:pPr marL="628650" lvl="1" indent="-171450">
              <a:buFont typeface="Wingdings" panose="05000000000000000000" pitchFamily="2" charset="2"/>
              <a:buChar char="Ø"/>
            </a:pPr>
            <a:r>
              <a:rPr lang="en-GB" dirty="0"/>
              <a:t>The disruption or downgrading of computer functionality and network space</a:t>
            </a:r>
          </a:p>
          <a:p>
            <a:pPr marL="1085850" lvl="2" indent="-171450">
              <a:buFont typeface="Wingdings" panose="05000000000000000000" pitchFamily="2" charset="2"/>
              <a:buChar char="Ø"/>
            </a:pPr>
            <a:r>
              <a:rPr lang="en-GB" dirty="0"/>
              <a:t>Examples</a:t>
            </a:r>
          </a:p>
          <a:p>
            <a:pPr marL="1543050" lvl="3" indent="-171450">
              <a:buFont typeface="Wingdings" panose="05000000000000000000" pitchFamily="2" charset="2"/>
              <a:buChar char="Ø"/>
            </a:pPr>
            <a:r>
              <a:rPr lang="en-GB" dirty="0"/>
              <a:t>Malware</a:t>
            </a:r>
          </a:p>
          <a:p>
            <a:pPr marL="1543050" lvl="3" indent="-171450">
              <a:buFont typeface="Wingdings" panose="05000000000000000000" pitchFamily="2" charset="2"/>
              <a:buChar char="Ø"/>
            </a:pPr>
            <a:r>
              <a:rPr lang="en-GB" dirty="0"/>
              <a:t>Denial of Service (DOS)</a:t>
            </a:r>
          </a:p>
          <a:p>
            <a:pPr marL="2000250" lvl="4" indent="-171450">
              <a:buFont typeface="Wingdings" panose="05000000000000000000" pitchFamily="2" charset="2"/>
              <a:buChar char="Ø"/>
            </a:pPr>
            <a:r>
              <a:rPr lang="en-GB" dirty="0"/>
              <a:t>Floods a server with traffic, making a website or resource unavailable</a:t>
            </a:r>
          </a:p>
          <a:p>
            <a:pPr marL="1543050" lvl="3" indent="-171450">
              <a:buFont typeface="Wingdings" panose="05000000000000000000" pitchFamily="2" charset="2"/>
              <a:buChar char="Ø"/>
            </a:pPr>
            <a:r>
              <a:rPr lang="en-GB" dirty="0"/>
              <a:t>Distributed Denial of Service</a:t>
            </a:r>
          </a:p>
          <a:p>
            <a:pPr marL="2000250" lvl="4" indent="-171450">
              <a:buFont typeface="Wingdings" panose="05000000000000000000" pitchFamily="2" charset="2"/>
              <a:buChar char="Ø"/>
            </a:pPr>
            <a:r>
              <a:rPr lang="en-GB" dirty="0"/>
              <a:t>Uses multiple computers or machines to flood a targeted resource</a:t>
            </a:r>
          </a:p>
        </p:txBody>
      </p:sp>
      <p:sp>
        <p:nvSpPr>
          <p:cNvPr id="4" name="Slide Number Placeholder 3"/>
          <p:cNvSpPr>
            <a:spLocks noGrp="1"/>
          </p:cNvSpPr>
          <p:nvPr>
            <p:ph type="sldNum" sz="quarter" idx="5"/>
          </p:nvPr>
        </p:nvSpPr>
        <p:spPr/>
        <p:txBody>
          <a:bodyPr/>
          <a:lstStyle/>
          <a:p>
            <a:fld id="{4037B721-0981-4F89-8128-8DFD68C2296F}" type="slidenum">
              <a:rPr lang="en-GB" smtClean="0"/>
              <a:t>5</a:t>
            </a:fld>
            <a:endParaRPr lang="en-GB"/>
          </a:p>
        </p:txBody>
      </p:sp>
    </p:spTree>
    <p:extLst>
      <p:ext uri="{BB962C8B-B14F-4D97-AF65-F5344CB8AC3E}">
        <p14:creationId xmlns:p14="http://schemas.microsoft.com/office/powerpoint/2010/main" val="382019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Committed for many different reasons by individuals, groups and even sovereign states. Some examples are:</a:t>
            </a:r>
          </a:p>
          <a:p>
            <a:pPr marL="171450" indent="-171450">
              <a:buFont typeface="Wingdings" panose="05000000000000000000" pitchFamily="2" charset="2"/>
              <a:buChar char="Ø"/>
            </a:pPr>
            <a:r>
              <a:rPr lang="en-GB" dirty="0"/>
              <a:t>Highly skilled individuals or groups who can code software to attack computer networks and systems</a:t>
            </a:r>
          </a:p>
          <a:p>
            <a:pPr marL="628650" lvl="1" indent="-171450">
              <a:buFont typeface="Wingdings" panose="05000000000000000000" pitchFamily="2" charset="2"/>
              <a:buChar char="Ø"/>
            </a:pPr>
            <a:r>
              <a:rPr lang="en-GB" dirty="0"/>
              <a:t>Either to commit crime or facilitate others to do so</a:t>
            </a:r>
          </a:p>
          <a:p>
            <a:pPr marL="171450" lvl="0" indent="-171450">
              <a:buFont typeface="Wingdings" panose="05000000000000000000" pitchFamily="2" charset="2"/>
              <a:buChar char="Ø"/>
            </a:pPr>
            <a:r>
              <a:rPr lang="en-GB" dirty="0"/>
              <a:t>Protest Hacktivists</a:t>
            </a:r>
          </a:p>
          <a:p>
            <a:pPr marL="171450" lvl="0" indent="-171450">
              <a:buFont typeface="Wingdings" panose="05000000000000000000" pitchFamily="2" charset="2"/>
              <a:buChar char="Ø"/>
            </a:pPr>
            <a:r>
              <a:rPr lang="en-GB" dirty="0"/>
              <a:t>Organised Criminal groups</a:t>
            </a:r>
          </a:p>
          <a:p>
            <a:pPr marL="171450" lvl="0" indent="-171450">
              <a:buFont typeface="Wingdings" panose="05000000000000000000" pitchFamily="2" charset="2"/>
              <a:buChar char="Ø"/>
            </a:pPr>
            <a:r>
              <a:rPr lang="en-GB" dirty="0"/>
              <a:t>Cyber-terrorists who intend to cause maximum disruption and impact</a:t>
            </a:r>
          </a:p>
          <a:p>
            <a:pPr marL="171450" lvl="0" indent="-171450">
              <a:buFont typeface="Wingdings" panose="05000000000000000000" pitchFamily="2" charset="2"/>
              <a:buChar char="Ø"/>
            </a:pPr>
            <a:r>
              <a:rPr lang="en-GB" dirty="0"/>
              <a:t>Other states and state sponsored groups launching cyber-attacks with the aim of collecting information on compromising UK government, defence, economic and industrial assets</a:t>
            </a:r>
          </a:p>
        </p:txBody>
      </p:sp>
      <p:sp>
        <p:nvSpPr>
          <p:cNvPr id="4" name="Slide Number Placeholder 3"/>
          <p:cNvSpPr>
            <a:spLocks noGrp="1"/>
          </p:cNvSpPr>
          <p:nvPr>
            <p:ph type="sldNum" sz="quarter" idx="5"/>
          </p:nvPr>
        </p:nvSpPr>
        <p:spPr/>
        <p:txBody>
          <a:bodyPr/>
          <a:lstStyle/>
          <a:p>
            <a:fld id="{4037B721-0981-4F89-8128-8DFD68C2296F}" type="slidenum">
              <a:rPr lang="en-GB" smtClean="0"/>
              <a:t>6</a:t>
            </a:fld>
            <a:endParaRPr lang="en-GB"/>
          </a:p>
        </p:txBody>
      </p:sp>
    </p:spTree>
    <p:extLst>
      <p:ext uri="{BB962C8B-B14F-4D97-AF65-F5344CB8AC3E}">
        <p14:creationId xmlns:p14="http://schemas.microsoft.com/office/powerpoint/2010/main" val="4009791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Hacking is a form of intrusion targeted at computers, including phones and personal tablet devices.</a:t>
            </a:r>
          </a:p>
          <a:p>
            <a:pPr marL="171450" indent="-171450">
              <a:buFont typeface="Wingdings" panose="05000000000000000000" pitchFamily="2" charset="2"/>
              <a:buChar char="Ø"/>
            </a:pPr>
            <a:r>
              <a:rPr lang="en-GB" dirty="0"/>
              <a:t>It is the unauthorised use of or access into computers or networks by exploiting identified security vulnerabilities. </a:t>
            </a:r>
          </a:p>
          <a:p>
            <a:pPr marL="171450" indent="-171450">
              <a:buFont typeface="Wingdings" panose="05000000000000000000" pitchFamily="2" charset="2"/>
              <a:buChar char="Ø"/>
            </a:pPr>
            <a:r>
              <a:rPr lang="en-GB" dirty="0"/>
              <a:t>Hacking can be used to:</a:t>
            </a:r>
          </a:p>
          <a:p>
            <a:pPr marL="628650" lvl="1" indent="-171450">
              <a:buFont typeface="Wingdings" panose="05000000000000000000" pitchFamily="2" charset="2"/>
              <a:buChar char="Ø"/>
            </a:pPr>
            <a:r>
              <a:rPr lang="en-GB" dirty="0"/>
              <a:t>Gather Personal data or information of use to criminals</a:t>
            </a:r>
          </a:p>
          <a:p>
            <a:pPr marL="628650" lvl="1" indent="-171450">
              <a:buFont typeface="Wingdings" panose="05000000000000000000" pitchFamily="2" charset="2"/>
              <a:buChar char="Ø"/>
            </a:pPr>
            <a:r>
              <a:rPr lang="en-GB" dirty="0"/>
              <a:t>Deface Websites</a:t>
            </a:r>
          </a:p>
          <a:p>
            <a:pPr marL="628650" lvl="1" indent="-171450">
              <a:buFont typeface="Wingdings" panose="05000000000000000000" pitchFamily="2" charset="2"/>
              <a:buChar char="Ø"/>
            </a:pPr>
            <a:r>
              <a:rPr lang="en-GB" dirty="0"/>
              <a:t>Launch DoS or DDoS attacks</a:t>
            </a:r>
          </a:p>
        </p:txBody>
      </p:sp>
      <p:sp>
        <p:nvSpPr>
          <p:cNvPr id="4" name="Slide Number Placeholder 3"/>
          <p:cNvSpPr>
            <a:spLocks noGrp="1"/>
          </p:cNvSpPr>
          <p:nvPr>
            <p:ph type="sldNum" sz="quarter" idx="5"/>
          </p:nvPr>
        </p:nvSpPr>
        <p:spPr/>
        <p:txBody>
          <a:bodyPr/>
          <a:lstStyle/>
          <a:p>
            <a:fld id="{4037B721-0981-4F89-8128-8DFD68C2296F}" type="slidenum">
              <a:rPr lang="en-GB" smtClean="0"/>
              <a:t>7</a:t>
            </a:fld>
            <a:endParaRPr lang="en-GB"/>
          </a:p>
        </p:txBody>
      </p:sp>
    </p:spTree>
    <p:extLst>
      <p:ext uri="{BB962C8B-B14F-4D97-AF65-F5344CB8AC3E}">
        <p14:creationId xmlns:p14="http://schemas.microsoft.com/office/powerpoint/2010/main" val="1888658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Malware is malicious software that spreads between computers and interferes with computer operations. Malware may be destructive and can cause damage to files or causing system crashes but can also be used to steal personal data. </a:t>
            </a:r>
          </a:p>
          <a:p>
            <a:pPr marL="171450" indent="-171450">
              <a:buFont typeface="Wingdings" panose="05000000000000000000" pitchFamily="2" charset="2"/>
              <a:buChar char="Ø"/>
            </a:pPr>
            <a:r>
              <a:rPr lang="en-GB" dirty="0"/>
              <a:t>Types of malware include:</a:t>
            </a:r>
          </a:p>
          <a:p>
            <a:pPr marL="628650" lvl="1" indent="-171450">
              <a:buFont typeface="Wingdings" panose="05000000000000000000" pitchFamily="2" charset="2"/>
              <a:buChar char="Ø"/>
            </a:pPr>
            <a:r>
              <a:rPr lang="en-GB" dirty="0"/>
              <a:t>Viruses – most well-known type of malware</a:t>
            </a:r>
          </a:p>
          <a:p>
            <a:pPr marL="1085850" lvl="2" indent="-171450">
              <a:buFont typeface="Wingdings" panose="05000000000000000000" pitchFamily="2" charset="2"/>
              <a:buChar char="Ø"/>
            </a:pPr>
            <a:r>
              <a:rPr lang="en-GB" dirty="0"/>
              <a:t>Can cause mild dysfunction on computers but can also have more severe effects in terms of damaging or deleting hardware, software or file</a:t>
            </a:r>
          </a:p>
          <a:p>
            <a:pPr marL="628650" lvl="1" indent="-171450">
              <a:buFont typeface="Wingdings" panose="05000000000000000000" pitchFamily="2" charset="2"/>
              <a:buChar char="Ø"/>
            </a:pPr>
            <a:r>
              <a:rPr lang="en-GB" dirty="0"/>
              <a:t>Worms</a:t>
            </a:r>
          </a:p>
          <a:p>
            <a:pPr marL="1085850" lvl="2" indent="-171450">
              <a:buFont typeface="Wingdings" panose="05000000000000000000" pitchFamily="2" charset="2"/>
              <a:buChar char="Ø"/>
            </a:pPr>
            <a:r>
              <a:rPr lang="en-GB" dirty="0"/>
              <a:t>Self-replicating programs that can spread autonomously within and between computers without requiring a or any human action. These can be more severe than viruses</a:t>
            </a:r>
          </a:p>
          <a:p>
            <a:pPr marL="628650" lvl="1" indent="-171450">
              <a:buFont typeface="Wingdings" panose="05000000000000000000" pitchFamily="2" charset="2"/>
              <a:buChar char="Ø"/>
            </a:pPr>
            <a:r>
              <a:rPr lang="en-GB" dirty="0"/>
              <a:t>Trojans</a:t>
            </a:r>
          </a:p>
          <a:p>
            <a:pPr marL="1085850" lvl="2" indent="-171450">
              <a:buFont typeface="Wingdings" panose="05000000000000000000" pitchFamily="2" charset="2"/>
              <a:buChar char="Ø"/>
            </a:pPr>
            <a:r>
              <a:rPr lang="en-GB" dirty="0"/>
              <a:t>Malicious computer programs that present themselves as useful, routine or interesting in order to persuade a victim to install it. Can perform functions such as stealing data without the user’s knowledge and may trick users by undertaking hidden, unauthorised action</a:t>
            </a:r>
          </a:p>
          <a:p>
            <a:pPr marL="628650" lvl="1" indent="-171450">
              <a:buFont typeface="Wingdings" panose="05000000000000000000" pitchFamily="2" charset="2"/>
              <a:buChar char="Ø"/>
            </a:pPr>
            <a:r>
              <a:rPr lang="en-GB" dirty="0"/>
              <a:t>Spyware</a:t>
            </a:r>
          </a:p>
          <a:p>
            <a:pPr marL="1085850" lvl="2" indent="-171450">
              <a:buFont typeface="Wingdings" panose="05000000000000000000" pitchFamily="2" charset="2"/>
              <a:buChar char="Ø"/>
            </a:pPr>
            <a:r>
              <a:rPr lang="en-GB" dirty="0"/>
              <a:t>Software that invades user’s privacy by gathering sensitive or personal information from infected systems and monitoring the websites visited. This information may then be transmitted to third party spyware</a:t>
            </a:r>
          </a:p>
          <a:p>
            <a:pPr marL="628650" lvl="1" indent="-171450">
              <a:buFont typeface="Wingdings" panose="05000000000000000000" pitchFamily="2" charset="2"/>
              <a:buChar char="Ø"/>
            </a:pPr>
            <a:r>
              <a:rPr lang="en-GB" dirty="0"/>
              <a:t>Ransomware</a:t>
            </a:r>
          </a:p>
          <a:p>
            <a:pPr marL="1085850" lvl="2" indent="-171450">
              <a:buFont typeface="Wingdings" panose="05000000000000000000" pitchFamily="2" charset="2"/>
              <a:buChar char="Ø"/>
            </a:pPr>
            <a:r>
              <a:rPr lang="en-GB" dirty="0"/>
              <a:t>Software that can hold your data hostage</a:t>
            </a:r>
          </a:p>
        </p:txBody>
      </p:sp>
      <p:sp>
        <p:nvSpPr>
          <p:cNvPr id="4" name="Slide Number Placeholder 3"/>
          <p:cNvSpPr>
            <a:spLocks noGrp="1"/>
          </p:cNvSpPr>
          <p:nvPr>
            <p:ph type="sldNum" sz="quarter" idx="5"/>
          </p:nvPr>
        </p:nvSpPr>
        <p:spPr/>
        <p:txBody>
          <a:bodyPr/>
          <a:lstStyle/>
          <a:p>
            <a:fld id="{4037B721-0981-4F89-8128-8DFD68C2296F}" type="slidenum">
              <a:rPr lang="en-GB" smtClean="0"/>
              <a:t>8</a:t>
            </a:fld>
            <a:endParaRPr lang="en-GB"/>
          </a:p>
        </p:txBody>
      </p:sp>
    </p:spTree>
    <p:extLst>
      <p:ext uri="{BB962C8B-B14F-4D97-AF65-F5344CB8AC3E}">
        <p14:creationId xmlns:p14="http://schemas.microsoft.com/office/powerpoint/2010/main" val="4054096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335E6C-080B-1563-B1C3-282CCEEDA2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B1F5E-BE8A-BC36-340E-2857258EEE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2871BC-19DA-CA54-FD5B-1C6162B131DF}"/>
              </a:ext>
            </a:extLst>
          </p:cNvPr>
          <p:cNvSpPr>
            <a:spLocks noGrp="1"/>
          </p:cNvSpPr>
          <p:nvPr>
            <p:ph type="body" idx="1"/>
          </p:nvPr>
        </p:nvSpPr>
        <p:spPr/>
        <p:txBody>
          <a:bodyPr/>
          <a:lstStyle/>
          <a:p>
            <a:r>
              <a:rPr lang="en-GB" dirty="0"/>
              <a:t>Malware is malicious software that spreads between computers and interferes with computer operations. Malware may be destructive and can cause damage to files or causing system crashes but can also be used to steal personal data. </a:t>
            </a:r>
          </a:p>
          <a:p>
            <a:pPr marL="171450" indent="-171450">
              <a:buFont typeface="Wingdings" panose="05000000000000000000" pitchFamily="2" charset="2"/>
              <a:buChar char="Ø"/>
            </a:pPr>
            <a:r>
              <a:rPr lang="en-GB" dirty="0"/>
              <a:t>Types of malware include:</a:t>
            </a:r>
          </a:p>
          <a:p>
            <a:pPr marL="628650" lvl="1" indent="-171450">
              <a:buFont typeface="Wingdings" panose="05000000000000000000" pitchFamily="2" charset="2"/>
              <a:buChar char="Ø"/>
            </a:pPr>
            <a:r>
              <a:rPr lang="en-GB" dirty="0"/>
              <a:t>Viruses – most well-known type of malware</a:t>
            </a:r>
          </a:p>
          <a:p>
            <a:pPr marL="1085850" lvl="2" indent="-171450">
              <a:buFont typeface="Wingdings" panose="05000000000000000000" pitchFamily="2" charset="2"/>
              <a:buChar char="Ø"/>
            </a:pPr>
            <a:r>
              <a:rPr lang="en-GB" dirty="0"/>
              <a:t>Can cause mild dysfunction on computers but can also have more severe effects in terms of damaging or deleting hardware, software or file</a:t>
            </a:r>
          </a:p>
          <a:p>
            <a:pPr marL="628650" lvl="1" indent="-171450">
              <a:buFont typeface="Wingdings" panose="05000000000000000000" pitchFamily="2" charset="2"/>
              <a:buChar char="Ø"/>
            </a:pPr>
            <a:r>
              <a:rPr lang="en-GB" dirty="0"/>
              <a:t>Worms</a:t>
            </a:r>
          </a:p>
          <a:p>
            <a:pPr marL="1085850" lvl="2" indent="-171450">
              <a:buFont typeface="Wingdings" panose="05000000000000000000" pitchFamily="2" charset="2"/>
              <a:buChar char="Ø"/>
            </a:pPr>
            <a:r>
              <a:rPr lang="en-GB" dirty="0"/>
              <a:t>Self-replicating programs that can spread autonomously within and between computers without requiring a or any human action. These can be more severe than viruses</a:t>
            </a:r>
          </a:p>
          <a:p>
            <a:pPr marL="628650" lvl="1" indent="-171450">
              <a:buFont typeface="Wingdings" panose="05000000000000000000" pitchFamily="2" charset="2"/>
              <a:buChar char="Ø"/>
            </a:pPr>
            <a:r>
              <a:rPr lang="en-GB" dirty="0"/>
              <a:t>Trojans</a:t>
            </a:r>
          </a:p>
          <a:p>
            <a:pPr marL="1085850" lvl="2" indent="-171450">
              <a:buFont typeface="Wingdings" panose="05000000000000000000" pitchFamily="2" charset="2"/>
              <a:buChar char="Ø"/>
            </a:pPr>
            <a:r>
              <a:rPr lang="en-GB" dirty="0"/>
              <a:t>Malicious computer programs that present themselves as useful, routine or interesting in order to persuade a victim to install it. Can perform functions such as stealing data without the user’s knowledge and may trick users by undertaking hidden, unauthorised action</a:t>
            </a:r>
          </a:p>
          <a:p>
            <a:pPr marL="628650" lvl="1" indent="-171450">
              <a:buFont typeface="Wingdings" panose="05000000000000000000" pitchFamily="2" charset="2"/>
              <a:buChar char="Ø"/>
            </a:pPr>
            <a:r>
              <a:rPr lang="en-GB" dirty="0"/>
              <a:t>Spyware</a:t>
            </a:r>
          </a:p>
          <a:p>
            <a:pPr marL="1085850" lvl="2" indent="-171450">
              <a:buFont typeface="Wingdings" panose="05000000000000000000" pitchFamily="2" charset="2"/>
              <a:buChar char="Ø"/>
            </a:pPr>
            <a:r>
              <a:rPr lang="en-GB" dirty="0"/>
              <a:t>Software that invades user’s privacy by gathering sensitive or personal information from infected systems and monitoring the websites visited. This information may then be transmitted to third party spyware</a:t>
            </a:r>
          </a:p>
          <a:p>
            <a:pPr marL="628650" lvl="1" indent="-171450">
              <a:buFont typeface="Wingdings" panose="05000000000000000000" pitchFamily="2" charset="2"/>
              <a:buChar char="Ø"/>
            </a:pPr>
            <a:r>
              <a:rPr lang="en-GB" dirty="0"/>
              <a:t>Ransomware</a:t>
            </a:r>
          </a:p>
          <a:p>
            <a:pPr marL="1085850" lvl="2" indent="-171450">
              <a:buFont typeface="Wingdings" panose="05000000000000000000" pitchFamily="2" charset="2"/>
              <a:buChar char="Ø"/>
            </a:pPr>
            <a:r>
              <a:rPr lang="en-GB" dirty="0"/>
              <a:t>Software that can hold your data hostage</a:t>
            </a:r>
          </a:p>
        </p:txBody>
      </p:sp>
      <p:sp>
        <p:nvSpPr>
          <p:cNvPr id="4" name="Slide Number Placeholder 3">
            <a:extLst>
              <a:ext uri="{FF2B5EF4-FFF2-40B4-BE49-F238E27FC236}">
                <a16:creationId xmlns:a16="http://schemas.microsoft.com/office/drawing/2014/main" id="{7E86C787-39CF-DFC5-E809-48005795810C}"/>
              </a:ext>
            </a:extLst>
          </p:cNvPr>
          <p:cNvSpPr>
            <a:spLocks noGrp="1"/>
          </p:cNvSpPr>
          <p:nvPr>
            <p:ph type="sldNum" sz="quarter" idx="5"/>
          </p:nvPr>
        </p:nvSpPr>
        <p:spPr/>
        <p:txBody>
          <a:bodyPr/>
          <a:lstStyle/>
          <a:p>
            <a:fld id="{4037B721-0981-4F89-8128-8DFD68C2296F}" type="slidenum">
              <a:rPr lang="en-GB" smtClean="0"/>
              <a:t>9</a:t>
            </a:fld>
            <a:endParaRPr lang="en-GB"/>
          </a:p>
        </p:txBody>
      </p:sp>
    </p:spTree>
    <p:extLst>
      <p:ext uri="{BB962C8B-B14F-4D97-AF65-F5344CB8AC3E}">
        <p14:creationId xmlns:p14="http://schemas.microsoft.com/office/powerpoint/2010/main" val="1714525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9922D-1897-7D8F-8D05-FF922713E2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9704B7-9934-1A4E-70BE-C265D6336C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9C8893-38BA-D6D8-C728-CCAB02C32761}"/>
              </a:ext>
            </a:extLst>
          </p:cNvPr>
          <p:cNvSpPr>
            <a:spLocks noGrp="1"/>
          </p:cNvSpPr>
          <p:nvPr>
            <p:ph type="body" idx="1"/>
          </p:nvPr>
        </p:nvSpPr>
        <p:spPr/>
        <p:txBody>
          <a:bodyPr/>
          <a:lstStyle/>
          <a:p>
            <a:r>
              <a:rPr lang="en-GB" dirty="0"/>
              <a:t>Malware is malicious software that spreads between computers and interferes with computer operations. Malware may be destructive and can cause damage to files or causing system crashes but can also be used to steal personal data. </a:t>
            </a:r>
          </a:p>
          <a:p>
            <a:pPr marL="171450" indent="-171450">
              <a:buFont typeface="Wingdings" panose="05000000000000000000" pitchFamily="2" charset="2"/>
              <a:buChar char="Ø"/>
            </a:pPr>
            <a:r>
              <a:rPr lang="en-GB" dirty="0"/>
              <a:t>Types of malware include:</a:t>
            </a:r>
          </a:p>
          <a:p>
            <a:pPr marL="628650" lvl="1" indent="-171450">
              <a:buFont typeface="Wingdings" panose="05000000000000000000" pitchFamily="2" charset="2"/>
              <a:buChar char="Ø"/>
            </a:pPr>
            <a:r>
              <a:rPr lang="en-GB" dirty="0"/>
              <a:t>Viruses – most well-known type of malware</a:t>
            </a:r>
          </a:p>
          <a:p>
            <a:pPr marL="1085850" lvl="2" indent="-171450">
              <a:buFont typeface="Wingdings" panose="05000000000000000000" pitchFamily="2" charset="2"/>
              <a:buChar char="Ø"/>
            </a:pPr>
            <a:r>
              <a:rPr lang="en-GB" dirty="0"/>
              <a:t>Can cause mild dysfunction on computers but can also have more severe effects in terms of damaging or deleting hardware, software or file</a:t>
            </a:r>
          </a:p>
          <a:p>
            <a:pPr marL="628650" lvl="1" indent="-171450">
              <a:buFont typeface="Wingdings" panose="05000000000000000000" pitchFamily="2" charset="2"/>
              <a:buChar char="Ø"/>
            </a:pPr>
            <a:r>
              <a:rPr lang="en-GB" dirty="0"/>
              <a:t>Worms</a:t>
            </a:r>
          </a:p>
          <a:p>
            <a:pPr marL="1085850" lvl="2" indent="-171450">
              <a:buFont typeface="Wingdings" panose="05000000000000000000" pitchFamily="2" charset="2"/>
              <a:buChar char="Ø"/>
            </a:pPr>
            <a:r>
              <a:rPr lang="en-GB" dirty="0"/>
              <a:t>Self-replicating programs that can spread autonomously within and between computers without requiring a or any human action. These can be more severe than viruses</a:t>
            </a:r>
          </a:p>
          <a:p>
            <a:pPr marL="628650" lvl="1" indent="-171450">
              <a:buFont typeface="Wingdings" panose="05000000000000000000" pitchFamily="2" charset="2"/>
              <a:buChar char="Ø"/>
            </a:pPr>
            <a:r>
              <a:rPr lang="en-GB" dirty="0"/>
              <a:t>Trojans</a:t>
            </a:r>
          </a:p>
          <a:p>
            <a:pPr marL="1085850" lvl="2" indent="-171450">
              <a:buFont typeface="Wingdings" panose="05000000000000000000" pitchFamily="2" charset="2"/>
              <a:buChar char="Ø"/>
            </a:pPr>
            <a:r>
              <a:rPr lang="en-GB" dirty="0"/>
              <a:t>Malicious computer programs that present themselves as useful, routine or interesting in order to persuade a victim to install it. Can perform functions such as stealing data without the user’s knowledge and may trick users by undertaking hidden, unauthorised action</a:t>
            </a:r>
          </a:p>
          <a:p>
            <a:pPr marL="628650" lvl="1" indent="-171450">
              <a:buFont typeface="Wingdings" panose="05000000000000000000" pitchFamily="2" charset="2"/>
              <a:buChar char="Ø"/>
            </a:pPr>
            <a:r>
              <a:rPr lang="en-GB" dirty="0"/>
              <a:t>Spyware</a:t>
            </a:r>
          </a:p>
          <a:p>
            <a:pPr marL="1085850" lvl="2" indent="-171450">
              <a:buFont typeface="Wingdings" panose="05000000000000000000" pitchFamily="2" charset="2"/>
              <a:buChar char="Ø"/>
            </a:pPr>
            <a:r>
              <a:rPr lang="en-GB" dirty="0"/>
              <a:t>Software that invades user’s privacy by gathering sensitive or personal information from infected systems and monitoring the websites visited. This information may then be transmitted to third party spyware</a:t>
            </a:r>
          </a:p>
          <a:p>
            <a:pPr marL="628650" lvl="1" indent="-171450">
              <a:buFont typeface="Wingdings" panose="05000000000000000000" pitchFamily="2" charset="2"/>
              <a:buChar char="Ø"/>
            </a:pPr>
            <a:r>
              <a:rPr lang="en-GB" dirty="0"/>
              <a:t>Ransomware</a:t>
            </a:r>
          </a:p>
          <a:p>
            <a:pPr marL="1085850" lvl="2" indent="-171450">
              <a:buFont typeface="Wingdings" panose="05000000000000000000" pitchFamily="2" charset="2"/>
              <a:buChar char="Ø"/>
            </a:pPr>
            <a:r>
              <a:rPr lang="en-GB" dirty="0"/>
              <a:t>Software that can hold your data hostage</a:t>
            </a:r>
          </a:p>
        </p:txBody>
      </p:sp>
      <p:sp>
        <p:nvSpPr>
          <p:cNvPr id="4" name="Slide Number Placeholder 3">
            <a:extLst>
              <a:ext uri="{FF2B5EF4-FFF2-40B4-BE49-F238E27FC236}">
                <a16:creationId xmlns:a16="http://schemas.microsoft.com/office/drawing/2014/main" id="{B9992261-9C42-0DA1-F4B2-5745BC43E95A}"/>
              </a:ext>
            </a:extLst>
          </p:cNvPr>
          <p:cNvSpPr>
            <a:spLocks noGrp="1"/>
          </p:cNvSpPr>
          <p:nvPr>
            <p:ph type="sldNum" sz="quarter" idx="5"/>
          </p:nvPr>
        </p:nvSpPr>
        <p:spPr/>
        <p:txBody>
          <a:bodyPr/>
          <a:lstStyle/>
          <a:p>
            <a:fld id="{4037B721-0981-4F89-8128-8DFD68C2296F}" type="slidenum">
              <a:rPr lang="en-GB" smtClean="0"/>
              <a:t>10</a:t>
            </a:fld>
            <a:endParaRPr lang="en-GB"/>
          </a:p>
        </p:txBody>
      </p:sp>
    </p:spTree>
    <p:extLst>
      <p:ext uri="{BB962C8B-B14F-4D97-AF65-F5344CB8AC3E}">
        <p14:creationId xmlns:p14="http://schemas.microsoft.com/office/powerpoint/2010/main" val="10359204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EEAF6-019C-0484-9CB0-4DAB61D16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648744-C0CD-E457-1FD2-CE5D40CF75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2E48D2-AB5F-D8D2-4604-72564377633F}"/>
              </a:ext>
            </a:extLst>
          </p:cNvPr>
          <p:cNvSpPr>
            <a:spLocks noGrp="1"/>
          </p:cNvSpPr>
          <p:nvPr>
            <p:ph type="body" idx="1"/>
          </p:nvPr>
        </p:nvSpPr>
        <p:spPr/>
        <p:txBody>
          <a:bodyPr/>
          <a:lstStyle/>
          <a:p>
            <a:r>
              <a:rPr lang="en-GB" dirty="0"/>
              <a:t>Malware is malicious software that spreads between computers and interferes with computer operations. Malware may be destructive and can cause damage to files or causing system crashes but can also be used to steal personal data. </a:t>
            </a:r>
          </a:p>
          <a:p>
            <a:pPr marL="171450" indent="-171450">
              <a:buFont typeface="Wingdings" panose="05000000000000000000" pitchFamily="2" charset="2"/>
              <a:buChar char="Ø"/>
            </a:pPr>
            <a:r>
              <a:rPr lang="en-GB" dirty="0"/>
              <a:t>Types of malware include:</a:t>
            </a:r>
          </a:p>
          <a:p>
            <a:pPr marL="628650" lvl="1" indent="-171450">
              <a:buFont typeface="Wingdings" panose="05000000000000000000" pitchFamily="2" charset="2"/>
              <a:buChar char="Ø"/>
            </a:pPr>
            <a:r>
              <a:rPr lang="en-GB" dirty="0"/>
              <a:t>Viruses – most well-known type of malware</a:t>
            </a:r>
          </a:p>
          <a:p>
            <a:pPr marL="1085850" lvl="2" indent="-171450">
              <a:buFont typeface="Wingdings" panose="05000000000000000000" pitchFamily="2" charset="2"/>
              <a:buChar char="Ø"/>
            </a:pPr>
            <a:r>
              <a:rPr lang="en-GB" dirty="0"/>
              <a:t>Can cause mild dysfunction on computers but can also have more severe effects in terms of damaging or deleting hardware, software or file</a:t>
            </a:r>
          </a:p>
          <a:p>
            <a:pPr marL="628650" lvl="1" indent="-171450">
              <a:buFont typeface="Wingdings" panose="05000000000000000000" pitchFamily="2" charset="2"/>
              <a:buChar char="Ø"/>
            </a:pPr>
            <a:r>
              <a:rPr lang="en-GB" dirty="0"/>
              <a:t>Worms</a:t>
            </a:r>
          </a:p>
          <a:p>
            <a:pPr marL="1085850" lvl="2" indent="-171450">
              <a:buFont typeface="Wingdings" panose="05000000000000000000" pitchFamily="2" charset="2"/>
              <a:buChar char="Ø"/>
            </a:pPr>
            <a:r>
              <a:rPr lang="en-GB" dirty="0"/>
              <a:t>Self-replicating programs that can spread autonomously within and between computers without requiring a or any human action. These can be more severe than viruses</a:t>
            </a:r>
          </a:p>
          <a:p>
            <a:pPr marL="628650" lvl="1" indent="-171450">
              <a:buFont typeface="Wingdings" panose="05000000000000000000" pitchFamily="2" charset="2"/>
              <a:buChar char="Ø"/>
            </a:pPr>
            <a:r>
              <a:rPr lang="en-GB" dirty="0"/>
              <a:t>Trojans</a:t>
            </a:r>
          </a:p>
          <a:p>
            <a:pPr marL="1085850" lvl="2" indent="-171450">
              <a:buFont typeface="Wingdings" panose="05000000000000000000" pitchFamily="2" charset="2"/>
              <a:buChar char="Ø"/>
            </a:pPr>
            <a:r>
              <a:rPr lang="en-GB" dirty="0"/>
              <a:t>Malicious computer programs that present themselves as useful, routine or interesting in order to persuade a victim to install it. Can perform functions such as stealing data without the user’s knowledge and may trick users by undertaking hidden, unauthorised action</a:t>
            </a:r>
          </a:p>
          <a:p>
            <a:pPr marL="628650" lvl="1" indent="-171450">
              <a:buFont typeface="Wingdings" panose="05000000000000000000" pitchFamily="2" charset="2"/>
              <a:buChar char="Ø"/>
            </a:pPr>
            <a:r>
              <a:rPr lang="en-GB" dirty="0"/>
              <a:t>Spyware</a:t>
            </a:r>
          </a:p>
          <a:p>
            <a:pPr marL="1085850" lvl="2" indent="-171450">
              <a:buFont typeface="Wingdings" panose="05000000000000000000" pitchFamily="2" charset="2"/>
              <a:buChar char="Ø"/>
            </a:pPr>
            <a:r>
              <a:rPr lang="en-GB" dirty="0"/>
              <a:t>Software that invades user’s privacy by gathering sensitive or personal information from infected systems and monitoring the websites visited. This information may then be transmitted to third party spyware</a:t>
            </a:r>
          </a:p>
          <a:p>
            <a:pPr marL="628650" lvl="1" indent="-171450">
              <a:buFont typeface="Wingdings" panose="05000000000000000000" pitchFamily="2" charset="2"/>
              <a:buChar char="Ø"/>
            </a:pPr>
            <a:r>
              <a:rPr lang="en-GB" dirty="0"/>
              <a:t>Ransomware</a:t>
            </a:r>
          </a:p>
          <a:p>
            <a:pPr marL="1085850" lvl="2" indent="-171450">
              <a:buFont typeface="Wingdings" panose="05000000000000000000" pitchFamily="2" charset="2"/>
              <a:buChar char="Ø"/>
            </a:pPr>
            <a:r>
              <a:rPr lang="en-GB" dirty="0"/>
              <a:t>Software that can hold your data hostage</a:t>
            </a:r>
          </a:p>
        </p:txBody>
      </p:sp>
      <p:sp>
        <p:nvSpPr>
          <p:cNvPr id="4" name="Slide Number Placeholder 3">
            <a:extLst>
              <a:ext uri="{FF2B5EF4-FFF2-40B4-BE49-F238E27FC236}">
                <a16:creationId xmlns:a16="http://schemas.microsoft.com/office/drawing/2014/main" id="{5E84B087-DDFF-7D3D-43E8-073BD9E7FD20}"/>
              </a:ext>
            </a:extLst>
          </p:cNvPr>
          <p:cNvSpPr>
            <a:spLocks noGrp="1"/>
          </p:cNvSpPr>
          <p:nvPr>
            <p:ph type="sldNum" sz="quarter" idx="5"/>
          </p:nvPr>
        </p:nvSpPr>
        <p:spPr/>
        <p:txBody>
          <a:bodyPr/>
          <a:lstStyle/>
          <a:p>
            <a:fld id="{4037B721-0981-4F89-8128-8DFD68C2296F}" type="slidenum">
              <a:rPr lang="en-GB" smtClean="0"/>
              <a:t>11</a:t>
            </a:fld>
            <a:endParaRPr lang="en-GB"/>
          </a:p>
        </p:txBody>
      </p:sp>
    </p:spTree>
    <p:extLst>
      <p:ext uri="{BB962C8B-B14F-4D97-AF65-F5344CB8AC3E}">
        <p14:creationId xmlns:p14="http://schemas.microsoft.com/office/powerpoint/2010/main" val="216254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Founded in 2003, on the online message forum called 4chan</a:t>
            </a:r>
          </a:p>
          <a:p>
            <a:pPr marL="171450" indent="-171450">
              <a:buFont typeface="Wingdings" panose="05000000000000000000" pitchFamily="2" charset="2"/>
              <a:buChar char="Ø"/>
            </a:pPr>
            <a:r>
              <a:rPr lang="en-GB" dirty="0"/>
              <a:t>Is a decentralized movement of like-minded online users who communicate through the use of encrypted chat rooms to plan online disruptions</a:t>
            </a:r>
          </a:p>
          <a:p>
            <a:pPr marL="171450" indent="-171450">
              <a:buFont typeface="Wingdings" panose="05000000000000000000" pitchFamily="2" charset="2"/>
              <a:buChar char="Ø"/>
            </a:pPr>
            <a:r>
              <a:rPr lang="en-GB" dirty="0"/>
              <a:t>It was first about entertainment but it has since evolved in to social and political aims</a:t>
            </a:r>
          </a:p>
          <a:p>
            <a:pPr marL="171450" indent="-171450">
              <a:buFont typeface="Wingdings" panose="05000000000000000000" pitchFamily="2" charset="2"/>
              <a:buChar char="Ø"/>
            </a:pPr>
            <a:r>
              <a:rPr lang="en-GB" dirty="0"/>
              <a:t>Supporters wear the Guy Fawkes Masks on protests</a:t>
            </a:r>
          </a:p>
          <a:p>
            <a:pPr marL="171450" indent="-171450">
              <a:buFont typeface="Wingdings" panose="05000000000000000000" pitchFamily="2" charset="2"/>
              <a:buChar char="Ø"/>
            </a:pPr>
            <a:r>
              <a:rPr lang="en-GB" dirty="0"/>
              <a:t>Some of their attacks have targeted:</a:t>
            </a:r>
          </a:p>
          <a:p>
            <a:pPr marL="628650" lvl="1" indent="-171450">
              <a:buFont typeface="Wingdings" panose="05000000000000000000" pitchFamily="2" charset="2"/>
              <a:buChar char="Ø"/>
            </a:pPr>
            <a:r>
              <a:rPr lang="en-GB" dirty="0"/>
              <a:t>The FBI</a:t>
            </a:r>
          </a:p>
          <a:p>
            <a:pPr marL="628650" lvl="1" indent="-171450">
              <a:buFont typeface="Wingdings" panose="05000000000000000000" pitchFamily="2" charset="2"/>
              <a:buChar char="Ø"/>
            </a:pPr>
            <a:r>
              <a:rPr lang="en-GB" dirty="0"/>
              <a:t>PayPal</a:t>
            </a:r>
          </a:p>
          <a:p>
            <a:pPr marL="628650" lvl="1" indent="-171450">
              <a:buFont typeface="Wingdings" panose="05000000000000000000" pitchFamily="2" charset="2"/>
              <a:buChar char="Ø"/>
            </a:pPr>
            <a:r>
              <a:rPr lang="en-GB" dirty="0"/>
              <a:t>Russia since the Ukraine invasion</a:t>
            </a:r>
          </a:p>
        </p:txBody>
      </p:sp>
      <p:sp>
        <p:nvSpPr>
          <p:cNvPr id="4" name="Slide Number Placeholder 3"/>
          <p:cNvSpPr>
            <a:spLocks noGrp="1"/>
          </p:cNvSpPr>
          <p:nvPr>
            <p:ph type="sldNum" sz="quarter" idx="5"/>
          </p:nvPr>
        </p:nvSpPr>
        <p:spPr/>
        <p:txBody>
          <a:bodyPr/>
          <a:lstStyle/>
          <a:p>
            <a:fld id="{4037B721-0981-4F89-8128-8DFD68C2296F}" type="slidenum">
              <a:rPr lang="en-GB" smtClean="0"/>
              <a:t>12</a:t>
            </a:fld>
            <a:endParaRPr lang="en-GB"/>
          </a:p>
        </p:txBody>
      </p:sp>
    </p:spTree>
    <p:extLst>
      <p:ext uri="{BB962C8B-B14F-4D97-AF65-F5344CB8AC3E}">
        <p14:creationId xmlns:p14="http://schemas.microsoft.com/office/powerpoint/2010/main" val="28381574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crimes do not depend on computers or networks but have been transformed in scale or form by the use of the ICT</a:t>
            </a:r>
          </a:p>
          <a:p>
            <a:pPr marL="171450" indent="-171450">
              <a:buFont typeface="Wingdings" panose="05000000000000000000" pitchFamily="2" charset="2"/>
              <a:buChar char="Ø"/>
            </a:pPr>
            <a:r>
              <a:rPr lang="en-GB" dirty="0"/>
              <a:t>The categories are:</a:t>
            </a:r>
          </a:p>
          <a:p>
            <a:pPr marL="628650" lvl="1" indent="-171450">
              <a:buFont typeface="Wingdings" panose="05000000000000000000" pitchFamily="2" charset="2"/>
              <a:buChar char="Ø"/>
            </a:pPr>
            <a:r>
              <a:rPr lang="en-GB" dirty="0"/>
              <a:t>Economic related cybercrime</a:t>
            </a:r>
          </a:p>
          <a:p>
            <a:pPr marL="1085850" lvl="2" indent="-171450">
              <a:buFont typeface="Wingdings" panose="05000000000000000000" pitchFamily="2" charset="2"/>
              <a:buChar char="Ø"/>
            </a:pPr>
            <a:r>
              <a:rPr lang="en-GB" dirty="0"/>
              <a:t>Fraud</a:t>
            </a:r>
          </a:p>
          <a:p>
            <a:pPr marL="1085850" lvl="2" indent="-171450">
              <a:buFont typeface="Wingdings" panose="05000000000000000000" pitchFamily="2" charset="2"/>
              <a:buChar char="Ø"/>
            </a:pPr>
            <a:r>
              <a:rPr lang="en-GB" dirty="0"/>
              <a:t>Intellectual property crime – piracy, counterfeiting and forgery</a:t>
            </a:r>
          </a:p>
          <a:p>
            <a:pPr marL="628650" lvl="1" indent="-171450">
              <a:buFont typeface="Wingdings" panose="05000000000000000000" pitchFamily="2" charset="2"/>
              <a:buChar char="Ø"/>
            </a:pPr>
            <a:r>
              <a:rPr lang="en-GB" dirty="0"/>
              <a:t>Online marketplaces for illegal items</a:t>
            </a:r>
          </a:p>
          <a:p>
            <a:pPr marL="628650" lvl="1" indent="-171450">
              <a:buFont typeface="Wingdings" panose="05000000000000000000" pitchFamily="2" charset="2"/>
              <a:buChar char="Ø"/>
            </a:pPr>
            <a:r>
              <a:rPr lang="en-GB" dirty="0"/>
              <a:t>Cyber bullying/ trolling</a:t>
            </a:r>
          </a:p>
          <a:p>
            <a:pPr marL="628650" lvl="1" indent="-171450">
              <a:buFont typeface="Wingdings" panose="05000000000000000000" pitchFamily="2" charset="2"/>
              <a:buChar char="Ø"/>
            </a:pPr>
            <a:r>
              <a:rPr lang="en-GB" dirty="0"/>
              <a:t>Child sexual offences and indecent images of children</a:t>
            </a:r>
          </a:p>
          <a:p>
            <a:pPr marL="1085850" lvl="2" indent="-171450">
              <a:buFont typeface="Wingdings" panose="05000000000000000000" pitchFamily="2" charset="2"/>
              <a:buChar char="Ø"/>
            </a:pPr>
            <a:r>
              <a:rPr lang="en-GB" dirty="0"/>
              <a:t>Child sexual abuse</a:t>
            </a:r>
          </a:p>
          <a:p>
            <a:pPr marL="1085850" lvl="2" indent="-171450">
              <a:buFont typeface="Wingdings" panose="05000000000000000000" pitchFamily="2" charset="2"/>
              <a:buChar char="Ø"/>
            </a:pPr>
            <a:r>
              <a:rPr lang="en-GB" dirty="0"/>
              <a:t>Online grooming</a:t>
            </a:r>
          </a:p>
          <a:p>
            <a:pPr marL="1085850" lvl="2" indent="-171450">
              <a:buFont typeface="Wingdings" panose="05000000000000000000" pitchFamily="2" charset="2"/>
              <a:buChar char="Ø"/>
            </a:pPr>
            <a:r>
              <a:rPr lang="en-GB" dirty="0"/>
              <a:t>Prohibited and indecent images of children</a:t>
            </a:r>
          </a:p>
          <a:p>
            <a:pPr marL="628650" lvl="1" indent="-171450">
              <a:buFont typeface="Wingdings" panose="05000000000000000000" pitchFamily="2" charset="2"/>
              <a:buChar char="Ø"/>
            </a:pPr>
            <a:r>
              <a:rPr lang="en-GB" dirty="0"/>
              <a:t>Offences that specifically target individuals, including cyber-enabled violence against women and girls</a:t>
            </a:r>
          </a:p>
          <a:p>
            <a:pPr marL="1085850" lvl="2" indent="-171450">
              <a:buFont typeface="Wingdings" panose="05000000000000000000" pitchFamily="2" charset="2"/>
              <a:buChar char="Ø"/>
            </a:pPr>
            <a:r>
              <a:rPr lang="en-GB" dirty="0"/>
              <a:t>Disclosing private sexual images without consent</a:t>
            </a:r>
          </a:p>
          <a:p>
            <a:pPr marL="1085850" lvl="2" indent="-171450">
              <a:buFont typeface="Wingdings" panose="05000000000000000000" pitchFamily="2" charset="2"/>
              <a:buChar char="Ø"/>
            </a:pPr>
            <a:r>
              <a:rPr lang="en-GB" dirty="0"/>
              <a:t>Cyber stalking and harassment</a:t>
            </a:r>
          </a:p>
          <a:p>
            <a:pPr marL="1085850" lvl="2" indent="-171450">
              <a:buFont typeface="Wingdings" panose="05000000000000000000" pitchFamily="2" charset="2"/>
              <a:buChar char="Ø"/>
            </a:pPr>
            <a:r>
              <a:rPr lang="en-GB" dirty="0"/>
              <a:t>Coercion and control</a:t>
            </a:r>
          </a:p>
        </p:txBody>
      </p:sp>
      <p:sp>
        <p:nvSpPr>
          <p:cNvPr id="4" name="Slide Number Placeholder 3"/>
          <p:cNvSpPr>
            <a:spLocks noGrp="1"/>
          </p:cNvSpPr>
          <p:nvPr>
            <p:ph type="sldNum" sz="quarter" idx="5"/>
          </p:nvPr>
        </p:nvSpPr>
        <p:spPr/>
        <p:txBody>
          <a:bodyPr/>
          <a:lstStyle/>
          <a:p>
            <a:fld id="{4037B721-0981-4F89-8128-8DFD68C2296F}" type="slidenum">
              <a:rPr lang="en-GB" smtClean="0"/>
              <a:t>13</a:t>
            </a:fld>
            <a:endParaRPr lang="en-GB"/>
          </a:p>
        </p:txBody>
      </p:sp>
    </p:spTree>
    <p:extLst>
      <p:ext uri="{BB962C8B-B14F-4D97-AF65-F5344CB8AC3E}">
        <p14:creationId xmlns:p14="http://schemas.microsoft.com/office/powerpoint/2010/main" val="3300421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Estimated value of $1.5 trillion</a:t>
            </a:r>
          </a:p>
          <a:p>
            <a:pPr marL="171450" indent="-171450">
              <a:buFont typeface="Wingdings" panose="05000000000000000000" pitchFamily="2" charset="2"/>
              <a:buChar char="Ø"/>
            </a:pPr>
            <a:r>
              <a:rPr lang="en-GB" dirty="0"/>
              <a:t>First cyber-attack happened in France in 1834</a:t>
            </a:r>
          </a:p>
          <a:p>
            <a:pPr marL="628650" lvl="1" indent="-171450">
              <a:buFont typeface="Wingdings" panose="05000000000000000000" pitchFamily="2" charset="2"/>
              <a:buChar char="Ø"/>
            </a:pPr>
            <a:r>
              <a:rPr lang="en-GB" dirty="0"/>
              <a:t>Attackers stole financial markets information by accessing the French telegraph system</a:t>
            </a:r>
          </a:p>
          <a:p>
            <a:pPr marL="171450" lvl="0" indent="-171450">
              <a:buFont typeface="Wingdings" panose="05000000000000000000" pitchFamily="2" charset="2"/>
              <a:buChar char="Ø"/>
            </a:pPr>
            <a:r>
              <a:rPr lang="en-GB" dirty="0"/>
              <a:t>1962</a:t>
            </a:r>
          </a:p>
          <a:p>
            <a:pPr marL="628650" lvl="1" indent="-171450">
              <a:buFont typeface="Wingdings" panose="05000000000000000000" pitchFamily="2" charset="2"/>
              <a:buChar char="Ø"/>
            </a:pPr>
            <a:r>
              <a:rPr lang="en-GB" dirty="0"/>
              <a:t>Modern history of cybercrime began when Allen Scherr launched a cyber-attack against the MIT computer networks stealing passwords from their database via punch card</a:t>
            </a:r>
          </a:p>
          <a:p>
            <a:pPr marL="171450" lvl="0" indent="-171450">
              <a:buFont typeface="Wingdings" panose="05000000000000000000" pitchFamily="2" charset="2"/>
              <a:buChar char="Ø"/>
            </a:pPr>
            <a:r>
              <a:rPr lang="en-GB" dirty="0"/>
              <a:t>1971</a:t>
            </a:r>
          </a:p>
          <a:p>
            <a:pPr marL="628650" lvl="1" indent="-171450">
              <a:buFont typeface="Wingdings" panose="05000000000000000000" pitchFamily="2" charset="2"/>
              <a:buChar char="Ø"/>
            </a:pPr>
            <a:r>
              <a:rPr lang="en-GB" dirty="0"/>
              <a:t>First computer virus created by Bob Thomas at BBN technologies</a:t>
            </a:r>
          </a:p>
          <a:p>
            <a:pPr marL="628650" lvl="1" indent="-171450">
              <a:buFont typeface="Wingdings" panose="05000000000000000000" pitchFamily="2" charset="2"/>
              <a:buChar char="Ø"/>
            </a:pPr>
            <a:r>
              <a:rPr lang="en-GB" dirty="0"/>
              <a:t>This virus foretold the potential of future viruses to cause significant damage to computer systems</a:t>
            </a:r>
          </a:p>
          <a:p>
            <a:pPr marL="171450" lvl="0" indent="-171450">
              <a:buFont typeface="Wingdings" panose="05000000000000000000" pitchFamily="2" charset="2"/>
              <a:buChar char="Ø"/>
            </a:pPr>
            <a:r>
              <a:rPr lang="en-GB" dirty="0"/>
              <a:t>1981</a:t>
            </a:r>
          </a:p>
          <a:p>
            <a:pPr marL="628650" lvl="1" indent="-171450">
              <a:buFont typeface="Wingdings" panose="05000000000000000000" pitchFamily="2" charset="2"/>
              <a:buChar char="Ø"/>
            </a:pPr>
            <a:r>
              <a:rPr lang="en-GB" dirty="0"/>
              <a:t>Ian Murphy the first person to be convicted for committing cybercrime</a:t>
            </a:r>
          </a:p>
          <a:p>
            <a:pPr marL="628650" lvl="1" indent="-171450">
              <a:buFont typeface="Wingdings" panose="05000000000000000000" pitchFamily="2" charset="2"/>
              <a:buChar char="Ø"/>
            </a:pPr>
            <a:r>
              <a:rPr lang="en-GB" dirty="0"/>
              <a:t>He Hacked the AT&amp;T internal systems and changing their computers clocks causing havoc</a:t>
            </a:r>
          </a:p>
          <a:p>
            <a:pPr marL="171450" lvl="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14</a:t>
            </a:fld>
            <a:endParaRPr lang="en-GB"/>
          </a:p>
        </p:txBody>
      </p:sp>
    </p:spTree>
    <p:extLst>
      <p:ext uri="{BB962C8B-B14F-4D97-AF65-F5344CB8AC3E}">
        <p14:creationId xmlns:p14="http://schemas.microsoft.com/office/powerpoint/2010/main" val="1313994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Nearly 1billion emails were exposed in a single year, affecting 1 in 5 internet users</a:t>
            </a:r>
          </a:p>
          <a:p>
            <a:pPr marL="171450" indent="-171450">
              <a:buFont typeface="Wingdings" panose="05000000000000000000" pitchFamily="2" charset="2"/>
              <a:buChar char="Ø"/>
            </a:pPr>
            <a:r>
              <a:rPr lang="en-GB" dirty="0"/>
              <a:t>Data breaches cost businesses an average $4.35 million in 2022</a:t>
            </a:r>
          </a:p>
          <a:p>
            <a:pPr marL="171450" indent="-171450">
              <a:buFont typeface="Wingdings" panose="05000000000000000000" pitchFamily="2" charset="2"/>
              <a:buChar char="Ø"/>
            </a:pPr>
            <a:r>
              <a:rPr lang="en-GB" dirty="0"/>
              <a:t>39% of UK business reported suffering a cyber-attack in 2022</a:t>
            </a:r>
          </a:p>
          <a:p>
            <a:pPr marL="171450" indent="-171450">
              <a:buFont typeface="Wingdings" panose="05000000000000000000" pitchFamily="2" charset="2"/>
              <a:buChar char="Ø"/>
            </a:pPr>
            <a:r>
              <a:rPr lang="en-GB" dirty="0"/>
              <a:t>Cybercrime cost UK businesses an average of £4200 in 2022</a:t>
            </a:r>
          </a:p>
          <a:p>
            <a:pPr marL="171450" indent="-171450">
              <a:buFont typeface="Wingdings" panose="05000000000000000000" pitchFamily="2" charset="2"/>
              <a:buChar char="Ø"/>
            </a:pPr>
            <a:r>
              <a:rPr lang="en-GB" dirty="0"/>
              <a:t>There were 214k reports of cyber-enabled crime in the UK</a:t>
            </a:r>
          </a:p>
          <a:p>
            <a:pPr marL="171450" indent="-171450">
              <a:buFont typeface="Wingdings" panose="05000000000000000000" pitchFamily="2" charset="2"/>
              <a:buChar char="Ø"/>
            </a:pPr>
            <a:r>
              <a:rPr lang="en-GB" dirty="0"/>
              <a:t>Resulting in £1.7 billion of reported financial losses</a:t>
            </a:r>
          </a:p>
        </p:txBody>
      </p:sp>
      <p:sp>
        <p:nvSpPr>
          <p:cNvPr id="4" name="Slide Number Placeholder 3"/>
          <p:cNvSpPr>
            <a:spLocks noGrp="1"/>
          </p:cNvSpPr>
          <p:nvPr>
            <p:ph type="sldNum" sz="quarter" idx="5"/>
          </p:nvPr>
        </p:nvSpPr>
        <p:spPr/>
        <p:txBody>
          <a:bodyPr/>
          <a:lstStyle/>
          <a:p>
            <a:fld id="{4037B721-0981-4F89-8128-8DFD68C2296F}" type="slidenum">
              <a:rPr lang="en-GB" smtClean="0"/>
              <a:t>15</a:t>
            </a:fld>
            <a:endParaRPr lang="en-GB"/>
          </a:p>
        </p:txBody>
      </p:sp>
    </p:spTree>
    <p:extLst>
      <p:ext uri="{BB962C8B-B14F-4D97-AF65-F5344CB8AC3E}">
        <p14:creationId xmlns:p14="http://schemas.microsoft.com/office/powerpoint/2010/main" val="1736008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cs typeface="Calibri"/>
              </a:rPr>
              <a:t>Picture</a:t>
            </a:r>
          </a:p>
          <a:p>
            <a:pPr marL="171450" indent="-171450">
              <a:buFont typeface="Wingdings" panose="05000000000000000000" pitchFamily="2" charset="2"/>
              <a:buChar char="Ø"/>
            </a:pPr>
            <a:r>
              <a:rPr lang="en-US" u="none" dirty="0">
                <a:cs typeface="Calibri"/>
              </a:rPr>
              <a:t>Kane Gamble, 15. </a:t>
            </a:r>
            <a:r>
              <a:rPr lang="en-GB" u="none" noProof="0" dirty="0">
                <a:cs typeface="Calibri"/>
              </a:rPr>
              <a:t>Terrorised</a:t>
            </a:r>
            <a:r>
              <a:rPr lang="en-US" u="none" dirty="0">
                <a:cs typeface="Calibri"/>
              </a:rPr>
              <a:t> some of America’s most senior intelligence officials after tricking his way into their email and phone accounts</a:t>
            </a:r>
          </a:p>
          <a:p>
            <a:pPr marL="171450" indent="-171450">
              <a:buFont typeface="Wingdings" panose="05000000000000000000" pitchFamily="2" charset="2"/>
              <a:buChar char="Ø"/>
            </a:pPr>
            <a:r>
              <a:rPr lang="en-US" u="none" dirty="0">
                <a:cs typeface="Calibri"/>
              </a:rPr>
              <a:t>Accessed extremely sensitive material about military and intelligence operations in Iraq and Afghanistan</a:t>
            </a:r>
          </a:p>
          <a:p>
            <a:pPr marL="171450" indent="-171450">
              <a:buFont typeface="Wingdings" panose="05000000000000000000" pitchFamily="2" charset="2"/>
              <a:buChar char="Ø"/>
            </a:pPr>
            <a:r>
              <a:rPr lang="en-US" u="none" dirty="0">
                <a:cs typeface="Calibri"/>
              </a:rPr>
              <a:t>He eventually would impersonate his victims and conned call </a:t>
            </a:r>
            <a:r>
              <a:rPr lang="en-GB" u="none" noProof="0" dirty="0">
                <a:cs typeface="Calibri"/>
              </a:rPr>
              <a:t>centres</a:t>
            </a:r>
            <a:r>
              <a:rPr lang="en-US" u="none" dirty="0">
                <a:cs typeface="Calibri"/>
              </a:rPr>
              <a:t> at communication companies into divulging confidential information about them</a:t>
            </a:r>
          </a:p>
          <a:p>
            <a:pPr marL="171450" indent="-171450">
              <a:buFont typeface="Wingdings" panose="05000000000000000000" pitchFamily="2" charset="2"/>
              <a:buChar char="Ø"/>
            </a:pPr>
            <a:r>
              <a:rPr lang="en-GB" u="none" noProof="0" dirty="0">
                <a:cs typeface="Calibri"/>
              </a:rPr>
              <a:t>He also uploaded details about 20,000 FBI employees</a:t>
            </a:r>
          </a:p>
          <a:p>
            <a:pPr marL="171450" indent="-171450">
              <a:buFont typeface="Wingdings" panose="05000000000000000000" pitchFamily="2" charset="2"/>
              <a:buChar char="Ø"/>
            </a:pPr>
            <a:r>
              <a:rPr lang="en-GB" u="none" noProof="0" dirty="0">
                <a:cs typeface="Calibri"/>
              </a:rPr>
              <a:t>Gamble is on the autistic spectrum and was sentenced too 2 years in a youth detention centre and had his computers seized</a:t>
            </a:r>
          </a:p>
          <a:p>
            <a:pPr marL="171450" indent="-171450">
              <a:buFont typeface="Wingdings" panose="05000000000000000000" pitchFamily="2" charset="2"/>
              <a:buChar char="Ø"/>
            </a:pPr>
            <a:endParaRPr lang="en-GB" u="none" noProof="0" dirty="0">
              <a:cs typeface="Calibri"/>
            </a:endParaRPr>
          </a:p>
        </p:txBody>
      </p:sp>
      <p:sp>
        <p:nvSpPr>
          <p:cNvPr id="4" name="Slide Number Placeholder 3"/>
          <p:cNvSpPr>
            <a:spLocks noGrp="1"/>
          </p:cNvSpPr>
          <p:nvPr>
            <p:ph type="sldNum" sz="quarter" idx="5"/>
          </p:nvPr>
        </p:nvSpPr>
        <p:spPr/>
        <p:txBody>
          <a:bodyPr/>
          <a:lstStyle/>
          <a:p>
            <a:fld id="{4037B721-0981-4F89-8128-8DFD68C2296F}" type="slidenum">
              <a:t>16</a:t>
            </a:fld>
            <a:endParaRPr lang="en-GB"/>
          </a:p>
        </p:txBody>
      </p:sp>
    </p:spTree>
    <p:extLst>
      <p:ext uri="{BB962C8B-B14F-4D97-AF65-F5344CB8AC3E}">
        <p14:creationId xmlns:p14="http://schemas.microsoft.com/office/powerpoint/2010/main" val="26246218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https://www.youtube.com/watch?v=rkbDOqN8Co4</a:t>
            </a:r>
          </a:p>
          <a:p>
            <a:endParaRPr lang="en-GB" dirty="0"/>
          </a:p>
        </p:txBody>
      </p:sp>
      <p:sp>
        <p:nvSpPr>
          <p:cNvPr id="4" name="Slide Number Placeholder 3"/>
          <p:cNvSpPr>
            <a:spLocks noGrp="1"/>
          </p:cNvSpPr>
          <p:nvPr>
            <p:ph type="sldNum" sz="quarter" idx="5"/>
          </p:nvPr>
        </p:nvSpPr>
        <p:spPr/>
        <p:txBody>
          <a:bodyPr/>
          <a:lstStyle/>
          <a:p>
            <a:fld id="{4037B721-0981-4F89-8128-8DFD68C2296F}" type="slidenum">
              <a:rPr lang="en-GB" smtClean="0"/>
              <a:t>18</a:t>
            </a:fld>
            <a:endParaRPr lang="en-GB"/>
          </a:p>
        </p:txBody>
      </p:sp>
    </p:spTree>
    <p:extLst>
      <p:ext uri="{BB962C8B-B14F-4D97-AF65-F5344CB8AC3E}">
        <p14:creationId xmlns:p14="http://schemas.microsoft.com/office/powerpoint/2010/main" val="2902708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5288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23704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37879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70829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85814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6372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06497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4367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424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63782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11/27/2025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67281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11/27/2025</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899250298"/>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74" r:id="rId6"/>
    <p:sldLayoutId id="2147483779" r:id="rId7"/>
    <p:sldLayoutId id="2147483775" r:id="rId8"/>
    <p:sldLayoutId id="2147483776" r:id="rId9"/>
    <p:sldLayoutId id="2147483777" r:id="rId10"/>
    <p:sldLayoutId id="214748377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ideo" Target="https://www.youtube.com/embed/rkbDOqN8Co4?feature=oembed" TargetMode="Externa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5B0752-A74F-D16E-4A0A-41D8561D168A}"/>
              </a:ext>
            </a:extLst>
          </p:cNvPr>
          <p:cNvPicPr>
            <a:picLocks noChangeAspect="1"/>
          </p:cNvPicPr>
          <p:nvPr/>
        </p:nvPicPr>
        <p:blipFill rotWithShape="1">
          <a:blip r:embed="rId3"/>
          <a:srcRect r="6250" b="6250"/>
          <a:stretch/>
        </p:blipFill>
        <p:spPr>
          <a:xfrm>
            <a:off x="-3047" y="10"/>
            <a:ext cx="12191999" cy="6857990"/>
          </a:xfrm>
          <a:prstGeom prst="rect">
            <a:avLst/>
          </a:prstGeom>
        </p:spPr>
      </p:pic>
      <p:sp>
        <p:nvSpPr>
          <p:cNvPr id="8" name="Rectangle 7">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FB1B3-54E5-CC64-1D59-8C18D430FFE8}"/>
              </a:ext>
            </a:extLst>
          </p:cNvPr>
          <p:cNvSpPr>
            <a:spLocks noGrp="1"/>
          </p:cNvSpPr>
          <p:nvPr>
            <p:ph type="ctrTitle"/>
          </p:nvPr>
        </p:nvSpPr>
        <p:spPr>
          <a:xfrm>
            <a:off x="321733" y="321733"/>
            <a:ext cx="11548532" cy="4229305"/>
          </a:xfrm>
        </p:spPr>
        <p:txBody>
          <a:bodyPr anchor="t">
            <a:normAutofit/>
          </a:bodyPr>
          <a:lstStyle/>
          <a:p>
            <a:r>
              <a:rPr lang="en-GB" sz="11500">
                <a:solidFill>
                  <a:schemeClr val="bg1"/>
                </a:solidFill>
                <a:latin typeface="Calibri"/>
                <a:cs typeface="Calibri"/>
              </a:rPr>
              <a:t>Cyber Crime</a:t>
            </a:r>
          </a:p>
        </p:txBody>
      </p:sp>
      <p:sp>
        <p:nvSpPr>
          <p:cNvPr id="10" name="Rectangle 9">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95" y="4702516"/>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2904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95DC6D5-A7B0-4D09-A7A5-62869A0D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chnological background">
            <a:extLst>
              <a:ext uri="{FF2B5EF4-FFF2-40B4-BE49-F238E27FC236}">
                <a16:creationId xmlns:a16="http://schemas.microsoft.com/office/drawing/2014/main" id="{65E421A9-2BAB-2459-45D5-8D2D6A0DEA5A}"/>
              </a:ext>
            </a:extLst>
          </p:cNvPr>
          <p:cNvPicPr>
            <a:picLocks noChangeAspect="1"/>
          </p:cNvPicPr>
          <p:nvPr/>
        </p:nvPicPr>
        <p:blipFill rotWithShape="1">
          <a:blip r:embed="rId3">
            <a:alphaModFix amt="50000"/>
          </a:blip>
          <a:srcRect t="5686" b="10045"/>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25889BBB-FE07-2604-D50B-631277FBC63C}"/>
              </a:ext>
            </a:extLst>
          </p:cNvPr>
          <p:cNvSpPr>
            <a:spLocks noGrp="1"/>
          </p:cNvSpPr>
          <p:nvPr>
            <p:ph type="title"/>
          </p:nvPr>
        </p:nvSpPr>
        <p:spPr>
          <a:xfrm>
            <a:off x="841248" y="847082"/>
            <a:ext cx="3803904" cy="5123950"/>
          </a:xfrm>
        </p:spPr>
        <p:txBody>
          <a:bodyPr anchor="t">
            <a:normAutofit/>
          </a:bodyPr>
          <a:lstStyle/>
          <a:p>
            <a:r>
              <a:rPr lang="en-GB" sz="6600">
                <a:latin typeface="Calibri"/>
                <a:cs typeface="Calibri"/>
              </a:rPr>
              <a:t>Learning objectives</a:t>
            </a:r>
          </a:p>
        </p:txBody>
      </p:sp>
      <p:sp>
        <p:nvSpPr>
          <p:cNvPr id="18" name="sketchy rectangle">
            <a:extLst>
              <a:ext uri="{FF2B5EF4-FFF2-40B4-BE49-F238E27FC236}">
                <a16:creationId xmlns:a16="http://schemas.microsoft.com/office/drawing/2014/main" id="{E72C4BCF-DD12-4745-97A9-F340887E1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0453" y="563667"/>
            <a:ext cx="6570918" cy="5579082"/>
          </a:xfrm>
          <a:custGeom>
            <a:avLst/>
            <a:gdLst>
              <a:gd name="connsiteX0" fmla="*/ 0 w 6570918"/>
              <a:gd name="connsiteY0" fmla="*/ 0 h 5579082"/>
              <a:gd name="connsiteX1" fmla="*/ 525673 w 6570918"/>
              <a:gd name="connsiteY1" fmla="*/ 0 h 5579082"/>
              <a:gd name="connsiteX2" fmla="*/ 1182765 w 6570918"/>
              <a:gd name="connsiteY2" fmla="*/ 0 h 5579082"/>
              <a:gd name="connsiteX3" fmla="*/ 1905566 w 6570918"/>
              <a:gd name="connsiteY3" fmla="*/ 0 h 5579082"/>
              <a:gd name="connsiteX4" fmla="*/ 2365530 w 6570918"/>
              <a:gd name="connsiteY4" fmla="*/ 0 h 5579082"/>
              <a:gd name="connsiteX5" fmla="*/ 2825495 w 6570918"/>
              <a:gd name="connsiteY5" fmla="*/ 0 h 5579082"/>
              <a:gd name="connsiteX6" fmla="*/ 3614005 w 6570918"/>
              <a:gd name="connsiteY6" fmla="*/ 0 h 5579082"/>
              <a:gd name="connsiteX7" fmla="*/ 4271097 w 6570918"/>
              <a:gd name="connsiteY7" fmla="*/ 0 h 5579082"/>
              <a:gd name="connsiteX8" fmla="*/ 4731061 w 6570918"/>
              <a:gd name="connsiteY8" fmla="*/ 0 h 5579082"/>
              <a:gd name="connsiteX9" fmla="*/ 5388153 w 6570918"/>
              <a:gd name="connsiteY9" fmla="*/ 0 h 5579082"/>
              <a:gd name="connsiteX10" fmla="*/ 6570918 w 6570918"/>
              <a:gd name="connsiteY10" fmla="*/ 0 h 5579082"/>
              <a:gd name="connsiteX11" fmla="*/ 6570918 w 6570918"/>
              <a:gd name="connsiteY11" fmla="*/ 641594 h 5579082"/>
              <a:gd name="connsiteX12" fmla="*/ 6570918 w 6570918"/>
              <a:gd name="connsiteY12" fmla="*/ 1338980 h 5579082"/>
              <a:gd name="connsiteX13" fmla="*/ 6570918 w 6570918"/>
              <a:gd name="connsiteY13" fmla="*/ 1868992 h 5579082"/>
              <a:gd name="connsiteX14" fmla="*/ 6570918 w 6570918"/>
              <a:gd name="connsiteY14" fmla="*/ 2677959 h 5579082"/>
              <a:gd name="connsiteX15" fmla="*/ 6570918 w 6570918"/>
              <a:gd name="connsiteY15" fmla="*/ 3375345 h 5579082"/>
              <a:gd name="connsiteX16" fmla="*/ 6570918 w 6570918"/>
              <a:gd name="connsiteY16" fmla="*/ 4184312 h 5579082"/>
              <a:gd name="connsiteX17" fmla="*/ 6570918 w 6570918"/>
              <a:gd name="connsiteY17" fmla="*/ 4825906 h 5579082"/>
              <a:gd name="connsiteX18" fmla="*/ 6570918 w 6570918"/>
              <a:gd name="connsiteY18" fmla="*/ 5579082 h 5579082"/>
              <a:gd name="connsiteX19" fmla="*/ 5913826 w 6570918"/>
              <a:gd name="connsiteY19" fmla="*/ 5579082 h 5579082"/>
              <a:gd name="connsiteX20" fmla="*/ 5256734 w 6570918"/>
              <a:gd name="connsiteY20" fmla="*/ 5579082 h 5579082"/>
              <a:gd name="connsiteX21" fmla="*/ 4796770 w 6570918"/>
              <a:gd name="connsiteY21" fmla="*/ 5579082 h 5579082"/>
              <a:gd name="connsiteX22" fmla="*/ 4139678 w 6570918"/>
              <a:gd name="connsiteY22" fmla="*/ 5579082 h 5579082"/>
              <a:gd name="connsiteX23" fmla="*/ 3548296 w 6570918"/>
              <a:gd name="connsiteY23" fmla="*/ 5579082 h 5579082"/>
              <a:gd name="connsiteX24" fmla="*/ 2956913 w 6570918"/>
              <a:gd name="connsiteY24" fmla="*/ 5579082 h 5579082"/>
              <a:gd name="connsiteX25" fmla="*/ 2365530 w 6570918"/>
              <a:gd name="connsiteY25" fmla="*/ 5579082 h 5579082"/>
              <a:gd name="connsiteX26" fmla="*/ 1774148 w 6570918"/>
              <a:gd name="connsiteY26" fmla="*/ 5579082 h 5579082"/>
              <a:gd name="connsiteX27" fmla="*/ 1051347 w 6570918"/>
              <a:gd name="connsiteY27" fmla="*/ 5579082 h 5579082"/>
              <a:gd name="connsiteX28" fmla="*/ 0 w 6570918"/>
              <a:gd name="connsiteY28" fmla="*/ 5579082 h 5579082"/>
              <a:gd name="connsiteX29" fmla="*/ 0 w 6570918"/>
              <a:gd name="connsiteY29" fmla="*/ 5049069 h 5579082"/>
              <a:gd name="connsiteX30" fmla="*/ 0 w 6570918"/>
              <a:gd name="connsiteY30" fmla="*/ 4407475 h 5579082"/>
              <a:gd name="connsiteX31" fmla="*/ 0 w 6570918"/>
              <a:gd name="connsiteY31" fmla="*/ 3654299 h 5579082"/>
              <a:gd name="connsiteX32" fmla="*/ 0 w 6570918"/>
              <a:gd name="connsiteY32" fmla="*/ 2845332 h 5579082"/>
              <a:gd name="connsiteX33" fmla="*/ 0 w 6570918"/>
              <a:gd name="connsiteY33" fmla="*/ 2315319 h 5579082"/>
              <a:gd name="connsiteX34" fmla="*/ 0 w 6570918"/>
              <a:gd name="connsiteY34" fmla="*/ 1785306 h 5579082"/>
              <a:gd name="connsiteX35" fmla="*/ 0 w 6570918"/>
              <a:gd name="connsiteY35" fmla="*/ 976339 h 5579082"/>
              <a:gd name="connsiteX36" fmla="*/ 0 w 6570918"/>
              <a:gd name="connsiteY36" fmla="*/ 0 h 557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570918" h="5579082" fill="none" extrusionOk="0">
                <a:moveTo>
                  <a:pt x="0" y="0"/>
                </a:moveTo>
                <a:cubicBezTo>
                  <a:pt x="243958" y="-12943"/>
                  <a:pt x="320490" y="5069"/>
                  <a:pt x="525673" y="0"/>
                </a:cubicBezTo>
                <a:cubicBezTo>
                  <a:pt x="730856" y="-5069"/>
                  <a:pt x="894885" y="-31124"/>
                  <a:pt x="1182765" y="0"/>
                </a:cubicBezTo>
                <a:cubicBezTo>
                  <a:pt x="1470645" y="31124"/>
                  <a:pt x="1749273" y="-34665"/>
                  <a:pt x="1905566" y="0"/>
                </a:cubicBezTo>
                <a:cubicBezTo>
                  <a:pt x="2061859" y="34665"/>
                  <a:pt x="2197988" y="-9109"/>
                  <a:pt x="2365530" y="0"/>
                </a:cubicBezTo>
                <a:cubicBezTo>
                  <a:pt x="2533072" y="9109"/>
                  <a:pt x="2717818" y="14270"/>
                  <a:pt x="2825495" y="0"/>
                </a:cubicBezTo>
                <a:cubicBezTo>
                  <a:pt x="2933173" y="-14270"/>
                  <a:pt x="3325797" y="34931"/>
                  <a:pt x="3614005" y="0"/>
                </a:cubicBezTo>
                <a:cubicBezTo>
                  <a:pt x="3902213" y="-34931"/>
                  <a:pt x="4022668" y="20046"/>
                  <a:pt x="4271097" y="0"/>
                </a:cubicBezTo>
                <a:cubicBezTo>
                  <a:pt x="4519526" y="-20046"/>
                  <a:pt x="4513512" y="-11694"/>
                  <a:pt x="4731061" y="0"/>
                </a:cubicBezTo>
                <a:cubicBezTo>
                  <a:pt x="4948610" y="11694"/>
                  <a:pt x="5198372" y="9165"/>
                  <a:pt x="5388153" y="0"/>
                </a:cubicBezTo>
                <a:cubicBezTo>
                  <a:pt x="5577934" y="-9165"/>
                  <a:pt x="6151380" y="40199"/>
                  <a:pt x="6570918" y="0"/>
                </a:cubicBezTo>
                <a:cubicBezTo>
                  <a:pt x="6551036" y="203561"/>
                  <a:pt x="6580818" y="383315"/>
                  <a:pt x="6570918" y="641594"/>
                </a:cubicBezTo>
                <a:cubicBezTo>
                  <a:pt x="6561018" y="899873"/>
                  <a:pt x="6567176" y="1128287"/>
                  <a:pt x="6570918" y="1338980"/>
                </a:cubicBezTo>
                <a:cubicBezTo>
                  <a:pt x="6574660" y="1549673"/>
                  <a:pt x="6585356" y="1654385"/>
                  <a:pt x="6570918" y="1868992"/>
                </a:cubicBezTo>
                <a:cubicBezTo>
                  <a:pt x="6556480" y="2083599"/>
                  <a:pt x="6556432" y="2483858"/>
                  <a:pt x="6570918" y="2677959"/>
                </a:cubicBezTo>
                <a:cubicBezTo>
                  <a:pt x="6585404" y="2872060"/>
                  <a:pt x="6594779" y="3123863"/>
                  <a:pt x="6570918" y="3375345"/>
                </a:cubicBezTo>
                <a:cubicBezTo>
                  <a:pt x="6547057" y="3626827"/>
                  <a:pt x="6570936" y="3958160"/>
                  <a:pt x="6570918" y="4184312"/>
                </a:cubicBezTo>
                <a:cubicBezTo>
                  <a:pt x="6570900" y="4410464"/>
                  <a:pt x="6547287" y="4544723"/>
                  <a:pt x="6570918" y="4825906"/>
                </a:cubicBezTo>
                <a:cubicBezTo>
                  <a:pt x="6594549" y="5107089"/>
                  <a:pt x="6602036" y="5410476"/>
                  <a:pt x="6570918" y="5579082"/>
                </a:cubicBezTo>
                <a:cubicBezTo>
                  <a:pt x="6298110" y="5570936"/>
                  <a:pt x="6115328" y="5586054"/>
                  <a:pt x="5913826" y="5579082"/>
                </a:cubicBezTo>
                <a:cubicBezTo>
                  <a:pt x="5712324" y="5572110"/>
                  <a:pt x="5388485" y="5595536"/>
                  <a:pt x="5256734" y="5579082"/>
                </a:cubicBezTo>
                <a:cubicBezTo>
                  <a:pt x="5124983" y="5562628"/>
                  <a:pt x="4935790" y="5558095"/>
                  <a:pt x="4796770" y="5579082"/>
                </a:cubicBezTo>
                <a:cubicBezTo>
                  <a:pt x="4657750" y="5600069"/>
                  <a:pt x="4406133" y="5565422"/>
                  <a:pt x="4139678" y="5579082"/>
                </a:cubicBezTo>
                <a:cubicBezTo>
                  <a:pt x="3873223" y="5592742"/>
                  <a:pt x="3680595" y="5550657"/>
                  <a:pt x="3548296" y="5579082"/>
                </a:cubicBezTo>
                <a:cubicBezTo>
                  <a:pt x="3415997" y="5607507"/>
                  <a:pt x="3154943" y="5582453"/>
                  <a:pt x="2956913" y="5579082"/>
                </a:cubicBezTo>
                <a:cubicBezTo>
                  <a:pt x="2758883" y="5575711"/>
                  <a:pt x="2616161" y="5608318"/>
                  <a:pt x="2365530" y="5579082"/>
                </a:cubicBezTo>
                <a:cubicBezTo>
                  <a:pt x="2114899" y="5549846"/>
                  <a:pt x="2015415" y="5589111"/>
                  <a:pt x="1774148" y="5579082"/>
                </a:cubicBezTo>
                <a:cubicBezTo>
                  <a:pt x="1532881" y="5569053"/>
                  <a:pt x="1276772" y="5614025"/>
                  <a:pt x="1051347" y="5579082"/>
                </a:cubicBezTo>
                <a:cubicBezTo>
                  <a:pt x="825922" y="5544139"/>
                  <a:pt x="317006" y="5579887"/>
                  <a:pt x="0" y="5579082"/>
                </a:cubicBezTo>
                <a:cubicBezTo>
                  <a:pt x="647" y="5359793"/>
                  <a:pt x="-19331" y="5263540"/>
                  <a:pt x="0" y="5049069"/>
                </a:cubicBezTo>
                <a:cubicBezTo>
                  <a:pt x="19331" y="4834598"/>
                  <a:pt x="-28451" y="4599178"/>
                  <a:pt x="0" y="4407475"/>
                </a:cubicBezTo>
                <a:cubicBezTo>
                  <a:pt x="28451" y="4215772"/>
                  <a:pt x="-6879" y="3851595"/>
                  <a:pt x="0" y="3654299"/>
                </a:cubicBezTo>
                <a:cubicBezTo>
                  <a:pt x="6879" y="3457003"/>
                  <a:pt x="-13361" y="3153430"/>
                  <a:pt x="0" y="2845332"/>
                </a:cubicBezTo>
                <a:cubicBezTo>
                  <a:pt x="13361" y="2537234"/>
                  <a:pt x="-16264" y="2440224"/>
                  <a:pt x="0" y="2315319"/>
                </a:cubicBezTo>
                <a:cubicBezTo>
                  <a:pt x="16264" y="2190414"/>
                  <a:pt x="-4326" y="1972406"/>
                  <a:pt x="0" y="1785306"/>
                </a:cubicBezTo>
                <a:cubicBezTo>
                  <a:pt x="4326" y="1598206"/>
                  <a:pt x="36209" y="1149228"/>
                  <a:pt x="0" y="976339"/>
                </a:cubicBezTo>
                <a:cubicBezTo>
                  <a:pt x="-36209" y="803450"/>
                  <a:pt x="-26312" y="313518"/>
                  <a:pt x="0" y="0"/>
                </a:cubicBezTo>
                <a:close/>
              </a:path>
              <a:path w="6570918" h="5579082" stroke="0" extrusionOk="0">
                <a:moveTo>
                  <a:pt x="0" y="0"/>
                </a:moveTo>
                <a:cubicBezTo>
                  <a:pt x="278313" y="27288"/>
                  <a:pt x="431280" y="2299"/>
                  <a:pt x="591383" y="0"/>
                </a:cubicBezTo>
                <a:cubicBezTo>
                  <a:pt x="751486" y="-2299"/>
                  <a:pt x="864229" y="-10501"/>
                  <a:pt x="1051347" y="0"/>
                </a:cubicBezTo>
                <a:cubicBezTo>
                  <a:pt x="1238465" y="10501"/>
                  <a:pt x="1656622" y="-8810"/>
                  <a:pt x="1839857" y="0"/>
                </a:cubicBezTo>
                <a:cubicBezTo>
                  <a:pt x="2023092" y="8810"/>
                  <a:pt x="2169087" y="15350"/>
                  <a:pt x="2431240" y="0"/>
                </a:cubicBezTo>
                <a:cubicBezTo>
                  <a:pt x="2693393" y="-15350"/>
                  <a:pt x="2900257" y="27267"/>
                  <a:pt x="3022622" y="0"/>
                </a:cubicBezTo>
                <a:cubicBezTo>
                  <a:pt x="3144987" y="-27267"/>
                  <a:pt x="3447181" y="14689"/>
                  <a:pt x="3811132" y="0"/>
                </a:cubicBezTo>
                <a:cubicBezTo>
                  <a:pt x="4175083" y="-14689"/>
                  <a:pt x="4141184" y="1416"/>
                  <a:pt x="4336806" y="0"/>
                </a:cubicBezTo>
                <a:cubicBezTo>
                  <a:pt x="4532428" y="-1416"/>
                  <a:pt x="4953156" y="21134"/>
                  <a:pt x="5125316" y="0"/>
                </a:cubicBezTo>
                <a:cubicBezTo>
                  <a:pt x="5297476" y="-21134"/>
                  <a:pt x="5588322" y="-4504"/>
                  <a:pt x="5913826" y="0"/>
                </a:cubicBezTo>
                <a:cubicBezTo>
                  <a:pt x="6239330" y="4504"/>
                  <a:pt x="6420523" y="-5260"/>
                  <a:pt x="6570918" y="0"/>
                </a:cubicBezTo>
                <a:cubicBezTo>
                  <a:pt x="6591445" y="372376"/>
                  <a:pt x="6574842" y="632430"/>
                  <a:pt x="6570918" y="808967"/>
                </a:cubicBezTo>
                <a:cubicBezTo>
                  <a:pt x="6566994" y="985504"/>
                  <a:pt x="6590171" y="1307889"/>
                  <a:pt x="6570918" y="1562143"/>
                </a:cubicBezTo>
                <a:cubicBezTo>
                  <a:pt x="6551665" y="1816397"/>
                  <a:pt x="6555438" y="1963128"/>
                  <a:pt x="6570918" y="2092156"/>
                </a:cubicBezTo>
                <a:cubicBezTo>
                  <a:pt x="6586398" y="2221184"/>
                  <a:pt x="6566210" y="2620933"/>
                  <a:pt x="6570918" y="2789541"/>
                </a:cubicBezTo>
                <a:cubicBezTo>
                  <a:pt x="6575626" y="2958149"/>
                  <a:pt x="6544837" y="3183433"/>
                  <a:pt x="6570918" y="3486926"/>
                </a:cubicBezTo>
                <a:cubicBezTo>
                  <a:pt x="6596999" y="3790419"/>
                  <a:pt x="6605308" y="3845885"/>
                  <a:pt x="6570918" y="4184312"/>
                </a:cubicBezTo>
                <a:cubicBezTo>
                  <a:pt x="6536528" y="4522739"/>
                  <a:pt x="6608082" y="4624099"/>
                  <a:pt x="6570918" y="4937488"/>
                </a:cubicBezTo>
                <a:cubicBezTo>
                  <a:pt x="6533754" y="5250877"/>
                  <a:pt x="6586964" y="5431073"/>
                  <a:pt x="6570918" y="5579082"/>
                </a:cubicBezTo>
                <a:cubicBezTo>
                  <a:pt x="6289892" y="5586213"/>
                  <a:pt x="6205354" y="5547724"/>
                  <a:pt x="5848117" y="5579082"/>
                </a:cubicBezTo>
                <a:cubicBezTo>
                  <a:pt x="5490880" y="5610440"/>
                  <a:pt x="5430172" y="5600685"/>
                  <a:pt x="5322444" y="5579082"/>
                </a:cubicBezTo>
                <a:cubicBezTo>
                  <a:pt x="5214716" y="5557479"/>
                  <a:pt x="4791298" y="5604209"/>
                  <a:pt x="4533933" y="5579082"/>
                </a:cubicBezTo>
                <a:cubicBezTo>
                  <a:pt x="4276568" y="5553955"/>
                  <a:pt x="4194834" y="5592381"/>
                  <a:pt x="3876842" y="5579082"/>
                </a:cubicBezTo>
                <a:cubicBezTo>
                  <a:pt x="3558850" y="5565783"/>
                  <a:pt x="3592122" y="5581860"/>
                  <a:pt x="3351168" y="5579082"/>
                </a:cubicBezTo>
                <a:cubicBezTo>
                  <a:pt x="3110214" y="5576304"/>
                  <a:pt x="2934023" y="5584193"/>
                  <a:pt x="2694076" y="5579082"/>
                </a:cubicBezTo>
                <a:cubicBezTo>
                  <a:pt x="2454129" y="5573971"/>
                  <a:pt x="2428702" y="5591803"/>
                  <a:pt x="2234112" y="5579082"/>
                </a:cubicBezTo>
                <a:cubicBezTo>
                  <a:pt x="2039522" y="5566361"/>
                  <a:pt x="1981009" y="5601189"/>
                  <a:pt x="1774148" y="5579082"/>
                </a:cubicBezTo>
                <a:cubicBezTo>
                  <a:pt x="1567287" y="5556975"/>
                  <a:pt x="1275481" y="5606317"/>
                  <a:pt x="1117056" y="5579082"/>
                </a:cubicBezTo>
                <a:cubicBezTo>
                  <a:pt x="958631" y="5551847"/>
                  <a:pt x="755477" y="5572254"/>
                  <a:pt x="591383" y="5579082"/>
                </a:cubicBezTo>
                <a:cubicBezTo>
                  <a:pt x="427289" y="5585910"/>
                  <a:pt x="187330" y="5591515"/>
                  <a:pt x="0" y="5579082"/>
                </a:cubicBezTo>
                <a:cubicBezTo>
                  <a:pt x="-26479" y="5461734"/>
                  <a:pt x="-8007" y="5136203"/>
                  <a:pt x="0" y="4993278"/>
                </a:cubicBezTo>
                <a:cubicBezTo>
                  <a:pt x="8007" y="4850353"/>
                  <a:pt x="-866" y="4711104"/>
                  <a:pt x="0" y="4463266"/>
                </a:cubicBezTo>
                <a:cubicBezTo>
                  <a:pt x="866" y="4215428"/>
                  <a:pt x="32773" y="4051281"/>
                  <a:pt x="0" y="3710090"/>
                </a:cubicBezTo>
                <a:cubicBezTo>
                  <a:pt x="-32773" y="3368899"/>
                  <a:pt x="-4467" y="3247332"/>
                  <a:pt x="0" y="3124286"/>
                </a:cubicBezTo>
                <a:cubicBezTo>
                  <a:pt x="4467" y="3001240"/>
                  <a:pt x="-19954" y="2606861"/>
                  <a:pt x="0" y="2371110"/>
                </a:cubicBezTo>
                <a:cubicBezTo>
                  <a:pt x="19954" y="2135359"/>
                  <a:pt x="32823" y="1730214"/>
                  <a:pt x="0" y="1562143"/>
                </a:cubicBezTo>
                <a:cubicBezTo>
                  <a:pt x="-32823" y="1394072"/>
                  <a:pt x="31174" y="1196398"/>
                  <a:pt x="0" y="920549"/>
                </a:cubicBezTo>
                <a:cubicBezTo>
                  <a:pt x="-31174" y="644700"/>
                  <a:pt x="-12315" y="369594"/>
                  <a:pt x="0" y="0"/>
                </a:cubicBezTo>
                <a:close/>
              </a:path>
            </a:pathLst>
          </a:custGeom>
          <a:solidFill>
            <a:schemeClr val="tx1"/>
          </a:solidFill>
          <a:ln w="95250">
            <a:solidFill>
              <a:schemeClr val="tx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29F33C-D5A0-CF61-4CFE-F19C4FF5AA79}"/>
              </a:ext>
            </a:extLst>
          </p:cNvPr>
          <p:cNvSpPr>
            <a:spLocks noGrp="1"/>
          </p:cNvSpPr>
          <p:nvPr>
            <p:ph idx="1"/>
          </p:nvPr>
        </p:nvSpPr>
        <p:spPr>
          <a:xfrm>
            <a:off x="5404104" y="847082"/>
            <a:ext cx="5946648" cy="4988412"/>
          </a:xfrm>
        </p:spPr>
        <p:txBody>
          <a:bodyPr vert="horz" lIns="91440" tIns="45720" rIns="91440" bIns="45720" rtlCol="0">
            <a:normAutofit/>
          </a:bodyPr>
          <a:lstStyle/>
          <a:p>
            <a:pPr marL="0" indent="0">
              <a:buNone/>
            </a:pPr>
            <a:r>
              <a:rPr lang="en-GB" dirty="0">
                <a:solidFill>
                  <a:schemeClr val="bg1"/>
                </a:solidFill>
                <a:latin typeface="Calibri"/>
                <a:cs typeface="Calibri"/>
              </a:rPr>
              <a:t>In today’s session we will look at:</a:t>
            </a:r>
          </a:p>
          <a:p>
            <a:pPr>
              <a:lnSpc>
                <a:spcPct val="200000"/>
              </a:lnSpc>
            </a:pPr>
            <a:r>
              <a:rPr lang="en-GB" dirty="0">
                <a:solidFill>
                  <a:schemeClr val="bg1"/>
                </a:solidFill>
                <a:latin typeface="Calibri"/>
                <a:cs typeface="Calibri"/>
              </a:rPr>
              <a:t>The history of Cyber Crime </a:t>
            </a:r>
          </a:p>
          <a:p>
            <a:pPr>
              <a:lnSpc>
                <a:spcPct val="200000"/>
              </a:lnSpc>
            </a:pPr>
            <a:r>
              <a:rPr lang="en-GB" dirty="0">
                <a:solidFill>
                  <a:schemeClr val="bg1"/>
                </a:solidFill>
                <a:latin typeface="Calibri"/>
                <a:cs typeface="Calibri"/>
              </a:rPr>
              <a:t>The different types of Cyber Crime </a:t>
            </a:r>
          </a:p>
          <a:p>
            <a:pPr>
              <a:lnSpc>
                <a:spcPct val="200000"/>
              </a:lnSpc>
            </a:pPr>
            <a:r>
              <a:rPr lang="en-GB" dirty="0">
                <a:solidFill>
                  <a:schemeClr val="bg1"/>
                </a:solidFill>
                <a:latin typeface="Calibri"/>
                <a:cs typeface="Calibri"/>
              </a:rPr>
              <a:t>Learn about examples of Cyber Crime </a:t>
            </a:r>
          </a:p>
        </p:txBody>
      </p:sp>
    </p:spTree>
    <p:extLst>
      <p:ext uri="{BB962C8B-B14F-4D97-AF65-F5344CB8AC3E}">
        <p14:creationId xmlns:p14="http://schemas.microsoft.com/office/powerpoint/2010/main" val="14272871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AC4C-73F1-C0F4-E818-B028A4FD9F80}"/>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B007648-17F0-FEE4-12D9-443B3990E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5C245-85AB-E498-CCC2-566D483392C4}"/>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a:cs typeface="Calibri"/>
              </a:rPr>
              <a:t>What is Cyber Crime?</a:t>
            </a:r>
            <a:endParaRPr lang="en-US" sz="6100">
              <a:latin typeface="Calibri"/>
              <a:cs typeface="Calibri"/>
            </a:endParaRPr>
          </a:p>
        </p:txBody>
      </p:sp>
      <p:sp>
        <p:nvSpPr>
          <p:cNvPr id="19" name="Rectangle 6">
            <a:extLst>
              <a:ext uri="{FF2B5EF4-FFF2-40B4-BE49-F238E27FC236}">
                <a16:creationId xmlns:a16="http://schemas.microsoft.com/office/drawing/2014/main" id="{55BAD94B-A856-F517-CA6F-79176A55B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8CE32FD-BBD7-624B-ECC5-E9F28FF5AEA8}"/>
              </a:ext>
            </a:extLst>
          </p:cNvPr>
          <p:cNvSpPr>
            <a:spLocks noGrp="1"/>
          </p:cNvSpPr>
          <p:nvPr>
            <p:ph idx="1"/>
          </p:nvPr>
        </p:nvSpPr>
        <p:spPr>
          <a:xfrm>
            <a:off x="5297762" y="2706624"/>
            <a:ext cx="6251110" cy="3483864"/>
          </a:xfrm>
        </p:spPr>
        <p:txBody>
          <a:bodyPr>
            <a:normAutofit/>
          </a:bodyPr>
          <a:lstStyle/>
          <a:p>
            <a:pPr marL="171450" marR="0" lvl="0"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Cyber Crime is an umbrella term that is used two describe two closely linked but distinct range of criminal activity</a:t>
            </a:r>
          </a:p>
          <a:p>
            <a:pPr marL="0" marR="0" lvl="0" indent="0" defTabSz="914400" rtl="0" eaLnBrk="1" fontAlgn="auto" latinLnBrk="0" hangingPunct="1">
              <a:lnSpc>
                <a:spcPct val="100000"/>
              </a:lnSpc>
              <a:spcBef>
                <a:spcPts val="0"/>
              </a:spcBef>
              <a:spcAft>
                <a:spcPts val="0"/>
              </a:spcAft>
              <a:buClrTx/>
              <a:buSzTx/>
              <a:buNone/>
              <a:tabLst/>
              <a:defRPr/>
            </a:pPr>
            <a:endParaRPr kumimoji="0" lang="en-GB" sz="1800" b="0" i="0" u="none" strike="noStrike" kern="1200" cap="none" spc="0" normalizeH="0" baseline="0" noProof="0" dirty="0">
              <a:ln>
                <a:noFill/>
              </a:ln>
              <a:effectLst/>
              <a:uLnTx/>
              <a:uFillTx/>
              <a:latin typeface="Calibri" panose="020F0502020204030204"/>
              <a:ea typeface="+mn-ea"/>
              <a:cs typeface="+mn-cs"/>
            </a:endParaRPr>
          </a:p>
          <a:p>
            <a:pPr marL="171450" marR="0" lvl="0"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Cyber dependant crimes</a:t>
            </a:r>
          </a:p>
          <a:p>
            <a:pPr marL="628650" marR="0" lvl="1"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Crimes committed through the use of ICT devices</a:t>
            </a:r>
          </a:p>
          <a:p>
            <a:pPr marL="628650" marR="0" lvl="1"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The device is both the tool for committing the crime and also the target</a:t>
            </a:r>
          </a:p>
          <a:p>
            <a:pPr marL="1085850" marR="0" lvl="2"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Done for financial gain</a:t>
            </a:r>
          </a:p>
          <a:p>
            <a:pPr marL="1085850" marR="0" lvl="2"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Hacking to steal</a:t>
            </a:r>
          </a:p>
          <a:p>
            <a:pPr marL="1085850" marR="0" lvl="2"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Damage</a:t>
            </a:r>
          </a:p>
          <a:p>
            <a:pPr marL="1085850" marR="0" lvl="2"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Distort</a:t>
            </a:r>
          </a:p>
          <a:p>
            <a:pPr marL="1085850" marR="0" lvl="2"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Destroy data/ network or activity</a:t>
            </a:r>
          </a:p>
          <a:p>
            <a:pPr>
              <a:lnSpc>
                <a:spcPct val="100000"/>
              </a:lnSpc>
            </a:pPr>
            <a:endParaRPr lang="en-GB" sz="1000" dirty="0"/>
          </a:p>
        </p:txBody>
      </p:sp>
      <p:pic>
        <p:nvPicPr>
          <p:cNvPr id="13" name="Picture 12" descr="Padlock on computer motherboard">
            <a:extLst>
              <a:ext uri="{FF2B5EF4-FFF2-40B4-BE49-F238E27FC236}">
                <a16:creationId xmlns:a16="http://schemas.microsoft.com/office/drawing/2014/main" id="{7523E09E-3A3D-E662-A04E-9B9DF05DFF9D}"/>
              </a:ext>
            </a:extLst>
          </p:cNvPr>
          <p:cNvPicPr>
            <a:picLocks noChangeAspect="1"/>
          </p:cNvPicPr>
          <p:nvPr/>
        </p:nvPicPr>
        <p:blipFill>
          <a:blip r:embed="rId3"/>
          <a:srcRect l="21476" r="33192"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997582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D1CB9-23BB-7F5C-2CF4-9DE173FF8C81}"/>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a:cs typeface="Calibri"/>
              </a:rPr>
              <a:t>What is Cyber Crime?</a:t>
            </a:r>
            <a:endParaRPr lang="en-US" sz="6100">
              <a:latin typeface="Calibri"/>
              <a:cs typeface="Calibri"/>
            </a:endParaRPr>
          </a:p>
        </p:txBody>
      </p:sp>
      <p:sp>
        <p:nvSpPr>
          <p:cNvPr id="1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153EBC4F-D026-971B-CAB0-3BAF1C56EB8B}"/>
              </a:ext>
            </a:extLst>
          </p:cNvPr>
          <p:cNvSpPr>
            <a:spLocks noGrp="1"/>
          </p:cNvSpPr>
          <p:nvPr>
            <p:ph idx="1"/>
          </p:nvPr>
        </p:nvSpPr>
        <p:spPr>
          <a:xfrm>
            <a:off x="5297762" y="2706624"/>
            <a:ext cx="6251110" cy="3483864"/>
          </a:xfrm>
        </p:spPr>
        <p:txBody>
          <a:bodyPr>
            <a:normAutofit/>
          </a:bodyPr>
          <a:lstStyle/>
          <a:p>
            <a:pPr marL="171450" marR="0" lvl="0"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Cyber enabled crimes</a:t>
            </a:r>
          </a:p>
          <a:p>
            <a:pPr marL="628650" marR="0" lvl="1" indent="-171450"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effectLst/>
                <a:uLnTx/>
                <a:uFillTx/>
                <a:latin typeface="Calibri" panose="020F0502020204030204"/>
                <a:ea typeface="+mn-ea"/>
                <a:cs typeface="+mn-cs"/>
              </a:rPr>
              <a:t>Traditional crimes which can be increased in scale or reach by the use of computers, computer networks or other forms of ICT</a:t>
            </a:r>
            <a:r>
              <a:rPr lang="en-GB" sz="1800" dirty="0">
                <a:latin typeface="Calibri" panose="020F0502020204030204"/>
              </a:rPr>
              <a:t>. </a:t>
            </a:r>
            <a:r>
              <a:rPr kumimoji="0" lang="en-GB" sz="1800" b="0" i="0" u="none" strike="noStrike" kern="1200" cap="none" spc="0" normalizeH="0" baseline="0" noProof="0" dirty="0">
                <a:ln>
                  <a:noFill/>
                </a:ln>
                <a:effectLst/>
                <a:uLnTx/>
                <a:uFillTx/>
                <a:latin typeface="Calibri" panose="020F0502020204030204"/>
                <a:ea typeface="+mn-ea"/>
                <a:cs typeface="+mn-cs"/>
              </a:rPr>
              <a:t>These can be Cyber-enabled fraud and data theft</a:t>
            </a:r>
          </a:p>
          <a:p>
            <a:pPr>
              <a:lnSpc>
                <a:spcPct val="100000"/>
              </a:lnSpc>
            </a:pPr>
            <a:endParaRPr lang="en-GB" sz="1000" dirty="0"/>
          </a:p>
        </p:txBody>
      </p:sp>
      <p:pic>
        <p:nvPicPr>
          <p:cNvPr id="13" name="Picture 12" descr="Padlock on computer motherboard">
            <a:extLst>
              <a:ext uri="{FF2B5EF4-FFF2-40B4-BE49-F238E27FC236}">
                <a16:creationId xmlns:a16="http://schemas.microsoft.com/office/drawing/2014/main" id="{101A76CB-BEFC-B70D-AE58-3D1DD60C83C9}"/>
              </a:ext>
            </a:extLst>
          </p:cNvPr>
          <p:cNvPicPr>
            <a:picLocks noChangeAspect="1"/>
          </p:cNvPicPr>
          <p:nvPr/>
        </p:nvPicPr>
        <p:blipFill>
          <a:blip r:embed="rId3"/>
          <a:srcRect l="21476" r="33192"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7644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AEB2A-E4E7-E83A-71CB-2F7C08EECCC2}"/>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a:latin typeface="Calibri"/>
                <a:cs typeface="Calibri"/>
              </a:rPr>
              <a:t>Cyber-Dependent Crimes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278093"/>
          </a:solidFill>
          <a:ln w="38100" cap="rnd">
            <a:solidFill>
              <a:srgbClr val="27809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F0F872-90D4-E881-6D3E-613AFFA5266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lnSpc>
                <a:spcPct val="100000"/>
              </a:lnSpc>
              <a:buNone/>
            </a:pPr>
            <a:r>
              <a:rPr lang="en-GB" sz="2000">
                <a:latin typeface="Calibri"/>
                <a:cs typeface="Calibri"/>
              </a:rPr>
              <a:t>Crimes of this nature fall into two main categories:</a:t>
            </a:r>
            <a:endParaRPr lang="en-US" sz="2000"/>
          </a:p>
          <a:p>
            <a:pPr>
              <a:lnSpc>
                <a:spcPct val="100000"/>
              </a:lnSpc>
            </a:pPr>
            <a:r>
              <a:rPr lang="en-GB" sz="2000">
                <a:latin typeface="Calibri"/>
                <a:cs typeface="Calibri"/>
              </a:rPr>
              <a:t>Illicit intrusions into computer networks, such as hacking</a:t>
            </a:r>
          </a:p>
          <a:p>
            <a:pPr>
              <a:lnSpc>
                <a:spcPct val="100000"/>
              </a:lnSpc>
            </a:pPr>
            <a:r>
              <a:rPr lang="en-GB" sz="2000">
                <a:latin typeface="Calibri"/>
                <a:cs typeface="Calibri"/>
              </a:rPr>
              <a:t>The disruption or downgrading of computer functionality and network space, such as malware and Denial of Service (DOS) or Distributed Denial of Service (DDOS) attacks.</a:t>
            </a:r>
          </a:p>
          <a:p>
            <a:pPr marL="0" indent="0">
              <a:lnSpc>
                <a:spcPct val="100000"/>
              </a:lnSpc>
              <a:buNone/>
            </a:pPr>
            <a:endParaRPr lang="en-GB" sz="2000">
              <a:latin typeface="Calibri"/>
              <a:cs typeface="Calibri"/>
            </a:endParaRPr>
          </a:p>
        </p:txBody>
      </p:sp>
      <p:pic>
        <p:nvPicPr>
          <p:cNvPr id="5" name="Picture 4" descr="An electronic circuit board in blue colour">
            <a:extLst>
              <a:ext uri="{FF2B5EF4-FFF2-40B4-BE49-F238E27FC236}">
                <a16:creationId xmlns:a16="http://schemas.microsoft.com/office/drawing/2014/main" id="{213D0DEC-7941-FCE1-DE48-51E94213BC20}"/>
              </a:ext>
            </a:extLst>
          </p:cNvPr>
          <p:cNvPicPr>
            <a:picLocks noChangeAspect="1"/>
          </p:cNvPicPr>
          <p:nvPr/>
        </p:nvPicPr>
        <p:blipFill rotWithShape="1">
          <a:blip r:embed="rId3"/>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33594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3DB56F-1AC5-2845-FB67-470CEB5CF776}"/>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a:latin typeface="Calibri"/>
                <a:cs typeface="Calibri"/>
              </a:rPr>
              <a:t>Reasons for Cyber-Dependent crimes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444A8E"/>
          </a:solidFill>
          <a:ln w="38100" cap="rnd">
            <a:solidFill>
              <a:srgbClr val="444A8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1E602F-E25E-C3EC-FA35-2213F41AEF33}"/>
              </a:ext>
            </a:extLst>
          </p:cNvPr>
          <p:cNvSpPr>
            <a:spLocks noGrp="1"/>
          </p:cNvSpPr>
          <p:nvPr>
            <p:ph idx="1"/>
          </p:nvPr>
        </p:nvSpPr>
        <p:spPr>
          <a:xfrm>
            <a:off x="640080" y="2717307"/>
            <a:ext cx="4670097" cy="3476260"/>
          </a:xfrm>
        </p:spPr>
        <p:txBody>
          <a:bodyPr vert="horz" lIns="91440" tIns="45720" rIns="91440" bIns="45720" rtlCol="0">
            <a:noAutofit/>
          </a:bodyPr>
          <a:lstStyle/>
          <a:p>
            <a:pPr marL="0" indent="0">
              <a:lnSpc>
                <a:spcPct val="100000"/>
              </a:lnSpc>
              <a:buNone/>
            </a:pPr>
            <a:r>
              <a:rPr lang="en-GB" sz="1400" dirty="0">
                <a:latin typeface="Calibri"/>
                <a:cs typeface="Calibri"/>
              </a:rPr>
              <a:t>These types of crimes are committed for many different reasons by individuals, groups and even sovereign states. Some examples are:</a:t>
            </a:r>
          </a:p>
          <a:p>
            <a:pPr marL="457200" indent="-457200">
              <a:lnSpc>
                <a:spcPct val="100000"/>
              </a:lnSpc>
            </a:pPr>
            <a:r>
              <a:rPr lang="en-GB" sz="1400" dirty="0">
                <a:latin typeface="Calibri"/>
                <a:cs typeface="Calibri"/>
              </a:rPr>
              <a:t>Highly skilled individuals or groups who can code and disseminate software to attack computer networks and systems, either to commit crime or facilitate others to do so</a:t>
            </a:r>
          </a:p>
          <a:p>
            <a:pPr marL="457200" indent="-457200">
              <a:lnSpc>
                <a:spcPct val="100000"/>
              </a:lnSpc>
            </a:pPr>
            <a:r>
              <a:rPr lang="en-GB" sz="1400" dirty="0">
                <a:latin typeface="Calibri"/>
                <a:cs typeface="Calibri"/>
              </a:rPr>
              <a:t>Protest hacktivists</a:t>
            </a:r>
          </a:p>
          <a:p>
            <a:pPr marL="457200" indent="-457200">
              <a:lnSpc>
                <a:spcPct val="100000"/>
              </a:lnSpc>
            </a:pPr>
            <a:r>
              <a:rPr lang="en-GB" sz="1400" dirty="0">
                <a:latin typeface="Calibri"/>
                <a:cs typeface="Calibri"/>
              </a:rPr>
              <a:t>Organised criminal groups</a:t>
            </a:r>
          </a:p>
          <a:p>
            <a:pPr marL="457200" indent="-457200">
              <a:lnSpc>
                <a:spcPct val="100000"/>
              </a:lnSpc>
            </a:pPr>
            <a:r>
              <a:rPr lang="en-GB" sz="1400" dirty="0">
                <a:latin typeface="Calibri"/>
                <a:cs typeface="Calibri"/>
              </a:rPr>
              <a:t>Cyber-terrorists who intend to cause maximum disruption and impact</a:t>
            </a:r>
          </a:p>
          <a:p>
            <a:pPr marL="457200" indent="-457200">
              <a:lnSpc>
                <a:spcPct val="100000"/>
              </a:lnSpc>
            </a:pPr>
            <a:r>
              <a:rPr lang="en-GB" sz="1400" dirty="0">
                <a:latin typeface="Calibri"/>
                <a:cs typeface="Calibri"/>
              </a:rPr>
              <a:t>Other states and state sponsored groups launching cyber-attacks with the aim of collecting information on or compromising UK government, defence, economic and industrial assets</a:t>
            </a:r>
          </a:p>
        </p:txBody>
      </p:sp>
      <p:pic>
        <p:nvPicPr>
          <p:cNvPr id="5" name="Picture 4">
            <a:extLst>
              <a:ext uri="{FF2B5EF4-FFF2-40B4-BE49-F238E27FC236}">
                <a16:creationId xmlns:a16="http://schemas.microsoft.com/office/drawing/2014/main" id="{03902143-73DE-BE9A-C57C-1D330351AE46}"/>
              </a:ext>
            </a:extLst>
          </p:cNvPr>
          <p:cNvPicPr>
            <a:picLocks noChangeAspect="1"/>
          </p:cNvPicPr>
          <p:nvPr/>
        </p:nvPicPr>
        <p:blipFill>
          <a:blip r:embed="rId3"/>
          <a:srcRect l="19420" r="2415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23029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8B3B5-A023-EB0D-8DB0-8BDA279862B1}"/>
              </a:ext>
            </a:extLst>
          </p:cNvPr>
          <p:cNvSpPr>
            <a:spLocks noGrp="1"/>
          </p:cNvSpPr>
          <p:nvPr>
            <p:ph type="title"/>
          </p:nvPr>
        </p:nvSpPr>
        <p:spPr>
          <a:xfrm>
            <a:off x="640080" y="325369"/>
            <a:ext cx="4368602" cy="1956841"/>
          </a:xfrm>
        </p:spPr>
        <p:txBody>
          <a:bodyPr anchor="b">
            <a:normAutofit/>
          </a:bodyPr>
          <a:lstStyle/>
          <a:p>
            <a:r>
              <a:rPr lang="en-GB" sz="6600">
                <a:latin typeface="Calibri"/>
                <a:cs typeface="Calibri"/>
              </a:rPr>
              <a:t>Hacking</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03D3EF"/>
          </a:solidFill>
          <a:ln w="38100" cap="rnd">
            <a:solidFill>
              <a:srgbClr val="03D3E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117285-98D1-CC04-A375-688A58762606}"/>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lnSpc>
                <a:spcPct val="100000"/>
              </a:lnSpc>
              <a:buNone/>
            </a:pPr>
            <a:r>
              <a:rPr lang="en-GB" sz="1800">
                <a:latin typeface="Calibri"/>
                <a:cs typeface="Calibri"/>
              </a:rPr>
              <a:t>A form of intrusion targeted at computers, including phones and personal tablet devices. It is the unauthorised use of or access into computers or networks by exploiting identified security vulnerabilities. Hacking can be used to:</a:t>
            </a:r>
          </a:p>
          <a:p>
            <a:pPr marL="457200" indent="-457200">
              <a:lnSpc>
                <a:spcPct val="100000"/>
              </a:lnSpc>
            </a:pPr>
            <a:r>
              <a:rPr lang="en-GB" sz="1800">
                <a:latin typeface="Calibri"/>
                <a:cs typeface="Calibri"/>
              </a:rPr>
              <a:t>Gather personal data or information of use to criminals</a:t>
            </a:r>
          </a:p>
          <a:p>
            <a:pPr marL="457200" indent="-457200">
              <a:lnSpc>
                <a:spcPct val="100000"/>
              </a:lnSpc>
            </a:pPr>
            <a:r>
              <a:rPr lang="en-GB" sz="1800">
                <a:latin typeface="Calibri"/>
                <a:cs typeface="Calibri"/>
              </a:rPr>
              <a:t>Deface websites</a:t>
            </a:r>
          </a:p>
          <a:p>
            <a:pPr marL="457200" indent="-457200">
              <a:lnSpc>
                <a:spcPct val="100000"/>
              </a:lnSpc>
            </a:pPr>
            <a:r>
              <a:rPr lang="en-GB" sz="1800">
                <a:latin typeface="Calibri"/>
                <a:cs typeface="Calibri"/>
              </a:rPr>
              <a:t>Launch DoS or DDoS attacks</a:t>
            </a:r>
          </a:p>
        </p:txBody>
      </p:sp>
      <p:pic>
        <p:nvPicPr>
          <p:cNvPr id="5" name="Picture 4" descr="Computer script on a screen">
            <a:extLst>
              <a:ext uri="{FF2B5EF4-FFF2-40B4-BE49-F238E27FC236}">
                <a16:creationId xmlns:a16="http://schemas.microsoft.com/office/drawing/2014/main" id="{95911398-39A6-51AA-EAC3-4E648635DA61}"/>
              </a:ext>
            </a:extLst>
          </p:cNvPr>
          <p:cNvPicPr>
            <a:picLocks noChangeAspect="1"/>
          </p:cNvPicPr>
          <p:nvPr/>
        </p:nvPicPr>
        <p:blipFill rotWithShape="1">
          <a:blip r:embed="rId3"/>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21277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36A74-5A16-7601-B70D-3D8D0E1F4B04}"/>
              </a:ext>
            </a:extLst>
          </p:cNvPr>
          <p:cNvSpPr>
            <a:spLocks noGrp="1"/>
          </p:cNvSpPr>
          <p:nvPr>
            <p:ph type="title"/>
          </p:nvPr>
        </p:nvSpPr>
        <p:spPr>
          <a:xfrm>
            <a:off x="5297762" y="329184"/>
            <a:ext cx="6251110" cy="1783080"/>
          </a:xfrm>
        </p:spPr>
        <p:txBody>
          <a:bodyPr anchor="b">
            <a:normAutofit/>
          </a:bodyPr>
          <a:lstStyle/>
          <a:p>
            <a:pPr>
              <a:lnSpc>
                <a:spcPct val="90000"/>
              </a:lnSpc>
            </a:pPr>
            <a:r>
              <a:rPr lang="en-GB" sz="4500">
                <a:latin typeface="Calibri"/>
                <a:cs typeface="Calibri"/>
              </a:rPr>
              <a:t>Disruption of Computer Functionality</a:t>
            </a:r>
          </a:p>
        </p:txBody>
      </p:sp>
      <p:sp>
        <p:nvSpPr>
          <p:cNvPr id="17"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4D3EE"/>
          </a:solidFill>
          <a:ln w="38100" cap="rnd">
            <a:solidFill>
              <a:srgbClr val="04D3E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5337BE-E5AF-17DC-AE62-5E359541E94F}"/>
              </a:ext>
            </a:extLst>
          </p:cNvPr>
          <p:cNvSpPr>
            <a:spLocks noGrp="1"/>
          </p:cNvSpPr>
          <p:nvPr>
            <p:ph idx="1"/>
          </p:nvPr>
        </p:nvSpPr>
        <p:spPr>
          <a:xfrm>
            <a:off x="5297762" y="2496312"/>
            <a:ext cx="6251110" cy="3694176"/>
          </a:xfrm>
        </p:spPr>
        <p:txBody>
          <a:bodyPr vert="horz" lIns="91440" tIns="45720" rIns="91440" bIns="45720" rtlCol="0">
            <a:noAutofit/>
          </a:bodyPr>
          <a:lstStyle/>
          <a:p>
            <a:pPr marL="0" indent="0">
              <a:lnSpc>
                <a:spcPct val="100000"/>
              </a:lnSpc>
              <a:buNone/>
            </a:pPr>
            <a:r>
              <a:rPr lang="en-GB" sz="2400" dirty="0">
                <a:latin typeface="Calibri"/>
                <a:cs typeface="Calibri"/>
              </a:rPr>
              <a:t>Malware (malicious software) spreads between computers and interferes with computer operations. Malware may be destructive and can cause damage to files or causing system crashes but can also be used to steal personal data. </a:t>
            </a:r>
          </a:p>
          <a:p>
            <a:pPr marL="0" indent="0">
              <a:lnSpc>
                <a:spcPct val="100000"/>
              </a:lnSpc>
              <a:buNone/>
            </a:pPr>
            <a:r>
              <a:rPr lang="en-GB" sz="2400" dirty="0">
                <a:latin typeface="Calibri"/>
                <a:cs typeface="Calibri"/>
              </a:rPr>
              <a:t>Types of malware include:</a:t>
            </a:r>
          </a:p>
          <a:p>
            <a:pPr marL="0" indent="0">
              <a:lnSpc>
                <a:spcPct val="100000"/>
              </a:lnSpc>
              <a:buNone/>
            </a:pPr>
            <a:endParaRPr lang="en-GB" sz="2400" dirty="0">
              <a:latin typeface="Calibri"/>
              <a:cs typeface="Calibri"/>
            </a:endParaRPr>
          </a:p>
        </p:txBody>
      </p:sp>
      <p:pic>
        <p:nvPicPr>
          <p:cNvPr id="18" name="Picture 17" descr="Computer script on a screen">
            <a:extLst>
              <a:ext uri="{FF2B5EF4-FFF2-40B4-BE49-F238E27FC236}">
                <a16:creationId xmlns:a16="http://schemas.microsoft.com/office/drawing/2014/main" id="{FBC2285E-76FD-1273-1145-7D8348C86E64}"/>
              </a:ext>
            </a:extLst>
          </p:cNvPr>
          <p:cNvPicPr>
            <a:picLocks noChangeAspect="1"/>
          </p:cNvPicPr>
          <p:nvPr/>
        </p:nvPicPr>
        <p:blipFill>
          <a:blip r:embed="rId3"/>
          <a:srcRect l="7448" r="472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930182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FD1E91-2FE4-380F-5EA0-837EE249863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383BB23-7C83-4A86-62E4-3B9B9AAC7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6D815-BF73-0EA6-ADBC-63B8EEA53FD8}"/>
              </a:ext>
            </a:extLst>
          </p:cNvPr>
          <p:cNvSpPr>
            <a:spLocks noGrp="1"/>
          </p:cNvSpPr>
          <p:nvPr>
            <p:ph type="title"/>
          </p:nvPr>
        </p:nvSpPr>
        <p:spPr>
          <a:xfrm>
            <a:off x="5297762" y="329184"/>
            <a:ext cx="6251110" cy="1783080"/>
          </a:xfrm>
        </p:spPr>
        <p:txBody>
          <a:bodyPr anchor="b">
            <a:normAutofit/>
          </a:bodyPr>
          <a:lstStyle/>
          <a:p>
            <a:pPr>
              <a:lnSpc>
                <a:spcPct val="90000"/>
              </a:lnSpc>
            </a:pPr>
            <a:r>
              <a:rPr lang="en-GB" sz="4500">
                <a:latin typeface="Calibri"/>
                <a:cs typeface="Calibri"/>
              </a:rPr>
              <a:t>Disruption of Computer Functionality</a:t>
            </a:r>
          </a:p>
        </p:txBody>
      </p:sp>
      <p:sp>
        <p:nvSpPr>
          <p:cNvPr id="17" name="Rectangle 6">
            <a:extLst>
              <a:ext uri="{FF2B5EF4-FFF2-40B4-BE49-F238E27FC236}">
                <a16:creationId xmlns:a16="http://schemas.microsoft.com/office/drawing/2014/main" id="{9B2890C3-B898-B9A4-E1F2-C7A93DAB8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4D3EE"/>
          </a:solidFill>
          <a:ln w="38100" cap="rnd">
            <a:solidFill>
              <a:srgbClr val="04D3E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78B60-31B2-3956-0813-7AB8D06A337D}"/>
              </a:ext>
            </a:extLst>
          </p:cNvPr>
          <p:cNvSpPr>
            <a:spLocks noGrp="1"/>
          </p:cNvSpPr>
          <p:nvPr>
            <p:ph idx="1"/>
          </p:nvPr>
        </p:nvSpPr>
        <p:spPr>
          <a:xfrm>
            <a:off x="5297762" y="2496312"/>
            <a:ext cx="6251110" cy="3694176"/>
          </a:xfrm>
        </p:spPr>
        <p:txBody>
          <a:bodyPr vert="horz" lIns="91440" tIns="45720" rIns="91440" bIns="45720" rtlCol="0">
            <a:noAutofit/>
          </a:bodyPr>
          <a:lstStyle/>
          <a:p>
            <a:pPr marL="457200" indent="-457200">
              <a:lnSpc>
                <a:spcPct val="100000"/>
              </a:lnSpc>
            </a:pPr>
            <a:r>
              <a:rPr lang="en-GB" sz="2400" dirty="0">
                <a:latin typeface="Calibri"/>
                <a:cs typeface="Calibri"/>
              </a:rPr>
              <a:t>Viruses – most well-known types of malware. They can cause mild computer dysfunction </a:t>
            </a:r>
            <a:r>
              <a:rPr lang="en-GB" sz="2400" dirty="0">
                <a:latin typeface="Calibri"/>
                <a:ea typeface="+mn-lt"/>
                <a:cs typeface="Calibri"/>
              </a:rPr>
              <a:t>but can also have more severe effects in terms of damaging or deleting hardware, software or file.</a:t>
            </a:r>
          </a:p>
          <a:p>
            <a:pPr marL="457200" indent="-457200">
              <a:lnSpc>
                <a:spcPct val="100000"/>
              </a:lnSpc>
            </a:pPr>
            <a:r>
              <a:rPr lang="en-GB" sz="2400" dirty="0">
                <a:latin typeface="Calibri"/>
                <a:cs typeface="Calibri"/>
              </a:rPr>
              <a:t>Worms - these are self-replicating programs that can spread autonomously within and between computers without requiring a host or any human action. These can be more severe than viruses.</a:t>
            </a:r>
          </a:p>
        </p:txBody>
      </p:sp>
      <p:pic>
        <p:nvPicPr>
          <p:cNvPr id="18" name="Picture 17" descr="Computer script on a screen">
            <a:extLst>
              <a:ext uri="{FF2B5EF4-FFF2-40B4-BE49-F238E27FC236}">
                <a16:creationId xmlns:a16="http://schemas.microsoft.com/office/drawing/2014/main" id="{70D4DA03-ECD7-0FC9-2878-63BFB5DDAF24}"/>
              </a:ext>
            </a:extLst>
          </p:cNvPr>
          <p:cNvPicPr>
            <a:picLocks noChangeAspect="1"/>
          </p:cNvPicPr>
          <p:nvPr/>
        </p:nvPicPr>
        <p:blipFill>
          <a:blip r:embed="rId3"/>
          <a:srcRect l="7448" r="472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4744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D44FB0-24C8-1014-CC8B-BCAF6D7DF527}"/>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24BA425-07D8-959E-0DD3-A5AC7EDAF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EAD70-5241-8A5D-AB0C-0D0D5D4B5018}"/>
              </a:ext>
            </a:extLst>
          </p:cNvPr>
          <p:cNvSpPr>
            <a:spLocks noGrp="1"/>
          </p:cNvSpPr>
          <p:nvPr>
            <p:ph type="title"/>
          </p:nvPr>
        </p:nvSpPr>
        <p:spPr>
          <a:xfrm>
            <a:off x="5297762" y="329184"/>
            <a:ext cx="6251110" cy="1783080"/>
          </a:xfrm>
        </p:spPr>
        <p:txBody>
          <a:bodyPr anchor="b">
            <a:normAutofit/>
          </a:bodyPr>
          <a:lstStyle/>
          <a:p>
            <a:pPr>
              <a:lnSpc>
                <a:spcPct val="90000"/>
              </a:lnSpc>
            </a:pPr>
            <a:r>
              <a:rPr lang="en-GB" sz="4500">
                <a:latin typeface="Calibri"/>
                <a:cs typeface="Calibri"/>
              </a:rPr>
              <a:t>Disruption of Computer Functionality</a:t>
            </a:r>
          </a:p>
        </p:txBody>
      </p:sp>
      <p:sp>
        <p:nvSpPr>
          <p:cNvPr id="17" name="Rectangle 6">
            <a:extLst>
              <a:ext uri="{FF2B5EF4-FFF2-40B4-BE49-F238E27FC236}">
                <a16:creationId xmlns:a16="http://schemas.microsoft.com/office/drawing/2014/main" id="{8A362F6E-136C-E909-37BA-8DBD0FA2D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4D3EE"/>
          </a:solidFill>
          <a:ln w="38100" cap="rnd">
            <a:solidFill>
              <a:srgbClr val="04D3E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3F5667-B187-7B09-64F9-76DC9F0C8877}"/>
              </a:ext>
            </a:extLst>
          </p:cNvPr>
          <p:cNvSpPr>
            <a:spLocks noGrp="1"/>
          </p:cNvSpPr>
          <p:nvPr>
            <p:ph idx="1"/>
          </p:nvPr>
        </p:nvSpPr>
        <p:spPr>
          <a:xfrm>
            <a:off x="5297762" y="2496312"/>
            <a:ext cx="6251110" cy="3694176"/>
          </a:xfrm>
        </p:spPr>
        <p:txBody>
          <a:bodyPr vert="horz" lIns="91440" tIns="45720" rIns="91440" bIns="45720" rtlCol="0">
            <a:noAutofit/>
          </a:bodyPr>
          <a:lstStyle/>
          <a:p>
            <a:pPr marL="457200" indent="-457200">
              <a:lnSpc>
                <a:spcPct val="100000"/>
              </a:lnSpc>
            </a:pPr>
            <a:r>
              <a:rPr lang="en-GB" sz="2000" dirty="0">
                <a:latin typeface="Calibri"/>
                <a:cs typeface="Calibri"/>
              </a:rPr>
              <a:t>Trojans - malicious computer programs that present themselves as useful, routine or interesting in order to persuade a victim to install it. Can perform functions such as stealing data without the user's knowledge and may trick users by undertaking a routine task but in fact undertaking hidden, unauthorised action.</a:t>
            </a:r>
          </a:p>
          <a:p>
            <a:pPr marL="457200" indent="-457200">
              <a:lnSpc>
                <a:spcPct val="100000"/>
              </a:lnSpc>
            </a:pPr>
            <a:r>
              <a:rPr lang="en-GB" sz="2000" dirty="0">
                <a:latin typeface="Calibri"/>
                <a:cs typeface="Calibri"/>
              </a:rPr>
              <a:t>Spyware - software that invades user's privacy by gathering sensitive or personal information from infected systems and monitoring the websites visited. This information may then be transmitted to third party spyware.</a:t>
            </a:r>
          </a:p>
        </p:txBody>
      </p:sp>
      <p:pic>
        <p:nvPicPr>
          <p:cNvPr id="18" name="Picture 17" descr="Computer script on a screen">
            <a:extLst>
              <a:ext uri="{FF2B5EF4-FFF2-40B4-BE49-F238E27FC236}">
                <a16:creationId xmlns:a16="http://schemas.microsoft.com/office/drawing/2014/main" id="{BD4FF29C-B04D-3197-4DD2-CA39302B2FA5}"/>
              </a:ext>
            </a:extLst>
          </p:cNvPr>
          <p:cNvPicPr>
            <a:picLocks noChangeAspect="1"/>
          </p:cNvPicPr>
          <p:nvPr/>
        </p:nvPicPr>
        <p:blipFill>
          <a:blip r:embed="rId3"/>
          <a:srcRect l="7448" r="472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611848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C5F276-B899-E003-903F-558144833F3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C22F45F-49C0-C91F-81B4-E56E15104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850B4-8F11-5387-5629-E25FA2E0EFA2}"/>
              </a:ext>
            </a:extLst>
          </p:cNvPr>
          <p:cNvSpPr>
            <a:spLocks noGrp="1"/>
          </p:cNvSpPr>
          <p:nvPr>
            <p:ph type="title"/>
          </p:nvPr>
        </p:nvSpPr>
        <p:spPr>
          <a:xfrm>
            <a:off x="5297762" y="329184"/>
            <a:ext cx="6251110" cy="1783080"/>
          </a:xfrm>
        </p:spPr>
        <p:txBody>
          <a:bodyPr anchor="b">
            <a:normAutofit/>
          </a:bodyPr>
          <a:lstStyle/>
          <a:p>
            <a:pPr>
              <a:lnSpc>
                <a:spcPct val="90000"/>
              </a:lnSpc>
            </a:pPr>
            <a:r>
              <a:rPr lang="en-GB" sz="4500">
                <a:latin typeface="Calibri"/>
                <a:cs typeface="Calibri"/>
              </a:rPr>
              <a:t>Disruption of Computer Functionality</a:t>
            </a:r>
          </a:p>
        </p:txBody>
      </p:sp>
      <p:sp>
        <p:nvSpPr>
          <p:cNvPr id="17" name="Rectangle 6">
            <a:extLst>
              <a:ext uri="{FF2B5EF4-FFF2-40B4-BE49-F238E27FC236}">
                <a16:creationId xmlns:a16="http://schemas.microsoft.com/office/drawing/2014/main" id="{DBE625DB-B697-88E7-5BA4-1B671825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4D3EE"/>
          </a:solidFill>
          <a:ln w="38100" cap="rnd">
            <a:solidFill>
              <a:srgbClr val="04D3E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799722-00E9-6A19-F5D5-090A125E2C5E}"/>
              </a:ext>
            </a:extLst>
          </p:cNvPr>
          <p:cNvSpPr>
            <a:spLocks noGrp="1"/>
          </p:cNvSpPr>
          <p:nvPr>
            <p:ph idx="1"/>
          </p:nvPr>
        </p:nvSpPr>
        <p:spPr>
          <a:xfrm>
            <a:off x="5297762" y="2496312"/>
            <a:ext cx="6251110" cy="3694176"/>
          </a:xfrm>
        </p:spPr>
        <p:txBody>
          <a:bodyPr vert="horz" lIns="91440" tIns="45720" rIns="91440" bIns="45720" rtlCol="0">
            <a:noAutofit/>
          </a:bodyPr>
          <a:lstStyle/>
          <a:p>
            <a:pPr marL="457200" indent="-457200">
              <a:lnSpc>
                <a:spcPct val="100000"/>
              </a:lnSpc>
            </a:pPr>
            <a:r>
              <a:rPr lang="en-GB" sz="2400" dirty="0">
                <a:latin typeface="Calibri"/>
                <a:cs typeface="Calibri"/>
              </a:rPr>
              <a:t>Ransomware - software that can hold your data hostage, an example would be a trojan may copy the contents of the 'My Documents' folder into a password- protected file and delete the original file. It will then send a message demanding payment in exchange for access to the folder.</a:t>
            </a:r>
          </a:p>
        </p:txBody>
      </p:sp>
      <p:pic>
        <p:nvPicPr>
          <p:cNvPr id="18" name="Picture 17" descr="Computer script on a screen">
            <a:extLst>
              <a:ext uri="{FF2B5EF4-FFF2-40B4-BE49-F238E27FC236}">
                <a16:creationId xmlns:a16="http://schemas.microsoft.com/office/drawing/2014/main" id="{270DAFD1-211B-197A-8D79-94A18C2B7FC9}"/>
              </a:ext>
            </a:extLst>
          </p:cNvPr>
          <p:cNvPicPr>
            <a:picLocks noChangeAspect="1"/>
          </p:cNvPicPr>
          <p:nvPr/>
        </p:nvPicPr>
        <p:blipFill>
          <a:blip r:embed="rId3"/>
          <a:srcRect l="7448" r="472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85999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699A3-9449-54C6-D6C4-B39F2D4784D4}"/>
              </a:ext>
            </a:extLst>
          </p:cNvPr>
          <p:cNvSpPr>
            <a:spLocks noGrp="1"/>
          </p:cNvSpPr>
          <p:nvPr>
            <p:ph type="title"/>
          </p:nvPr>
        </p:nvSpPr>
        <p:spPr>
          <a:xfrm>
            <a:off x="6739128" y="638089"/>
            <a:ext cx="4818888" cy="1476801"/>
          </a:xfrm>
        </p:spPr>
        <p:txBody>
          <a:bodyPr anchor="b">
            <a:normAutofit/>
          </a:bodyPr>
          <a:lstStyle/>
          <a:p>
            <a:pPr>
              <a:lnSpc>
                <a:spcPct val="90000"/>
              </a:lnSpc>
            </a:pPr>
            <a:r>
              <a:rPr lang="en-GB" sz="4800">
                <a:latin typeface="Calibri" panose="020F0502020204030204" pitchFamily="34" charset="0"/>
                <a:ea typeface="Calibri" panose="020F0502020204030204" pitchFamily="34" charset="0"/>
                <a:cs typeface="Calibri" panose="020F0502020204030204" pitchFamily="34" charset="0"/>
              </a:rPr>
              <a:t>Anonymous Hacking Group</a:t>
            </a:r>
          </a:p>
        </p:txBody>
      </p:sp>
      <p:sp>
        <p:nvSpPr>
          <p:cNvPr id="2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7ADEE84-7286-F8FA-9817-EE0D988CB3C4}"/>
              </a:ext>
            </a:extLst>
          </p:cNvPr>
          <p:cNvSpPr>
            <a:spLocks noGrp="1"/>
          </p:cNvSpPr>
          <p:nvPr>
            <p:ph idx="1"/>
          </p:nvPr>
        </p:nvSpPr>
        <p:spPr>
          <a:xfrm>
            <a:off x="6739128" y="2664886"/>
            <a:ext cx="4818888" cy="3550789"/>
          </a:xfrm>
        </p:spPr>
        <p:txBody>
          <a:bodyPr anchor="t">
            <a:normAutofit/>
          </a:bodyPr>
          <a:lstStyle/>
          <a:p>
            <a:pPr>
              <a:lnSpc>
                <a:spcPct val="100000"/>
              </a:lnSpc>
            </a:pPr>
            <a:r>
              <a:rPr lang="en-US" sz="1800">
                <a:latin typeface="Calibri" panose="020F0502020204030204" pitchFamily="34" charset="0"/>
                <a:ea typeface="Calibri" panose="020F0502020204030204" pitchFamily="34" charset="0"/>
                <a:cs typeface="Calibri" panose="020F0502020204030204" pitchFamily="34" charset="0"/>
              </a:rPr>
              <a:t>Founded in 2003.</a:t>
            </a:r>
          </a:p>
          <a:p>
            <a:pPr>
              <a:lnSpc>
                <a:spcPct val="100000"/>
              </a:lnSpc>
            </a:pPr>
            <a:r>
              <a:rPr lang="en-US" sz="1800">
                <a:latin typeface="Calibri" panose="020F0502020204030204" pitchFamily="34" charset="0"/>
                <a:ea typeface="Calibri" panose="020F0502020204030204" pitchFamily="34" charset="0"/>
                <a:cs typeface="Calibri" panose="020F0502020204030204" pitchFamily="34" charset="0"/>
              </a:rPr>
              <a:t>A decentralized movement of like-minded online users who communicate through the use of encrypted chat rooms to plan online disruptions.</a:t>
            </a:r>
          </a:p>
          <a:p>
            <a:pPr>
              <a:lnSpc>
                <a:spcPct val="100000"/>
              </a:lnSpc>
            </a:pPr>
            <a:r>
              <a:rPr lang="en-US" sz="1800">
                <a:latin typeface="Calibri" panose="020F0502020204030204" pitchFamily="34" charset="0"/>
                <a:ea typeface="Calibri" panose="020F0502020204030204" pitchFamily="34" charset="0"/>
                <a:cs typeface="Calibri" panose="020F0502020204030204" pitchFamily="34" charset="0"/>
              </a:rPr>
              <a:t>First it was about entertainment, but it has evolved into social and political aims.</a:t>
            </a:r>
          </a:p>
          <a:p>
            <a:pPr>
              <a:lnSpc>
                <a:spcPct val="100000"/>
              </a:lnSpc>
            </a:pPr>
            <a:r>
              <a:rPr lang="en-US" sz="1800">
                <a:latin typeface="Calibri" panose="020F0502020204030204" pitchFamily="34" charset="0"/>
                <a:ea typeface="Calibri" panose="020F0502020204030204" pitchFamily="34" charset="0"/>
                <a:cs typeface="Calibri" panose="020F0502020204030204" pitchFamily="34" charset="0"/>
              </a:rPr>
              <a:t>Supporters wear the Guy Fawkes masks.</a:t>
            </a:r>
          </a:p>
          <a:p>
            <a:pPr>
              <a:lnSpc>
                <a:spcPct val="100000"/>
              </a:lnSpc>
            </a:pPr>
            <a:r>
              <a:rPr lang="en-US" sz="1800">
                <a:latin typeface="Calibri" panose="020F0502020204030204" pitchFamily="34" charset="0"/>
                <a:ea typeface="Calibri" panose="020F0502020204030204" pitchFamily="34" charset="0"/>
                <a:cs typeface="Calibri" panose="020F0502020204030204" pitchFamily="34" charset="0"/>
              </a:rPr>
              <a:t>Some of their attacks have targeted the FBI, PayPal and against Russia.</a:t>
            </a:r>
          </a:p>
        </p:txBody>
      </p:sp>
      <mc:AlternateContent xmlns:mc="http://schemas.openxmlformats.org/markup-compatibility/2006">
        <mc:Choice xmlns:p14="http://schemas.microsoft.com/office/powerpoint/2010/main" Requires="p14">
          <p:contentPart p14:bwMode="auto" r:id="rId3">
            <p14:nvContentPartPr>
              <p14:cNvPr id="24" name="Ink 2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p:pic>
            <p:nvPicPr>
              <p:cNvPr id="24" name="Ink 2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6418237" y="1956150"/>
                <a:ext cx="36000" cy="32709"/>
              </a:xfrm>
              <a:prstGeom prst="rect">
                <a:avLst/>
              </a:prstGeom>
            </p:spPr>
          </p:pic>
        </mc:Fallback>
      </mc:AlternateContent>
      <p:pic>
        <p:nvPicPr>
          <p:cNvPr id="4" name="Content Placeholder 3">
            <a:extLst>
              <a:ext uri="{FF2B5EF4-FFF2-40B4-BE49-F238E27FC236}">
                <a16:creationId xmlns:a16="http://schemas.microsoft.com/office/drawing/2014/main" id="{624226D5-239F-5041-0257-9FFB8A78FF0C}"/>
              </a:ext>
            </a:extLst>
          </p:cNvPr>
          <p:cNvPicPr>
            <a:picLocks noChangeAspect="1"/>
          </p:cNvPicPr>
          <p:nvPr/>
        </p:nvPicPr>
        <p:blipFill>
          <a:blip r:embed="rId5"/>
          <a:stretch>
            <a:fillRect/>
          </a:stretch>
        </p:blipFill>
        <p:spPr>
          <a:xfrm>
            <a:off x="630936" y="699516"/>
            <a:ext cx="5458968" cy="5458968"/>
          </a:xfrm>
          <a:prstGeom prst="rect">
            <a:avLst/>
          </a:prstGeom>
        </p:spPr>
      </p:pic>
    </p:spTree>
    <p:extLst>
      <p:ext uri="{BB962C8B-B14F-4D97-AF65-F5344CB8AC3E}">
        <p14:creationId xmlns:p14="http://schemas.microsoft.com/office/powerpoint/2010/main" val="3601811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56902F-15CB-DBA9-8F95-2FF646CB272F}"/>
              </a:ext>
            </a:extLst>
          </p:cNvPr>
          <p:cNvSpPr>
            <a:spLocks noGrp="1"/>
          </p:cNvSpPr>
          <p:nvPr>
            <p:ph type="title"/>
          </p:nvPr>
        </p:nvSpPr>
        <p:spPr>
          <a:xfrm>
            <a:off x="635001" y="640823"/>
            <a:ext cx="3103194" cy="5583148"/>
          </a:xfrm>
        </p:spPr>
        <p:txBody>
          <a:bodyPr anchor="ctr">
            <a:normAutofit/>
          </a:bodyPr>
          <a:lstStyle/>
          <a:p>
            <a:r>
              <a:rPr lang="en-GB">
                <a:solidFill>
                  <a:schemeClr val="bg1"/>
                </a:solidFill>
                <a:latin typeface="Calibri"/>
                <a:cs typeface="Calibri"/>
              </a:rPr>
              <a:t>Cyber-enabled crimes</a:t>
            </a:r>
          </a:p>
        </p:txBody>
      </p:sp>
      <p:graphicFrame>
        <p:nvGraphicFramePr>
          <p:cNvPr id="5" name="Content Placeholder 2">
            <a:extLst>
              <a:ext uri="{FF2B5EF4-FFF2-40B4-BE49-F238E27FC236}">
                <a16:creationId xmlns:a16="http://schemas.microsoft.com/office/drawing/2014/main" id="{2F308D7C-6759-13B1-0FB8-E6AE163AE394}"/>
              </a:ext>
            </a:extLst>
          </p:cNvPr>
          <p:cNvGraphicFramePr>
            <a:graphicFrameLocks noGrp="1"/>
          </p:cNvGraphicFramePr>
          <p:nvPr>
            <p:ph idx="1"/>
            <p:extLst>
              <p:ext uri="{D42A27DB-BD31-4B8C-83A1-F6EECF244321}">
                <p14:modId xmlns:p14="http://schemas.microsoft.com/office/powerpoint/2010/main" val="21380030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979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46B20E7-C2BA-4E37-B423-D7514715FBC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C2D444C-DECE-41B1-B141-92E29938E15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AtOnc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753C7-8D46-0BA3-2A8D-9B25D7AAC59B}"/>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latin typeface="Calibri"/>
                <a:cs typeface="Calibri"/>
              </a:rPr>
              <a:t>Facts about Cyber Crime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5E7FC"/>
          </a:solidFill>
          <a:ln w="38100" cap="rnd">
            <a:solidFill>
              <a:srgbClr val="45E7F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0DE8D8-6E6C-8CF1-28AC-DB096962D364}"/>
              </a:ext>
            </a:extLst>
          </p:cNvPr>
          <p:cNvSpPr>
            <a:spLocks noGrp="1"/>
          </p:cNvSpPr>
          <p:nvPr>
            <p:ph idx="1"/>
          </p:nvPr>
        </p:nvSpPr>
        <p:spPr>
          <a:xfrm>
            <a:off x="5297762" y="2706624"/>
            <a:ext cx="6251110" cy="3483864"/>
          </a:xfrm>
        </p:spPr>
        <p:txBody>
          <a:bodyPr vert="horz" lIns="91440" tIns="45720" rIns="91440" bIns="45720" rtlCol="0">
            <a:normAutofit fontScale="77500" lnSpcReduction="20000"/>
          </a:bodyPr>
          <a:lstStyle/>
          <a:p>
            <a:pPr>
              <a:lnSpc>
                <a:spcPct val="100000"/>
              </a:lnSpc>
            </a:pPr>
            <a:r>
              <a:rPr lang="en-GB" sz="1900" dirty="0">
                <a:latin typeface="Calibri"/>
                <a:cs typeface="Calibri"/>
              </a:rPr>
              <a:t>Cyber Crime has become big business with an estimated value of $1.5 trillion.</a:t>
            </a:r>
          </a:p>
          <a:p>
            <a:pPr>
              <a:lnSpc>
                <a:spcPct val="100000"/>
              </a:lnSpc>
            </a:pPr>
            <a:r>
              <a:rPr lang="en-GB" sz="1900" dirty="0">
                <a:latin typeface="Calibri"/>
                <a:cs typeface="Calibri"/>
              </a:rPr>
              <a:t>The first cyber-attack happened in France in 1834, well before the internet was even invented. Attackers stole financial markets information by accessing the French telegraph system.</a:t>
            </a:r>
          </a:p>
          <a:p>
            <a:pPr>
              <a:lnSpc>
                <a:spcPct val="100000"/>
              </a:lnSpc>
            </a:pPr>
            <a:r>
              <a:rPr lang="en-GB" sz="1900" dirty="0">
                <a:latin typeface="Calibri"/>
                <a:cs typeface="Calibri"/>
              </a:rPr>
              <a:t>1962 -</a:t>
            </a:r>
            <a:r>
              <a:rPr lang="en-GB" sz="1900" dirty="0">
                <a:latin typeface="Calibri"/>
                <a:ea typeface="+mn-lt"/>
                <a:cs typeface="Calibri"/>
              </a:rPr>
              <a:t> </a:t>
            </a:r>
            <a:r>
              <a:rPr lang="en-GB" sz="1900" dirty="0">
                <a:latin typeface="Calibri"/>
                <a:ea typeface="+mn-lt"/>
                <a:cs typeface="+mn-lt"/>
              </a:rPr>
              <a:t>The modern history of cybercrime began when Allen Scherr launched a cyber-attack against the MIT computer networks stealing passwords from their database via punch card.</a:t>
            </a:r>
            <a:endParaRPr lang="en-GB" sz="1900" dirty="0">
              <a:latin typeface="Calibri"/>
              <a:cs typeface="Calibri"/>
            </a:endParaRPr>
          </a:p>
          <a:p>
            <a:pPr>
              <a:lnSpc>
                <a:spcPct val="100000"/>
              </a:lnSpc>
            </a:pPr>
            <a:r>
              <a:rPr lang="en-GB" sz="1900" dirty="0">
                <a:latin typeface="Calibri"/>
              </a:rPr>
              <a:t>1971 - The first computer virus was created for research purposes by Bob Thomas at BBN technologies. This virus foretold the potential of future viruses to cause significant damage to computer systems.</a:t>
            </a:r>
            <a:endParaRPr lang="en-GB" sz="1900" dirty="0">
              <a:latin typeface="Calibri"/>
              <a:cs typeface="Calibri"/>
            </a:endParaRPr>
          </a:p>
          <a:p>
            <a:pPr>
              <a:lnSpc>
                <a:spcPct val="100000"/>
              </a:lnSpc>
            </a:pPr>
            <a:r>
              <a:rPr lang="en-GB" sz="1900" dirty="0">
                <a:latin typeface="Calibri"/>
                <a:cs typeface="Calibri"/>
              </a:rPr>
              <a:t>1981- Ian Murphy became the first person ever to be convicted for committing a cybercrime after successfully hacking AT&amp;T internal systems and changing their computers' clocks causing havoc.</a:t>
            </a:r>
          </a:p>
          <a:p>
            <a:pPr marL="0" indent="0">
              <a:lnSpc>
                <a:spcPct val="100000"/>
              </a:lnSpc>
              <a:buNone/>
            </a:pPr>
            <a:endParaRPr lang="en-GB" sz="1300" dirty="0"/>
          </a:p>
          <a:p>
            <a:pPr>
              <a:lnSpc>
                <a:spcPct val="100000"/>
              </a:lnSpc>
            </a:pPr>
            <a:endParaRPr lang="en-GB" sz="1300" dirty="0"/>
          </a:p>
        </p:txBody>
      </p:sp>
      <p:pic>
        <p:nvPicPr>
          <p:cNvPr id="5" name="Picture 4" descr="Programming data on computer monitor">
            <a:extLst>
              <a:ext uri="{FF2B5EF4-FFF2-40B4-BE49-F238E27FC236}">
                <a16:creationId xmlns:a16="http://schemas.microsoft.com/office/drawing/2014/main" id="{3FBD8DD5-9DA1-77AF-EE36-D09D6C62A3A7}"/>
              </a:ext>
            </a:extLst>
          </p:cNvPr>
          <p:cNvPicPr>
            <a:picLocks noChangeAspect="1"/>
          </p:cNvPicPr>
          <p:nvPr/>
        </p:nvPicPr>
        <p:blipFill rotWithShape="1">
          <a:blip r:embed="rId3"/>
          <a:srcRect l="45585" r="9151"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658901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4CFAA6-DEFE-BA5B-B196-16965771C87B}"/>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latin typeface="Calibri"/>
                <a:cs typeface="Calibri"/>
              </a:rPr>
              <a:t>Statistics of Cyber Crime</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4E86B8"/>
          </a:solidFill>
          <a:ln w="38100" cap="rnd">
            <a:solidFill>
              <a:srgbClr val="4E86B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831AAC-5B1E-40F0-90CB-8DA0475FC7C7}"/>
              </a:ext>
            </a:extLst>
          </p:cNvPr>
          <p:cNvSpPr>
            <a:spLocks noGrp="1"/>
          </p:cNvSpPr>
          <p:nvPr>
            <p:ph idx="1"/>
          </p:nvPr>
        </p:nvSpPr>
        <p:spPr>
          <a:xfrm>
            <a:off x="640080" y="2872899"/>
            <a:ext cx="4243589" cy="3320668"/>
          </a:xfrm>
        </p:spPr>
        <p:txBody>
          <a:bodyPr vert="horz" lIns="91440" tIns="45720" rIns="91440" bIns="45720" rtlCol="0">
            <a:normAutofit fontScale="92500" lnSpcReduction="10000"/>
          </a:bodyPr>
          <a:lstStyle/>
          <a:p>
            <a:pPr>
              <a:lnSpc>
                <a:spcPct val="100000"/>
              </a:lnSpc>
            </a:pPr>
            <a:r>
              <a:rPr lang="en-GB" sz="1600" dirty="0">
                <a:latin typeface="Calibri"/>
                <a:cs typeface="Calibri"/>
              </a:rPr>
              <a:t>Nearly 1 billion emails were exposed in a single year, affecting 1 in 5 internet users.</a:t>
            </a:r>
          </a:p>
          <a:p>
            <a:pPr>
              <a:lnSpc>
                <a:spcPct val="100000"/>
              </a:lnSpc>
            </a:pPr>
            <a:r>
              <a:rPr lang="en-GB" sz="1600" dirty="0">
                <a:latin typeface="Calibri"/>
                <a:cs typeface="Calibri"/>
              </a:rPr>
              <a:t>Data breaches cost businesses an average of $4.35 million in 2022.</a:t>
            </a:r>
          </a:p>
          <a:p>
            <a:pPr>
              <a:lnSpc>
                <a:spcPct val="100000"/>
              </a:lnSpc>
            </a:pPr>
            <a:r>
              <a:rPr lang="en-GB" sz="1600" dirty="0">
                <a:latin typeface="Calibri"/>
                <a:cs typeface="Calibri"/>
              </a:rPr>
              <a:t>39% of UK business reported suffering a cyber-attack in 2022.</a:t>
            </a:r>
          </a:p>
          <a:p>
            <a:pPr>
              <a:lnSpc>
                <a:spcPct val="100000"/>
              </a:lnSpc>
            </a:pPr>
            <a:r>
              <a:rPr lang="en-GB" sz="1600" dirty="0">
                <a:latin typeface="Calibri"/>
                <a:cs typeface="Calibri"/>
              </a:rPr>
              <a:t>Cybercrime cost UK businesses an average of £4200 in 2022.</a:t>
            </a:r>
          </a:p>
          <a:p>
            <a:pPr>
              <a:lnSpc>
                <a:spcPct val="100000"/>
              </a:lnSpc>
            </a:pPr>
            <a:r>
              <a:rPr lang="en-GB" sz="1600" dirty="0">
                <a:latin typeface="Calibri"/>
                <a:cs typeface="Calibri"/>
              </a:rPr>
              <a:t>There were 214k reports of cyber-enabled crime in the UK.</a:t>
            </a:r>
          </a:p>
          <a:p>
            <a:pPr>
              <a:lnSpc>
                <a:spcPct val="100000"/>
              </a:lnSpc>
            </a:pPr>
            <a:r>
              <a:rPr lang="en-GB" sz="1600" dirty="0">
                <a:latin typeface="Calibri"/>
                <a:cs typeface="Calibri"/>
              </a:rPr>
              <a:t>Resulting in £1.7 billion of reported financial losses.</a:t>
            </a:r>
          </a:p>
        </p:txBody>
      </p:sp>
      <p:pic>
        <p:nvPicPr>
          <p:cNvPr id="5" name="Picture 4" descr="Graph on document with pen">
            <a:extLst>
              <a:ext uri="{FF2B5EF4-FFF2-40B4-BE49-F238E27FC236}">
                <a16:creationId xmlns:a16="http://schemas.microsoft.com/office/drawing/2014/main" id="{FCD09B00-07E5-33A9-A219-6B1786965522}"/>
              </a:ext>
            </a:extLst>
          </p:cNvPr>
          <p:cNvPicPr>
            <a:picLocks noChangeAspect="1"/>
          </p:cNvPicPr>
          <p:nvPr/>
        </p:nvPicPr>
        <p:blipFill rotWithShape="1">
          <a:blip r:embed="rId3"/>
          <a:srcRect l="23599" r="954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37969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0F6B7-1D95-1F6B-DC7F-964BB42DF4B9}"/>
              </a:ext>
            </a:extLst>
          </p:cNvPr>
          <p:cNvSpPr>
            <a:spLocks noGrp="1"/>
          </p:cNvSpPr>
          <p:nvPr>
            <p:ph type="title"/>
          </p:nvPr>
        </p:nvSpPr>
        <p:spPr>
          <a:xfrm>
            <a:off x="638882" y="639193"/>
            <a:ext cx="3571810" cy="3573516"/>
          </a:xfrm>
        </p:spPr>
        <p:txBody>
          <a:bodyPr vert="horz" lIns="91440" tIns="45720" rIns="91440" bIns="45720" rtlCol="0" anchor="b">
            <a:normAutofit fontScale="90000"/>
          </a:bodyPr>
          <a:lstStyle/>
          <a:p>
            <a:r>
              <a:rPr lang="en-US" sz="5800" dirty="0">
                <a:latin typeface="Calibri" panose="020F0502020204030204" pitchFamily="34" charset="0"/>
                <a:ea typeface="Calibri" panose="020F0502020204030204" pitchFamily="34" charset="0"/>
                <a:cs typeface="Calibri" panose="020F0502020204030204" pitchFamily="34" charset="0"/>
              </a:rPr>
              <a:t>Notable examples of Cyber crime</a:t>
            </a:r>
          </a:p>
        </p:txBody>
      </p:sp>
      <p:sp>
        <p:nvSpPr>
          <p:cNvPr id="2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10D0F9"/>
          </a:solidFill>
          <a:ln w="38100" cap="rnd">
            <a:solidFill>
              <a:srgbClr val="10D0F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person&#10;&#10;Description automatically generated">
            <a:extLst>
              <a:ext uri="{FF2B5EF4-FFF2-40B4-BE49-F238E27FC236}">
                <a16:creationId xmlns:a16="http://schemas.microsoft.com/office/drawing/2014/main" id="{4ABFD21A-980B-4CFE-187C-E7654095E24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7564" t="12914" r="29116" b="8394"/>
          <a:stretch/>
        </p:blipFill>
        <p:spPr>
          <a:xfrm>
            <a:off x="5445473" y="640080"/>
            <a:ext cx="5632261" cy="5550408"/>
          </a:xfrm>
          <a:prstGeom prst="rect">
            <a:avLst/>
          </a:prstGeom>
        </p:spPr>
      </p:pic>
    </p:spTree>
    <p:extLst>
      <p:ext uri="{BB962C8B-B14F-4D97-AF65-F5344CB8AC3E}">
        <p14:creationId xmlns:p14="http://schemas.microsoft.com/office/powerpoint/2010/main" val="1563893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1DF9-8942-72C4-CC42-D8C9B9B2FFF4}"/>
              </a:ext>
            </a:extLst>
          </p:cNvPr>
          <p:cNvSpPr>
            <a:spLocks noGrp="1"/>
          </p:cNvSpPr>
          <p:nvPr>
            <p:ph type="title"/>
          </p:nvPr>
        </p:nvSpPr>
        <p:spPr>
          <a:xfrm>
            <a:off x="5297762" y="329184"/>
            <a:ext cx="6251110" cy="1783080"/>
          </a:xfrm>
        </p:spPr>
        <p:txBody>
          <a:bodyPr anchor="b">
            <a:normAutofit/>
          </a:bodyPr>
          <a:lstStyle/>
          <a:p>
            <a:r>
              <a:rPr lang="en-GB" sz="7200">
                <a:latin typeface="Calibri"/>
                <a:cs typeface="Calibri"/>
              </a:rPr>
              <a:t>Task</a:t>
            </a:r>
            <a:endParaRPr lang="en-US" sz="7200">
              <a:latin typeface="Calibri"/>
              <a:cs typeface="Calibri"/>
            </a:endParaRP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84DAA"/>
          </a:solidFill>
          <a:ln w="38100" cap="rnd">
            <a:solidFill>
              <a:srgbClr val="484DA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CEF9A-2830-DEEC-615A-C4DE73E14E40}"/>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lnSpc>
                <a:spcPct val="100000"/>
              </a:lnSpc>
              <a:buNone/>
            </a:pPr>
            <a:r>
              <a:rPr lang="en-US" sz="2400" dirty="0">
                <a:latin typeface="Calibri"/>
                <a:cs typeface="Calibri"/>
              </a:rPr>
              <a:t>Research into an example of Cyber Crime. I want you to find:</a:t>
            </a:r>
          </a:p>
          <a:p>
            <a:pPr marL="457200" indent="-457200">
              <a:lnSpc>
                <a:spcPct val="100000"/>
              </a:lnSpc>
            </a:pPr>
            <a:r>
              <a:rPr lang="en-US" sz="2400" dirty="0">
                <a:latin typeface="Calibri"/>
                <a:cs typeface="Calibri"/>
              </a:rPr>
              <a:t>What is the type of Cyber Crime?</a:t>
            </a:r>
          </a:p>
          <a:p>
            <a:pPr marL="457200" indent="-457200">
              <a:lnSpc>
                <a:spcPct val="100000"/>
              </a:lnSpc>
            </a:pPr>
            <a:r>
              <a:rPr lang="en-US" sz="2400" dirty="0">
                <a:latin typeface="Calibri"/>
                <a:cs typeface="Calibri"/>
              </a:rPr>
              <a:t>Who was involved?</a:t>
            </a:r>
          </a:p>
          <a:p>
            <a:pPr marL="457200" indent="-457200">
              <a:lnSpc>
                <a:spcPct val="100000"/>
              </a:lnSpc>
            </a:pPr>
            <a:r>
              <a:rPr lang="en-US" sz="2400" dirty="0">
                <a:latin typeface="Calibri"/>
                <a:cs typeface="Calibri"/>
              </a:rPr>
              <a:t>Who was the Target?</a:t>
            </a:r>
          </a:p>
          <a:p>
            <a:pPr marL="457200" indent="-457200">
              <a:lnSpc>
                <a:spcPct val="100000"/>
              </a:lnSpc>
            </a:pPr>
            <a:r>
              <a:rPr lang="en-US" sz="2400" dirty="0">
                <a:latin typeface="Calibri"/>
                <a:cs typeface="Calibri"/>
              </a:rPr>
              <a:t>The reason for the Cyber Crime?</a:t>
            </a:r>
          </a:p>
          <a:p>
            <a:pPr marL="457200" indent="-457200">
              <a:lnSpc>
                <a:spcPct val="100000"/>
              </a:lnSpc>
            </a:pPr>
            <a:r>
              <a:rPr lang="en-US" sz="2400" dirty="0">
                <a:latin typeface="Calibri"/>
                <a:cs typeface="Calibri"/>
              </a:rPr>
              <a:t>What was the Outcome?</a:t>
            </a:r>
          </a:p>
        </p:txBody>
      </p:sp>
      <p:pic>
        <p:nvPicPr>
          <p:cNvPr id="5" name="Picture 4">
            <a:extLst>
              <a:ext uri="{FF2B5EF4-FFF2-40B4-BE49-F238E27FC236}">
                <a16:creationId xmlns:a16="http://schemas.microsoft.com/office/drawing/2014/main" id="{1618265D-20C7-1FB0-BCB1-CEAC1E1F0CAE}"/>
              </a:ext>
            </a:extLst>
          </p:cNvPr>
          <p:cNvPicPr>
            <a:picLocks noChangeAspect="1"/>
          </p:cNvPicPr>
          <p:nvPr/>
        </p:nvPicPr>
        <p:blipFill rotWithShape="1">
          <a:blip r:embed="rId2"/>
          <a:srcRect l="28226" r="35962" b="625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170573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he National Crime Agency, Action Fraud and industry tackle cyber crime">
            <a:hlinkClick r:id="" action="ppaction://media"/>
            <a:extLst>
              <a:ext uri="{FF2B5EF4-FFF2-40B4-BE49-F238E27FC236}">
                <a16:creationId xmlns:a16="http://schemas.microsoft.com/office/drawing/2014/main" id="{10E54382-3466-E9BF-1B90-B85245C08B57}"/>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131810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EC157-1208-8DC0-706B-F8F7E3E02A49}"/>
              </a:ext>
            </a:extLst>
          </p:cNvPr>
          <p:cNvSpPr>
            <a:spLocks noGrp="1"/>
          </p:cNvSpPr>
          <p:nvPr>
            <p:ph type="title"/>
          </p:nvPr>
        </p:nvSpPr>
        <p:spPr>
          <a:xfrm>
            <a:off x="640080" y="325369"/>
            <a:ext cx="4368602" cy="1956841"/>
          </a:xfrm>
        </p:spPr>
        <p:txBody>
          <a:bodyPr anchor="b">
            <a:normAutofit/>
          </a:bodyPr>
          <a:lstStyle/>
          <a:p>
            <a:r>
              <a:rPr lang="en-GB" sz="6600">
                <a:latin typeface="Calibri"/>
                <a:cs typeface="Calibri"/>
              </a:rPr>
              <a:t>Recap</a:t>
            </a:r>
          </a:p>
        </p:txBody>
      </p:sp>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00A7BD"/>
          </a:solidFill>
          <a:ln w="38100" cap="rnd">
            <a:solidFill>
              <a:srgbClr val="00A7B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2F84EECE-239E-7993-BE5D-6D858F2B6C1F}"/>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600">
                <a:latin typeface="Calibri"/>
                <a:cs typeface="Calibri"/>
              </a:rPr>
              <a:t>In today’s session we have learnt:</a:t>
            </a:r>
          </a:p>
          <a:p>
            <a:pPr>
              <a:lnSpc>
                <a:spcPct val="100000"/>
              </a:lnSpc>
            </a:pPr>
            <a:r>
              <a:rPr lang="en-GB" sz="2600">
                <a:latin typeface="Calibri"/>
                <a:cs typeface="Calibri"/>
              </a:rPr>
              <a:t>The background of Cyber Crime</a:t>
            </a:r>
          </a:p>
          <a:p>
            <a:pPr>
              <a:lnSpc>
                <a:spcPct val="100000"/>
              </a:lnSpc>
            </a:pPr>
            <a:r>
              <a:rPr lang="en-GB" sz="2600">
                <a:latin typeface="Calibri"/>
                <a:cs typeface="Calibri"/>
              </a:rPr>
              <a:t>The different types of Cyber Crimes </a:t>
            </a:r>
          </a:p>
          <a:p>
            <a:pPr>
              <a:lnSpc>
                <a:spcPct val="100000"/>
              </a:lnSpc>
            </a:pPr>
            <a:r>
              <a:rPr lang="en-GB" sz="2600">
                <a:latin typeface="Calibri"/>
                <a:cs typeface="Calibri"/>
              </a:rPr>
              <a:t>Examples of Cyber Crime </a:t>
            </a:r>
          </a:p>
        </p:txBody>
      </p:sp>
      <p:pic>
        <p:nvPicPr>
          <p:cNvPr id="22" name="Picture 21" descr="Technological background">
            <a:extLst>
              <a:ext uri="{FF2B5EF4-FFF2-40B4-BE49-F238E27FC236}">
                <a16:creationId xmlns:a16="http://schemas.microsoft.com/office/drawing/2014/main" id="{2EA00B47-F9CF-4100-A72F-D9DFBD808F2B}"/>
              </a:ext>
            </a:extLst>
          </p:cNvPr>
          <p:cNvPicPr>
            <a:picLocks noChangeAspect="1"/>
          </p:cNvPicPr>
          <p:nvPr/>
        </p:nvPicPr>
        <p:blipFill rotWithShape="1">
          <a:blip r:embed="rId2"/>
          <a:srcRect l="9724" r="23421"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71031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17B70-48D3-252A-2CF8-6D6F87DB7EEB}"/>
              </a:ext>
            </a:extLst>
          </p:cNvPr>
          <p:cNvSpPr>
            <a:spLocks noGrp="1"/>
          </p:cNvSpPr>
          <p:nvPr>
            <p:ph type="title"/>
          </p:nvPr>
        </p:nvSpPr>
        <p:spPr>
          <a:xfrm>
            <a:off x="641604" y="4553712"/>
            <a:ext cx="10908792" cy="1069848"/>
          </a:xfrm>
        </p:spPr>
        <p:txBody>
          <a:bodyPr vert="horz" lIns="91440" tIns="45720" rIns="91440" bIns="45720" rtlCol="0" anchor="ctr">
            <a:normAutofit/>
          </a:bodyPr>
          <a:lstStyle/>
          <a:p>
            <a:r>
              <a:rPr lang="en-US" sz="6000" dirty="0">
                <a:latin typeface="Calibri" panose="020F0502020204030204" pitchFamily="34" charset="0"/>
                <a:ea typeface="Calibri" panose="020F0502020204030204" pitchFamily="34" charset="0"/>
                <a:cs typeface="Calibri" panose="020F0502020204030204" pitchFamily="34" charset="0"/>
              </a:rPr>
              <a:t>Any Questions?</a:t>
            </a:r>
          </a:p>
        </p:txBody>
      </p:sp>
      <p:pic>
        <p:nvPicPr>
          <p:cNvPr id="4" name="Picture 3" descr="3D black question marks with one yellow question mark">
            <a:extLst>
              <a:ext uri="{FF2B5EF4-FFF2-40B4-BE49-F238E27FC236}">
                <a16:creationId xmlns:a16="http://schemas.microsoft.com/office/drawing/2014/main" id="{B783E964-1D19-6CD8-82BC-0488D09428B1}"/>
              </a:ext>
            </a:extLst>
          </p:cNvPr>
          <p:cNvPicPr>
            <a:picLocks noChangeAspect="1"/>
          </p:cNvPicPr>
          <p:nvPr/>
        </p:nvPicPr>
        <p:blipFill rotWithShape="1">
          <a:blip r:embed="rId2"/>
          <a:srcRect t="601" b="5087"/>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270274082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ef71113-5cfe-449b-bc15-ffdaf0119c4d"/>
</p:tagLst>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2421</Words>
  <Application>Microsoft Office PowerPoint</Application>
  <PresentationFormat>Widescreen</PresentationFormat>
  <Paragraphs>224</Paragraphs>
  <Slides>20</Slides>
  <Notes>17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The Hand Bold</vt:lpstr>
      <vt:lpstr>Arial</vt:lpstr>
      <vt:lpstr>Calibri</vt:lpstr>
      <vt:lpstr>The Serif Hand Black</vt:lpstr>
      <vt:lpstr>Wingdings</vt:lpstr>
      <vt:lpstr>SketchyVTI</vt:lpstr>
      <vt:lpstr>Cyber Crime</vt:lpstr>
      <vt:lpstr>Learning objectives</vt:lpstr>
      <vt:lpstr>What is Cyber Crime?</vt:lpstr>
      <vt:lpstr>What is Cyber Crime?</vt:lpstr>
      <vt:lpstr>Cyber-Dependent Crimes</vt:lpstr>
      <vt:lpstr>Reasons for Cyber-Dependent crimes</vt:lpstr>
      <vt:lpstr>Hacking</vt:lpstr>
      <vt:lpstr>Disruption of Computer Functionality</vt:lpstr>
      <vt:lpstr>Disruption of Computer Functionality</vt:lpstr>
      <vt:lpstr>Disruption of Computer Functionality</vt:lpstr>
      <vt:lpstr>Disruption of Computer Functionality</vt:lpstr>
      <vt:lpstr>Anonymous Hacking Group</vt:lpstr>
      <vt:lpstr>Cyber-enabled crimes</vt:lpstr>
      <vt:lpstr>Facts about Cyber Crime</vt:lpstr>
      <vt:lpstr>Statistics of Cyber Crime</vt:lpstr>
      <vt:lpstr>Notable examples of Cyber crime</vt:lpstr>
      <vt:lpstr>Task</vt:lpstr>
      <vt:lpstr>PowerPoint Presentation</vt:lpstr>
      <vt:lpstr>Recap</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dc:title>
  <dc:creator>Sadie France</dc:creator>
  <cp:lastModifiedBy>Wynne Jones (IMH)</cp:lastModifiedBy>
  <cp:revision>606</cp:revision>
  <dcterms:created xsi:type="dcterms:W3CDTF">2024-03-12T08:51:51Z</dcterms:created>
  <dcterms:modified xsi:type="dcterms:W3CDTF">2025-11-27T10:50:11Z</dcterms:modified>
</cp:coreProperties>
</file>