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130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01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163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510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99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50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37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6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98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361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738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907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877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2075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720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595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903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05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058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" TargetMode="External"/><Relationship Id="rId2" Type="http://schemas.openxmlformats.org/officeDocument/2006/relationships/hyperlink" Target="https://www.mindtools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sb.org.uk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60400"/>
            <a:ext cx="7772400" cy="1470025"/>
          </a:xfrm>
        </p:spPr>
        <p:txBody>
          <a:bodyPr/>
          <a:lstStyle/>
          <a:p>
            <a:r>
              <a:rPr dirty="0"/>
              <a:t>Green Haven Florists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120900"/>
            <a:ext cx="6400800" cy="1752600"/>
          </a:xfrm>
        </p:spPr>
        <p:txBody>
          <a:bodyPr>
            <a:normAutofit fontScale="25000" lnSpcReduction="20000"/>
          </a:bodyPr>
          <a:lstStyle/>
          <a:p>
            <a:r>
              <a:rPr sz="8000" dirty="0"/>
              <a:t>Problem Solving and Decision Making (LCLM4004)</a:t>
            </a:r>
          </a:p>
          <a:p>
            <a:endParaRPr sz="8000" dirty="0"/>
          </a:p>
          <a:p>
            <a:r>
              <a:rPr sz="8000" dirty="0"/>
              <a:t>Student: </a:t>
            </a:r>
            <a:r>
              <a:rPr sz="8000" dirty="0" err="1"/>
              <a:t>Zlatoslava</a:t>
            </a:r>
            <a:r>
              <a:rPr sz="8000" dirty="0"/>
              <a:t> Hristova</a:t>
            </a:r>
          </a:p>
          <a:p>
            <a:r>
              <a:rPr sz="8000" dirty="0"/>
              <a:t>Student ID: 2437124</a:t>
            </a:r>
          </a:p>
          <a:p>
            <a:r>
              <a:rPr sz="8000" dirty="0"/>
              <a:t>University of Wales Trinity Saint David – London Campus</a:t>
            </a:r>
            <a:endParaRPr lang="en-GB" sz="8000" dirty="0"/>
          </a:p>
          <a:p>
            <a:r>
              <a:rPr lang="en-GB" sz="8000" dirty="0"/>
              <a:t>Lector name: </a:t>
            </a:r>
            <a:r>
              <a:rPr lang="en-GB" sz="8000" dirty="0" err="1"/>
              <a:t>toyin</a:t>
            </a:r>
            <a:r>
              <a:rPr lang="en-GB" sz="8000" dirty="0"/>
              <a:t> </a:t>
            </a:r>
            <a:r>
              <a:rPr lang="en-GB" sz="8000" dirty="0" err="1"/>
              <a:t>adisa</a:t>
            </a:r>
            <a:endParaRPr sz="8000" dirty="0"/>
          </a:p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Green Haven Florists is a small flower shop in Norwich, UK.</a:t>
            </a:r>
          </a:p>
          <a:p>
            <a:r>
              <a:t>It is known for eco-friendly packaging and creative floral designs.</a:t>
            </a:r>
          </a:p>
          <a:p>
            <a:r>
              <a:t>Recently, the shop has seen a drop in sales and customer visits.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/>
          <a:lstStyle/>
          <a:p>
            <a:r>
              <a:rPr dirty="0"/>
              <a:t>Identifying the Problem – 5W2H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4580"/>
            <a:ext cx="8229600" cy="4525963"/>
          </a:xfrm>
        </p:spPr>
        <p:txBody>
          <a:bodyPr>
            <a:normAutofit/>
          </a:bodyPr>
          <a:lstStyle/>
          <a:p>
            <a:r>
              <a:rPr dirty="0"/>
              <a:t>• What: 30% decline in in-store sales in the last 12 months.</a:t>
            </a:r>
          </a:p>
          <a:p>
            <a:r>
              <a:rPr dirty="0"/>
              <a:t>• Why: More people shop online and nearby stores have closed.</a:t>
            </a:r>
          </a:p>
          <a:p>
            <a:r>
              <a:rPr dirty="0"/>
              <a:t>• Who: Owners Liam and Priya Patel.</a:t>
            </a:r>
          </a:p>
          <a:p>
            <a:r>
              <a:rPr dirty="0"/>
              <a:t>• When: Over the past year.</a:t>
            </a:r>
          </a:p>
          <a:p>
            <a:r>
              <a:rPr dirty="0"/>
              <a:t>• Where: Norwich high street.</a:t>
            </a:r>
          </a:p>
          <a:p>
            <a:r>
              <a:rPr dirty="0"/>
              <a:t>• How: Reduced customer foot traffic, higher costs, limited online presence.</a:t>
            </a:r>
          </a:p>
          <a:p>
            <a:r>
              <a:rPr dirty="0"/>
              <a:t>• How much: Profitability has fallen sharply.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7"/>
            <a:ext cx="8229600" cy="1143000"/>
          </a:xfrm>
        </p:spPr>
        <p:txBody>
          <a:bodyPr/>
          <a:lstStyle/>
          <a:p>
            <a:r>
              <a:rPr dirty="0"/>
              <a:t>External Factors – PESTEL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332037"/>
            <a:ext cx="8229600" cy="4525963"/>
          </a:xfrm>
        </p:spPr>
        <p:txBody>
          <a:bodyPr>
            <a:normAutofit/>
          </a:bodyPr>
          <a:lstStyle/>
          <a:p>
            <a:r>
              <a:rPr dirty="0"/>
              <a:t>• Political: Local business taxes and import rules for flowers.</a:t>
            </a:r>
          </a:p>
          <a:p>
            <a:r>
              <a:rPr dirty="0"/>
              <a:t>• Economic: Inflation increases flower and material prices.</a:t>
            </a:r>
          </a:p>
          <a:p>
            <a:r>
              <a:rPr dirty="0"/>
              <a:t>• Social: Customers prefer online and sustainable options.</a:t>
            </a:r>
          </a:p>
          <a:p>
            <a:r>
              <a:rPr dirty="0"/>
              <a:t>• Technological: Weak digital marketing and outdated website.</a:t>
            </a:r>
          </a:p>
          <a:p>
            <a:r>
              <a:rPr dirty="0"/>
              <a:t>• Environmental: Focus on eco-friendly packaging increases costs.</a:t>
            </a:r>
          </a:p>
          <a:p>
            <a:r>
              <a:rPr dirty="0"/>
              <a:t>• Legal: Need to meet environmental and safety standards.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Cause-and-Effect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75" y="2330450"/>
            <a:ext cx="8229600" cy="4525963"/>
          </a:xfrm>
        </p:spPr>
        <p:txBody>
          <a:bodyPr>
            <a:normAutofit/>
          </a:bodyPr>
          <a:lstStyle/>
          <a:p>
            <a:r>
              <a:rPr dirty="0"/>
              <a:t>Main causes:</a:t>
            </a:r>
          </a:p>
          <a:p>
            <a:r>
              <a:rPr dirty="0"/>
              <a:t>• Decline in foot traffic on the high street.</a:t>
            </a:r>
          </a:p>
          <a:p>
            <a:r>
              <a:rPr dirty="0"/>
              <a:t>• Strong online competition with better delivery options.</a:t>
            </a:r>
          </a:p>
          <a:p>
            <a:r>
              <a:rPr dirty="0"/>
              <a:t>• Rising flower prices and operational costs.</a:t>
            </a:r>
          </a:p>
          <a:p>
            <a:r>
              <a:rPr dirty="0"/>
              <a:t>• Weak online presence and limited advertising.</a:t>
            </a:r>
          </a:p>
          <a:p>
            <a:endParaRPr dirty="0"/>
          </a:p>
          <a:p>
            <a:r>
              <a:rPr dirty="0"/>
              <a:t>Effects:</a:t>
            </a:r>
          </a:p>
          <a:p>
            <a:r>
              <a:rPr dirty="0"/>
              <a:t>• Lower sales and profit.</a:t>
            </a:r>
          </a:p>
          <a:p>
            <a:r>
              <a:rPr dirty="0"/>
              <a:t>• Loss of regular customers.</a:t>
            </a:r>
          </a:p>
          <a:p>
            <a:r>
              <a:rPr dirty="0"/>
              <a:t>• Reduced brand visibility.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Possible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493963"/>
            <a:ext cx="8229600" cy="4525963"/>
          </a:xfrm>
        </p:spPr>
        <p:txBody>
          <a:bodyPr>
            <a:normAutofit/>
          </a:bodyPr>
          <a:lstStyle/>
          <a:p>
            <a:r>
              <a:rPr dirty="0"/>
              <a:t>• Improve website design and create an online shop.</a:t>
            </a:r>
          </a:p>
          <a:p>
            <a:r>
              <a:rPr dirty="0"/>
              <a:t>• Offer flower subscription or delivery services.</a:t>
            </a:r>
          </a:p>
          <a:p>
            <a:r>
              <a:rPr dirty="0"/>
              <a:t>• Use social media marketing to attract new customers.</a:t>
            </a:r>
          </a:p>
          <a:p>
            <a:r>
              <a:rPr dirty="0"/>
              <a:t>• Collaborate with local events and wedding planners.</a:t>
            </a:r>
          </a:p>
          <a:p>
            <a:r>
              <a:rPr dirty="0"/>
              <a:t>• Review pricing and reduce unnecessary costs.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737ED49-0320-5F18-4FA9-5827A15EAA5A}"/>
              </a:ext>
            </a:extLst>
          </p:cNvPr>
          <p:cNvSpPr/>
          <p:nvPr/>
        </p:nvSpPr>
        <p:spPr>
          <a:xfrm>
            <a:off x="6636253" y="2149332"/>
            <a:ext cx="2466060" cy="10096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F91AF2-C155-5A5C-972E-6726748018C6}"/>
              </a:ext>
            </a:extLst>
          </p:cNvPr>
          <p:cNvSpPr/>
          <p:nvPr/>
        </p:nvSpPr>
        <p:spPr>
          <a:xfrm>
            <a:off x="5046272" y="4177665"/>
            <a:ext cx="1532498" cy="10096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26F42D-5FEC-A76B-C14D-66F7484BAE9B}"/>
              </a:ext>
            </a:extLst>
          </p:cNvPr>
          <p:cNvSpPr/>
          <p:nvPr/>
        </p:nvSpPr>
        <p:spPr>
          <a:xfrm>
            <a:off x="2483446" y="4194809"/>
            <a:ext cx="1396215" cy="10096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8E4FD0F-7614-5BFA-B03A-27810E92DCC5}"/>
              </a:ext>
            </a:extLst>
          </p:cNvPr>
          <p:cNvSpPr/>
          <p:nvPr/>
        </p:nvSpPr>
        <p:spPr>
          <a:xfrm>
            <a:off x="410601" y="4177665"/>
            <a:ext cx="1532498" cy="10096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1ADE30A-4F5A-33DF-9160-F4FD271B37D2}"/>
              </a:ext>
            </a:extLst>
          </p:cNvPr>
          <p:cNvSpPr/>
          <p:nvPr/>
        </p:nvSpPr>
        <p:spPr>
          <a:xfrm>
            <a:off x="4800090" y="666258"/>
            <a:ext cx="1543560" cy="10096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B341D8-3305-06BA-1F28-78F49894A175}"/>
              </a:ext>
            </a:extLst>
          </p:cNvPr>
          <p:cNvSpPr/>
          <p:nvPr/>
        </p:nvSpPr>
        <p:spPr>
          <a:xfrm>
            <a:off x="2341563" y="666258"/>
            <a:ext cx="1399857" cy="1009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865C1E6-5033-883A-7705-583875936BDD}"/>
              </a:ext>
            </a:extLst>
          </p:cNvPr>
          <p:cNvSpPr/>
          <p:nvPr/>
        </p:nvSpPr>
        <p:spPr>
          <a:xfrm>
            <a:off x="150494" y="666258"/>
            <a:ext cx="1299779" cy="10096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14400" y="146685"/>
            <a:ext cx="73152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400" b="1">
                <a:solidFill>
                  <a:srgbClr val="006400"/>
                </a:solidFill>
              </a:defRPr>
            </a:pPr>
            <a:r>
              <a:rPr dirty="0"/>
              <a:t>Fishbone Diagram – Main Causes for the Problem</a:t>
            </a:r>
          </a:p>
        </p:txBody>
      </p:sp>
      <p:sp>
        <p:nvSpPr>
          <p:cNvPr id="3" name="Rectangle 2"/>
          <p:cNvSpPr/>
          <p:nvPr/>
        </p:nvSpPr>
        <p:spPr>
          <a:xfrm>
            <a:off x="41687" y="2906785"/>
            <a:ext cx="6400800" cy="45720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636253" y="2377440"/>
            <a:ext cx="2180853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006400"/>
                </a:solidFill>
              </a:defRPr>
            </a:pPr>
            <a:r>
              <a:rPr dirty="0"/>
              <a:t>Main Problem:</a:t>
            </a:r>
          </a:p>
          <a:p>
            <a:r>
              <a:rPr sz="1200" dirty="0"/>
              <a:t>Decline in Sales and Profitability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4320" y="784516"/>
            <a:ext cx="16687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200" b="1">
                <a:solidFill>
                  <a:srgbClr val="0080FF"/>
                </a:solidFill>
              </a:defRPr>
            </a:pPr>
            <a:r>
              <a:rPr dirty="0"/>
              <a:t>Customers</a:t>
            </a:r>
          </a:p>
          <a:p>
            <a:r>
              <a:rPr sz="1200" dirty="0"/>
              <a:t>Prefer online</a:t>
            </a:r>
            <a:endParaRPr lang="en-GB" sz="1200" dirty="0"/>
          </a:p>
          <a:p>
            <a:r>
              <a:rPr sz="1200" dirty="0"/>
              <a:t> shopping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41563" y="940027"/>
            <a:ext cx="130651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 b="1">
                <a:solidFill>
                  <a:srgbClr val="FFA500"/>
                </a:solidFill>
              </a:defRPr>
            </a:pPr>
            <a:r>
              <a:rPr dirty="0"/>
              <a:t>Competition</a:t>
            </a:r>
          </a:p>
          <a:p>
            <a:r>
              <a:rPr sz="1200" dirty="0"/>
              <a:t>New flower shops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6037" y="1035992"/>
            <a:ext cx="129977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 b="1">
                <a:solidFill>
                  <a:srgbClr val="228B22"/>
                </a:solidFill>
              </a:defRPr>
            </a:pPr>
            <a:r>
              <a:rPr dirty="0"/>
              <a:t>Technology</a:t>
            </a:r>
          </a:p>
          <a:p>
            <a:r>
              <a:rPr sz="1200" dirty="0"/>
              <a:t>Outdated website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0601" y="4563396"/>
            <a:ext cx="139621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 b="1">
                <a:solidFill>
                  <a:srgbClr val="FF6347"/>
                </a:solidFill>
              </a:defRPr>
            </a:pPr>
            <a:r>
              <a:rPr dirty="0"/>
              <a:t>Costs</a:t>
            </a:r>
          </a:p>
          <a:p>
            <a:r>
              <a:rPr sz="1200" dirty="0"/>
              <a:t>Rising flower prices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83447" y="4468802"/>
            <a:ext cx="125797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 b="1">
                <a:solidFill>
                  <a:srgbClr val="00BFFF"/>
                </a:solidFill>
              </a:defRPr>
            </a:pPr>
            <a:r>
              <a:rPr dirty="0"/>
              <a:t>Marketing</a:t>
            </a:r>
          </a:p>
          <a:p>
            <a:r>
              <a:rPr sz="1200" dirty="0"/>
              <a:t>Weak advertising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46274" y="4468802"/>
            <a:ext cx="136588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 b="1">
                <a:solidFill>
                  <a:srgbClr val="9ACD32"/>
                </a:solidFill>
              </a:defRPr>
            </a:pPr>
            <a:r>
              <a:rPr dirty="0"/>
              <a:t>Environment</a:t>
            </a:r>
          </a:p>
          <a:p>
            <a:r>
              <a:rPr sz="1200" dirty="0"/>
              <a:t>Sustainability costs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BE2C93D-8F43-846B-AD5D-84F2F9C6BB6B}"/>
              </a:ext>
            </a:extLst>
          </p:cNvPr>
          <p:cNvCxnSpPr/>
          <p:nvPr/>
        </p:nvCxnSpPr>
        <p:spPr>
          <a:xfrm>
            <a:off x="5372100" y="1847850"/>
            <a:ext cx="895349" cy="7758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82945CC-7FD4-6A45-AD15-5854C032822B}"/>
              </a:ext>
            </a:extLst>
          </p:cNvPr>
          <p:cNvCxnSpPr/>
          <p:nvPr/>
        </p:nvCxnSpPr>
        <p:spPr>
          <a:xfrm>
            <a:off x="2991452" y="1847850"/>
            <a:ext cx="980473" cy="8063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3EAE3CB-B7F1-29A5-D871-45C799D3D9EE}"/>
              </a:ext>
            </a:extLst>
          </p:cNvPr>
          <p:cNvCxnSpPr/>
          <p:nvPr/>
        </p:nvCxnSpPr>
        <p:spPr>
          <a:xfrm>
            <a:off x="718185" y="1914525"/>
            <a:ext cx="882015" cy="8096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BC4D708-B3A2-DEB9-F5EF-D0C6776C66E2}"/>
              </a:ext>
            </a:extLst>
          </p:cNvPr>
          <p:cNvCxnSpPr>
            <a:cxnSpLocks/>
          </p:cNvCxnSpPr>
          <p:nvPr/>
        </p:nvCxnSpPr>
        <p:spPr>
          <a:xfrm flipH="1">
            <a:off x="5372100" y="3158982"/>
            <a:ext cx="895349" cy="8986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BBFD635-2FAF-6047-26D8-3728620ED112}"/>
              </a:ext>
            </a:extLst>
          </p:cNvPr>
          <p:cNvCxnSpPr/>
          <p:nvPr/>
        </p:nvCxnSpPr>
        <p:spPr>
          <a:xfrm>
            <a:off x="3886200" y="3158982"/>
            <a:ext cx="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6591347-792B-C2C9-33C0-89227F50A836}"/>
              </a:ext>
            </a:extLst>
          </p:cNvPr>
          <p:cNvCxnSpPr/>
          <p:nvPr/>
        </p:nvCxnSpPr>
        <p:spPr>
          <a:xfrm flipH="1">
            <a:off x="2991452" y="3158982"/>
            <a:ext cx="980473" cy="7938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B72D5FB-17C8-F790-134D-21EED3118022}"/>
              </a:ext>
            </a:extLst>
          </p:cNvPr>
          <p:cNvCxnSpPr/>
          <p:nvPr/>
        </p:nvCxnSpPr>
        <p:spPr>
          <a:xfrm flipH="1">
            <a:off x="718185" y="3158982"/>
            <a:ext cx="882015" cy="7081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Green Haven Florists faces challenges from online competitors and high costs.</a:t>
            </a:r>
          </a:p>
          <a:p>
            <a:r>
              <a:t>By using technology and creative marketing, the shop can grow again.</a:t>
            </a:r>
          </a:p>
          <a:p>
            <a:r>
              <a:t>Sustainability and community support remain their key strengths.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6EB5D-E9C4-07AB-3FA1-3F126D5CE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1116C-430F-E58D-08E9-C0FB53D21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US" b="1" dirty="0"/>
          </a:p>
          <a:p>
            <a:r>
              <a:rPr lang="en-US" dirty="0"/>
              <a:t>Heizer, J., Render, B., &amp; Munson, C. (2020). </a:t>
            </a:r>
            <a:r>
              <a:rPr lang="en-US" i="1" dirty="0"/>
              <a:t>Operations Management: Sustainability and Supply Chain Management</a:t>
            </a:r>
            <a:r>
              <a:rPr lang="en-US" dirty="0"/>
              <a:t> (13th ed.). Pearson Education.</a:t>
            </a:r>
            <a:br>
              <a:rPr lang="en-US" dirty="0"/>
            </a:br>
            <a:r>
              <a:rPr lang="en-US" dirty="0"/>
              <a:t>→ Supports the Fishbone (Ishikawa) diagram and problem-solving models.</a:t>
            </a:r>
          </a:p>
          <a:p>
            <a:r>
              <a:rPr lang="en-US" dirty="0"/>
              <a:t>MindTools. (2023). </a:t>
            </a:r>
            <a:r>
              <a:rPr lang="en-US" i="1" dirty="0"/>
              <a:t>Cause and Effect Analysis: Identifying the Likely Causes of Problems.</a:t>
            </a:r>
            <a:r>
              <a:rPr lang="en-US" dirty="0"/>
              <a:t> Retrieved from </a:t>
            </a:r>
            <a:r>
              <a:rPr lang="en-US" dirty="0">
                <a:hlinkClick r:id="rId2"/>
              </a:rPr>
              <a:t>https://www.mindtools.com</a:t>
            </a:r>
            <a:br>
              <a:rPr lang="en-US" dirty="0"/>
            </a:br>
            <a:r>
              <a:rPr lang="en-US" dirty="0"/>
              <a:t>→ Reference for Fishbone Diagram and root cause analysis.</a:t>
            </a:r>
          </a:p>
          <a:p>
            <a:r>
              <a:rPr lang="en-US" dirty="0"/>
              <a:t>Slack, N., Chambers, S., &amp; Johnston, R. (2016). </a:t>
            </a:r>
            <a:r>
              <a:rPr lang="en-US" i="1" dirty="0"/>
              <a:t>Operations Management</a:t>
            </a:r>
            <a:r>
              <a:rPr lang="en-US" dirty="0"/>
              <a:t> (8th ed.). Pearson.</a:t>
            </a:r>
            <a:br>
              <a:rPr lang="en-US" dirty="0"/>
            </a:br>
            <a:r>
              <a:rPr lang="en-US" dirty="0"/>
              <a:t>→ Explains process improvement and problem analysis frameworks (5W2H and Fishbone).</a:t>
            </a:r>
          </a:p>
          <a:p>
            <a:r>
              <a:rPr lang="en-US" dirty="0"/>
              <a:t>Kotler, P., &amp; Armstrong, G. (2022). </a:t>
            </a:r>
            <a:r>
              <a:rPr lang="en-US" i="1" dirty="0"/>
              <a:t>Principles of Marketing</a:t>
            </a:r>
            <a:r>
              <a:rPr lang="en-US" dirty="0"/>
              <a:t> (18th ed.). Pearson Education.</a:t>
            </a:r>
            <a:br>
              <a:rPr lang="en-US" dirty="0"/>
            </a:br>
            <a:r>
              <a:rPr lang="en-US" dirty="0"/>
              <a:t>→ Supports marketing strategy suggestions (social media, online store, pricing).</a:t>
            </a:r>
          </a:p>
          <a:p>
            <a:r>
              <a:rPr lang="en-US" dirty="0"/>
              <a:t>Johnson, G., Scholes, K., &amp; Whittington, R. (2017). </a:t>
            </a:r>
            <a:r>
              <a:rPr lang="en-US" i="1" dirty="0"/>
              <a:t>Exploring Strategy: Text and Cases</a:t>
            </a:r>
            <a:r>
              <a:rPr lang="en-US" dirty="0"/>
              <a:t> (11th ed.). Pearson Education.</a:t>
            </a:r>
            <a:br>
              <a:rPr lang="en-US" dirty="0"/>
            </a:br>
            <a:r>
              <a:rPr lang="en-US" dirty="0"/>
              <a:t>→ Source for PESTEL analysis and strategic decision-making.</a:t>
            </a:r>
          </a:p>
          <a:p>
            <a:r>
              <a:rPr lang="en-US" dirty="0"/>
              <a:t>Office for National Statistics (ONS). (2024). </a:t>
            </a:r>
            <a:r>
              <a:rPr lang="en-US" i="1" dirty="0"/>
              <a:t>Retail Sales Index: Great Britain.</a:t>
            </a:r>
            <a:r>
              <a:rPr lang="en-US" dirty="0"/>
              <a:t> Retrieved from </a:t>
            </a:r>
            <a:r>
              <a:rPr lang="en-US" dirty="0">
                <a:hlinkClick r:id="rId3"/>
              </a:rPr>
              <a:t>https://www.ons.gov.uk</a:t>
            </a:r>
            <a:br>
              <a:rPr lang="en-US" dirty="0"/>
            </a:br>
            <a:r>
              <a:rPr lang="en-US" dirty="0"/>
              <a:t>→ Provides real data on declining high street foot traffic and retail trends.</a:t>
            </a:r>
          </a:p>
          <a:p>
            <a:r>
              <a:rPr lang="en-US" dirty="0"/>
              <a:t>Small Business Federation UK. (2023). </a:t>
            </a:r>
            <a:r>
              <a:rPr lang="en-US" i="1" dirty="0"/>
              <a:t>Sustainability in Small Retail Businesses.</a:t>
            </a:r>
            <a:r>
              <a:rPr lang="en-US" dirty="0"/>
              <a:t> Retrieved from </a:t>
            </a:r>
            <a:r>
              <a:rPr lang="en-US" dirty="0">
                <a:hlinkClick r:id="rId4"/>
              </a:rPr>
              <a:t>https://www.fsb.org.uk</a:t>
            </a:r>
            <a:br>
              <a:rPr lang="en-US" dirty="0"/>
            </a:br>
            <a:r>
              <a:rPr lang="en-US" dirty="0"/>
              <a:t>→ Reference for eco-friendly business practices and sustainability costs.</a:t>
            </a:r>
          </a:p>
          <a:p>
            <a:r>
              <a:rPr lang="en-US" dirty="0"/>
              <a:t>Chaffey, D., &amp; Ellis-Chadwick, F. (2019). </a:t>
            </a:r>
            <a:r>
              <a:rPr lang="en-US" i="1" dirty="0"/>
              <a:t>Digital Marketing</a:t>
            </a:r>
            <a:r>
              <a:rPr lang="en-US" dirty="0"/>
              <a:t> (7th ed.). Pearson Education.</a:t>
            </a:r>
            <a:br>
              <a:rPr lang="en-US" dirty="0"/>
            </a:br>
            <a:r>
              <a:rPr lang="en-US" dirty="0"/>
              <a:t>→ Supports recommendations for improving online presence and social media marketing.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760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312" y="2559051"/>
            <a:ext cx="6429375" cy="1344612"/>
          </a:xfrm>
        </p:spPr>
        <p:txBody>
          <a:bodyPr>
            <a:normAutofit/>
          </a:bodyPr>
          <a:lstStyle/>
          <a:p>
            <a:pPr algn="ctr"/>
            <a:r>
              <a:rPr sz="7200" b="1" dirty="0">
                <a:solidFill>
                  <a:schemeClr val="accent1">
                    <a:lumMod val="75000"/>
                  </a:schemeClr>
                </a:solidFill>
              </a:rPr>
              <a:t>Thank You!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32</TotalTime>
  <Words>712</Words>
  <Application>Microsoft Office PowerPoint</Application>
  <PresentationFormat>On-screen Show (4:3)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Green Haven Florists</vt:lpstr>
      <vt:lpstr>Introduction</vt:lpstr>
      <vt:lpstr>Identifying the Problem – 5W2H</vt:lpstr>
      <vt:lpstr>External Factors – PESTEL Analysis</vt:lpstr>
      <vt:lpstr>Cause-and-Effect Analysis</vt:lpstr>
      <vt:lpstr>Possible Solutions</vt:lpstr>
      <vt:lpstr>PowerPoint Presentation</vt:lpstr>
      <vt:lpstr>Conclusion</vt:lpstr>
      <vt:lpstr>Reference</vt:lpstr>
      <vt:lpstr>Thank You!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Spas Hristov</dc:creator>
  <cp:keywords/>
  <dc:description>generated using python-pptx</dc:description>
  <cp:lastModifiedBy>Spas Hristov</cp:lastModifiedBy>
  <cp:revision>2</cp:revision>
  <dcterms:created xsi:type="dcterms:W3CDTF">2013-01-27T09:14:16Z</dcterms:created>
  <dcterms:modified xsi:type="dcterms:W3CDTF">2025-11-08T22:17:35Z</dcterms:modified>
  <cp:category/>
</cp:coreProperties>
</file>