
<file path=[Content_Types].xml><?xml version="1.0" encoding="utf-8"?>
<Types xmlns="http://schemas.openxmlformats.org/package/2006/content-types">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sldIdLst>
    <p:sldId id="256" r:id="rId2"/>
    <p:sldId id="257" r:id="rId3"/>
    <p:sldId id="260" r:id="rId4"/>
    <p:sldId id="264" r:id="rId5"/>
    <p:sldId id="276" r:id="rId6"/>
    <p:sldId id="261" r:id="rId7"/>
    <p:sldId id="271" r:id="rId8"/>
    <p:sldId id="273" r:id="rId9"/>
    <p:sldId id="272" r:id="rId10"/>
    <p:sldId id="265" r:id="rId11"/>
    <p:sldId id="263" r:id="rId12"/>
    <p:sldId id="275" r:id="rId13"/>
    <p:sldId id="266" r:id="rId14"/>
    <p:sldId id="274" r:id="rId15"/>
    <p:sldId id="262" r:id="rId16"/>
    <p:sldId id="278" r:id="rId17"/>
    <p:sldId id="269" r:id="rId18"/>
    <p:sldId id="268" r:id="rId19"/>
    <p:sldId id="280" r:id="rId20"/>
    <p:sldId id="27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35" autoAdjust="0"/>
    <p:restoredTop sz="94660"/>
  </p:normalViewPr>
  <p:slideViewPr>
    <p:cSldViewPr snapToGrid="0">
      <p:cViewPr>
        <p:scale>
          <a:sx n="77" d="100"/>
          <a:sy n="77" d="100"/>
        </p:scale>
        <p:origin x="1328" y="6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B37DDE-BC8B-419F-BA4E-8308D603AD2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D066EB01-1B93-4B54-ADE1-458BF8596062}">
      <dgm:prSet/>
      <dgm:spPr/>
      <dgm:t>
        <a:bodyPr/>
        <a:lstStyle/>
        <a:p>
          <a:r>
            <a:rPr lang="en-GB"/>
            <a:t>The supernatural animals in Herodotus are indeed hard to believe but also can hold logical points.</a:t>
          </a:r>
          <a:endParaRPr lang="en-US"/>
        </a:p>
      </dgm:t>
    </dgm:pt>
    <dgm:pt modelId="{F3C03608-C317-4736-93F8-85D8DCD19640}" type="parTrans" cxnId="{814A5336-C879-40F0-9A09-4EFE464E93DC}">
      <dgm:prSet/>
      <dgm:spPr/>
      <dgm:t>
        <a:bodyPr/>
        <a:lstStyle/>
        <a:p>
          <a:endParaRPr lang="en-US"/>
        </a:p>
      </dgm:t>
    </dgm:pt>
    <dgm:pt modelId="{775C685A-1AA8-4B87-BDB1-A81B0B52D3AF}" type="sibTrans" cxnId="{814A5336-C879-40F0-9A09-4EFE464E93DC}">
      <dgm:prSet/>
      <dgm:spPr/>
      <dgm:t>
        <a:bodyPr/>
        <a:lstStyle/>
        <a:p>
          <a:endParaRPr lang="en-US"/>
        </a:p>
      </dgm:t>
    </dgm:pt>
    <dgm:pt modelId="{418F489A-8FB5-4F7D-ACEC-192B918AFA03}">
      <dgm:prSet/>
      <dgm:spPr/>
      <dgm:t>
        <a:bodyPr/>
        <a:lstStyle/>
        <a:p>
          <a:r>
            <a:rPr lang="en-GB"/>
            <a:t>The inclusion of the Supernatural beings or ‘other people’ shows that he was trying to expand into exotic lands and most likely make the outer world more scary or fantastical.</a:t>
          </a:r>
          <a:endParaRPr lang="en-US"/>
        </a:p>
      </dgm:t>
    </dgm:pt>
    <dgm:pt modelId="{F3B0F5C9-5961-41FC-94E8-C2247F75648F}" type="parTrans" cxnId="{3AB47346-0308-407F-A352-804C4C1538D3}">
      <dgm:prSet/>
      <dgm:spPr/>
      <dgm:t>
        <a:bodyPr/>
        <a:lstStyle/>
        <a:p>
          <a:endParaRPr lang="en-US"/>
        </a:p>
      </dgm:t>
    </dgm:pt>
    <dgm:pt modelId="{18DB7950-340A-4C5A-AA58-AC884C768272}" type="sibTrans" cxnId="{3AB47346-0308-407F-A352-804C4C1538D3}">
      <dgm:prSet/>
      <dgm:spPr/>
      <dgm:t>
        <a:bodyPr/>
        <a:lstStyle/>
        <a:p>
          <a:endParaRPr lang="en-US"/>
        </a:p>
      </dgm:t>
    </dgm:pt>
    <dgm:pt modelId="{CAA1B6CD-E8C7-4A74-93F4-2F08F12A33ED}">
      <dgm:prSet/>
      <dgm:spPr/>
      <dgm:t>
        <a:bodyPr/>
        <a:lstStyle/>
        <a:p>
          <a:r>
            <a:rPr lang="en-GB"/>
            <a:t>The oracles are used to help the record end to a specific way.</a:t>
          </a:r>
          <a:endParaRPr lang="en-US"/>
        </a:p>
      </dgm:t>
    </dgm:pt>
    <dgm:pt modelId="{F3B7634F-D189-4422-8226-19C0F50ADAE7}" type="parTrans" cxnId="{FE0D1229-7DD2-4D83-87DB-548041DCCC0A}">
      <dgm:prSet/>
      <dgm:spPr/>
      <dgm:t>
        <a:bodyPr/>
        <a:lstStyle/>
        <a:p>
          <a:endParaRPr lang="en-US"/>
        </a:p>
      </dgm:t>
    </dgm:pt>
    <dgm:pt modelId="{88ED3452-9B36-4E87-BA84-1703FEA41B57}" type="sibTrans" cxnId="{FE0D1229-7DD2-4D83-87DB-548041DCCC0A}">
      <dgm:prSet/>
      <dgm:spPr/>
      <dgm:t>
        <a:bodyPr/>
        <a:lstStyle/>
        <a:p>
          <a:endParaRPr lang="en-US"/>
        </a:p>
      </dgm:t>
    </dgm:pt>
    <dgm:pt modelId="{DF7F9FF0-FDE5-48E9-97AF-35705EC4E626}">
      <dgm:prSet/>
      <dgm:spPr/>
      <dgm:t>
        <a:bodyPr/>
        <a:lstStyle/>
        <a:p>
          <a:r>
            <a:rPr lang="en-GB"/>
            <a:t>The gods are not directly used, like epic but subtly and could have not even been there to begin with.</a:t>
          </a:r>
          <a:endParaRPr lang="en-US"/>
        </a:p>
      </dgm:t>
    </dgm:pt>
    <dgm:pt modelId="{659E6428-5915-44BB-B01A-D48E531853B4}" type="parTrans" cxnId="{B186BCAE-5F87-4BE9-AFA7-80315E8D5375}">
      <dgm:prSet/>
      <dgm:spPr/>
      <dgm:t>
        <a:bodyPr/>
        <a:lstStyle/>
        <a:p>
          <a:endParaRPr lang="en-US"/>
        </a:p>
      </dgm:t>
    </dgm:pt>
    <dgm:pt modelId="{DC820868-311A-4396-B021-B2CE55792A47}" type="sibTrans" cxnId="{B186BCAE-5F87-4BE9-AFA7-80315E8D5375}">
      <dgm:prSet/>
      <dgm:spPr/>
      <dgm:t>
        <a:bodyPr/>
        <a:lstStyle/>
        <a:p>
          <a:endParaRPr lang="en-US"/>
        </a:p>
      </dgm:t>
    </dgm:pt>
    <dgm:pt modelId="{ACB76FF7-C13F-2049-8292-36C7E98B8C43}" type="pres">
      <dgm:prSet presAssocID="{C9B37DDE-BC8B-419F-BA4E-8308D603AD21}" presName="Name0" presStyleCnt="0">
        <dgm:presLayoutVars>
          <dgm:dir/>
          <dgm:resizeHandles val="exact"/>
        </dgm:presLayoutVars>
      </dgm:prSet>
      <dgm:spPr/>
    </dgm:pt>
    <dgm:pt modelId="{15426823-49D3-7841-80D7-43704D15445E}" type="pres">
      <dgm:prSet presAssocID="{D066EB01-1B93-4B54-ADE1-458BF8596062}" presName="node" presStyleLbl="node1" presStyleIdx="0" presStyleCnt="4">
        <dgm:presLayoutVars>
          <dgm:bulletEnabled val="1"/>
        </dgm:presLayoutVars>
      </dgm:prSet>
      <dgm:spPr/>
    </dgm:pt>
    <dgm:pt modelId="{3C0FD663-EBAD-B240-9550-9D7EDDA411D8}" type="pres">
      <dgm:prSet presAssocID="{775C685A-1AA8-4B87-BDB1-A81B0B52D3AF}" presName="sibTrans" presStyleLbl="sibTrans1D1" presStyleIdx="0" presStyleCnt="3"/>
      <dgm:spPr/>
    </dgm:pt>
    <dgm:pt modelId="{3CE86E6D-BC8A-6A4F-A1BE-D7751A7B18A6}" type="pres">
      <dgm:prSet presAssocID="{775C685A-1AA8-4B87-BDB1-A81B0B52D3AF}" presName="connectorText" presStyleLbl="sibTrans1D1" presStyleIdx="0" presStyleCnt="3"/>
      <dgm:spPr/>
    </dgm:pt>
    <dgm:pt modelId="{7D4F3E63-01C3-6E48-98DC-D112E7C0F018}" type="pres">
      <dgm:prSet presAssocID="{418F489A-8FB5-4F7D-ACEC-192B918AFA03}" presName="node" presStyleLbl="node1" presStyleIdx="1" presStyleCnt="4">
        <dgm:presLayoutVars>
          <dgm:bulletEnabled val="1"/>
        </dgm:presLayoutVars>
      </dgm:prSet>
      <dgm:spPr/>
    </dgm:pt>
    <dgm:pt modelId="{23325C1B-14C7-E747-9EB0-737E68BDDE2D}" type="pres">
      <dgm:prSet presAssocID="{18DB7950-340A-4C5A-AA58-AC884C768272}" presName="sibTrans" presStyleLbl="sibTrans1D1" presStyleIdx="1" presStyleCnt="3"/>
      <dgm:spPr/>
    </dgm:pt>
    <dgm:pt modelId="{54BB13F4-0CCB-B94E-B2C2-2A54936FEB6A}" type="pres">
      <dgm:prSet presAssocID="{18DB7950-340A-4C5A-AA58-AC884C768272}" presName="connectorText" presStyleLbl="sibTrans1D1" presStyleIdx="1" presStyleCnt="3"/>
      <dgm:spPr/>
    </dgm:pt>
    <dgm:pt modelId="{09A6B57D-62B9-8845-879A-06CB1FB8CA51}" type="pres">
      <dgm:prSet presAssocID="{CAA1B6CD-E8C7-4A74-93F4-2F08F12A33ED}" presName="node" presStyleLbl="node1" presStyleIdx="2" presStyleCnt="4">
        <dgm:presLayoutVars>
          <dgm:bulletEnabled val="1"/>
        </dgm:presLayoutVars>
      </dgm:prSet>
      <dgm:spPr/>
    </dgm:pt>
    <dgm:pt modelId="{73FD0C41-0BDC-7741-9B43-9C000C00EF56}" type="pres">
      <dgm:prSet presAssocID="{88ED3452-9B36-4E87-BA84-1703FEA41B57}" presName="sibTrans" presStyleLbl="sibTrans1D1" presStyleIdx="2" presStyleCnt="3"/>
      <dgm:spPr/>
    </dgm:pt>
    <dgm:pt modelId="{4F73F20C-CA90-2E4D-A3E8-FDC644C05786}" type="pres">
      <dgm:prSet presAssocID="{88ED3452-9B36-4E87-BA84-1703FEA41B57}" presName="connectorText" presStyleLbl="sibTrans1D1" presStyleIdx="2" presStyleCnt="3"/>
      <dgm:spPr/>
    </dgm:pt>
    <dgm:pt modelId="{97E63927-9152-6543-A832-7D5D3D633280}" type="pres">
      <dgm:prSet presAssocID="{DF7F9FF0-FDE5-48E9-97AF-35705EC4E626}" presName="node" presStyleLbl="node1" presStyleIdx="3" presStyleCnt="4">
        <dgm:presLayoutVars>
          <dgm:bulletEnabled val="1"/>
        </dgm:presLayoutVars>
      </dgm:prSet>
      <dgm:spPr/>
    </dgm:pt>
  </dgm:ptLst>
  <dgm:cxnLst>
    <dgm:cxn modelId="{D259141E-DFAA-9649-AA6B-1F1362D9C116}" type="presOf" srcId="{DF7F9FF0-FDE5-48E9-97AF-35705EC4E626}" destId="{97E63927-9152-6543-A832-7D5D3D633280}" srcOrd="0" destOrd="0" presId="urn:microsoft.com/office/officeart/2016/7/layout/RepeatingBendingProcessNew"/>
    <dgm:cxn modelId="{416F0D22-3DE1-374E-9A2B-79F5AA6BB501}" type="presOf" srcId="{18DB7950-340A-4C5A-AA58-AC884C768272}" destId="{23325C1B-14C7-E747-9EB0-737E68BDDE2D}" srcOrd="0" destOrd="0" presId="urn:microsoft.com/office/officeart/2016/7/layout/RepeatingBendingProcessNew"/>
    <dgm:cxn modelId="{FE0D1229-7DD2-4D83-87DB-548041DCCC0A}" srcId="{C9B37DDE-BC8B-419F-BA4E-8308D603AD21}" destId="{CAA1B6CD-E8C7-4A74-93F4-2F08F12A33ED}" srcOrd="2" destOrd="0" parTransId="{F3B7634F-D189-4422-8226-19C0F50ADAE7}" sibTransId="{88ED3452-9B36-4E87-BA84-1703FEA41B57}"/>
    <dgm:cxn modelId="{814A5336-C879-40F0-9A09-4EFE464E93DC}" srcId="{C9B37DDE-BC8B-419F-BA4E-8308D603AD21}" destId="{D066EB01-1B93-4B54-ADE1-458BF8596062}" srcOrd="0" destOrd="0" parTransId="{F3C03608-C317-4736-93F8-85D8DCD19640}" sibTransId="{775C685A-1AA8-4B87-BDB1-A81B0B52D3AF}"/>
    <dgm:cxn modelId="{7CEC8A44-08B9-2E45-8B84-5211E816728F}" type="presOf" srcId="{775C685A-1AA8-4B87-BDB1-A81B0B52D3AF}" destId="{3CE86E6D-BC8A-6A4F-A1BE-D7751A7B18A6}" srcOrd="1" destOrd="0" presId="urn:microsoft.com/office/officeart/2016/7/layout/RepeatingBendingProcessNew"/>
    <dgm:cxn modelId="{3AB47346-0308-407F-A352-804C4C1538D3}" srcId="{C9B37DDE-BC8B-419F-BA4E-8308D603AD21}" destId="{418F489A-8FB5-4F7D-ACEC-192B918AFA03}" srcOrd="1" destOrd="0" parTransId="{F3B0F5C9-5961-41FC-94E8-C2247F75648F}" sibTransId="{18DB7950-340A-4C5A-AA58-AC884C768272}"/>
    <dgm:cxn modelId="{14365A61-4B9B-8744-A3C1-DBE1A50374AC}" type="presOf" srcId="{D066EB01-1B93-4B54-ADE1-458BF8596062}" destId="{15426823-49D3-7841-80D7-43704D15445E}" srcOrd="0" destOrd="0" presId="urn:microsoft.com/office/officeart/2016/7/layout/RepeatingBendingProcessNew"/>
    <dgm:cxn modelId="{361D3262-FCE0-2546-A938-FBFD1B509955}" type="presOf" srcId="{CAA1B6CD-E8C7-4A74-93F4-2F08F12A33ED}" destId="{09A6B57D-62B9-8845-879A-06CB1FB8CA51}" srcOrd="0" destOrd="0" presId="urn:microsoft.com/office/officeart/2016/7/layout/RepeatingBendingProcessNew"/>
    <dgm:cxn modelId="{968ECF62-BF9F-FA4C-B36C-373B623127B6}" type="presOf" srcId="{775C685A-1AA8-4B87-BDB1-A81B0B52D3AF}" destId="{3C0FD663-EBAD-B240-9550-9D7EDDA411D8}" srcOrd="0" destOrd="0" presId="urn:microsoft.com/office/officeart/2016/7/layout/RepeatingBendingProcessNew"/>
    <dgm:cxn modelId="{DE7F24A4-EC00-1947-A762-745D466BADD9}" type="presOf" srcId="{18DB7950-340A-4C5A-AA58-AC884C768272}" destId="{54BB13F4-0CCB-B94E-B2C2-2A54936FEB6A}" srcOrd="1" destOrd="0" presId="urn:microsoft.com/office/officeart/2016/7/layout/RepeatingBendingProcessNew"/>
    <dgm:cxn modelId="{72D04FAC-F80F-744A-95B4-374BC3FB435C}" type="presOf" srcId="{C9B37DDE-BC8B-419F-BA4E-8308D603AD21}" destId="{ACB76FF7-C13F-2049-8292-36C7E98B8C43}" srcOrd="0" destOrd="0" presId="urn:microsoft.com/office/officeart/2016/7/layout/RepeatingBendingProcessNew"/>
    <dgm:cxn modelId="{B186BCAE-5F87-4BE9-AFA7-80315E8D5375}" srcId="{C9B37DDE-BC8B-419F-BA4E-8308D603AD21}" destId="{DF7F9FF0-FDE5-48E9-97AF-35705EC4E626}" srcOrd="3" destOrd="0" parTransId="{659E6428-5915-44BB-B01A-D48E531853B4}" sibTransId="{DC820868-311A-4396-B021-B2CE55792A47}"/>
    <dgm:cxn modelId="{8E6C01B1-267B-CA4C-9A58-116EDB4B737F}" type="presOf" srcId="{418F489A-8FB5-4F7D-ACEC-192B918AFA03}" destId="{7D4F3E63-01C3-6E48-98DC-D112E7C0F018}" srcOrd="0" destOrd="0" presId="urn:microsoft.com/office/officeart/2016/7/layout/RepeatingBendingProcessNew"/>
    <dgm:cxn modelId="{6FAA63BC-697D-9542-93E4-C51435010315}" type="presOf" srcId="{88ED3452-9B36-4E87-BA84-1703FEA41B57}" destId="{73FD0C41-0BDC-7741-9B43-9C000C00EF56}" srcOrd="0" destOrd="0" presId="urn:microsoft.com/office/officeart/2016/7/layout/RepeatingBendingProcessNew"/>
    <dgm:cxn modelId="{2D48DCFF-6B5F-5845-AC1D-CAC7D59ECB4E}" type="presOf" srcId="{88ED3452-9B36-4E87-BA84-1703FEA41B57}" destId="{4F73F20C-CA90-2E4D-A3E8-FDC644C05786}" srcOrd="1" destOrd="0" presId="urn:microsoft.com/office/officeart/2016/7/layout/RepeatingBendingProcessNew"/>
    <dgm:cxn modelId="{48505F9C-4B3C-364C-A73B-F1D21E615A87}" type="presParOf" srcId="{ACB76FF7-C13F-2049-8292-36C7E98B8C43}" destId="{15426823-49D3-7841-80D7-43704D15445E}" srcOrd="0" destOrd="0" presId="urn:microsoft.com/office/officeart/2016/7/layout/RepeatingBendingProcessNew"/>
    <dgm:cxn modelId="{5F394988-50D7-8E4E-B387-BD893E2DB88A}" type="presParOf" srcId="{ACB76FF7-C13F-2049-8292-36C7E98B8C43}" destId="{3C0FD663-EBAD-B240-9550-9D7EDDA411D8}" srcOrd="1" destOrd="0" presId="urn:microsoft.com/office/officeart/2016/7/layout/RepeatingBendingProcessNew"/>
    <dgm:cxn modelId="{F7AB509C-CF87-0149-9488-B4B074FFB77E}" type="presParOf" srcId="{3C0FD663-EBAD-B240-9550-9D7EDDA411D8}" destId="{3CE86E6D-BC8A-6A4F-A1BE-D7751A7B18A6}" srcOrd="0" destOrd="0" presId="urn:microsoft.com/office/officeart/2016/7/layout/RepeatingBendingProcessNew"/>
    <dgm:cxn modelId="{A6AB2086-A0AB-9042-A114-2FB2D51A68B5}" type="presParOf" srcId="{ACB76FF7-C13F-2049-8292-36C7E98B8C43}" destId="{7D4F3E63-01C3-6E48-98DC-D112E7C0F018}" srcOrd="2" destOrd="0" presId="urn:microsoft.com/office/officeart/2016/7/layout/RepeatingBendingProcessNew"/>
    <dgm:cxn modelId="{006953CF-6E47-1E4B-8458-BD97165F1E91}" type="presParOf" srcId="{ACB76FF7-C13F-2049-8292-36C7E98B8C43}" destId="{23325C1B-14C7-E747-9EB0-737E68BDDE2D}" srcOrd="3" destOrd="0" presId="urn:microsoft.com/office/officeart/2016/7/layout/RepeatingBendingProcessNew"/>
    <dgm:cxn modelId="{8C8D63A6-880F-174B-94F5-CDB49B77C922}" type="presParOf" srcId="{23325C1B-14C7-E747-9EB0-737E68BDDE2D}" destId="{54BB13F4-0CCB-B94E-B2C2-2A54936FEB6A}" srcOrd="0" destOrd="0" presId="urn:microsoft.com/office/officeart/2016/7/layout/RepeatingBendingProcessNew"/>
    <dgm:cxn modelId="{25659DD5-4C35-1447-9A47-0572C436E31C}" type="presParOf" srcId="{ACB76FF7-C13F-2049-8292-36C7E98B8C43}" destId="{09A6B57D-62B9-8845-879A-06CB1FB8CA51}" srcOrd="4" destOrd="0" presId="urn:microsoft.com/office/officeart/2016/7/layout/RepeatingBendingProcessNew"/>
    <dgm:cxn modelId="{5DDF57F8-6B89-824E-8950-A22AAAC63EF9}" type="presParOf" srcId="{ACB76FF7-C13F-2049-8292-36C7E98B8C43}" destId="{73FD0C41-0BDC-7741-9B43-9C000C00EF56}" srcOrd="5" destOrd="0" presId="urn:microsoft.com/office/officeart/2016/7/layout/RepeatingBendingProcessNew"/>
    <dgm:cxn modelId="{1CB1CE09-2748-9448-985C-68BFB2CD2E66}" type="presParOf" srcId="{73FD0C41-0BDC-7741-9B43-9C000C00EF56}" destId="{4F73F20C-CA90-2E4D-A3E8-FDC644C05786}" srcOrd="0" destOrd="0" presId="urn:microsoft.com/office/officeart/2016/7/layout/RepeatingBendingProcessNew"/>
    <dgm:cxn modelId="{87C7817A-07CD-FB40-B1F6-77A7A42DF046}" type="presParOf" srcId="{ACB76FF7-C13F-2049-8292-36C7E98B8C43}" destId="{97E63927-9152-6543-A832-7D5D3D633280}"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FD663-EBAD-B240-9550-9D7EDDA411D8}">
      <dsp:nvSpPr>
        <dsp:cNvPr id="0" name=""/>
        <dsp:cNvSpPr/>
      </dsp:nvSpPr>
      <dsp:spPr>
        <a:xfrm>
          <a:off x="3046631" y="1514729"/>
          <a:ext cx="670211" cy="91440"/>
        </a:xfrm>
        <a:custGeom>
          <a:avLst/>
          <a:gdLst/>
          <a:ahLst/>
          <a:cxnLst/>
          <a:rect l="0" t="0" r="0" b="0"/>
          <a:pathLst>
            <a:path>
              <a:moveTo>
                <a:pt x="0" y="45720"/>
              </a:moveTo>
              <a:lnTo>
                <a:pt x="670211"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4217" y="1556944"/>
        <a:ext cx="35040" cy="7008"/>
      </dsp:txXfrm>
    </dsp:sp>
    <dsp:sp modelId="{15426823-49D3-7841-80D7-43704D15445E}">
      <dsp:nvSpPr>
        <dsp:cNvPr id="0" name=""/>
        <dsp:cNvSpPr/>
      </dsp:nvSpPr>
      <dsp:spPr>
        <a:xfrm>
          <a:off x="1427" y="646347"/>
          <a:ext cx="3047004" cy="182820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06" tIns="156723" rIns="149306" bIns="156723" numCol="1" spcCol="1270" anchor="ctr" anchorCtr="0">
          <a:noAutofit/>
        </a:bodyPr>
        <a:lstStyle/>
        <a:p>
          <a:pPr marL="0" lvl="0" indent="0" algn="ctr" defTabSz="711200">
            <a:lnSpc>
              <a:spcPct val="90000"/>
            </a:lnSpc>
            <a:spcBef>
              <a:spcPct val="0"/>
            </a:spcBef>
            <a:spcAft>
              <a:spcPct val="35000"/>
            </a:spcAft>
            <a:buNone/>
          </a:pPr>
          <a:r>
            <a:rPr lang="en-GB" sz="1600" kern="1200"/>
            <a:t>The supernatural animals in Herodotus are indeed hard to believe but also can hold logical points.</a:t>
          </a:r>
          <a:endParaRPr lang="en-US" sz="1600" kern="1200"/>
        </a:p>
      </dsp:txBody>
      <dsp:txXfrm>
        <a:off x="1427" y="646347"/>
        <a:ext cx="3047004" cy="1828202"/>
      </dsp:txXfrm>
    </dsp:sp>
    <dsp:sp modelId="{23325C1B-14C7-E747-9EB0-737E68BDDE2D}">
      <dsp:nvSpPr>
        <dsp:cNvPr id="0" name=""/>
        <dsp:cNvSpPr/>
      </dsp:nvSpPr>
      <dsp:spPr>
        <a:xfrm>
          <a:off x="1524929" y="2472750"/>
          <a:ext cx="3747815" cy="670211"/>
        </a:xfrm>
        <a:custGeom>
          <a:avLst/>
          <a:gdLst/>
          <a:ahLst/>
          <a:cxnLst/>
          <a:rect l="0" t="0" r="0" b="0"/>
          <a:pathLst>
            <a:path>
              <a:moveTo>
                <a:pt x="3747815" y="0"/>
              </a:moveTo>
              <a:lnTo>
                <a:pt x="3747815" y="352205"/>
              </a:lnTo>
              <a:lnTo>
                <a:pt x="0" y="352205"/>
              </a:lnTo>
              <a:lnTo>
                <a:pt x="0" y="670211"/>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3518" y="2804351"/>
        <a:ext cx="190638" cy="7008"/>
      </dsp:txXfrm>
    </dsp:sp>
    <dsp:sp modelId="{7D4F3E63-01C3-6E48-98DC-D112E7C0F018}">
      <dsp:nvSpPr>
        <dsp:cNvPr id="0" name=""/>
        <dsp:cNvSpPr/>
      </dsp:nvSpPr>
      <dsp:spPr>
        <a:xfrm>
          <a:off x="3749243" y="646347"/>
          <a:ext cx="3047004" cy="182820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06" tIns="156723" rIns="149306" bIns="156723" numCol="1" spcCol="1270" anchor="ctr" anchorCtr="0">
          <a:noAutofit/>
        </a:bodyPr>
        <a:lstStyle/>
        <a:p>
          <a:pPr marL="0" lvl="0" indent="0" algn="ctr" defTabSz="711200">
            <a:lnSpc>
              <a:spcPct val="90000"/>
            </a:lnSpc>
            <a:spcBef>
              <a:spcPct val="0"/>
            </a:spcBef>
            <a:spcAft>
              <a:spcPct val="35000"/>
            </a:spcAft>
            <a:buNone/>
          </a:pPr>
          <a:r>
            <a:rPr lang="en-GB" sz="1600" kern="1200"/>
            <a:t>The inclusion of the Supernatural beings or ‘other people’ shows that he was trying to expand into exotic lands and most likely make the outer world more scary or fantastical.</a:t>
          </a:r>
          <a:endParaRPr lang="en-US" sz="1600" kern="1200"/>
        </a:p>
      </dsp:txBody>
      <dsp:txXfrm>
        <a:off x="3749243" y="646347"/>
        <a:ext cx="3047004" cy="1828202"/>
      </dsp:txXfrm>
    </dsp:sp>
    <dsp:sp modelId="{73FD0C41-0BDC-7741-9B43-9C000C00EF56}">
      <dsp:nvSpPr>
        <dsp:cNvPr id="0" name=""/>
        <dsp:cNvSpPr/>
      </dsp:nvSpPr>
      <dsp:spPr>
        <a:xfrm>
          <a:off x="3046631" y="4043742"/>
          <a:ext cx="670211" cy="91440"/>
        </a:xfrm>
        <a:custGeom>
          <a:avLst/>
          <a:gdLst/>
          <a:ahLst/>
          <a:cxnLst/>
          <a:rect l="0" t="0" r="0" b="0"/>
          <a:pathLst>
            <a:path>
              <a:moveTo>
                <a:pt x="0" y="45720"/>
              </a:moveTo>
              <a:lnTo>
                <a:pt x="670211"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4217" y="4085958"/>
        <a:ext cx="35040" cy="7008"/>
      </dsp:txXfrm>
    </dsp:sp>
    <dsp:sp modelId="{09A6B57D-62B9-8845-879A-06CB1FB8CA51}">
      <dsp:nvSpPr>
        <dsp:cNvPr id="0" name=""/>
        <dsp:cNvSpPr/>
      </dsp:nvSpPr>
      <dsp:spPr>
        <a:xfrm>
          <a:off x="1427" y="3175361"/>
          <a:ext cx="3047004" cy="182820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06" tIns="156723" rIns="149306" bIns="156723" numCol="1" spcCol="1270" anchor="ctr" anchorCtr="0">
          <a:noAutofit/>
        </a:bodyPr>
        <a:lstStyle/>
        <a:p>
          <a:pPr marL="0" lvl="0" indent="0" algn="ctr" defTabSz="711200">
            <a:lnSpc>
              <a:spcPct val="90000"/>
            </a:lnSpc>
            <a:spcBef>
              <a:spcPct val="0"/>
            </a:spcBef>
            <a:spcAft>
              <a:spcPct val="35000"/>
            </a:spcAft>
            <a:buNone/>
          </a:pPr>
          <a:r>
            <a:rPr lang="en-GB" sz="1600" kern="1200"/>
            <a:t>The oracles are used to help the record end to a specific way.</a:t>
          </a:r>
          <a:endParaRPr lang="en-US" sz="1600" kern="1200"/>
        </a:p>
      </dsp:txBody>
      <dsp:txXfrm>
        <a:off x="1427" y="3175361"/>
        <a:ext cx="3047004" cy="1828202"/>
      </dsp:txXfrm>
    </dsp:sp>
    <dsp:sp modelId="{97E63927-9152-6543-A832-7D5D3D633280}">
      <dsp:nvSpPr>
        <dsp:cNvPr id="0" name=""/>
        <dsp:cNvSpPr/>
      </dsp:nvSpPr>
      <dsp:spPr>
        <a:xfrm>
          <a:off x="3749243" y="3175361"/>
          <a:ext cx="3047004" cy="182820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06" tIns="156723" rIns="149306" bIns="156723" numCol="1" spcCol="1270" anchor="ctr" anchorCtr="0">
          <a:noAutofit/>
        </a:bodyPr>
        <a:lstStyle/>
        <a:p>
          <a:pPr marL="0" lvl="0" indent="0" algn="ctr" defTabSz="711200">
            <a:lnSpc>
              <a:spcPct val="90000"/>
            </a:lnSpc>
            <a:spcBef>
              <a:spcPct val="0"/>
            </a:spcBef>
            <a:spcAft>
              <a:spcPct val="35000"/>
            </a:spcAft>
            <a:buNone/>
          </a:pPr>
          <a:r>
            <a:rPr lang="en-GB" sz="1600" kern="1200"/>
            <a:t>The gods are not directly used, like epic but subtly and could have not even been there to begin with.</a:t>
          </a:r>
          <a:endParaRPr lang="en-US" sz="1600" kern="1200"/>
        </a:p>
      </dsp:txBody>
      <dsp:txXfrm>
        <a:off x="3749243" y="3175361"/>
        <a:ext cx="3047004" cy="182820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2053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3973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147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18465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7492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8056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14194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2/17/19</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57418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4459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5094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5953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2/17/19</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48761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hyperlink" Target="http://www.oxfordscholarship.com/view/10.1093/acprof:oso/9780199693979.001.0001/acprof-9780199693979" TargetMode="External"/><Relationship Id="rId2" Type="http://schemas.openxmlformats.org/officeDocument/2006/relationships/hyperlink" Target="http://www.oxfordscholarship.com/view/10.1093/acprof:oso/9780199227334.001.0001/acprof-9780199227334-chapter-2"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www.jstor.org/stable/pdf/25010930.pdf?refreqid=excelsior:fc3a86ae8d955d848110fd84896ee8df" TargetMode="External"/><Relationship Id="rId2" Type="http://schemas.openxmlformats.org/officeDocument/2006/relationships/hyperlink" Target="https://research-information.bristol.ac.uk/files/14287502/Gods_in_Early_Greek_Historiography.pdf" TargetMode="External"/><Relationship Id="rId1" Type="http://schemas.openxmlformats.org/officeDocument/2006/relationships/slideLayout" Target="../slideLayouts/slideLayout2.xml"/><Relationship Id="rId6" Type="http://schemas.openxmlformats.org/officeDocument/2006/relationships/hyperlink" Target="https://www.nytimes.com/1996/11/25/world/himalayas-offer-clue-to-legend-of-gold-digging-ants.html" TargetMode="External"/><Relationship Id="rId5" Type="http://schemas.openxmlformats.org/officeDocument/2006/relationships/hyperlink" Target="https://www.theguardian.com/books/2013/oct/04/herodotus-giant-ants-guard-gold" TargetMode="External"/><Relationship Id="rId4" Type="http://schemas.openxmlformats.org/officeDocument/2006/relationships/hyperlink" Target="https://www.jstor.org/stable/pdf/3287085.pdf?refreqid=search:544141ded4ae0a71990a8dd24ffaf979"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academia.edu/4494634/Monstrous_Omens_in_Herodotus_Histories" TargetMode="External"/><Relationship Id="rId2" Type="http://schemas.openxmlformats.org/officeDocument/2006/relationships/hyperlink" Target="https://www.livius.org/articles/person/herodotus/herodotus-3/" TargetMode="External"/><Relationship Id="rId1" Type="http://schemas.openxmlformats.org/officeDocument/2006/relationships/slideLayout" Target="../slideLayouts/slideLayout2.xml"/><Relationship Id="rId6" Type="http://schemas.openxmlformats.org/officeDocument/2006/relationships/hyperlink" Target="https://www.academia.edu/12455298/Herodotus_and_the_gold_digging_ants_he_was_not_lying" TargetMode="External"/><Relationship Id="rId5" Type="http://schemas.openxmlformats.org/officeDocument/2006/relationships/hyperlink" Target="http://www.wondersandmarvels.com/2013/03/flying-snakes-in-ancient-egypt.html" TargetMode="External"/><Relationship Id="rId4" Type="http://schemas.openxmlformats.org/officeDocument/2006/relationships/hyperlink" Target="http://www.academia.edu/18141543/Herodotus_on_Oracles_Dreams_and_G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758952"/>
            <a:ext cx="10058400" cy="3892168"/>
          </a:xfrm>
        </p:spPr>
        <p:txBody>
          <a:bodyPr>
            <a:normAutofit/>
          </a:bodyPr>
          <a:lstStyle/>
          <a:p>
            <a:r>
              <a:rPr lang="en-GB" sz="6800"/>
              <a:t>How has scholarship viewed the Inclusion of the supernatural in the Histories</a:t>
            </a:r>
          </a:p>
        </p:txBody>
      </p:sp>
      <p:sp>
        <p:nvSpPr>
          <p:cNvPr id="10"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1100051" y="5225240"/>
            <a:ext cx="10058400" cy="1143000"/>
          </a:xfrm>
        </p:spPr>
        <p:txBody>
          <a:bodyPr>
            <a:normAutofit/>
          </a:bodyPr>
          <a:lstStyle/>
          <a:p>
            <a:r>
              <a:rPr lang="en-GB">
                <a:solidFill>
                  <a:srgbClr val="FFFFFF"/>
                </a:solidFill>
              </a:rPr>
              <a:t>By Jake &amp; Finn</a:t>
            </a:r>
          </a:p>
        </p:txBody>
      </p:sp>
      <p:sp>
        <p:nvSpPr>
          <p:cNvPr id="12"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87408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74771" y="634946"/>
            <a:ext cx="6574972" cy="1450757"/>
          </a:xfrm>
        </p:spPr>
        <p:txBody>
          <a:bodyPr>
            <a:normAutofit/>
          </a:bodyPr>
          <a:lstStyle/>
          <a:p>
            <a:r>
              <a:rPr lang="en-GB" dirty="0"/>
              <a:t>Overview</a:t>
            </a:r>
          </a:p>
        </p:txBody>
      </p:sp>
      <p:pic>
        <p:nvPicPr>
          <p:cNvPr id="4" name="Picture 3">
            <a:extLst>
              <a:ext uri="{FF2B5EF4-FFF2-40B4-BE49-F238E27FC236}">
                <a16:creationId xmlns:a16="http://schemas.microsoft.com/office/drawing/2014/main" id="{09B5D319-7D48-8444-9802-522F0EB48C2A}"/>
              </a:ext>
            </a:extLst>
          </p:cNvPr>
          <p:cNvPicPr>
            <a:picLocks noChangeAspect="1"/>
          </p:cNvPicPr>
          <p:nvPr/>
        </p:nvPicPr>
        <p:blipFill>
          <a:blip r:embed="rId2"/>
          <a:stretch>
            <a:fillRect/>
          </a:stretch>
        </p:blipFill>
        <p:spPr>
          <a:xfrm>
            <a:off x="860973" y="640081"/>
            <a:ext cx="3547366" cy="5314406"/>
          </a:xfrm>
          <a:prstGeom prst="rect">
            <a:avLst/>
          </a:prstGeom>
        </p:spPr>
      </p:pic>
      <p:cxnSp>
        <p:nvCxnSpPr>
          <p:cNvPr id="11" name="Straight Connector 10">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4769" y="2198914"/>
            <a:ext cx="6574973" cy="3670180"/>
          </a:xfrm>
        </p:spPr>
        <p:txBody>
          <a:bodyPr>
            <a:normAutofit/>
          </a:bodyPr>
          <a:lstStyle/>
          <a:p>
            <a:r>
              <a:rPr lang="en-GB" dirty="0"/>
              <a:t>What we will be looking at:</a:t>
            </a:r>
          </a:p>
          <a:p>
            <a:pPr>
              <a:buFont typeface="Wingdings" panose="05000000000000000000" pitchFamily="2" charset="2"/>
              <a:buChar char="v"/>
            </a:pPr>
            <a:r>
              <a:rPr lang="en-GB" dirty="0"/>
              <a:t>Views on the supernatural – Animals  </a:t>
            </a:r>
          </a:p>
          <a:p>
            <a:pPr>
              <a:buFont typeface="Wingdings" panose="05000000000000000000" pitchFamily="2" charset="2"/>
              <a:buChar char="v"/>
            </a:pPr>
            <a:r>
              <a:rPr lang="en-GB" dirty="0"/>
              <a:t>Views on the supernatural – Other Beings</a:t>
            </a:r>
          </a:p>
          <a:p>
            <a:pPr>
              <a:buFont typeface="Wingdings" panose="05000000000000000000" pitchFamily="2" charset="2"/>
              <a:buChar char="v"/>
            </a:pPr>
            <a:r>
              <a:rPr lang="en-GB" dirty="0"/>
              <a:t>Views on the Supernatural – Oracles</a:t>
            </a:r>
          </a:p>
          <a:p>
            <a:pPr>
              <a:buFont typeface="Wingdings" panose="05000000000000000000" pitchFamily="2" charset="2"/>
              <a:buChar char="v"/>
            </a:pPr>
            <a:r>
              <a:rPr lang="en-GB" dirty="0"/>
              <a:t>Views on the Supernatural – Gods </a:t>
            </a:r>
          </a:p>
          <a:p>
            <a:pPr>
              <a:buFont typeface="Wingdings" panose="05000000000000000000" pitchFamily="2" charset="2"/>
              <a:buChar char="v"/>
            </a:pPr>
            <a:r>
              <a:rPr lang="en-GB" dirty="0"/>
              <a:t>Conclusion</a:t>
            </a:r>
          </a:p>
          <a:p>
            <a:pPr>
              <a:buFont typeface="Wingdings" panose="05000000000000000000" pitchFamily="2" charset="2"/>
              <a:buChar char="v"/>
            </a:pPr>
            <a:r>
              <a:rPr lang="en-GB" dirty="0"/>
              <a:t>Bibliography </a:t>
            </a:r>
          </a:p>
        </p:txBody>
      </p:sp>
      <p:sp>
        <p:nvSpPr>
          <p:cNvPr id="13" name="Rectangle 12">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10184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3566160"/>
          </a:xfrm>
        </p:spPr>
        <p:txBody>
          <a:bodyPr/>
          <a:lstStyle/>
          <a:p>
            <a:r>
              <a:rPr lang="en-GB"/>
              <a:t>Scholarships views on the supernatural - Animals</a:t>
            </a:r>
            <a:endParaRPr lang="en-GB" dirty="0"/>
          </a:p>
        </p:txBody>
      </p:sp>
    </p:spTree>
    <p:extLst>
      <p:ext uri="{BB962C8B-B14F-4D97-AF65-F5344CB8AC3E}">
        <p14:creationId xmlns:p14="http://schemas.microsoft.com/office/powerpoint/2010/main" val="2846118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605896"/>
            <a:ext cx="3084844" cy="5646208"/>
          </a:xfrm>
        </p:spPr>
        <p:txBody>
          <a:bodyPr anchor="ctr">
            <a:normAutofit/>
          </a:bodyPr>
          <a:lstStyle/>
          <a:p>
            <a:r>
              <a:rPr lang="en-GB" sz="3600">
                <a:solidFill>
                  <a:srgbClr val="FFFFFF"/>
                </a:solidFill>
              </a:rPr>
              <a:t>Gold digging Ants &amp; Griffins</a:t>
            </a:r>
          </a:p>
        </p:txBody>
      </p:sp>
      <p:sp>
        <p:nvSpPr>
          <p:cNvPr id="16"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742016" y="605896"/>
            <a:ext cx="6413663" cy="5646208"/>
          </a:xfrm>
        </p:spPr>
        <p:txBody>
          <a:bodyPr anchor="ctr">
            <a:normAutofit/>
          </a:bodyPr>
          <a:lstStyle/>
          <a:p>
            <a:pPr>
              <a:buFont typeface="Wingdings" panose="05000000000000000000" pitchFamily="2" charset="2"/>
              <a:buChar char="v"/>
            </a:pPr>
            <a:r>
              <a:rPr lang="en-GB" dirty="0"/>
              <a:t>There are two animals from Herodotus’ Histories that are mentioned in particularly scholars the gold digging ant and the Griffin.</a:t>
            </a:r>
          </a:p>
          <a:p>
            <a:pPr>
              <a:buFont typeface="Wingdings" panose="05000000000000000000" pitchFamily="2" charset="2"/>
              <a:buChar char="v"/>
            </a:pPr>
            <a:endParaRPr lang="en-GB" dirty="0"/>
          </a:p>
          <a:p>
            <a:pPr>
              <a:buFont typeface="Wingdings" panose="05000000000000000000" pitchFamily="2" charset="2"/>
              <a:buChar char="v"/>
            </a:pPr>
            <a:r>
              <a:rPr lang="en-GB" dirty="0"/>
              <a:t>The gold digging ants in India are believed to be marmots. This was presumed to be down to a translation error. (Cardell &amp; Simons, 1996) However, there is the argument made that it was not a marmot being discussed about but actually a Hyena. (Cardell)</a:t>
            </a:r>
          </a:p>
          <a:p>
            <a:pPr>
              <a:buFont typeface="Wingdings" panose="05000000000000000000" pitchFamily="2" charset="2"/>
              <a:buChar char="v"/>
            </a:pPr>
            <a:endParaRPr lang="en-GB" dirty="0"/>
          </a:p>
          <a:p>
            <a:pPr>
              <a:buFont typeface="Wingdings" panose="05000000000000000000" pitchFamily="2" charset="2"/>
              <a:buChar char="v"/>
            </a:pPr>
            <a:r>
              <a:rPr lang="en-GB" dirty="0"/>
              <a:t>“Herodotus was more interested in the supernatural than the political”. (</a:t>
            </a:r>
            <a:r>
              <a:rPr lang="en-GB" dirty="0" err="1"/>
              <a:t>Lateiner</a:t>
            </a:r>
            <a:r>
              <a:rPr lang="en-GB" dirty="0"/>
              <a:t> 1990: 235)</a:t>
            </a:r>
          </a:p>
          <a:p>
            <a:pPr>
              <a:buFont typeface="Wingdings" panose="05000000000000000000" pitchFamily="2" charset="2"/>
              <a:buChar char="v"/>
            </a:pPr>
            <a:endParaRPr lang="en-GB" dirty="0"/>
          </a:p>
          <a:p>
            <a:pPr>
              <a:buFont typeface="Wingdings" panose="05000000000000000000" pitchFamily="2" charset="2"/>
              <a:buChar char="v"/>
            </a:pPr>
            <a:r>
              <a:rPr lang="en-GB" dirty="0"/>
              <a:t>Scythia was apparently home to the Griffin, but through archaeology there is evidence that it was just dinosaur remains.</a:t>
            </a:r>
          </a:p>
        </p:txBody>
      </p:sp>
    </p:spTree>
    <p:extLst>
      <p:ext uri="{BB962C8B-B14F-4D97-AF65-F5344CB8AC3E}">
        <p14:creationId xmlns:p14="http://schemas.microsoft.com/office/powerpoint/2010/main" val="1929446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4F7E42D-8B5A-4FC8-81CD-9E60171F7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A21C660-824F-1846-A364-6149FC58A3BE}"/>
              </a:ext>
            </a:extLst>
          </p:cNvPr>
          <p:cNvSpPr>
            <a:spLocks noGrp="1"/>
          </p:cNvSpPr>
          <p:nvPr>
            <p:ph type="title"/>
          </p:nvPr>
        </p:nvSpPr>
        <p:spPr>
          <a:xfrm>
            <a:off x="492370" y="516835"/>
            <a:ext cx="3084844" cy="1444969"/>
          </a:xfrm>
        </p:spPr>
        <p:txBody>
          <a:bodyPr anchor="t">
            <a:normAutofit/>
          </a:bodyPr>
          <a:lstStyle/>
          <a:p>
            <a:r>
              <a:rPr lang="en-US" sz="3600" dirty="0">
                <a:solidFill>
                  <a:srgbClr val="FFFFFF"/>
                </a:solidFill>
              </a:rPr>
              <a:t>Evidence for a Griffin</a:t>
            </a:r>
          </a:p>
        </p:txBody>
      </p:sp>
      <p:sp>
        <p:nvSpPr>
          <p:cNvPr id="6" name="Content Placeholder 5">
            <a:extLst>
              <a:ext uri="{FF2B5EF4-FFF2-40B4-BE49-F238E27FC236}">
                <a16:creationId xmlns:a16="http://schemas.microsoft.com/office/drawing/2014/main" id="{C20ADCDE-46AB-B140-B701-6A39C66D6947}"/>
              </a:ext>
            </a:extLst>
          </p:cNvPr>
          <p:cNvSpPr>
            <a:spLocks noGrp="1"/>
          </p:cNvSpPr>
          <p:nvPr>
            <p:ph idx="1"/>
          </p:nvPr>
        </p:nvSpPr>
        <p:spPr>
          <a:xfrm>
            <a:off x="492370" y="2363707"/>
            <a:ext cx="3084844" cy="3335519"/>
          </a:xfrm>
        </p:spPr>
        <p:txBody>
          <a:bodyPr>
            <a:normAutofit fontScale="92500"/>
          </a:bodyPr>
          <a:lstStyle/>
          <a:p>
            <a:r>
              <a:rPr lang="en-GB" sz="2400" dirty="0">
                <a:solidFill>
                  <a:srgbClr val="FFFFFF"/>
                </a:solidFill>
              </a:rPr>
              <a:t>“… the proximity of dinosaur remains observed on the way to gold mines may have originally inspired the idea of monsters ‘guarding’ </a:t>
            </a:r>
            <a:r>
              <a:rPr lang="en-GB" sz="2400" i="1" dirty="0">
                <a:solidFill>
                  <a:srgbClr val="FFFFFF"/>
                </a:solidFill>
              </a:rPr>
              <a:t>the approaches to</a:t>
            </a:r>
            <a:r>
              <a:rPr lang="en-GB" sz="2400" dirty="0">
                <a:solidFill>
                  <a:srgbClr val="FFFFFF"/>
                </a:solidFill>
              </a:rPr>
              <a:t>, rather than the actual gold nuggets.” (Mayor and Heaney, 1993)</a:t>
            </a:r>
          </a:p>
          <a:p>
            <a:endParaRPr lang="en-US" sz="1500" dirty="0">
              <a:solidFill>
                <a:srgbClr val="FFFFFF"/>
              </a:solidFill>
            </a:endParaRPr>
          </a:p>
        </p:txBody>
      </p:sp>
      <p:pic>
        <p:nvPicPr>
          <p:cNvPr id="10" name="Picture 9" descr="A picture containing animal, indoor, table, reptile&#13;&#10;&#13;&#10;Description automatically generated">
            <a:extLst>
              <a:ext uri="{FF2B5EF4-FFF2-40B4-BE49-F238E27FC236}">
                <a16:creationId xmlns:a16="http://schemas.microsoft.com/office/drawing/2014/main" id="{702B8871-E183-1A41-B819-151A511DF629}"/>
              </a:ext>
            </a:extLst>
          </p:cNvPr>
          <p:cNvPicPr>
            <a:picLocks noChangeAspect="1"/>
          </p:cNvPicPr>
          <p:nvPr/>
        </p:nvPicPr>
        <p:blipFill rotWithShape="1">
          <a:blip r:embed="rId2">
            <a:extLst>
              <a:ext uri="{28A0092B-C50C-407E-A947-70E740481C1C}">
                <a14:useLocalDpi xmlns:a14="http://schemas.microsoft.com/office/drawing/2010/main" val="0"/>
              </a:ext>
            </a:extLst>
          </a:blip>
          <a:srcRect r="6267"/>
          <a:stretch/>
        </p:blipFill>
        <p:spPr>
          <a:xfrm>
            <a:off x="4075043" y="10"/>
            <a:ext cx="8111272" cy="6857990"/>
          </a:xfrm>
          <a:prstGeom prst="rect">
            <a:avLst/>
          </a:prstGeom>
        </p:spPr>
      </p:pic>
      <p:sp>
        <p:nvSpPr>
          <p:cNvPr id="19" name="Rectangle 18">
            <a:extLst>
              <a:ext uri="{FF2B5EF4-FFF2-40B4-BE49-F238E27FC236}">
                <a16:creationId xmlns:a16="http://schemas.microsoft.com/office/drawing/2014/main" id="{8C04651D-B9F4-4935-A02D-364153FBD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4380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96DECB-DE04-41CF-B456-C7290874E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D902A0F-73D9-4E23-AB4A-4B4C78938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16836"/>
            <a:ext cx="5977937" cy="1202634"/>
          </a:xfrm>
        </p:spPr>
        <p:txBody>
          <a:bodyPr anchor="t">
            <a:normAutofit/>
          </a:bodyPr>
          <a:lstStyle/>
          <a:p>
            <a:r>
              <a:rPr lang="en-GB" sz="4000" dirty="0">
                <a:solidFill>
                  <a:srgbClr val="FFFFFF"/>
                </a:solidFill>
              </a:rPr>
              <a:t>Other animals </a:t>
            </a:r>
          </a:p>
        </p:txBody>
      </p:sp>
      <p:sp>
        <p:nvSpPr>
          <p:cNvPr id="3" name="Content Placeholder 2"/>
          <p:cNvSpPr>
            <a:spLocks noGrp="1"/>
          </p:cNvSpPr>
          <p:nvPr>
            <p:ph idx="1"/>
          </p:nvPr>
        </p:nvSpPr>
        <p:spPr>
          <a:xfrm>
            <a:off x="645765" y="1379914"/>
            <a:ext cx="6429452" cy="4961252"/>
          </a:xfrm>
        </p:spPr>
        <p:txBody>
          <a:bodyPr>
            <a:normAutofit lnSpcReduction="10000"/>
          </a:bodyPr>
          <a:lstStyle/>
          <a:p>
            <a:pPr>
              <a:buFont typeface="Wingdings" panose="05000000000000000000" pitchFamily="2" charset="2"/>
              <a:buChar char="v"/>
            </a:pPr>
            <a:r>
              <a:rPr lang="en-GB" sz="1700" dirty="0">
                <a:solidFill>
                  <a:srgbClr val="FFFFFF"/>
                </a:solidFill>
              </a:rPr>
              <a:t>Herodotus mentions a distinguishable selection of animals throughout his Histories. Some of these animals don’t have specific views by scholars, but are worth mentioning:</a:t>
            </a:r>
          </a:p>
          <a:p>
            <a:pPr>
              <a:buFont typeface="Arial" panose="020B0604020202020204" pitchFamily="34" charset="0"/>
              <a:buChar char="•"/>
            </a:pPr>
            <a:endParaRPr lang="en-GB" sz="1700" dirty="0">
              <a:solidFill>
                <a:srgbClr val="FFFFFF"/>
              </a:solidFill>
            </a:endParaRPr>
          </a:p>
          <a:p>
            <a:pPr lvl="1">
              <a:buFont typeface="Arial" panose="020B0604020202020204" pitchFamily="34" charset="0"/>
              <a:buChar char="•"/>
            </a:pPr>
            <a:r>
              <a:rPr lang="en-GB" sz="1700" dirty="0">
                <a:solidFill>
                  <a:srgbClr val="FFFFFF"/>
                </a:solidFill>
              </a:rPr>
              <a:t>Flying snakes with violent courtship and reproduction. (</a:t>
            </a:r>
            <a:r>
              <a:rPr lang="en-GB" sz="1700" dirty="0" err="1">
                <a:solidFill>
                  <a:srgbClr val="FFFFFF"/>
                </a:solidFill>
              </a:rPr>
              <a:t>Hdt</a:t>
            </a:r>
            <a:r>
              <a:rPr lang="en-GB" sz="1700" dirty="0">
                <a:solidFill>
                  <a:srgbClr val="FFFFFF"/>
                </a:solidFill>
              </a:rPr>
              <a:t>. 3.106)</a:t>
            </a:r>
          </a:p>
          <a:p>
            <a:pPr lvl="1">
              <a:buFont typeface="Arial" panose="020B0604020202020204" pitchFamily="34" charset="0"/>
              <a:buChar char="•"/>
            </a:pPr>
            <a:endParaRPr lang="en-GB" sz="1700" dirty="0">
              <a:solidFill>
                <a:srgbClr val="FFFFFF"/>
              </a:solidFill>
            </a:endParaRPr>
          </a:p>
          <a:p>
            <a:pPr lvl="1">
              <a:buFont typeface="Arial" panose="020B0604020202020204" pitchFamily="34" charset="0"/>
              <a:buChar char="•"/>
            </a:pPr>
            <a:r>
              <a:rPr lang="en-GB" sz="1700" dirty="0">
                <a:solidFill>
                  <a:srgbClr val="FFFFFF"/>
                </a:solidFill>
              </a:rPr>
              <a:t>He also references the phoenix, though he appears to be sceptical about it. (</a:t>
            </a:r>
            <a:r>
              <a:rPr lang="en-GB" sz="1700" dirty="0" err="1">
                <a:solidFill>
                  <a:srgbClr val="FFFFFF"/>
                </a:solidFill>
              </a:rPr>
              <a:t>Hdt</a:t>
            </a:r>
            <a:r>
              <a:rPr lang="en-GB" sz="1700" dirty="0">
                <a:solidFill>
                  <a:srgbClr val="FFFFFF"/>
                </a:solidFill>
              </a:rPr>
              <a:t>. 2.73)</a:t>
            </a:r>
          </a:p>
          <a:p>
            <a:pPr>
              <a:buFont typeface="Wingdings" panose="05000000000000000000" pitchFamily="2" charset="2"/>
              <a:buChar char="v"/>
            </a:pPr>
            <a:r>
              <a:rPr lang="en-GB" sz="1700" dirty="0">
                <a:solidFill>
                  <a:srgbClr val="FFFFFF"/>
                </a:solidFill>
              </a:rPr>
              <a:t>There where other animals mentioned but there was little found on these animals, most likely for they can hold some logical explanation:</a:t>
            </a:r>
          </a:p>
          <a:p>
            <a:pPr>
              <a:buFont typeface="Wingdings" panose="05000000000000000000" pitchFamily="2" charset="2"/>
              <a:buChar char="v"/>
            </a:pPr>
            <a:endParaRPr lang="en-GB" sz="1700" dirty="0">
              <a:solidFill>
                <a:srgbClr val="FFFFFF"/>
              </a:solidFill>
            </a:endParaRPr>
          </a:p>
          <a:p>
            <a:pPr lvl="1">
              <a:buFont typeface="Arial" panose="020B0604020202020204" pitchFamily="34" charset="0"/>
              <a:buChar char="•"/>
            </a:pPr>
            <a:r>
              <a:rPr lang="en-GB" sz="1700" dirty="0">
                <a:solidFill>
                  <a:srgbClr val="FFFFFF"/>
                </a:solidFill>
              </a:rPr>
              <a:t>Gigantic Arabian spice-guarding bats. This could simply be the Indian flying fox bat, the largest bat in the world.</a:t>
            </a:r>
          </a:p>
          <a:p>
            <a:pPr lvl="1">
              <a:buFont typeface="Arial" panose="020B0604020202020204" pitchFamily="34" charset="0"/>
              <a:buChar char="•"/>
            </a:pPr>
            <a:endParaRPr lang="en-GB" sz="1700" dirty="0">
              <a:solidFill>
                <a:srgbClr val="FFFFFF"/>
              </a:solidFill>
            </a:endParaRPr>
          </a:p>
          <a:p>
            <a:pPr lvl="1">
              <a:buFont typeface="Arial" panose="020B0604020202020204" pitchFamily="34" charset="0"/>
              <a:buChar char="•"/>
            </a:pPr>
            <a:r>
              <a:rPr lang="en-GB" sz="1700" dirty="0">
                <a:solidFill>
                  <a:srgbClr val="FFFFFF"/>
                </a:solidFill>
              </a:rPr>
              <a:t>Long tailed sheep which needed carts to hold the tails off the ground. (</a:t>
            </a:r>
            <a:r>
              <a:rPr lang="en-GB" sz="1700" dirty="0" err="1">
                <a:solidFill>
                  <a:srgbClr val="FFFFFF"/>
                </a:solidFill>
              </a:rPr>
              <a:t>Hdt</a:t>
            </a:r>
            <a:r>
              <a:rPr lang="en-GB" sz="1700" dirty="0">
                <a:solidFill>
                  <a:srgbClr val="FFFFFF"/>
                </a:solidFill>
              </a:rPr>
              <a:t>. 3.113) This was likely just an over exaggeration of a sheep's tale.</a:t>
            </a:r>
          </a:p>
          <a:p>
            <a:pPr lvl="1"/>
            <a:endParaRPr lang="en-GB" sz="1100" dirty="0">
              <a:solidFill>
                <a:srgbClr val="FFFFFF"/>
              </a:solidFill>
            </a:endParaRPr>
          </a:p>
          <a:p>
            <a:pPr marL="0" indent="0">
              <a:buNone/>
            </a:pPr>
            <a:endParaRPr lang="en-GB" sz="1100" dirty="0">
              <a:solidFill>
                <a:srgbClr val="FFFFFF"/>
              </a:solidFill>
            </a:endParaRPr>
          </a:p>
          <a:p>
            <a:endParaRPr lang="en-GB" sz="1100" dirty="0">
              <a:solidFill>
                <a:srgbClr val="FFFFFF"/>
              </a:solidFill>
            </a:endParaRPr>
          </a:p>
          <a:p>
            <a:endParaRPr lang="en-GB" sz="1100" dirty="0">
              <a:solidFill>
                <a:srgbClr val="FFFFFF"/>
              </a:solidFill>
            </a:endParaRPr>
          </a:p>
        </p:txBody>
      </p:sp>
      <p:sp>
        <p:nvSpPr>
          <p:cNvPr id="15" name="Rectangle 14">
            <a:extLst>
              <a:ext uri="{FF2B5EF4-FFF2-40B4-BE49-F238E27FC236}">
                <a16:creationId xmlns:a16="http://schemas.microsoft.com/office/drawing/2014/main" id="{8768613A-4BA5-42A5-859E-34B7D608A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descr="A picture containing text, book&#13;&#10;&#13;&#10;Description automatically generated">
            <a:extLst>
              <a:ext uri="{FF2B5EF4-FFF2-40B4-BE49-F238E27FC236}">
                <a16:creationId xmlns:a16="http://schemas.microsoft.com/office/drawing/2014/main" id="{2A84C493-DDE8-ED46-9908-AA7AC33ED236}"/>
              </a:ext>
            </a:extLst>
          </p:cNvPr>
          <p:cNvPicPr>
            <a:picLocks noChangeAspect="1"/>
          </p:cNvPicPr>
          <p:nvPr/>
        </p:nvPicPr>
        <p:blipFill rotWithShape="1">
          <a:blip r:embed="rId2"/>
          <a:srcRect t="5421" r="4" b="4"/>
          <a:stretch/>
        </p:blipFill>
        <p:spPr>
          <a:xfrm>
            <a:off x="8251982" y="630203"/>
            <a:ext cx="3294253" cy="2726208"/>
          </a:xfrm>
          <a:prstGeom prst="rect">
            <a:avLst/>
          </a:prstGeom>
        </p:spPr>
      </p:pic>
      <p:pic>
        <p:nvPicPr>
          <p:cNvPr id="5" name="Picture 4" descr="A picture containing bat, animal, mammal, bird&#10;&#10;Description automatically generated">
            <a:extLst>
              <a:ext uri="{FF2B5EF4-FFF2-40B4-BE49-F238E27FC236}">
                <a16:creationId xmlns:a16="http://schemas.microsoft.com/office/drawing/2014/main" id="{59B38F72-88CB-4744-A121-D9B8F2F88D89}"/>
              </a:ext>
            </a:extLst>
          </p:cNvPr>
          <p:cNvPicPr>
            <a:picLocks noChangeAspect="1"/>
          </p:cNvPicPr>
          <p:nvPr/>
        </p:nvPicPr>
        <p:blipFill rotWithShape="1">
          <a:blip r:embed="rId3"/>
          <a:srcRect l="7697" r="8166" b="5"/>
          <a:stretch/>
        </p:blipFill>
        <p:spPr>
          <a:xfrm>
            <a:off x="8239318" y="3517277"/>
            <a:ext cx="3306917" cy="2721674"/>
          </a:xfrm>
          <a:prstGeom prst="rect">
            <a:avLst/>
          </a:prstGeom>
        </p:spPr>
      </p:pic>
    </p:spTree>
    <p:extLst>
      <p:ext uri="{BB962C8B-B14F-4D97-AF65-F5344CB8AC3E}">
        <p14:creationId xmlns:p14="http://schemas.microsoft.com/office/powerpoint/2010/main" val="253472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Scholarships views on supernatural – Supernatural people</a:t>
            </a:r>
          </a:p>
        </p:txBody>
      </p:sp>
    </p:spTree>
    <p:extLst>
      <p:ext uri="{BB962C8B-B14F-4D97-AF65-F5344CB8AC3E}">
        <p14:creationId xmlns:p14="http://schemas.microsoft.com/office/powerpoint/2010/main" val="2488870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King </a:t>
            </a:r>
            <a:r>
              <a:rPr lang="en-GB" dirty="0" err="1"/>
              <a:t>Melas</a:t>
            </a:r>
            <a:r>
              <a:rPr lang="en-GB" dirty="0"/>
              <a:t> &amp; the Lion cub</a:t>
            </a:r>
          </a:p>
        </p:txBody>
      </p:sp>
      <p:sp>
        <p:nvSpPr>
          <p:cNvPr id="3" name="Content Placeholder 2"/>
          <p:cNvSpPr>
            <a:spLocks noGrp="1"/>
          </p:cNvSpPr>
          <p:nvPr>
            <p:ph idx="1"/>
          </p:nvPr>
        </p:nvSpPr>
        <p:spPr/>
        <p:txBody>
          <a:bodyPr>
            <a:normAutofit fontScale="92500" lnSpcReduction="10000"/>
          </a:bodyPr>
          <a:lstStyle/>
          <a:p>
            <a:pPr>
              <a:buFont typeface="Wingdings" panose="05000000000000000000" pitchFamily="2" charset="2"/>
              <a:buChar char="v"/>
            </a:pPr>
            <a:r>
              <a:rPr lang="en-GB" dirty="0"/>
              <a:t>There is one example which has been looked at, and that is the Lion son of King </a:t>
            </a:r>
            <a:r>
              <a:rPr lang="en-GB" dirty="0" err="1"/>
              <a:t>Melas</a:t>
            </a:r>
            <a:r>
              <a:rPr lang="en-GB" dirty="0"/>
              <a:t>.</a:t>
            </a:r>
          </a:p>
          <a:p>
            <a:pPr>
              <a:buFont typeface="Wingdings" panose="05000000000000000000" pitchFamily="2" charset="2"/>
              <a:buChar char="v"/>
            </a:pPr>
            <a:endParaRPr lang="en-GB" dirty="0"/>
          </a:p>
          <a:p>
            <a:pPr>
              <a:buFont typeface="Wingdings" panose="05000000000000000000" pitchFamily="2" charset="2"/>
              <a:buChar char="v"/>
            </a:pPr>
            <a:r>
              <a:rPr lang="en-GB" dirty="0"/>
              <a:t>Herodotus includes a reference to </a:t>
            </a:r>
            <a:r>
              <a:rPr lang="en-GB" dirty="0" err="1"/>
              <a:t>Melas</a:t>
            </a:r>
            <a:r>
              <a:rPr lang="en-GB" dirty="0"/>
              <a:t>, king of Sardis. He fathered a lion with his concubine and carried it around the city walls to make them impregnable, apart from one spot overseeing Tmolus.</a:t>
            </a:r>
          </a:p>
          <a:p>
            <a:pPr>
              <a:buFont typeface="Wingdings" panose="05000000000000000000" pitchFamily="2" charset="2"/>
              <a:buChar char="v"/>
            </a:pPr>
            <a:endParaRPr lang="en-GB" dirty="0"/>
          </a:p>
          <a:p>
            <a:pPr>
              <a:buFont typeface="Wingdings" panose="05000000000000000000" pitchFamily="2" charset="2"/>
              <a:buChar char="v"/>
            </a:pPr>
            <a:r>
              <a:rPr lang="en-GB" dirty="0"/>
              <a:t>Herodotus brings this story up to highlight the weak spot in Sardis’ walls that King Cyrus uses to break the siege and capture Croesus. “The motif is the widespread one of the fatal vulnerability of magic circles at a particular point.” </a:t>
            </a:r>
          </a:p>
          <a:p>
            <a:pPr>
              <a:buFont typeface="Wingdings" panose="05000000000000000000" pitchFamily="2" charset="2"/>
              <a:buChar char="v"/>
            </a:pPr>
            <a:endParaRPr lang="en-GB" dirty="0"/>
          </a:p>
          <a:p>
            <a:pPr>
              <a:buFont typeface="Wingdings" panose="05000000000000000000" pitchFamily="2" charset="2"/>
              <a:buChar char="v"/>
            </a:pPr>
            <a:r>
              <a:rPr lang="en-GB" dirty="0"/>
              <a:t>“The lion cub has been traditionally interpreted as a symbol of Near Eastern royal power. On this basis </a:t>
            </a:r>
            <a:r>
              <a:rPr lang="en-GB" dirty="0" err="1"/>
              <a:t>Meles</a:t>
            </a:r>
            <a:r>
              <a:rPr lang="en-GB" dirty="0"/>
              <a:t>’ failure to carry the lion round the entire circuit of the walls represents a failure in the royal defence of Sardis.” (Mitchell, 2013)</a:t>
            </a:r>
          </a:p>
          <a:p>
            <a:endParaRPr lang="en-GB" dirty="0"/>
          </a:p>
        </p:txBody>
      </p:sp>
    </p:spTree>
    <p:extLst>
      <p:ext uri="{BB962C8B-B14F-4D97-AF65-F5344CB8AC3E}">
        <p14:creationId xmlns:p14="http://schemas.microsoft.com/office/powerpoint/2010/main" val="1709363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983397"/>
          </a:xfrm>
        </p:spPr>
        <p:txBody>
          <a:bodyPr anchor="t">
            <a:normAutofit/>
          </a:bodyPr>
          <a:lstStyle/>
          <a:p>
            <a:r>
              <a:rPr lang="en-GB" dirty="0"/>
              <a:t>Other peoples</a:t>
            </a:r>
          </a:p>
        </p:txBody>
      </p:sp>
      <p:sp>
        <p:nvSpPr>
          <p:cNvPr id="3" name="Content Placeholder 2"/>
          <p:cNvSpPr>
            <a:spLocks noGrp="1"/>
          </p:cNvSpPr>
          <p:nvPr>
            <p:ph idx="1"/>
          </p:nvPr>
        </p:nvSpPr>
        <p:spPr>
          <a:xfrm>
            <a:off x="1097279" y="1739900"/>
            <a:ext cx="6454987" cy="4343400"/>
          </a:xfrm>
        </p:spPr>
        <p:txBody>
          <a:bodyPr>
            <a:normAutofit lnSpcReduction="10000"/>
          </a:bodyPr>
          <a:lstStyle/>
          <a:p>
            <a:pPr>
              <a:buFont typeface="Wingdings" panose="05000000000000000000" pitchFamily="2" charset="2"/>
              <a:buChar char="v"/>
            </a:pPr>
            <a:r>
              <a:rPr lang="en-GB" sz="1600" dirty="0"/>
              <a:t>In Herodotus’ work there is an inclusion of other people that existed in the world. There is less work focused on there inclusion directly on Herodotus but the people depicted have had adaptions later on.</a:t>
            </a:r>
          </a:p>
          <a:p>
            <a:pPr>
              <a:buFont typeface="Wingdings" panose="05000000000000000000" pitchFamily="2" charset="2"/>
              <a:buChar char="v"/>
            </a:pPr>
            <a:endParaRPr lang="en-GB" sz="1600" dirty="0"/>
          </a:p>
          <a:p>
            <a:pPr>
              <a:buFont typeface="Wingdings" panose="05000000000000000000" pitchFamily="2" charset="2"/>
              <a:buChar char="v"/>
            </a:pPr>
            <a:r>
              <a:rPr lang="en-GB" sz="1600" dirty="0"/>
              <a:t>Herodotus also references “He is reluctant to discard reports of surprising and false phenomena that may be true or even certainly false…” (</a:t>
            </a:r>
            <a:r>
              <a:rPr lang="en-GB" sz="1600" dirty="0" err="1"/>
              <a:t>Lateiner</a:t>
            </a:r>
            <a:r>
              <a:rPr lang="en-GB" sz="1600" dirty="0"/>
              <a:t> 1990: 234)</a:t>
            </a:r>
          </a:p>
          <a:p>
            <a:pPr>
              <a:buFont typeface="Wingdings" panose="05000000000000000000" pitchFamily="2" charset="2"/>
              <a:buChar char="v"/>
            </a:pPr>
            <a:endParaRPr lang="en-GB" sz="1600" dirty="0"/>
          </a:p>
          <a:p>
            <a:pPr>
              <a:buFont typeface="Wingdings" panose="05000000000000000000" pitchFamily="2" charset="2"/>
              <a:buChar char="v"/>
            </a:pPr>
            <a:r>
              <a:rPr lang="en-GB" sz="1600" dirty="0"/>
              <a:t> the </a:t>
            </a:r>
            <a:r>
              <a:rPr lang="en-GB" sz="1600" dirty="0" err="1"/>
              <a:t>Arimaspi</a:t>
            </a:r>
            <a:r>
              <a:rPr lang="en-GB" sz="1600" dirty="0"/>
              <a:t> (one-eyed Griffin robbers) (</a:t>
            </a:r>
            <a:r>
              <a:rPr lang="en-GB" sz="1600" dirty="0" err="1"/>
              <a:t>Hdt</a:t>
            </a:r>
            <a:r>
              <a:rPr lang="en-GB" sz="1600" dirty="0"/>
              <a:t>. 4.26-27) and the </a:t>
            </a:r>
            <a:r>
              <a:rPr lang="en-GB" sz="1600" dirty="0" err="1"/>
              <a:t>Neuri</a:t>
            </a:r>
            <a:r>
              <a:rPr lang="en-GB" sz="1600" dirty="0"/>
              <a:t> (people who turned themselves into wolves for a set number of days each year), but he appears sceptical about both. (</a:t>
            </a:r>
            <a:r>
              <a:rPr lang="en-GB" sz="1600" dirty="0" err="1"/>
              <a:t>Hdt</a:t>
            </a:r>
            <a:r>
              <a:rPr lang="en-GB" sz="1600" dirty="0"/>
              <a:t>. 4.105)</a:t>
            </a:r>
          </a:p>
          <a:p>
            <a:pPr>
              <a:buFont typeface="Wingdings" panose="05000000000000000000" pitchFamily="2" charset="2"/>
              <a:buChar char="v"/>
            </a:pPr>
            <a:endParaRPr lang="en-GB" sz="1600" dirty="0"/>
          </a:p>
          <a:p>
            <a:pPr>
              <a:buFont typeface="Wingdings" panose="05000000000000000000" pitchFamily="2" charset="2"/>
              <a:buChar char="v"/>
            </a:pPr>
            <a:r>
              <a:rPr lang="en-GB" sz="1600" dirty="0"/>
              <a:t>He references foreign people with unique appearances: headless men with faces in their stomachs (</a:t>
            </a:r>
            <a:r>
              <a:rPr lang="en-GB" sz="1600" dirty="0" err="1"/>
              <a:t>Blemmyes</a:t>
            </a:r>
            <a:r>
              <a:rPr lang="en-GB" sz="1600" dirty="0"/>
              <a:t>), wild men and women, and dog-headed men(Cynocephali), living in the Eastern region of Libya.  (</a:t>
            </a:r>
            <a:r>
              <a:rPr lang="en-GB" sz="1600" dirty="0" err="1"/>
              <a:t>Hdt</a:t>
            </a:r>
            <a:r>
              <a:rPr lang="en-GB" sz="1600" dirty="0"/>
              <a:t>. 4.191)</a:t>
            </a:r>
          </a:p>
          <a:p>
            <a:endParaRPr lang="en-GB" sz="1400" dirty="0"/>
          </a:p>
        </p:txBody>
      </p:sp>
      <p:pic>
        <p:nvPicPr>
          <p:cNvPr id="4" name="Picture 3" descr="A picture containing text, book&#13;&#10;&#13;&#10;Description automatically generated">
            <a:extLst>
              <a:ext uri="{FF2B5EF4-FFF2-40B4-BE49-F238E27FC236}">
                <a16:creationId xmlns:a16="http://schemas.microsoft.com/office/drawing/2014/main" id="{8B29ACD8-6866-C744-88D7-8946E947574C}"/>
              </a:ext>
            </a:extLst>
          </p:cNvPr>
          <p:cNvPicPr>
            <a:picLocks noChangeAspect="1"/>
          </p:cNvPicPr>
          <p:nvPr/>
        </p:nvPicPr>
        <p:blipFill rotWithShape="1">
          <a:blip r:embed="rId2"/>
          <a:srcRect r="9682" b="5"/>
          <a:stretch/>
        </p:blipFill>
        <p:spPr>
          <a:xfrm>
            <a:off x="8020570" y="1916318"/>
            <a:ext cx="3135109" cy="3471012"/>
          </a:xfrm>
          <a:prstGeom prst="rect">
            <a:avLst/>
          </a:prstGeom>
        </p:spPr>
      </p:pic>
    </p:spTree>
    <p:extLst>
      <p:ext uri="{BB962C8B-B14F-4D97-AF65-F5344CB8AC3E}">
        <p14:creationId xmlns:p14="http://schemas.microsoft.com/office/powerpoint/2010/main" val="38672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Scholarships views on the supernatural – Oracles </a:t>
            </a:r>
          </a:p>
        </p:txBody>
      </p:sp>
    </p:spTree>
    <p:extLst>
      <p:ext uri="{BB962C8B-B14F-4D97-AF65-F5344CB8AC3E}">
        <p14:creationId xmlns:p14="http://schemas.microsoft.com/office/powerpoint/2010/main" val="2226485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a:t>Oracles 1</a:t>
            </a:r>
            <a:endParaRPr lang="en-GB" dirty="0"/>
          </a:p>
        </p:txBody>
      </p:sp>
      <p:pic>
        <p:nvPicPr>
          <p:cNvPr id="4" name="Picture 3">
            <a:extLst>
              <a:ext uri="{FF2B5EF4-FFF2-40B4-BE49-F238E27FC236}">
                <a16:creationId xmlns:a16="http://schemas.microsoft.com/office/drawing/2014/main" id="{FE054051-691C-8940-AF4C-EFD46EC0737B}"/>
              </a:ext>
            </a:extLst>
          </p:cNvPr>
          <p:cNvPicPr>
            <a:picLocks noChangeAspect="1"/>
          </p:cNvPicPr>
          <p:nvPr/>
        </p:nvPicPr>
        <p:blipFill rotWithShape="1">
          <a:blip r:embed="rId2"/>
          <a:srcRect l="34367" r="13694"/>
          <a:stretch/>
        </p:blipFill>
        <p:spPr>
          <a:xfrm>
            <a:off x="1076432" y="1916318"/>
            <a:ext cx="3094997" cy="3471012"/>
          </a:xfrm>
          <a:prstGeom prst="rect">
            <a:avLst/>
          </a:prstGeom>
        </p:spPr>
      </p:pic>
      <p:sp>
        <p:nvSpPr>
          <p:cNvPr id="3" name="Content Placeholder 2"/>
          <p:cNvSpPr>
            <a:spLocks noGrp="1"/>
          </p:cNvSpPr>
          <p:nvPr>
            <p:ph idx="1"/>
          </p:nvPr>
        </p:nvSpPr>
        <p:spPr>
          <a:xfrm>
            <a:off x="4639733" y="1845734"/>
            <a:ext cx="6515947" cy="4023360"/>
          </a:xfrm>
        </p:spPr>
        <p:txBody>
          <a:bodyPr>
            <a:normAutofit/>
          </a:bodyPr>
          <a:lstStyle/>
          <a:p>
            <a:pPr>
              <a:buFont typeface="Wingdings" panose="05000000000000000000" pitchFamily="2" charset="2"/>
              <a:buChar char="v"/>
            </a:pPr>
            <a:r>
              <a:rPr lang="en-GB" sz="1600"/>
              <a:t>oracles where gifted people who spoke in riddle when asked questions.  They where used or their counsel by many leading authorities of the Greek world and could technically hold authoritarian status as a source.</a:t>
            </a:r>
          </a:p>
          <a:p>
            <a:pPr marL="0" indent="0">
              <a:buNone/>
            </a:pPr>
            <a:endParaRPr lang="en-GB" sz="1600"/>
          </a:p>
          <a:p>
            <a:pPr>
              <a:buFont typeface="Wingdings" panose="05000000000000000000" pitchFamily="2" charset="2"/>
              <a:buChar char="v"/>
            </a:pPr>
            <a:r>
              <a:rPr lang="en-GB" sz="1600"/>
              <a:t>Herodotus uses the oracles in his Histories to develop plots of “cursed” characters. (Sewell-Rutter, 2007: 6-7)</a:t>
            </a:r>
          </a:p>
          <a:p>
            <a:pPr>
              <a:buFont typeface="Wingdings" panose="05000000000000000000" pitchFamily="2" charset="2"/>
              <a:buChar char="v"/>
            </a:pPr>
            <a:endParaRPr lang="en-GB" sz="1600"/>
          </a:p>
          <a:p>
            <a:pPr>
              <a:buFont typeface="Wingdings" panose="05000000000000000000" pitchFamily="2" charset="2"/>
              <a:buChar char="v"/>
            </a:pPr>
            <a:r>
              <a:rPr lang="en-GB" sz="1600"/>
              <a:t>The story of Croesus and the Oracle of Delphi is an example of a ruler who did not understand the riddle the oracle had told him, as he destroyed his own Empire. (Hdt. 1.91)</a:t>
            </a:r>
          </a:p>
          <a:p>
            <a:pPr>
              <a:buFont typeface="Wingdings" panose="05000000000000000000" pitchFamily="2" charset="2"/>
              <a:buChar char="v"/>
            </a:pPr>
            <a:endParaRPr lang="en-GB" sz="1600"/>
          </a:p>
          <a:p>
            <a:pPr>
              <a:buFont typeface="Wingdings" panose="05000000000000000000" pitchFamily="2" charset="2"/>
              <a:buChar char="v"/>
            </a:pPr>
            <a:r>
              <a:rPr lang="en-GB" sz="1600"/>
              <a:t>The oracle gave answers “beyond human knowledge” (Fairbanks 1906: 44)</a:t>
            </a:r>
          </a:p>
          <a:p>
            <a:pPr>
              <a:buFont typeface="Wingdings" panose="05000000000000000000" pitchFamily="2" charset="2"/>
              <a:buChar char="v"/>
            </a:pPr>
            <a:endParaRPr lang="en-GB" sz="1600"/>
          </a:p>
          <a:p>
            <a:pPr>
              <a:buFont typeface="Wingdings" panose="05000000000000000000" pitchFamily="2" charset="2"/>
              <a:buChar char="v"/>
            </a:pPr>
            <a:endParaRPr lang="en-GB" sz="1600"/>
          </a:p>
          <a:p>
            <a:pPr>
              <a:buFont typeface="Wingdings" panose="05000000000000000000" pitchFamily="2" charset="2"/>
              <a:buChar char="v"/>
            </a:pPr>
            <a:endParaRPr lang="en-GB" sz="1600" dirty="0"/>
          </a:p>
        </p:txBody>
      </p:sp>
    </p:spTree>
    <p:extLst>
      <p:ext uri="{BB962C8B-B14F-4D97-AF65-F5344CB8AC3E}">
        <p14:creationId xmlns:p14="http://schemas.microsoft.com/office/powerpoint/2010/main" val="216082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Oracles 2</a:t>
            </a:r>
          </a:p>
        </p:txBody>
      </p:sp>
      <p:sp>
        <p:nvSpPr>
          <p:cNvPr id="3" name="Content Placeholder 2"/>
          <p:cNvSpPr>
            <a:spLocks noGrp="1"/>
          </p:cNvSpPr>
          <p:nvPr>
            <p:ph idx="1"/>
          </p:nvPr>
        </p:nvSpPr>
        <p:spPr/>
        <p:txBody>
          <a:bodyPr>
            <a:normAutofit lnSpcReduction="10000"/>
          </a:bodyPr>
          <a:lstStyle/>
          <a:p>
            <a:pPr>
              <a:buFont typeface="Wingdings" pitchFamily="2" charset="2"/>
              <a:buChar char="v"/>
            </a:pPr>
            <a:r>
              <a:rPr lang="en-GB" dirty="0"/>
              <a:t>Oracles also played a role in furthering a plot, take the riddle of the wooden wall… (</a:t>
            </a:r>
            <a:r>
              <a:rPr lang="en-GB" dirty="0" err="1"/>
              <a:t>Hdt</a:t>
            </a:r>
            <a:r>
              <a:rPr lang="en-GB" dirty="0"/>
              <a:t>. 7.141.)</a:t>
            </a:r>
          </a:p>
          <a:p>
            <a:pPr>
              <a:buFont typeface="Wingdings" pitchFamily="2" charset="2"/>
              <a:buChar char="v"/>
            </a:pPr>
            <a:endParaRPr lang="en-GB" dirty="0"/>
          </a:p>
          <a:p>
            <a:pPr>
              <a:buFont typeface="Wingdings" pitchFamily="2" charset="2"/>
              <a:buChar char="v"/>
            </a:pPr>
            <a:r>
              <a:rPr lang="en-GB" dirty="0"/>
              <a:t>“Current historiographers downplay stupidity and ‘luck’ as explanations, also individuals as effective causes.” (Sheehan, 2018)</a:t>
            </a:r>
          </a:p>
          <a:p>
            <a:pPr>
              <a:buFont typeface="Wingdings" pitchFamily="2" charset="2"/>
              <a:buChar char="v"/>
            </a:pPr>
            <a:endParaRPr lang="en-GB" dirty="0"/>
          </a:p>
          <a:p>
            <a:pPr>
              <a:buFont typeface="Wingdings" pitchFamily="2" charset="2"/>
              <a:buChar char="v"/>
            </a:pPr>
            <a:r>
              <a:rPr lang="en-GB" dirty="0"/>
              <a:t>Additionally, King Leonidas chooses to confront the Persians after the oracle foresees that the death of a king of descent from Heracles is necessary to prevent the total destruction of Sparta. (H</a:t>
            </a:r>
          </a:p>
          <a:p>
            <a:pPr>
              <a:buFont typeface="Wingdings" pitchFamily="2" charset="2"/>
              <a:buChar char="v"/>
            </a:pPr>
            <a:endParaRPr lang="en-GB" dirty="0"/>
          </a:p>
          <a:p>
            <a:pPr>
              <a:buFont typeface="Wingdings" pitchFamily="2" charset="2"/>
              <a:buChar char="v"/>
            </a:pPr>
            <a:r>
              <a:rPr lang="en-GB" dirty="0"/>
              <a:t>“The conflict between a </a:t>
            </a:r>
            <a:r>
              <a:rPr lang="en-GB" dirty="0" err="1"/>
              <a:t>Heraclid</a:t>
            </a:r>
            <a:r>
              <a:rPr lang="en-GB" dirty="0"/>
              <a:t> king and a </a:t>
            </a:r>
            <a:r>
              <a:rPr lang="en-GB" dirty="0" err="1"/>
              <a:t>Perseid</a:t>
            </a:r>
            <a:r>
              <a:rPr lang="en-GB" dirty="0"/>
              <a:t> king counterbalances traditions that seek to link Spartan and Persian kings.” (</a:t>
            </a:r>
            <a:r>
              <a:rPr lang="en-GB" dirty="0" err="1"/>
              <a:t>Baragwanath</a:t>
            </a:r>
            <a:r>
              <a:rPr lang="en-GB" dirty="0"/>
              <a:t> and Bakker, 2012)</a:t>
            </a:r>
          </a:p>
          <a:p>
            <a:endParaRPr lang="en-GB" dirty="0"/>
          </a:p>
          <a:p>
            <a:endParaRPr lang="en-GB" dirty="0"/>
          </a:p>
          <a:p>
            <a:endParaRPr lang="en-GB" dirty="0"/>
          </a:p>
        </p:txBody>
      </p:sp>
    </p:spTree>
    <p:extLst>
      <p:ext uri="{BB962C8B-B14F-4D97-AF65-F5344CB8AC3E}">
        <p14:creationId xmlns:p14="http://schemas.microsoft.com/office/powerpoint/2010/main" val="1043900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a:t>Scholarships views on the supernatural – Gods</a:t>
            </a:r>
          </a:p>
        </p:txBody>
      </p:sp>
    </p:spTree>
    <p:extLst>
      <p:ext uri="{BB962C8B-B14F-4D97-AF65-F5344CB8AC3E}">
        <p14:creationId xmlns:p14="http://schemas.microsoft.com/office/powerpoint/2010/main" val="1882458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758952"/>
            <a:ext cx="10058400" cy="4406606"/>
          </a:xfrm>
        </p:spPr>
        <p:txBody>
          <a:bodyPr>
            <a:normAutofit fontScale="90000"/>
          </a:bodyPr>
          <a:lstStyle/>
          <a:p>
            <a:br>
              <a:rPr lang="en-GB" sz="5300" dirty="0"/>
            </a:br>
            <a:br>
              <a:rPr lang="en-GB" sz="5300" dirty="0"/>
            </a:br>
            <a:br>
              <a:rPr lang="en-GB" sz="5300" dirty="0"/>
            </a:br>
            <a:br>
              <a:rPr lang="en-GB" sz="5300" dirty="0"/>
            </a:br>
            <a:br>
              <a:rPr lang="en-GB" sz="5300" dirty="0"/>
            </a:br>
            <a:br>
              <a:rPr lang="en-GB" sz="5300" dirty="0"/>
            </a:br>
            <a:br>
              <a:rPr lang="en-GB" sz="5300" dirty="0"/>
            </a:br>
            <a:r>
              <a:rPr lang="en-GB" sz="5300" dirty="0"/>
              <a:t>“(Herodotus) wants to preserve the teaching about gods and heroes in general, while purging them of their manifest deficiencies.” (</a:t>
            </a:r>
            <a:r>
              <a:rPr lang="en-GB" sz="5300" dirty="0" err="1"/>
              <a:t>Millerman</a:t>
            </a:r>
            <a:r>
              <a:rPr lang="en-GB" sz="5300" dirty="0"/>
              <a:t>, 2015)</a:t>
            </a:r>
            <a:br>
              <a:rPr lang="en-GB" dirty="0"/>
            </a:br>
            <a:endParaRPr lang="en-GB" dirty="0"/>
          </a:p>
        </p:txBody>
      </p:sp>
    </p:spTree>
    <p:extLst>
      <p:ext uri="{BB962C8B-B14F-4D97-AF65-F5344CB8AC3E}">
        <p14:creationId xmlns:p14="http://schemas.microsoft.com/office/powerpoint/2010/main" val="1291683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32D3FD4-6F71-43DF-93B9-87279519C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16835"/>
            <a:ext cx="5977937" cy="1062583"/>
          </a:xfrm>
        </p:spPr>
        <p:txBody>
          <a:bodyPr anchor="b">
            <a:normAutofit/>
          </a:bodyPr>
          <a:lstStyle/>
          <a:p>
            <a:r>
              <a:rPr lang="en-GB" sz="4000" dirty="0">
                <a:solidFill>
                  <a:srgbClr val="FFFFFF"/>
                </a:solidFill>
              </a:rPr>
              <a:t>Gods	</a:t>
            </a:r>
          </a:p>
        </p:txBody>
      </p:sp>
      <p:sp>
        <p:nvSpPr>
          <p:cNvPr id="3" name="Content Placeholder 2"/>
          <p:cNvSpPr>
            <a:spLocks noGrp="1"/>
          </p:cNvSpPr>
          <p:nvPr>
            <p:ph idx="1"/>
          </p:nvPr>
        </p:nvSpPr>
        <p:spPr>
          <a:xfrm>
            <a:off x="1097279" y="1762298"/>
            <a:ext cx="5977938" cy="4126673"/>
          </a:xfrm>
        </p:spPr>
        <p:txBody>
          <a:bodyPr>
            <a:normAutofit lnSpcReduction="10000"/>
          </a:bodyPr>
          <a:lstStyle/>
          <a:p>
            <a:pPr>
              <a:buFont typeface="Wingdings" panose="05000000000000000000" pitchFamily="2" charset="2"/>
              <a:buChar char="v"/>
            </a:pPr>
            <a:r>
              <a:rPr lang="en-GB" sz="1800" dirty="0">
                <a:solidFill>
                  <a:srgbClr val="FFFFFF"/>
                </a:solidFill>
              </a:rPr>
              <a:t>“Herodotus didn’t have to mention the gods in his work at all.” (Fowler, 2010: 319)</a:t>
            </a:r>
          </a:p>
          <a:p>
            <a:pPr>
              <a:buFont typeface="Wingdings" panose="05000000000000000000" pitchFamily="2" charset="2"/>
              <a:buChar char="v"/>
            </a:pPr>
            <a:endParaRPr lang="en-GB" sz="1800" dirty="0">
              <a:solidFill>
                <a:srgbClr val="FFFFFF"/>
              </a:solidFill>
            </a:endParaRPr>
          </a:p>
          <a:p>
            <a:pPr>
              <a:buFont typeface="Wingdings" panose="05000000000000000000" pitchFamily="2" charset="2"/>
              <a:buChar char="v"/>
            </a:pPr>
            <a:r>
              <a:rPr lang="en-GB" sz="1800" dirty="0">
                <a:solidFill>
                  <a:srgbClr val="FFFFFF"/>
                </a:solidFill>
              </a:rPr>
              <a:t>Greek gods are only included in a passive manner, not directly. (Fowler, 2010: 322)</a:t>
            </a:r>
          </a:p>
          <a:p>
            <a:pPr>
              <a:buFont typeface="Wingdings" panose="05000000000000000000" pitchFamily="2" charset="2"/>
              <a:buChar char="v"/>
            </a:pPr>
            <a:endParaRPr lang="en-GB" sz="1800" dirty="0">
              <a:solidFill>
                <a:srgbClr val="FFFFFF"/>
              </a:solidFill>
            </a:endParaRPr>
          </a:p>
          <a:p>
            <a:pPr>
              <a:buFont typeface="Wingdings" panose="05000000000000000000" pitchFamily="2" charset="2"/>
              <a:buChar char="v"/>
            </a:pPr>
            <a:r>
              <a:rPr lang="en-GB" sz="1800" dirty="0">
                <a:solidFill>
                  <a:srgbClr val="FFFFFF"/>
                </a:solidFill>
              </a:rPr>
              <a:t>The use of the gods can be seen as an explanation for peoples actions or deaths. (</a:t>
            </a:r>
            <a:r>
              <a:rPr lang="en-GB" sz="1800" dirty="0" err="1">
                <a:solidFill>
                  <a:srgbClr val="FFFFFF"/>
                </a:solidFill>
              </a:rPr>
              <a:t>Lendering</a:t>
            </a:r>
            <a:r>
              <a:rPr lang="en-GB" sz="1800" dirty="0">
                <a:solidFill>
                  <a:srgbClr val="FFFFFF"/>
                </a:solidFill>
              </a:rPr>
              <a:t>, 2018)</a:t>
            </a:r>
          </a:p>
          <a:p>
            <a:pPr>
              <a:buFont typeface="Wingdings" panose="05000000000000000000" pitchFamily="2" charset="2"/>
              <a:buChar char="v"/>
            </a:pPr>
            <a:endParaRPr lang="en-GB" sz="1800" dirty="0">
              <a:solidFill>
                <a:srgbClr val="FFFFFF"/>
              </a:solidFill>
            </a:endParaRPr>
          </a:p>
          <a:p>
            <a:pPr>
              <a:buFont typeface="Wingdings" panose="05000000000000000000" pitchFamily="2" charset="2"/>
              <a:buChar char="v"/>
            </a:pPr>
            <a:r>
              <a:rPr lang="en-GB" sz="1800" dirty="0">
                <a:solidFill>
                  <a:srgbClr val="FFFFFF"/>
                </a:solidFill>
              </a:rPr>
              <a:t>“For Herodotus and his contemporary circle, oracles…would not have appeared mythic; they rather emerged from the ordinary sphere of Greek religion.”</a:t>
            </a:r>
          </a:p>
          <a:p>
            <a:pPr>
              <a:buFont typeface="Wingdings" panose="05000000000000000000" pitchFamily="2" charset="2"/>
              <a:buChar char="v"/>
            </a:pPr>
            <a:endParaRPr lang="en-GB" sz="1500" dirty="0">
              <a:solidFill>
                <a:srgbClr val="FFFFFF"/>
              </a:solidFill>
            </a:endParaRPr>
          </a:p>
          <a:p>
            <a:endParaRPr lang="en-GB" sz="1500" dirty="0">
              <a:solidFill>
                <a:srgbClr val="FFFFFF"/>
              </a:solidFill>
            </a:endParaRPr>
          </a:p>
        </p:txBody>
      </p:sp>
      <p:sp>
        <p:nvSpPr>
          <p:cNvPr id="12" name="Rectangle 11">
            <a:extLst>
              <a:ext uri="{FF2B5EF4-FFF2-40B4-BE49-F238E27FC236}">
                <a16:creationId xmlns:a16="http://schemas.microsoft.com/office/drawing/2014/main" id="{36F207B4-66C3-4A76-8D54-C2871CF809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black and white photo of a person&#13;&#10;&#13;&#10;Description automatically generated">
            <a:extLst>
              <a:ext uri="{FF2B5EF4-FFF2-40B4-BE49-F238E27FC236}">
                <a16:creationId xmlns:a16="http://schemas.microsoft.com/office/drawing/2014/main" id="{10F25CE2-9466-294B-B19C-09EA286A1E01}"/>
              </a:ext>
            </a:extLst>
          </p:cNvPr>
          <p:cNvPicPr>
            <a:picLocks noChangeAspect="1"/>
          </p:cNvPicPr>
          <p:nvPr/>
        </p:nvPicPr>
        <p:blipFill rotWithShape="1">
          <a:blip r:embed="rId2"/>
          <a:srcRect l="15462"/>
          <a:stretch/>
        </p:blipFill>
        <p:spPr>
          <a:xfrm>
            <a:off x="7611902" y="10"/>
            <a:ext cx="4580097" cy="6857990"/>
          </a:xfrm>
          <a:prstGeom prst="rect">
            <a:avLst/>
          </a:prstGeom>
        </p:spPr>
      </p:pic>
    </p:spTree>
    <p:extLst>
      <p:ext uri="{BB962C8B-B14F-4D97-AF65-F5344CB8AC3E}">
        <p14:creationId xmlns:p14="http://schemas.microsoft.com/office/powerpoint/2010/main" val="575242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297B844-DF95-7844-9F7A-EABD5413C17E}"/>
              </a:ext>
            </a:extLst>
          </p:cNvPr>
          <p:cNvSpPr txBox="1"/>
          <p:nvPr/>
        </p:nvSpPr>
        <p:spPr>
          <a:xfrm>
            <a:off x="4578350" y="218301"/>
            <a:ext cx="3035300" cy="923330"/>
          </a:xfrm>
          <a:prstGeom prst="rect">
            <a:avLst/>
          </a:prstGeom>
          <a:noFill/>
          <a:ln>
            <a:solidFill>
              <a:schemeClr val="tx1"/>
            </a:solidFill>
          </a:ln>
        </p:spPr>
        <p:txBody>
          <a:bodyPr wrap="square" rtlCol="0" anchor="t">
            <a:spAutoFit/>
          </a:bodyPr>
          <a:lstStyle/>
          <a:p>
            <a:pPr algn="ctr"/>
            <a:r>
              <a:rPr lang="en-US" dirty="0"/>
              <a:t>Examples of the Gods playing a role in Herodotus and his </a:t>
            </a:r>
            <a:r>
              <a:rPr lang="en-US" i="1" dirty="0"/>
              <a:t>Histories </a:t>
            </a:r>
            <a:endParaRPr lang="en-US" dirty="0"/>
          </a:p>
        </p:txBody>
      </p:sp>
      <p:cxnSp>
        <p:nvCxnSpPr>
          <p:cNvPr id="9" name="Straight Arrow Connector 8">
            <a:extLst>
              <a:ext uri="{FF2B5EF4-FFF2-40B4-BE49-F238E27FC236}">
                <a16:creationId xmlns:a16="http://schemas.microsoft.com/office/drawing/2014/main" id="{CB092340-6335-2B4B-9610-A0D832497D71}"/>
              </a:ext>
            </a:extLst>
          </p:cNvPr>
          <p:cNvCxnSpPr>
            <a:cxnSpLocks/>
            <a:stCxn id="7" idx="2"/>
            <a:endCxn id="32" idx="0"/>
          </p:cNvCxnSpPr>
          <p:nvPr/>
        </p:nvCxnSpPr>
        <p:spPr>
          <a:xfrm>
            <a:off x="6096000" y="1141631"/>
            <a:ext cx="0" cy="9509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04AB8A6E-1257-7841-9968-B3A10AC6DB92}"/>
              </a:ext>
            </a:extLst>
          </p:cNvPr>
          <p:cNvSpPr txBox="1"/>
          <p:nvPr/>
        </p:nvSpPr>
        <p:spPr>
          <a:xfrm>
            <a:off x="371475" y="1847433"/>
            <a:ext cx="2717800" cy="1477328"/>
          </a:xfrm>
          <a:prstGeom prst="rect">
            <a:avLst/>
          </a:prstGeom>
          <a:noFill/>
          <a:ln>
            <a:solidFill>
              <a:schemeClr val="tx1"/>
            </a:solidFill>
          </a:ln>
        </p:spPr>
        <p:txBody>
          <a:bodyPr wrap="square" rtlCol="0">
            <a:spAutoFit/>
          </a:bodyPr>
          <a:lstStyle/>
          <a:p>
            <a:pPr algn="ctr"/>
            <a:r>
              <a:rPr lang="en-US" dirty="0"/>
              <a:t>Apollo is used for conversation and enraged at the attack on the birds nests on his temple.</a:t>
            </a:r>
          </a:p>
          <a:p>
            <a:pPr algn="ctr"/>
            <a:r>
              <a:rPr lang="en-US" dirty="0"/>
              <a:t> (</a:t>
            </a:r>
            <a:r>
              <a:rPr lang="en-US" dirty="0" err="1"/>
              <a:t>Hdt</a:t>
            </a:r>
            <a:r>
              <a:rPr lang="en-US" dirty="0"/>
              <a:t>. 1.159)</a:t>
            </a:r>
          </a:p>
        </p:txBody>
      </p:sp>
      <p:cxnSp>
        <p:nvCxnSpPr>
          <p:cNvPr id="12" name="Straight Arrow Connector 11">
            <a:extLst>
              <a:ext uri="{FF2B5EF4-FFF2-40B4-BE49-F238E27FC236}">
                <a16:creationId xmlns:a16="http://schemas.microsoft.com/office/drawing/2014/main" id="{63592EE5-F822-654E-A0E3-57B24D50FED2}"/>
              </a:ext>
            </a:extLst>
          </p:cNvPr>
          <p:cNvCxnSpPr>
            <a:cxnSpLocks/>
            <a:stCxn id="7" idx="1"/>
            <a:endCxn id="7" idx="1"/>
          </p:cNvCxnSpPr>
          <p:nvPr/>
        </p:nvCxnSpPr>
        <p:spPr>
          <a:xfrm>
            <a:off x="4578350" y="679966"/>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BD921544-A397-3447-8328-40B181C30598}"/>
              </a:ext>
            </a:extLst>
          </p:cNvPr>
          <p:cNvSpPr txBox="1"/>
          <p:nvPr/>
        </p:nvSpPr>
        <p:spPr>
          <a:xfrm>
            <a:off x="4648200" y="3749407"/>
            <a:ext cx="2895600" cy="1200329"/>
          </a:xfrm>
          <a:prstGeom prst="rect">
            <a:avLst/>
          </a:prstGeom>
          <a:noFill/>
          <a:ln>
            <a:solidFill>
              <a:schemeClr val="tx1"/>
            </a:solidFill>
          </a:ln>
        </p:spPr>
        <p:txBody>
          <a:bodyPr wrap="square" rtlCol="0">
            <a:spAutoFit/>
          </a:bodyPr>
          <a:lstStyle/>
          <a:p>
            <a:pPr algn="ctr"/>
            <a:r>
              <a:rPr lang="en-US" dirty="0"/>
              <a:t>Herodotus holds the view that Egypt was originally ruled by the gods. </a:t>
            </a:r>
          </a:p>
          <a:p>
            <a:pPr algn="ctr"/>
            <a:r>
              <a:rPr lang="en-US" dirty="0"/>
              <a:t>(</a:t>
            </a:r>
            <a:r>
              <a:rPr lang="en-US" dirty="0" err="1"/>
              <a:t>Hdt</a:t>
            </a:r>
            <a:r>
              <a:rPr lang="en-US" dirty="0"/>
              <a:t>. 2.144)</a:t>
            </a:r>
          </a:p>
        </p:txBody>
      </p:sp>
      <p:sp>
        <p:nvSpPr>
          <p:cNvPr id="18" name="TextBox 17">
            <a:extLst>
              <a:ext uri="{FF2B5EF4-FFF2-40B4-BE49-F238E27FC236}">
                <a16:creationId xmlns:a16="http://schemas.microsoft.com/office/drawing/2014/main" id="{D9261A25-08D6-F04D-A5FF-C43A74622FD8}"/>
              </a:ext>
            </a:extLst>
          </p:cNvPr>
          <p:cNvSpPr txBox="1"/>
          <p:nvPr/>
        </p:nvSpPr>
        <p:spPr>
          <a:xfrm>
            <a:off x="8420100" y="2124432"/>
            <a:ext cx="3683000" cy="923330"/>
          </a:xfrm>
          <a:prstGeom prst="rect">
            <a:avLst/>
          </a:prstGeom>
          <a:noFill/>
          <a:ln>
            <a:solidFill>
              <a:schemeClr val="tx1"/>
            </a:solidFill>
          </a:ln>
        </p:spPr>
        <p:txBody>
          <a:bodyPr wrap="square" rtlCol="0">
            <a:spAutoFit/>
          </a:bodyPr>
          <a:lstStyle/>
          <a:p>
            <a:pPr algn="ctr"/>
            <a:r>
              <a:rPr lang="en-US" dirty="0"/>
              <a:t>Darius becoming king and the </a:t>
            </a:r>
            <a:r>
              <a:rPr lang="en-US" dirty="0" err="1"/>
              <a:t>lightining</a:t>
            </a:r>
            <a:r>
              <a:rPr lang="en-US" dirty="0"/>
              <a:t> &amp; thunder appear out of nowhere. (</a:t>
            </a:r>
            <a:r>
              <a:rPr lang="en-US" dirty="0" err="1"/>
              <a:t>Hdt</a:t>
            </a:r>
            <a:r>
              <a:rPr lang="en-US" dirty="0"/>
              <a:t>. 3.85-87)</a:t>
            </a:r>
          </a:p>
        </p:txBody>
      </p:sp>
      <p:cxnSp>
        <p:nvCxnSpPr>
          <p:cNvPr id="30" name="Straight Arrow Connector 29">
            <a:extLst>
              <a:ext uri="{FF2B5EF4-FFF2-40B4-BE49-F238E27FC236}">
                <a16:creationId xmlns:a16="http://schemas.microsoft.com/office/drawing/2014/main" id="{5387A28C-F70A-8F4D-B20D-5282E6065D2F}"/>
              </a:ext>
            </a:extLst>
          </p:cNvPr>
          <p:cNvCxnSpPr>
            <a:cxnSpLocks/>
          </p:cNvCxnSpPr>
          <p:nvPr/>
        </p:nvCxnSpPr>
        <p:spPr>
          <a:xfrm flipH="1" flipV="1">
            <a:off x="3175000" y="604101"/>
            <a:ext cx="1403350"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539B896B-33DC-9D40-A3E7-393FCA1511F1}"/>
              </a:ext>
            </a:extLst>
          </p:cNvPr>
          <p:cNvSpPr txBox="1"/>
          <p:nvPr/>
        </p:nvSpPr>
        <p:spPr>
          <a:xfrm>
            <a:off x="8598958" y="495300"/>
            <a:ext cx="3221567" cy="369332"/>
          </a:xfrm>
          <a:prstGeom prst="rect">
            <a:avLst/>
          </a:prstGeom>
          <a:noFill/>
          <a:ln>
            <a:solidFill>
              <a:schemeClr val="tx1"/>
            </a:solidFill>
          </a:ln>
        </p:spPr>
        <p:txBody>
          <a:bodyPr wrap="square" rtlCol="0">
            <a:spAutoFit/>
          </a:bodyPr>
          <a:lstStyle/>
          <a:p>
            <a:pPr algn="ctr"/>
            <a:r>
              <a:rPr lang="en-US" dirty="0"/>
              <a:t>Through the work of weather</a:t>
            </a:r>
          </a:p>
        </p:txBody>
      </p:sp>
      <p:sp>
        <p:nvSpPr>
          <p:cNvPr id="32" name="TextBox 31">
            <a:extLst>
              <a:ext uri="{FF2B5EF4-FFF2-40B4-BE49-F238E27FC236}">
                <a16:creationId xmlns:a16="http://schemas.microsoft.com/office/drawing/2014/main" id="{CF416585-DF9B-5B4F-897E-F17C2D6D5FE9}"/>
              </a:ext>
            </a:extLst>
          </p:cNvPr>
          <p:cNvSpPr txBox="1"/>
          <p:nvPr/>
        </p:nvSpPr>
        <p:spPr>
          <a:xfrm>
            <a:off x="4845050" y="2092583"/>
            <a:ext cx="2501900" cy="646331"/>
          </a:xfrm>
          <a:prstGeom prst="rect">
            <a:avLst/>
          </a:prstGeom>
          <a:noFill/>
          <a:ln>
            <a:solidFill>
              <a:schemeClr val="tx1"/>
            </a:solidFill>
          </a:ln>
        </p:spPr>
        <p:txBody>
          <a:bodyPr wrap="square" rtlCol="0">
            <a:spAutoFit/>
          </a:bodyPr>
          <a:lstStyle/>
          <a:p>
            <a:pPr algn="ctr"/>
            <a:r>
              <a:rPr lang="en-US" dirty="0"/>
              <a:t>Through understanding History</a:t>
            </a:r>
          </a:p>
        </p:txBody>
      </p:sp>
      <p:sp>
        <p:nvSpPr>
          <p:cNvPr id="33" name="TextBox 32">
            <a:extLst>
              <a:ext uri="{FF2B5EF4-FFF2-40B4-BE49-F238E27FC236}">
                <a16:creationId xmlns:a16="http://schemas.microsoft.com/office/drawing/2014/main" id="{FFFF2A6B-3063-AB47-8312-8E1564483F17}"/>
              </a:ext>
            </a:extLst>
          </p:cNvPr>
          <p:cNvSpPr txBox="1"/>
          <p:nvPr/>
        </p:nvSpPr>
        <p:spPr>
          <a:xfrm>
            <a:off x="285750" y="301870"/>
            <a:ext cx="2889250" cy="923330"/>
          </a:xfrm>
          <a:prstGeom prst="rect">
            <a:avLst/>
          </a:prstGeom>
          <a:noFill/>
          <a:ln>
            <a:solidFill>
              <a:schemeClr val="tx1"/>
            </a:solidFill>
          </a:ln>
        </p:spPr>
        <p:txBody>
          <a:bodyPr wrap="square" rtlCol="0">
            <a:spAutoFit/>
          </a:bodyPr>
          <a:lstStyle/>
          <a:p>
            <a:pPr algn="ctr"/>
            <a:r>
              <a:rPr lang="en-US" dirty="0"/>
              <a:t>Through interaction with humans</a:t>
            </a:r>
          </a:p>
          <a:p>
            <a:pPr algn="ctr"/>
            <a:endParaRPr lang="en-US" dirty="0"/>
          </a:p>
        </p:txBody>
      </p:sp>
      <p:cxnSp>
        <p:nvCxnSpPr>
          <p:cNvPr id="35" name="Straight Arrow Connector 34">
            <a:extLst>
              <a:ext uri="{FF2B5EF4-FFF2-40B4-BE49-F238E27FC236}">
                <a16:creationId xmlns:a16="http://schemas.microsoft.com/office/drawing/2014/main" id="{ACEEE4A0-9253-1241-BF87-17BEA4FD5FB7}"/>
              </a:ext>
            </a:extLst>
          </p:cNvPr>
          <p:cNvCxnSpPr>
            <a:cxnSpLocks/>
            <a:stCxn id="7" idx="3"/>
            <a:endCxn id="31" idx="1"/>
          </p:cNvCxnSpPr>
          <p:nvPr/>
        </p:nvCxnSpPr>
        <p:spPr>
          <a:xfrm>
            <a:off x="7613650" y="679966"/>
            <a:ext cx="98530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43DD0685-758D-C742-95AC-C0F9D086E8C5}"/>
              </a:ext>
            </a:extLst>
          </p:cNvPr>
          <p:cNvCxnSpPr>
            <a:cxnSpLocks/>
            <a:stCxn id="33" idx="2"/>
          </p:cNvCxnSpPr>
          <p:nvPr/>
        </p:nvCxnSpPr>
        <p:spPr>
          <a:xfrm>
            <a:off x="1730375" y="1225200"/>
            <a:ext cx="0" cy="6163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F15BB3C6-0A5C-F547-8E49-C4621036CFF9}"/>
              </a:ext>
            </a:extLst>
          </p:cNvPr>
          <p:cNvCxnSpPr>
            <a:cxnSpLocks/>
            <a:stCxn id="31" idx="2"/>
          </p:cNvCxnSpPr>
          <p:nvPr/>
        </p:nvCxnSpPr>
        <p:spPr>
          <a:xfrm flipH="1">
            <a:off x="10207626" y="864632"/>
            <a:ext cx="2116" cy="12660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28853898-EB3E-3749-8852-71A4F6FC71D8}"/>
              </a:ext>
            </a:extLst>
          </p:cNvPr>
          <p:cNvCxnSpPr>
            <a:cxnSpLocks/>
            <a:stCxn id="32" idx="2"/>
          </p:cNvCxnSpPr>
          <p:nvPr/>
        </p:nvCxnSpPr>
        <p:spPr>
          <a:xfrm>
            <a:off x="6096000" y="2738914"/>
            <a:ext cx="0" cy="9880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56" name="Picture 55">
            <a:extLst>
              <a:ext uri="{FF2B5EF4-FFF2-40B4-BE49-F238E27FC236}">
                <a16:creationId xmlns:a16="http://schemas.microsoft.com/office/drawing/2014/main" id="{5B2BE165-7419-3344-BF18-E186527865E3}"/>
              </a:ext>
            </a:extLst>
          </p:cNvPr>
          <p:cNvPicPr>
            <a:picLocks noChangeAspect="1"/>
          </p:cNvPicPr>
          <p:nvPr/>
        </p:nvPicPr>
        <p:blipFill rotWithShape="1">
          <a:blip r:embed="rId2"/>
          <a:srcRect l="739" t="789" b="-1"/>
          <a:stretch/>
        </p:blipFill>
        <p:spPr>
          <a:xfrm>
            <a:off x="8448852" y="3163847"/>
            <a:ext cx="3625496" cy="3014187"/>
          </a:xfrm>
          <a:prstGeom prst="rect">
            <a:avLst/>
          </a:prstGeom>
        </p:spPr>
      </p:pic>
      <p:pic>
        <p:nvPicPr>
          <p:cNvPr id="58" name="Picture 57">
            <a:extLst>
              <a:ext uri="{FF2B5EF4-FFF2-40B4-BE49-F238E27FC236}">
                <a16:creationId xmlns:a16="http://schemas.microsoft.com/office/drawing/2014/main" id="{3B143DF6-11A8-6248-AD5E-FFD74DDAAF97}"/>
              </a:ext>
            </a:extLst>
          </p:cNvPr>
          <p:cNvPicPr>
            <a:picLocks noChangeAspect="1"/>
          </p:cNvPicPr>
          <p:nvPr/>
        </p:nvPicPr>
        <p:blipFill>
          <a:blip r:embed="rId3"/>
          <a:stretch>
            <a:fillRect/>
          </a:stretch>
        </p:blipFill>
        <p:spPr>
          <a:xfrm>
            <a:off x="159721" y="3724191"/>
            <a:ext cx="4328759" cy="2451090"/>
          </a:xfrm>
          <a:prstGeom prst="rect">
            <a:avLst/>
          </a:prstGeom>
        </p:spPr>
      </p:pic>
    </p:spTree>
    <p:extLst>
      <p:ext uri="{BB962C8B-B14F-4D97-AF65-F5344CB8AC3E}">
        <p14:creationId xmlns:p14="http://schemas.microsoft.com/office/powerpoint/2010/main" val="3929182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GB" sz="3600">
                <a:solidFill>
                  <a:srgbClr val="FFFFFF"/>
                </a:solidFill>
              </a:rPr>
              <a:t>Conclusion</a:t>
            </a: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0BF3396B-876A-4492-8A9E-5BC63787190A}"/>
              </a:ext>
            </a:extLst>
          </p:cNvPr>
          <p:cNvGraphicFramePr>
            <a:graphicFrameLocks noGrp="1"/>
          </p:cNvGraphicFramePr>
          <p:nvPr>
            <p:ph idx="1"/>
            <p:extLst>
              <p:ext uri="{D42A27DB-BD31-4B8C-83A1-F6EECF244321}">
                <p14:modId xmlns:p14="http://schemas.microsoft.com/office/powerpoint/2010/main" val="228016167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3671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1442444"/>
          </a:xfrm>
        </p:spPr>
        <p:txBody>
          <a:bodyPr anchor="b"/>
          <a:lstStyle/>
          <a:p>
            <a:r>
              <a:rPr lang="en-GB" dirty="0"/>
              <a:t>Bibliography</a:t>
            </a:r>
          </a:p>
        </p:txBody>
      </p:sp>
      <p:sp>
        <p:nvSpPr>
          <p:cNvPr id="4" name="Content Placeholder 3"/>
          <p:cNvSpPr>
            <a:spLocks noGrp="1"/>
          </p:cNvSpPr>
          <p:nvPr>
            <p:ph sz="half" idx="1"/>
          </p:nvPr>
        </p:nvSpPr>
        <p:spPr/>
        <p:txBody>
          <a:bodyPr>
            <a:normAutofit/>
          </a:bodyPr>
          <a:lstStyle/>
          <a:p>
            <a:pPr algn="ctr"/>
            <a:r>
              <a:rPr lang="en-GB" u="sng" dirty="0"/>
              <a:t>Ancient authors</a:t>
            </a:r>
            <a:endParaRPr lang="en-GB" dirty="0"/>
          </a:p>
          <a:p>
            <a:pPr marL="0" indent="0">
              <a:buNone/>
            </a:pPr>
            <a:r>
              <a:rPr lang="en-GB" dirty="0"/>
              <a:t>Herodotus, </a:t>
            </a:r>
            <a:r>
              <a:rPr lang="en-GB" i="1" dirty="0"/>
              <a:t>The Histories. </a:t>
            </a:r>
            <a:r>
              <a:rPr lang="en-GB" dirty="0"/>
              <a:t>(1972) </a:t>
            </a:r>
            <a:r>
              <a:rPr lang="en-GB" dirty="0" err="1"/>
              <a:t>Sélincourt</a:t>
            </a:r>
            <a:r>
              <a:rPr lang="en-GB" dirty="0"/>
              <a:t>, A. (trans). Suffolk: Richard Clay  (Chaucer Press) Ltd.</a:t>
            </a:r>
          </a:p>
          <a:p>
            <a:pPr marL="0" indent="0">
              <a:buNone/>
            </a:pPr>
            <a:r>
              <a:rPr lang="en-GB" dirty="0"/>
              <a:t>Herodotus, </a:t>
            </a:r>
            <a:r>
              <a:rPr lang="en-GB" i="1" dirty="0"/>
              <a:t>The Histories. </a:t>
            </a:r>
            <a:r>
              <a:rPr lang="en-GB" dirty="0" err="1"/>
              <a:t>Sélincourt</a:t>
            </a:r>
            <a:r>
              <a:rPr lang="en-GB" dirty="0"/>
              <a:t>, A. (trans), 1996. London, Penguin Books Ltd.: The Penguin Group</a:t>
            </a:r>
          </a:p>
          <a:p>
            <a:pPr marL="0" indent="0">
              <a:buNone/>
            </a:pPr>
            <a:endParaRPr lang="en-GB" dirty="0"/>
          </a:p>
          <a:p>
            <a:pPr marL="0" indent="0">
              <a:buNone/>
            </a:pPr>
            <a:r>
              <a:rPr lang="en-GB" dirty="0"/>
              <a:t>	</a:t>
            </a:r>
          </a:p>
        </p:txBody>
      </p:sp>
      <p:sp>
        <p:nvSpPr>
          <p:cNvPr id="5" name="Content Placeholder 4"/>
          <p:cNvSpPr>
            <a:spLocks noGrp="1"/>
          </p:cNvSpPr>
          <p:nvPr>
            <p:ph sz="half" idx="2"/>
          </p:nvPr>
        </p:nvSpPr>
        <p:spPr/>
        <p:txBody>
          <a:bodyPr>
            <a:normAutofit/>
          </a:bodyPr>
          <a:lstStyle/>
          <a:p>
            <a:pPr algn="ctr"/>
            <a:r>
              <a:rPr lang="en-GB" u="sng" dirty="0"/>
              <a:t>Modern authors </a:t>
            </a:r>
          </a:p>
          <a:p>
            <a:r>
              <a:rPr lang="en-GB" sz="1600" dirty="0"/>
              <a:t>Sheehan, S. (2018) </a:t>
            </a:r>
            <a:r>
              <a:rPr lang="en-GB" sz="1600" i="1" dirty="0"/>
              <a:t>A Guide to Reading Herodotus’ Histories. </a:t>
            </a:r>
            <a:r>
              <a:rPr lang="en-GB" sz="1600" dirty="0"/>
              <a:t>London: Bloomsbury Academic.</a:t>
            </a:r>
          </a:p>
          <a:p>
            <a:r>
              <a:rPr lang="en-GB" sz="1600" dirty="0"/>
              <a:t>Sewell-Rutter, N, J. (2007) </a:t>
            </a:r>
            <a:r>
              <a:rPr lang="en-GB" sz="1600" i="1" dirty="0"/>
              <a:t>Guilt by Descent: Moral Inheritance and Decision Making in Greek Tragedy. </a:t>
            </a:r>
            <a:r>
              <a:rPr lang="en-GB" sz="1600" dirty="0"/>
              <a:t>Oxford Scholarship Online: Found at: </a:t>
            </a:r>
            <a:r>
              <a:rPr lang="en-GB" sz="1600" dirty="0">
                <a:hlinkClick r:id="rId2"/>
              </a:rPr>
              <a:t>http://www.oxfordscholarship.com/view/10.1093/acprof:oso/9780199227334.001.0001/acprof-9780199227334-chapter-2</a:t>
            </a:r>
            <a:endParaRPr lang="en-GB" sz="1600" dirty="0"/>
          </a:p>
          <a:p>
            <a:r>
              <a:rPr lang="en-GB" sz="1500" dirty="0"/>
              <a:t>Baragwanath, E. and De Bakker, M. (2012) </a:t>
            </a:r>
            <a:r>
              <a:rPr lang="en-GB" sz="1500" i="1" dirty="0"/>
              <a:t>Myth, truth and Narrative in  Herodotus. </a:t>
            </a:r>
            <a:r>
              <a:rPr lang="en-GB" sz="1500" dirty="0"/>
              <a:t>Oxford scholarship. Found at: </a:t>
            </a:r>
            <a:r>
              <a:rPr lang="en-GB" sz="1500" dirty="0">
                <a:hlinkClick r:id="rId3"/>
              </a:rPr>
              <a:t>http://www.oxfordscholarship.com/view/10.1093/acprof:oso/9780199693979.001.0001/acprof-9780199693979</a:t>
            </a:r>
            <a:r>
              <a:rPr lang="en-GB" sz="1500" dirty="0"/>
              <a:t> </a:t>
            </a:r>
          </a:p>
          <a:p>
            <a:r>
              <a:rPr lang="en-GB" sz="1600" dirty="0"/>
              <a:t> </a:t>
            </a:r>
          </a:p>
        </p:txBody>
      </p:sp>
    </p:spTree>
    <p:extLst>
      <p:ext uri="{BB962C8B-B14F-4D97-AF65-F5344CB8AC3E}">
        <p14:creationId xmlns:p14="http://schemas.microsoft.com/office/powerpoint/2010/main" val="13741483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368D84D-58DB-C340-84FA-321478CDFE8E}"/>
              </a:ext>
            </a:extLst>
          </p:cNvPr>
          <p:cNvSpPr>
            <a:spLocks noGrp="1"/>
          </p:cNvSpPr>
          <p:nvPr>
            <p:ph type="title"/>
          </p:nvPr>
        </p:nvSpPr>
        <p:spPr/>
        <p:txBody>
          <a:bodyPr/>
          <a:lstStyle/>
          <a:p>
            <a:r>
              <a:rPr lang="en-US" dirty="0"/>
              <a:t>Bibliography – Journals</a:t>
            </a:r>
          </a:p>
        </p:txBody>
      </p:sp>
      <p:sp>
        <p:nvSpPr>
          <p:cNvPr id="6" name="Content Placeholder 5">
            <a:extLst>
              <a:ext uri="{FF2B5EF4-FFF2-40B4-BE49-F238E27FC236}">
                <a16:creationId xmlns:a16="http://schemas.microsoft.com/office/drawing/2014/main" id="{1E205343-DD0A-8141-978C-1A8558FECBC5}"/>
              </a:ext>
            </a:extLst>
          </p:cNvPr>
          <p:cNvSpPr>
            <a:spLocks noGrp="1"/>
          </p:cNvSpPr>
          <p:nvPr>
            <p:ph idx="1"/>
          </p:nvPr>
        </p:nvSpPr>
        <p:spPr/>
        <p:txBody>
          <a:bodyPr>
            <a:normAutofit fontScale="92500"/>
          </a:bodyPr>
          <a:lstStyle/>
          <a:p>
            <a:r>
              <a:rPr lang="en-GB" sz="1800" dirty="0"/>
              <a:t>Fowler, RLH. (2010). Gods in Early Greek Historiography. In J. N. Bremmer, &amp; A. Erskine (Eds.), The Gods of Ancient Greece. Identities and Transformations (pp. 318 - 334). Edinburgh University Press.  Found at: </a:t>
            </a:r>
            <a:r>
              <a:rPr lang="en-GB" sz="1800" dirty="0">
                <a:hlinkClick r:id="rId2"/>
              </a:rPr>
              <a:t>https://research-information.bristol.ac.uk/files/14287502/Gods_in_Early_Greek_Historiography.pdf</a:t>
            </a:r>
            <a:r>
              <a:rPr lang="en-GB" sz="1800" dirty="0"/>
              <a:t> </a:t>
            </a:r>
          </a:p>
          <a:p>
            <a:r>
              <a:rPr lang="en-GB" sz="1800" dirty="0" err="1"/>
              <a:t>Lateiner</a:t>
            </a:r>
            <a:r>
              <a:rPr lang="en-GB" sz="1800" dirty="0"/>
              <a:t>, D.(1990) ‘Deceptions and Delusions in Herodotus’, </a:t>
            </a:r>
            <a:r>
              <a:rPr lang="en-GB" sz="1800" i="1" dirty="0"/>
              <a:t>Classical Antiquity, </a:t>
            </a:r>
            <a:r>
              <a:rPr lang="en-GB" sz="1800" dirty="0" err="1"/>
              <a:t>vol</a:t>
            </a:r>
            <a:r>
              <a:rPr lang="en-GB" sz="1800" dirty="0"/>
              <a:t> 9, pp.230-246. Found at: </a:t>
            </a:r>
            <a:r>
              <a:rPr lang="en-GB" sz="1800" u="sng" dirty="0">
                <a:hlinkClick r:id="rId3"/>
              </a:rPr>
              <a:t>https://www.jstor.org/stable/pdf/25010930.pdf?refreqid=excelsior%3Afc3a86ae8d955d848110fd84896ee8df</a:t>
            </a:r>
            <a:r>
              <a:rPr lang="en-GB" sz="1800" dirty="0"/>
              <a:t> </a:t>
            </a:r>
          </a:p>
          <a:p>
            <a:r>
              <a:rPr lang="en-GB" sz="1800" dirty="0"/>
              <a:t>Fairbanks, A. (1906) ‘Herodotus and the Oracle at Delphi’, </a:t>
            </a:r>
            <a:r>
              <a:rPr lang="en-GB" sz="1800" i="1" dirty="0"/>
              <a:t>The Classical Journal</a:t>
            </a:r>
            <a:r>
              <a:rPr lang="en-GB" sz="1800" dirty="0"/>
              <a:t>, Vol. 1, pp.37-48. Found at: </a:t>
            </a:r>
            <a:r>
              <a:rPr lang="en-GB" sz="1800" u="sng" dirty="0">
                <a:hlinkClick r:id="rId4"/>
              </a:rPr>
              <a:t>https://www.jstor.org/stable/pdf/3287085.pdf?refreqid=search%3A544141ded4ae0a71990a8dd24ffaf979</a:t>
            </a:r>
            <a:r>
              <a:rPr lang="en-GB" sz="1800" dirty="0"/>
              <a:t> </a:t>
            </a:r>
          </a:p>
          <a:p>
            <a:r>
              <a:rPr lang="en-GB" sz="1800" dirty="0"/>
              <a:t>Holland, T. (2013) ‘Herodotus: the first non-fiction’, </a:t>
            </a:r>
            <a:r>
              <a:rPr lang="en-GB" sz="1800" i="1" dirty="0"/>
              <a:t>The Guardian</a:t>
            </a:r>
            <a:r>
              <a:rPr lang="en-GB" sz="1800" dirty="0"/>
              <a:t>, 4</a:t>
            </a:r>
            <a:r>
              <a:rPr lang="en-GB" sz="1800" baseline="30000" dirty="0"/>
              <a:t>th</a:t>
            </a:r>
            <a:r>
              <a:rPr lang="en-GB" sz="1800" dirty="0"/>
              <a:t> October. Available at: </a:t>
            </a:r>
            <a:r>
              <a:rPr lang="en-GB" sz="1800" u="sng" dirty="0">
                <a:hlinkClick r:id="rId5"/>
              </a:rPr>
              <a:t>https://www.theguardian.com/books/2013/oct/04/herodotus-giant-ants-guard-gold</a:t>
            </a:r>
            <a:r>
              <a:rPr lang="en-GB" sz="1800" dirty="0"/>
              <a:t> </a:t>
            </a:r>
          </a:p>
          <a:p>
            <a:r>
              <a:rPr lang="en-GB" sz="1800" dirty="0"/>
              <a:t>Simons, M.,</a:t>
            </a:r>
            <a:r>
              <a:rPr lang="en-GB" sz="1800" i="1" dirty="0"/>
              <a:t> Himalayas Offer Clue to Legend of Gold-Digging 'Ants'.</a:t>
            </a:r>
            <a:r>
              <a:rPr lang="en-GB" sz="1800" dirty="0"/>
              <a:t> </a:t>
            </a:r>
            <a:r>
              <a:rPr lang="en-GB" sz="1800" i="1" dirty="0"/>
              <a:t> The New York Times,</a:t>
            </a:r>
            <a:r>
              <a:rPr lang="en-GB" sz="1800" dirty="0"/>
              <a:t> November 25th. 1996. Found at: </a:t>
            </a:r>
            <a:r>
              <a:rPr lang="en-GB" sz="1800" u="sng" dirty="0">
                <a:hlinkClick r:id="rId6"/>
              </a:rPr>
              <a:t>https://www.nytimes.com/1996/11/25/world/himalayas-offer-clue-to-legend-of-gold-digging-ants.html</a:t>
            </a:r>
            <a:r>
              <a:rPr lang="en-GB" sz="1800" dirty="0"/>
              <a:t> </a:t>
            </a:r>
          </a:p>
          <a:p>
            <a:r>
              <a:rPr lang="en-US" sz="1800" dirty="0"/>
              <a:t> </a:t>
            </a:r>
            <a:r>
              <a:rPr lang="en-GB" sz="1800" dirty="0"/>
              <a:t>Mayor, A. and Heaney, M</a:t>
            </a:r>
            <a:r>
              <a:rPr lang="en-GB" sz="1800" i="1" dirty="0"/>
              <a:t>. </a:t>
            </a:r>
            <a:r>
              <a:rPr lang="en-GB" sz="1800" dirty="0"/>
              <a:t>‘Griffins and </a:t>
            </a:r>
            <a:r>
              <a:rPr lang="en-GB" sz="1800" dirty="0" err="1"/>
              <a:t>Arimaspians</a:t>
            </a:r>
            <a:r>
              <a:rPr lang="en-GB" sz="1800" i="1" dirty="0"/>
              <a:t>.’</a:t>
            </a:r>
            <a:r>
              <a:rPr lang="en-GB" sz="1800" dirty="0"/>
              <a:t> </a:t>
            </a:r>
            <a:r>
              <a:rPr lang="en-GB" sz="1800" i="1" dirty="0"/>
              <a:t>,</a:t>
            </a:r>
            <a:r>
              <a:rPr lang="en-GB" sz="1800" dirty="0"/>
              <a:t> </a:t>
            </a:r>
            <a:r>
              <a:rPr lang="en-GB" sz="1800" i="1" dirty="0"/>
              <a:t>Folklore.</a:t>
            </a:r>
            <a:r>
              <a:rPr lang="en-GB" sz="1800" dirty="0"/>
              <a:t> vol. 104, no. 1/2 (1993), pp. 40-66. </a:t>
            </a:r>
          </a:p>
          <a:p>
            <a:endParaRPr lang="en-US" sz="1800" dirty="0"/>
          </a:p>
        </p:txBody>
      </p:sp>
    </p:spTree>
    <p:extLst>
      <p:ext uri="{BB962C8B-B14F-4D97-AF65-F5344CB8AC3E}">
        <p14:creationId xmlns:p14="http://schemas.microsoft.com/office/powerpoint/2010/main" val="4424585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C4D440A-22B8-F945-ADFB-B23B5DDC7575}"/>
              </a:ext>
            </a:extLst>
          </p:cNvPr>
          <p:cNvSpPr>
            <a:spLocks noGrp="1"/>
          </p:cNvSpPr>
          <p:nvPr>
            <p:ph type="title"/>
          </p:nvPr>
        </p:nvSpPr>
        <p:spPr/>
        <p:txBody>
          <a:bodyPr anchor="b"/>
          <a:lstStyle/>
          <a:p>
            <a:r>
              <a:rPr lang="en-US" dirty="0"/>
              <a:t>Bibliography – Websites</a:t>
            </a:r>
          </a:p>
        </p:txBody>
      </p:sp>
      <p:sp>
        <p:nvSpPr>
          <p:cNvPr id="6" name="Content Placeholder 5">
            <a:extLst>
              <a:ext uri="{FF2B5EF4-FFF2-40B4-BE49-F238E27FC236}">
                <a16:creationId xmlns:a16="http://schemas.microsoft.com/office/drawing/2014/main" id="{636692EC-8A2A-344C-B987-6CE17B6CA186}"/>
              </a:ext>
            </a:extLst>
          </p:cNvPr>
          <p:cNvSpPr>
            <a:spLocks noGrp="1"/>
          </p:cNvSpPr>
          <p:nvPr>
            <p:ph idx="1"/>
          </p:nvPr>
        </p:nvSpPr>
        <p:spPr/>
        <p:txBody>
          <a:bodyPr/>
          <a:lstStyle/>
          <a:p>
            <a:r>
              <a:rPr lang="en-GB" dirty="0" err="1"/>
              <a:t>Lendering</a:t>
            </a:r>
            <a:r>
              <a:rPr lang="en-GB" dirty="0"/>
              <a:t>, J. (2018) </a:t>
            </a:r>
            <a:r>
              <a:rPr lang="en-GB" i="1" dirty="0"/>
              <a:t>‘Herodotus (3)’. </a:t>
            </a:r>
            <a:r>
              <a:rPr lang="en-GB" dirty="0"/>
              <a:t>Found at: </a:t>
            </a:r>
            <a:r>
              <a:rPr lang="en-GB" dirty="0">
                <a:hlinkClick r:id="rId2"/>
              </a:rPr>
              <a:t>https://www.livius.org/articles/person/herodotus/herodotus-3/</a:t>
            </a:r>
            <a:r>
              <a:rPr lang="en-GB" dirty="0"/>
              <a:t> </a:t>
            </a:r>
          </a:p>
          <a:p>
            <a:r>
              <a:rPr lang="en-GB" dirty="0"/>
              <a:t>Mitchell, F. 2013. </a:t>
            </a:r>
            <a:r>
              <a:rPr lang="en-GB" i="1" dirty="0"/>
              <a:t>Monstrous Omens in Herodotus' Histories.</a:t>
            </a:r>
            <a:r>
              <a:rPr lang="en-GB" dirty="0"/>
              <a:t> Found at: </a:t>
            </a:r>
            <a:r>
              <a:rPr lang="en-GB" u="sng" dirty="0">
                <a:hlinkClick r:id="rId3"/>
              </a:rPr>
              <a:t>https://www.academia.edu/4494634/Monstrous_Omens_in_Herodotus_Histories</a:t>
            </a:r>
            <a:r>
              <a:rPr lang="en-GB" dirty="0"/>
              <a:t> </a:t>
            </a:r>
          </a:p>
          <a:p>
            <a:r>
              <a:rPr lang="en-GB" dirty="0" err="1"/>
              <a:t>Millerman</a:t>
            </a:r>
            <a:r>
              <a:rPr lang="en-GB" dirty="0"/>
              <a:t>, M.</a:t>
            </a:r>
            <a:r>
              <a:rPr lang="en-GB" i="1" dirty="0"/>
              <a:t> Herodotus on Oracles, Dreams and Gods.</a:t>
            </a:r>
            <a:r>
              <a:rPr lang="en-GB" dirty="0"/>
              <a:t> Found at: </a:t>
            </a:r>
            <a:r>
              <a:rPr lang="en-GB" u="sng" dirty="0">
                <a:hlinkClick r:id="rId4"/>
              </a:rPr>
              <a:t>http://www.academia.edu/18141543/Herodotus_on_Oracles_Dreams_and_Gods</a:t>
            </a:r>
            <a:r>
              <a:rPr lang="en-GB" dirty="0"/>
              <a:t> </a:t>
            </a:r>
          </a:p>
          <a:p>
            <a:r>
              <a:rPr lang="en-GB" dirty="0"/>
              <a:t> Mayor, A. 2013. ‘</a:t>
            </a:r>
            <a:r>
              <a:rPr lang="en-GB" i="1" dirty="0"/>
              <a:t>Flying Snakes in Ancient Egypt?’. </a:t>
            </a:r>
            <a:r>
              <a:rPr lang="en-GB" dirty="0"/>
              <a:t>Found at: </a:t>
            </a:r>
            <a:r>
              <a:rPr lang="en-GB" u="sng" dirty="0">
                <a:hlinkClick r:id="rId5"/>
              </a:rPr>
              <a:t>http://www.wondersandmarvels.com/2013/03/flying-snakes-in-ancient-egypt.html</a:t>
            </a:r>
            <a:r>
              <a:rPr lang="en-GB" dirty="0"/>
              <a:t>  </a:t>
            </a:r>
          </a:p>
          <a:p>
            <a:r>
              <a:rPr lang="en-GB" sz="1800" dirty="0"/>
              <a:t>Cardell, M, L.</a:t>
            </a:r>
            <a:r>
              <a:rPr lang="en-GB" sz="1800" i="1" dirty="0"/>
              <a:t> Herodotus and the gold digging ants: he was not lying.</a:t>
            </a:r>
            <a:r>
              <a:rPr lang="en-GB" sz="1800" dirty="0"/>
              <a:t> Found at: </a:t>
            </a:r>
            <a:r>
              <a:rPr lang="en-GB" sz="1800" u="sng" dirty="0">
                <a:hlinkClick r:id="rId6"/>
              </a:rPr>
              <a:t>https://www.academia.edu/12455298/Herodotus_and_the_gold_digging_ants_he_was_not_lying</a:t>
            </a:r>
            <a:r>
              <a:rPr lang="en-GB" sz="1800" dirty="0"/>
              <a:t> </a:t>
            </a:r>
          </a:p>
          <a:p>
            <a:r>
              <a:rPr lang="en-GB" dirty="0"/>
              <a:t> </a:t>
            </a:r>
          </a:p>
          <a:p>
            <a:endParaRPr lang="en-US" dirty="0"/>
          </a:p>
        </p:txBody>
      </p:sp>
    </p:spTree>
    <p:extLst>
      <p:ext uri="{BB962C8B-B14F-4D97-AF65-F5344CB8AC3E}">
        <p14:creationId xmlns:p14="http://schemas.microsoft.com/office/powerpoint/2010/main" val="38275007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txDef>
      <a:spPr>
        <a:noFill/>
      </a:spPr>
      <a:bodyPr wrap="square" rtlCol="0">
        <a:spAutoFit/>
      </a:bodyPr>
      <a:lstStyle>
        <a:defPPr algn="ctr">
          <a:defRPr dirty="0" smtClean="0"/>
        </a:defPPr>
      </a:lstStyle>
    </a:txDef>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103</TotalTime>
  <Words>1655</Words>
  <Application>Microsoft Macintosh PowerPoint</Application>
  <PresentationFormat>Widescreen</PresentationFormat>
  <Paragraphs>119</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Retrospect</vt:lpstr>
      <vt:lpstr>How has scholarship viewed the Inclusion of the supernatural in the Histories</vt:lpstr>
      <vt:lpstr>Overview</vt:lpstr>
      <vt:lpstr>Scholarships views on the supernatural - Animals</vt:lpstr>
      <vt:lpstr>Gold digging Ants &amp; Griffins</vt:lpstr>
      <vt:lpstr>Evidence for a Griffin</vt:lpstr>
      <vt:lpstr>Other animals </vt:lpstr>
      <vt:lpstr>Scholarships views on supernatural – Supernatural people</vt:lpstr>
      <vt:lpstr>King Melas &amp; the Lion cub</vt:lpstr>
      <vt:lpstr>Other peoples</vt:lpstr>
      <vt:lpstr>Scholarships views on the supernatural – Oracles </vt:lpstr>
      <vt:lpstr>Oracles 1</vt:lpstr>
      <vt:lpstr>Oracles 2</vt:lpstr>
      <vt:lpstr>Scholarships views on the supernatural – Gods</vt:lpstr>
      <vt:lpstr>       “(Herodotus) wants to preserve the teaching about gods and heroes in general, while purging them of their manifest deficiencies.” (Millerman, 2015) </vt:lpstr>
      <vt:lpstr>Gods </vt:lpstr>
      <vt:lpstr>PowerPoint Presentation</vt:lpstr>
      <vt:lpstr>Conclusion</vt:lpstr>
      <vt:lpstr>Bibliography</vt:lpstr>
      <vt:lpstr>Bibliography – Journals</vt:lpstr>
      <vt:lpstr>Bibliography – Websites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has scholarship viewed the Inclusion of the supernatural in the Histories</dc:title>
  <dc:creator>Microsoft Office User</dc:creator>
  <cp:lastModifiedBy>Microsoft Office User</cp:lastModifiedBy>
  <cp:revision>5</cp:revision>
  <dcterms:created xsi:type="dcterms:W3CDTF">2019-02-17T21:52:46Z</dcterms:created>
  <dcterms:modified xsi:type="dcterms:W3CDTF">2019-02-17T23:36:07Z</dcterms:modified>
</cp:coreProperties>
</file>