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3"/>
  </p:notesMasterIdLst>
  <p:handoutMasterIdLst>
    <p:handoutMasterId r:id="rId34"/>
  </p:handoutMasterIdLst>
  <p:sldIdLst>
    <p:sldId id="256" r:id="rId4"/>
    <p:sldId id="316" r:id="rId5"/>
    <p:sldId id="317" r:id="rId6"/>
    <p:sldId id="318" r:id="rId7"/>
    <p:sldId id="275" r:id="rId8"/>
    <p:sldId id="319" r:id="rId9"/>
    <p:sldId id="320" r:id="rId10"/>
    <p:sldId id="321" r:id="rId11"/>
    <p:sldId id="322" r:id="rId12"/>
    <p:sldId id="324" r:id="rId13"/>
    <p:sldId id="325" r:id="rId14"/>
    <p:sldId id="326" r:id="rId15"/>
    <p:sldId id="327" r:id="rId16"/>
    <p:sldId id="328" r:id="rId17"/>
    <p:sldId id="329" r:id="rId18"/>
    <p:sldId id="323" r:id="rId19"/>
    <p:sldId id="288" r:id="rId20"/>
    <p:sldId id="289" r:id="rId21"/>
    <p:sldId id="290" r:id="rId22"/>
    <p:sldId id="291" r:id="rId23"/>
    <p:sldId id="331" r:id="rId24"/>
    <p:sldId id="332" r:id="rId25"/>
    <p:sldId id="292" r:id="rId26"/>
    <p:sldId id="293" r:id="rId27"/>
    <p:sldId id="294" r:id="rId28"/>
    <p:sldId id="284" r:id="rId29"/>
    <p:sldId id="295" r:id="rId30"/>
    <p:sldId id="315" r:id="rId31"/>
    <p:sldId id="330" r:id="rId3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2957" autoAdjust="0"/>
  </p:normalViewPr>
  <p:slideViewPr>
    <p:cSldViewPr>
      <p:cViewPr varScale="1">
        <p:scale>
          <a:sx n="85" d="100"/>
          <a:sy n="85" d="100"/>
        </p:scale>
        <p:origin x="180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presProps" Target="pres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1/9/2019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8068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view should be designed: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to support the external model that the user finds familiar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only includes the data needed by the user(s)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9726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view should be designed: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to support the external model that the user finds familiar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only includes the data needed by the user(s)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1743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</a:t>
            </a:r>
            <a:r>
              <a:rPr lang="en-GB" dirty="0"/>
              <a:t>: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The CREATE VIEW statement cannot include the ORDER BY</a:t>
            </a:r>
            <a:r>
              <a:rPr lang="en-GB" baseline="0" dirty="0"/>
              <a:t> clause!!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If a list of column names are specified, they must have the same number of items as the columns produced by the select statement</a:t>
            </a:r>
            <a:r>
              <a:rPr lang="en-GB" dirty="0" smtClean="0"/>
              <a:t>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https://docs.microsoft.com/en-us/sql/t-sql/statements/create-view-transact-sql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https://www.w3schools.com/sql/sql_view.asp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1953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If a list of column names are specified, they must have the same number of items as the columns produced by the select statement.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It is easier to use alias names instead as part of the SELECT statement as then you only specify the new names for columns that need new/different name.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99591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baseline="0" dirty="0"/>
              <a:t>Vertical views provide a mechanism to provide the users and user groups with virtual tables composed of only the columns they need.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7800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8283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answer to this question</a:t>
            </a:r>
            <a:r>
              <a:rPr lang="en-GB" baseline="0" dirty="0"/>
              <a:t> is in today’s tutorial lab exercise.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5771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32808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Some DBMSs support a different version DROP VIEW </a:t>
            </a:r>
            <a:r>
              <a:rPr lang="en-GB" dirty="0" err="1"/>
              <a:t>ViewName</a:t>
            </a:r>
            <a:r>
              <a:rPr lang="en-GB" dirty="0"/>
              <a:t> 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RESTRICT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CASCADE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If CASCADE is specified: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All related dependent objects (all objects that reference the view) are deleted.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That is, any views, and other database objects, defined using the view are also deleted.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If RESTRICT is specified (</a:t>
            </a:r>
            <a:r>
              <a:rPr lang="en-GB" i="1" dirty="0"/>
              <a:t>this is the default</a:t>
            </a:r>
            <a:r>
              <a:rPr lang="en-GB" dirty="0"/>
              <a:t>):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If there are any objects that depend on the view for their continued existence, the command is rejected.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3859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1/9/2019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1/9/2019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1/9/2019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1/9/2019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1/9/2019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1/9/2019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SQL DATA Definition Language (DDL</a:t>
            </a:r>
            <a:r>
              <a:rPr lang="en-GB" dirty="0" smtClean="0"/>
              <a:t>): Views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9: 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07-Jan-2019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Views</a:t>
            </a:r>
          </a:p>
          <a:p>
            <a:pPr lvl="1"/>
            <a:r>
              <a:rPr lang="en-GB" dirty="0"/>
              <a:t>Vertical Views</a:t>
            </a:r>
          </a:p>
          <a:p>
            <a:pPr lvl="1"/>
            <a:r>
              <a:rPr lang="en-GB" dirty="0"/>
              <a:t>Horizontal </a:t>
            </a:r>
            <a:r>
              <a:rPr lang="en-GB" dirty="0" smtClean="0"/>
              <a:t>Views</a:t>
            </a:r>
          </a:p>
          <a:p>
            <a:r>
              <a:rPr lang="en-GB" dirty="0" smtClean="0"/>
              <a:t>Advantages and Disadvantages of Views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2950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2AF0EBE-CCBD-4F11-A4D4-62A682843F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6A9E79C-F97D-454F-8108-CB66E28A7C6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view is a </a:t>
            </a:r>
            <a:r>
              <a:rPr lang="en-GB" b="1" dirty="0"/>
              <a:t>virtual</a:t>
            </a:r>
            <a:r>
              <a:rPr lang="en-GB" dirty="0"/>
              <a:t> or </a:t>
            </a:r>
            <a:r>
              <a:rPr lang="en-GB" b="1" dirty="0"/>
              <a:t>derived</a:t>
            </a:r>
            <a:r>
              <a:rPr lang="en-GB" dirty="0"/>
              <a:t> relation.</a:t>
            </a:r>
          </a:p>
          <a:p>
            <a:r>
              <a:rPr lang="en-GB" dirty="0"/>
              <a:t>Views are derived from base relations (tables).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base relation</a:t>
            </a:r>
            <a:r>
              <a:rPr lang="en-GB" dirty="0"/>
              <a:t> is a named table, whose rows are </a:t>
            </a:r>
            <a:r>
              <a:rPr lang="en-GB" i="1" dirty="0"/>
              <a:t>physically stored in the database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view</a:t>
            </a:r>
            <a:r>
              <a:rPr lang="en-GB" dirty="0"/>
              <a:t> is a </a:t>
            </a:r>
            <a:r>
              <a:rPr lang="en-GB" b="1" i="1" dirty="0"/>
              <a:t>dynamic result</a:t>
            </a:r>
            <a:r>
              <a:rPr lang="en-GB" dirty="0"/>
              <a:t> of one or more relational operations (queries) operating on base relations to produce another relation.</a:t>
            </a:r>
          </a:p>
          <a:p>
            <a:pPr lvl="1"/>
            <a:r>
              <a:rPr lang="en-GB" dirty="0"/>
              <a:t>Any changes made to base relations that affect </a:t>
            </a:r>
            <a:r>
              <a:rPr lang="en-GB" i="1" dirty="0"/>
              <a:t>existing</a:t>
            </a:r>
            <a:r>
              <a:rPr lang="en-GB" dirty="0"/>
              <a:t> view attributes (columns) are immediately reflected in the </a:t>
            </a:r>
            <a:r>
              <a:rPr lang="en-GB" dirty="0" smtClean="0"/>
              <a:t>view as it is a dynamic result.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1207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3835B15-1EC1-4B0E-B212-77D36046A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22ECC5B-A53D-4020-BDB2-74C434D12910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Put simply, a view is a </a:t>
            </a:r>
            <a:r>
              <a:rPr lang="en-GB" b="1" dirty="0"/>
              <a:t>saved, reusable, defined query </a:t>
            </a:r>
            <a:r>
              <a:rPr lang="en-GB" dirty="0"/>
              <a:t>on one or more base tables and/or views.</a:t>
            </a:r>
          </a:p>
          <a:p>
            <a:r>
              <a:rPr lang="en-GB" dirty="0"/>
              <a:t>A view is a virtual relation and does not necessarily exist in the database but can be produced upon request by a particular user, at the time of request.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6345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Purpose of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/>
          <a:lstStyle/>
          <a:p>
            <a:r>
              <a:rPr lang="en-GB" dirty="0"/>
              <a:t>Provides powerful and flexible security mechanism by hiding parts of the database from certain users.</a:t>
            </a:r>
          </a:p>
          <a:p>
            <a:r>
              <a:rPr lang="en-GB" dirty="0"/>
              <a:t>Permits users to access data in a customized way, so that the same data can be seen by different users in different ways, at the same time.</a:t>
            </a:r>
          </a:p>
          <a:p>
            <a:r>
              <a:rPr lang="en-GB" dirty="0"/>
              <a:t>Can simplify complex operations on base relations. For example, operations involving joins.</a:t>
            </a:r>
          </a:p>
          <a:p>
            <a:r>
              <a:rPr lang="en-GB" dirty="0"/>
              <a:t>Views provide logical data independence.</a:t>
            </a:r>
          </a:p>
        </p:txBody>
      </p:sp>
    </p:spTree>
    <p:extLst>
      <p:ext uri="{BB962C8B-B14F-4D97-AF65-F5344CB8AC3E}">
        <p14:creationId xmlns:p14="http://schemas.microsoft.com/office/powerpoint/2010/main" val="951401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D41E352-22AA-4523-951C-8A8C64A2C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Example Uses of 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D25DCC5-7F01-4905-9F63-701177F1251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type of queries are needed to create the following?</a:t>
            </a:r>
          </a:p>
          <a:p>
            <a:pPr lvl="1"/>
            <a:r>
              <a:rPr lang="en-GB" dirty="0"/>
              <a:t>A group of users might need Branch rows that also contain the names of managers as well as other columns in Branch.</a:t>
            </a:r>
          </a:p>
          <a:p>
            <a:pPr lvl="1"/>
            <a:r>
              <a:rPr lang="en-GB" dirty="0"/>
              <a:t>Some members of staff should see Staff rows without the salary columns.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2452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D41E352-22AA-4523-951C-8A8C64A2C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Example Uses of 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D25DCC5-7F01-4905-9F63-701177F1251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type of queries are needed to create the following?</a:t>
            </a:r>
          </a:p>
          <a:p>
            <a:pPr lvl="1"/>
            <a:r>
              <a:rPr lang="en-GB" dirty="0"/>
              <a:t>Users are accustomed to calling the </a:t>
            </a:r>
            <a:r>
              <a:rPr lang="en-GB" dirty="0" err="1"/>
              <a:t>branchNo</a:t>
            </a:r>
            <a:r>
              <a:rPr lang="en-GB" dirty="0"/>
              <a:t> attribute by its full name, how do you make </a:t>
            </a:r>
            <a:r>
              <a:rPr lang="en-GB" b="1" i="1" dirty="0"/>
              <a:t>Branch Number</a:t>
            </a:r>
            <a:r>
              <a:rPr lang="en-GB" dirty="0"/>
              <a:t> the heading shown in query lists?</a:t>
            </a:r>
          </a:p>
          <a:p>
            <a:pPr lvl="1"/>
            <a:r>
              <a:rPr lang="en-GB" dirty="0"/>
              <a:t>Some members of staff should see property records only for those properties that their branch manages.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1305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23BD719-07A9-4293-AF26-A58CF6EF02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35EA6CB-21BC-4A3A-92CC-68FBC6C72D0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ViewName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[(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newColumnName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[, …]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select_statement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OPTION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endParaRPr lang="en-GB" dirty="0"/>
          </a:p>
          <a:p>
            <a:r>
              <a:rPr lang="en-GB" dirty="0"/>
              <a:t>The </a:t>
            </a:r>
            <a:r>
              <a:rPr lang="en-GB" dirty="0" err="1"/>
              <a:t>select_statement</a:t>
            </a:r>
            <a:r>
              <a:rPr lang="en-GB" dirty="0"/>
              <a:t> is the SELECT statement (query) that defines the view.</a:t>
            </a:r>
          </a:p>
          <a:p>
            <a:r>
              <a:rPr lang="en-GB" dirty="0"/>
              <a:t>A ‘new’ column name can be assigned to each column in a view, specified as a list before the select statement.</a:t>
            </a:r>
          </a:p>
          <a:p>
            <a:pPr lvl="1"/>
            <a:r>
              <a:rPr lang="en-GB" dirty="0"/>
              <a:t>If omitted, each column acquires the name of the corresponding column in the select statement.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CCD8F351-618B-4BE3-815C-4AB4EF83845A}"/>
              </a:ext>
            </a:extLst>
          </p:cNvPr>
          <p:cNvSpPr txBox="1"/>
          <p:nvPr/>
        </p:nvSpPr>
        <p:spPr>
          <a:xfrm>
            <a:off x="4659283" y="6241533"/>
            <a:ext cx="41067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WITH CHECK OPTION is discussed later.</a:t>
            </a:r>
          </a:p>
        </p:txBody>
      </p:sp>
    </p:spTree>
    <p:extLst>
      <p:ext uri="{BB962C8B-B14F-4D97-AF65-F5344CB8AC3E}">
        <p14:creationId xmlns:p14="http://schemas.microsoft.com/office/powerpoint/2010/main" val="1751391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23BD719-07A9-4293-AF26-A58CF6EF02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a View: New Column Names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35EA6CB-21BC-4A3A-92CC-68FBC6C72D0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‘New’ Column names are only required if:</a:t>
            </a:r>
          </a:p>
          <a:p>
            <a:pPr lvl="1"/>
            <a:r>
              <a:rPr lang="en-GB" dirty="0"/>
              <a:t>a column is derived from an arithmetic expression, a function, or a constant, etc.</a:t>
            </a:r>
          </a:p>
          <a:p>
            <a:pPr lvl="1"/>
            <a:r>
              <a:rPr lang="en-GB" dirty="0"/>
              <a:t>two or more columns may have the same name, e.g. as a result of a Join in the select statement.</a:t>
            </a:r>
          </a:p>
          <a:p>
            <a:pPr lvl="1"/>
            <a:r>
              <a:rPr lang="en-GB" dirty="0"/>
              <a:t>customised column name is required e.g. more descriptive or user friendly column name</a:t>
            </a:r>
            <a:r>
              <a:rPr lang="en-GB" dirty="0" smtClean="0"/>
              <a:t>.</a:t>
            </a:r>
          </a:p>
          <a:p>
            <a:r>
              <a:rPr lang="en-GB" dirty="0" smtClean="0"/>
              <a:t>New column names can be specified as a list before the select statement.</a:t>
            </a:r>
            <a:endParaRPr lang="en-GB" dirty="0"/>
          </a:p>
          <a:p>
            <a:r>
              <a:rPr lang="en-GB" b="1" i="1" dirty="0"/>
              <a:t>It </a:t>
            </a:r>
            <a:r>
              <a:rPr lang="en-GB" b="1" i="1" dirty="0" smtClean="0"/>
              <a:t>is </a:t>
            </a:r>
            <a:r>
              <a:rPr lang="en-GB" b="1" i="1" dirty="0"/>
              <a:t>easier </a:t>
            </a:r>
            <a:r>
              <a:rPr lang="en-GB" dirty="0"/>
              <a:t>to specify new column names in the select statement using </a:t>
            </a:r>
            <a:r>
              <a:rPr lang="en-GB" b="1" dirty="0"/>
              <a:t>alias names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4400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9776310-79BE-4C7C-844A-734D1A7A31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Horizontal 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E0966DE-FFDD-4C55-B56C-48E6B8D0A63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</a:t>
            </a:r>
            <a:r>
              <a:rPr lang="en-GB" b="1" dirty="0"/>
              <a:t>horizontal view</a:t>
            </a:r>
            <a:r>
              <a:rPr lang="en-GB" dirty="0"/>
              <a:t> restricts a user’s access to </a:t>
            </a:r>
            <a:r>
              <a:rPr lang="en-GB" b="1" i="1" dirty="0"/>
              <a:t>selected rows</a:t>
            </a:r>
            <a:r>
              <a:rPr lang="en-GB" dirty="0"/>
              <a:t> of one or more tables.</a:t>
            </a:r>
          </a:p>
          <a:p>
            <a:r>
              <a:rPr lang="en-GB" dirty="0"/>
              <a:t>It filters selected rows using a </a:t>
            </a:r>
            <a:r>
              <a:rPr lang="en-GB" b="1" dirty="0"/>
              <a:t>WHERE clause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1761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72EC5DA-0077-4D71-98CD-3FFC4AF1A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a Horizontal </a:t>
            </a:r>
            <a:r>
              <a:rPr lang="en-GB" dirty="0" smtClean="0"/>
              <a:t>View</a:t>
            </a:r>
            <a:br>
              <a:rPr lang="en-GB" dirty="0" smtClean="0"/>
            </a:br>
            <a:r>
              <a:rPr lang="en-GB" sz="3100" dirty="0" smtClean="0"/>
              <a:t>Contains WHERE Clause to Filter Specific Rows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1232101-B15D-40A8-9078-66AE2A5F3B4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Create a view so that the manager at branch B0003 can see the details only for staff at his/her branch.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dirty="0"/>
              <a:t>After executing the above, try the view using: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FCFFF891-4F79-4CD2-8348-C45044229FD1}"/>
              </a:ext>
            </a:extLst>
          </p:cNvPr>
          <p:cNvSpPr/>
          <p:nvPr/>
        </p:nvSpPr>
        <p:spPr>
          <a:xfrm>
            <a:off x="3779912" y="4725144"/>
            <a:ext cx="3672408" cy="532656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247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BBACBB1-E833-48AB-B3EA-BD73197F7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Vertical 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E7D30FE-7328-412A-B555-401F240A7DE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</a:t>
            </a:r>
            <a:r>
              <a:rPr lang="en-GB" b="1" dirty="0"/>
              <a:t>vertical view</a:t>
            </a:r>
            <a:r>
              <a:rPr lang="en-GB" dirty="0"/>
              <a:t> restricts a user’s </a:t>
            </a:r>
            <a:r>
              <a:rPr lang="en-GB" b="1" i="1" dirty="0"/>
              <a:t>access to selected columns</a:t>
            </a:r>
            <a:r>
              <a:rPr lang="en-GB" dirty="0"/>
              <a:t> of one or more tables.</a:t>
            </a:r>
          </a:p>
          <a:p>
            <a:r>
              <a:rPr lang="en-GB" dirty="0"/>
              <a:t>Commonly used where the data stored in a table is used by various users and user groups.</a:t>
            </a:r>
          </a:p>
          <a:p>
            <a:r>
              <a:rPr lang="en-GB" dirty="0"/>
              <a:t>Vertical views provide a mechanism to provide the users and user groups with virtual tables composed of only the columns they need.</a:t>
            </a:r>
          </a:p>
          <a:p>
            <a:pPr lvl="1"/>
            <a:r>
              <a:rPr lang="en-GB" dirty="0"/>
              <a:t>You specify only the columns needed by the users as part of the SELECT column list.</a:t>
            </a:r>
          </a:p>
        </p:txBody>
      </p:sp>
    </p:spTree>
    <p:extLst>
      <p:ext uri="{BB962C8B-B14F-4D97-AF65-F5344CB8AC3E}">
        <p14:creationId xmlns:p14="http://schemas.microsoft.com/office/powerpoint/2010/main" val="2561785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F354D0E-4A05-4A3A-8592-732E60DCAB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a Vertical </a:t>
            </a:r>
            <a:r>
              <a:rPr lang="en-GB" dirty="0" smtClean="0"/>
              <a:t>View</a:t>
            </a:r>
            <a:br>
              <a:rPr lang="en-GB" dirty="0" smtClean="0"/>
            </a:br>
            <a:r>
              <a:rPr lang="en-GB" sz="3100" dirty="0" smtClean="0"/>
              <a:t>Selects Specific Columns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FB5E62A-5DBB-4467-A916-FB632946F05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Create a view of staff details at Branch B003, but excluding staff salaries.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Branch3Staff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position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dirty="0"/>
              <a:t>This could also be written using the previous view, </a:t>
            </a:r>
            <a:r>
              <a:rPr lang="en-GB" b="1" dirty="0"/>
              <a:t>Branch3ManagerStaff</a:t>
            </a:r>
            <a:r>
              <a:rPr lang="en-GB" dirty="0"/>
              <a:t>, instead of the staff table (no need to add the WHERE clause again). 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Branch3Staff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position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Branch3ManagerStaff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400" dirty="0"/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C64A0748-FE87-46B8-A558-3547A8CC4C4D}"/>
              </a:ext>
            </a:extLst>
          </p:cNvPr>
          <p:cNvSpPr/>
          <p:nvPr/>
        </p:nvSpPr>
        <p:spPr>
          <a:xfrm>
            <a:off x="2051720" y="5517232"/>
            <a:ext cx="3168352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435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B7EB2E5-D59A-41A8-9DA9-216B2E12FF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Grouped and Joined Views</a:t>
            </a:r>
            <a:br>
              <a:rPr lang="en-GB" dirty="0"/>
            </a:br>
            <a:r>
              <a:rPr lang="en-GB" sz="3100" dirty="0"/>
              <a:t>Using the GROUP BY and JOIN Clauses in a View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D7FB305-D8DD-41CB-947F-47D8D0D8BAF6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Create a view of staff who manage properties for rent showing the branch number they work at, their staff number and the number of properties they manage.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StaffPropertyCount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(*)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numProperties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s </a:t>
            </a:r>
            <a:b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Property p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GROUP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1347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129459E-2B6D-44BD-AA8F-933E9D7A2C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Deleting a View: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C9CF536-17A9-413B-8F57-9B718ADF2C3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do you think is the SQL command to delete a view?</a:t>
            </a:r>
          </a:p>
        </p:txBody>
      </p:sp>
    </p:spTree>
    <p:extLst>
      <p:ext uri="{BB962C8B-B14F-4D97-AF65-F5344CB8AC3E}">
        <p14:creationId xmlns:p14="http://schemas.microsoft.com/office/powerpoint/2010/main" val="3809365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9C5938E-0F4C-40F7-82F2-C3FE1DC4CE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a View: WITH CHECK Option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6754FAE-B9C2-469A-80A3-00D86E48364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94360" lvl="2" indent="0">
              <a:buClr>
                <a:srgbClr val="DA1F28"/>
              </a:buClr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ViewName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[(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newColumnName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[, …]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select_statement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OPTION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endParaRPr lang="en-GB" dirty="0"/>
          </a:p>
          <a:p>
            <a:r>
              <a:rPr lang="en-GB" dirty="0"/>
              <a:t>It ensures that if a </a:t>
            </a:r>
            <a:r>
              <a:rPr lang="en-GB" b="1" i="1" dirty="0"/>
              <a:t>new or updated row fails to satisfy the WHERE clause of the view</a:t>
            </a:r>
            <a:r>
              <a:rPr lang="en-GB" dirty="0"/>
              <a:t>, it is </a:t>
            </a:r>
            <a:r>
              <a:rPr lang="en-GB" u="sng" dirty="0"/>
              <a:t>not added</a:t>
            </a:r>
            <a:r>
              <a:rPr lang="en-GB" dirty="0"/>
              <a:t> to the underlying base table.</a:t>
            </a:r>
          </a:p>
          <a:p>
            <a:pPr lvl="1"/>
            <a:r>
              <a:rPr lang="en-GB" dirty="0"/>
              <a:t>It forces all </a:t>
            </a:r>
            <a:r>
              <a:rPr lang="en-GB" b="1" dirty="0"/>
              <a:t>data updates</a:t>
            </a:r>
            <a:r>
              <a:rPr lang="en-GB" dirty="0"/>
              <a:t> executed </a:t>
            </a:r>
            <a:r>
              <a:rPr lang="en-GB" b="1" dirty="0"/>
              <a:t>using the view</a:t>
            </a:r>
            <a:r>
              <a:rPr lang="en-GB" dirty="0"/>
              <a:t> to </a:t>
            </a:r>
            <a:r>
              <a:rPr lang="en-GB" b="1" dirty="0"/>
              <a:t>follow the criteria</a:t>
            </a:r>
            <a:r>
              <a:rPr lang="en-GB" dirty="0"/>
              <a:t> set within the </a:t>
            </a:r>
            <a:r>
              <a:rPr lang="en-GB" dirty="0" smtClean="0"/>
              <a:t>WHERE clause of the </a:t>
            </a:r>
            <a:r>
              <a:rPr lang="en-GB" dirty="0" err="1" smtClean="0"/>
              <a:t>select_statement</a:t>
            </a:r>
            <a:r>
              <a:rPr lang="en-GB" dirty="0"/>
              <a:t>.</a:t>
            </a:r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8460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WITH CHECK OPTION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/>
          </a:bodyPr>
          <a:lstStyle/>
          <a:p>
            <a:r>
              <a:rPr lang="en-GB" dirty="0"/>
              <a:t>In a </a:t>
            </a:r>
            <a:r>
              <a:rPr lang="en-GB" b="1" dirty="0"/>
              <a:t>horizontal view</a:t>
            </a:r>
            <a:r>
              <a:rPr lang="en-GB" dirty="0"/>
              <a:t>, rows exist in the view results because </a:t>
            </a:r>
            <a:r>
              <a:rPr lang="en-GB" dirty="0" smtClean="0"/>
              <a:t>they </a:t>
            </a:r>
            <a:r>
              <a:rPr lang="en-GB" b="1" i="1" dirty="0" smtClean="0"/>
              <a:t>satisfy the WHERE condition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/>
              <a:t>Because views are dynamic: </a:t>
            </a:r>
          </a:p>
          <a:p>
            <a:pPr lvl="1"/>
            <a:r>
              <a:rPr lang="en-GB" dirty="0"/>
              <a:t>If a row is altered such that it no longer satisfies the WHERE condition, it will disappear from the view.</a:t>
            </a:r>
          </a:p>
          <a:p>
            <a:pPr lvl="1"/>
            <a:r>
              <a:rPr lang="en-GB" dirty="0"/>
              <a:t>New rows will also appear in a view when an insert or update causes them to satisfy the WHERE condition.</a:t>
            </a:r>
          </a:p>
          <a:p>
            <a:r>
              <a:rPr lang="en-GB" dirty="0"/>
              <a:t>The rows that enter or leave a view are called </a:t>
            </a:r>
            <a:r>
              <a:rPr lang="en-GB" b="1" i="1" dirty="0"/>
              <a:t>migrating rows</a:t>
            </a:r>
            <a:r>
              <a:rPr lang="en-GB" dirty="0"/>
              <a:t>.</a:t>
            </a:r>
          </a:p>
          <a:p>
            <a:r>
              <a:rPr lang="en-GB" dirty="0"/>
              <a:t>Using WITH CHECK OPTION prevents a row from migrating out of (</a:t>
            </a:r>
            <a:r>
              <a:rPr lang="en-GB" b="1" dirty="0"/>
              <a:t>leaving</a:t>
            </a:r>
            <a:r>
              <a:rPr lang="en-GB" dirty="0"/>
              <a:t>) a view.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4578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Consider the following view we created earlier: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If I modify this view definition to: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400" dirty="0"/>
              <a:t/>
            </a:r>
            <a:br>
              <a:rPr lang="en-GB" sz="2400" dirty="0"/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OPTION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400" dirty="0"/>
          </a:p>
          <a:p>
            <a:r>
              <a:rPr lang="en-GB" dirty="0"/>
              <a:t>Can I run the following query?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'B0005'</a:t>
            </a:r>
            <a:b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'S28003'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5C0D9AD1-6084-4A6B-B07D-9B7A342AD46E}"/>
              </a:ext>
            </a:extLst>
          </p:cNvPr>
          <p:cNvSpPr/>
          <p:nvPr/>
        </p:nvSpPr>
        <p:spPr>
          <a:xfrm>
            <a:off x="1115616" y="4581128"/>
            <a:ext cx="3456384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278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WITH CHECK OPTION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r>
              <a:rPr lang="en-GB" dirty="0"/>
              <a:t>If the view definition is changed to: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400" dirty="0"/>
              <a:t/>
            </a:r>
            <a:br>
              <a:rPr lang="en-GB" sz="2400" dirty="0"/>
            </a:b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OPTION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400" dirty="0"/>
          </a:p>
          <a:p>
            <a:r>
              <a:rPr lang="en-GB" dirty="0"/>
              <a:t>You </a:t>
            </a:r>
            <a:r>
              <a:rPr lang="en-GB" b="1" u="sng" dirty="0"/>
              <a:t>cannot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Use this view to update the branch number of any row to another branch number e.g. B0002 as the </a:t>
            </a:r>
            <a:r>
              <a:rPr lang="en-GB" i="1" dirty="0"/>
              <a:t>updated row will no longer be part of this view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Use this view to insert a new row with a branch number not equal to B0003 as the </a:t>
            </a:r>
            <a:r>
              <a:rPr lang="en-GB" i="1" dirty="0"/>
              <a:t>inserted row will not be part of this view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6DC5C534-8BFE-496C-9F42-597E9E7335D4}"/>
              </a:ext>
            </a:extLst>
          </p:cNvPr>
          <p:cNvSpPr/>
          <p:nvPr/>
        </p:nvSpPr>
        <p:spPr>
          <a:xfrm>
            <a:off x="1115616" y="3212976"/>
            <a:ext cx="3456384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281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do you think will happen if you initially created a view using a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/>
              <a:t> query: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Branch3Staff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b="1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6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b="1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You then later updated the base table, Staff, by adding new column(s).</a:t>
            </a:r>
          </a:p>
          <a:p>
            <a:r>
              <a:rPr lang="en-GB" dirty="0"/>
              <a:t>If you execute the following query, will the new columns be included in the query results?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Branch3Staff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300192" y="2636912"/>
            <a:ext cx="1584176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145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BFE667A-CC4D-4678-9532-D35F5A4D77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Updateable 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F77FA07-9B7C-46E5-8C37-C4A84B067E2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Consider the </a:t>
            </a:r>
            <a:r>
              <a:rPr lang="en-GB" dirty="0" smtClean="0"/>
              <a:t>view, </a:t>
            </a:r>
            <a:r>
              <a:rPr lang="en-GB" dirty="0" err="1" smtClean="0"/>
              <a:t>StaffPropertyCount</a:t>
            </a:r>
            <a:r>
              <a:rPr lang="en-GB" dirty="0" smtClean="0"/>
              <a:t>, created earlier. </a:t>
            </a:r>
            <a:r>
              <a:rPr lang="en-GB" dirty="0"/>
              <a:t>If you try to execute the following query, it fails:</a:t>
            </a:r>
          </a:p>
          <a:p>
            <a:pPr marL="594360" lvl="2" indent="0">
              <a:buClr>
                <a:srgbClr val="DA1F28"/>
              </a:buClr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StaffPropertyCount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'S29003'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3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r>
              <a:rPr lang="en-GB" dirty="0"/>
              <a:t>What do you think is wrong with this SQL statement?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2771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0ED422C-893A-4A0D-9EBB-960AE2B5D4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Updateable 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08524EA-3F92-4A7C-9E25-E73134440A2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For a view to be updateable, the DBMS must be able to trace any row or column in the view back to its original row or column in the source table.</a:t>
            </a:r>
          </a:p>
          <a:p>
            <a:pPr lvl="1"/>
            <a:r>
              <a:rPr lang="en-GB" dirty="0"/>
              <a:t>It needs the </a:t>
            </a:r>
            <a:r>
              <a:rPr lang="en-GB" b="1" i="1" dirty="0"/>
              <a:t>primary key(s)</a:t>
            </a:r>
            <a:r>
              <a:rPr lang="en-GB" dirty="0"/>
              <a:t>.</a:t>
            </a:r>
          </a:p>
          <a:p>
            <a:r>
              <a:rPr lang="en-GB" dirty="0"/>
              <a:t>The previous query violates the rules of updateable views.</a:t>
            </a:r>
          </a:p>
          <a:p>
            <a:pPr lvl="1"/>
            <a:r>
              <a:rPr lang="en-GB" dirty="0"/>
              <a:t>How do you specify which properties the staff manages? (The count is determined </a:t>
            </a:r>
            <a:r>
              <a:rPr lang="en-GB" dirty="0" smtClean="0"/>
              <a:t>by </a:t>
            </a:r>
            <a:r>
              <a:rPr lang="en-GB" dirty="0"/>
              <a:t>properties managed.)</a:t>
            </a:r>
          </a:p>
          <a:p>
            <a:pPr lvl="1"/>
            <a:r>
              <a:rPr lang="en-GB" dirty="0"/>
              <a:t>Also, you are inserting a new record, what about the </a:t>
            </a:r>
            <a:r>
              <a:rPr lang="en-GB" i="1" dirty="0"/>
              <a:t>other non-null columns</a:t>
            </a:r>
            <a:r>
              <a:rPr lang="en-GB" dirty="0"/>
              <a:t> in the Property Table?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5301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How do you think giving users access to views instead of base tables may be used as a security mechanism?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0263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Views and Security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Views provide a powerful and flexible security mechanism that can be used to hide parts of the database from certain users.</a:t>
            </a:r>
          </a:p>
          <a:p>
            <a:pPr lvl="1"/>
            <a:r>
              <a:rPr lang="en-GB" dirty="0"/>
              <a:t>The user is not aware of the existence of any hidden columns or rows missing from the view.</a:t>
            </a:r>
          </a:p>
          <a:p>
            <a:r>
              <a:rPr lang="en-GB" dirty="0"/>
              <a:t>A view can be defined using multiple tables with users being granted access to the views but not to the underlying base tables.</a:t>
            </a:r>
          </a:p>
          <a:p>
            <a:pPr lvl="1"/>
            <a:r>
              <a:rPr lang="en-GB" dirty="0"/>
              <a:t>In this way, the view is more restrictive than simply having privileges granted to users on base table(s).</a:t>
            </a:r>
          </a:p>
        </p:txBody>
      </p:sp>
    </p:spTree>
    <p:extLst>
      <p:ext uri="{BB962C8B-B14F-4D97-AF65-F5344CB8AC3E}">
        <p14:creationId xmlns:p14="http://schemas.microsoft.com/office/powerpoint/2010/main" val="3936613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Advantages and Disadvantages of Views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676672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Important</a:t>
            </a:r>
            <a:r>
              <a:rPr lang="en-GB" dirty="0"/>
              <a:t>: Read up the notes on Moodle</a:t>
            </a:r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609600" y="2276872"/>
            <a:ext cx="38862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/>
              <a:buNone/>
            </a:pPr>
            <a:r>
              <a:rPr lang="en-GB" b="1" dirty="0"/>
              <a:t>Advantages</a:t>
            </a:r>
          </a:p>
          <a:p>
            <a:r>
              <a:rPr lang="en-GB" dirty="0"/>
              <a:t>Data independence</a:t>
            </a:r>
          </a:p>
          <a:p>
            <a:r>
              <a:rPr lang="en-GB" dirty="0"/>
              <a:t>Currency</a:t>
            </a:r>
          </a:p>
          <a:p>
            <a:r>
              <a:rPr lang="en-GB" dirty="0"/>
              <a:t>Improved security</a:t>
            </a:r>
          </a:p>
          <a:p>
            <a:r>
              <a:rPr lang="en-GB" dirty="0"/>
              <a:t>Reduced complexity</a:t>
            </a:r>
          </a:p>
          <a:p>
            <a:r>
              <a:rPr lang="en-GB" dirty="0"/>
              <a:t>Convenience</a:t>
            </a:r>
          </a:p>
          <a:p>
            <a:r>
              <a:rPr lang="en-GB" dirty="0"/>
              <a:t>Customisation</a:t>
            </a:r>
          </a:p>
          <a:p>
            <a:r>
              <a:rPr lang="en-GB" dirty="0"/>
              <a:t>Data integrity</a:t>
            </a:r>
          </a:p>
        </p:txBody>
      </p:sp>
      <p:sp>
        <p:nvSpPr>
          <p:cNvPr id="7" name="Content Placeholder 5"/>
          <p:cNvSpPr txBox="1">
            <a:spLocks/>
          </p:cNvSpPr>
          <p:nvPr/>
        </p:nvSpPr>
        <p:spPr>
          <a:xfrm>
            <a:off x="4844901" y="2276872"/>
            <a:ext cx="3886200" cy="4572000"/>
          </a:xfrm>
          <a:prstGeom prst="rect">
            <a:avLst/>
          </a:prstGeom>
        </p:spPr>
        <p:txBody>
          <a:bodyPr/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/>
              <a:buNone/>
            </a:pPr>
            <a:r>
              <a:rPr lang="en-GB" b="1"/>
              <a:t>Disadvantages</a:t>
            </a:r>
          </a:p>
          <a:p>
            <a:r>
              <a:rPr lang="en-GB"/>
              <a:t>Update restrictions</a:t>
            </a:r>
          </a:p>
          <a:p>
            <a:r>
              <a:rPr lang="en-GB"/>
              <a:t>Structure restrictions</a:t>
            </a:r>
          </a:p>
          <a:p>
            <a:r>
              <a:rPr lang="en-GB"/>
              <a:t>Performance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214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/>
      <p:bldP spid="7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Restrictions on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/>
          </a:bodyPr>
          <a:lstStyle/>
          <a:p>
            <a:r>
              <a:rPr lang="en-GB" dirty="0"/>
              <a:t>Although standard ISO SQL imposes a number of restrictions on the creation, update and use of views, there are considerable variations among DBMSs.</a:t>
            </a:r>
          </a:p>
          <a:p>
            <a:r>
              <a:rPr lang="en-GB" dirty="0"/>
              <a:t>Thus, what is allowed in one DBMS may not necessarily be allowed in another.</a:t>
            </a:r>
          </a:p>
          <a:p>
            <a:pPr lvl="1"/>
            <a:r>
              <a:rPr lang="en-GB" dirty="0"/>
              <a:t>For example, MS SQL Server allows all the ISO  restrictions imposed on creating views.</a:t>
            </a:r>
          </a:p>
          <a:p>
            <a:r>
              <a:rPr lang="en-GB" dirty="0"/>
              <a:t>See extra notes for more about </a:t>
            </a:r>
            <a:r>
              <a:rPr lang="en-GB" dirty="0"/>
              <a:t>these restrictions.</a:t>
            </a:r>
          </a:p>
        </p:txBody>
      </p:sp>
    </p:spTree>
    <p:extLst>
      <p:ext uri="{BB962C8B-B14F-4D97-AF65-F5344CB8AC3E}">
        <p14:creationId xmlns:p14="http://schemas.microsoft.com/office/powerpoint/2010/main" val="1938298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Revision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Discuss the advantages and disadvantage of views.</a:t>
            </a:r>
          </a:p>
          <a:p>
            <a:r>
              <a:rPr lang="en-GB" dirty="0"/>
              <a:t>How can views be used as a security mechanism in a Database?</a:t>
            </a:r>
          </a:p>
        </p:txBody>
      </p:sp>
    </p:spTree>
    <p:extLst>
      <p:ext uri="{BB962C8B-B14F-4D97-AF65-F5344CB8AC3E}">
        <p14:creationId xmlns:p14="http://schemas.microsoft.com/office/powerpoint/2010/main" val="3826550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74875647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129459E-2B6D-44BD-AA8F-933E9D7A2C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Deleting a View: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C9CF536-17A9-413B-8F57-9B718ADF2C3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do you think is the SQL command to delete a view?</a:t>
            </a:r>
          </a:p>
          <a:p>
            <a:r>
              <a:rPr lang="en-GB" dirty="0"/>
              <a:t>A view is removed from the database using the DROP VIEW statement (ISO):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DROP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VIEW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ViewName</a:t>
            </a:r>
            <a:endParaRPr lang="en-GB" dirty="0"/>
          </a:p>
          <a:p>
            <a:r>
              <a:rPr lang="en-GB" dirty="0"/>
              <a:t>The view definition is deleted from the database.</a:t>
            </a:r>
          </a:p>
          <a:p>
            <a:r>
              <a:rPr lang="en-GB" dirty="0"/>
              <a:t>MS SQL Server provides an alternative syntax to first check if the view exists in newer versions.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DROP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 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IF EXISTS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ViewName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6813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11342</TotalTime>
  <Words>1599</Words>
  <Application>Microsoft Office PowerPoint</Application>
  <PresentationFormat>On-screen Show (4:3)</PresentationFormat>
  <Paragraphs>181</Paragraphs>
  <Slides>29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SQL DATA Definition Language (DDL): Views</vt:lpstr>
      <vt:lpstr>Today’s Lecture</vt:lpstr>
      <vt:lpstr>Views</vt:lpstr>
      <vt:lpstr>Views</vt:lpstr>
      <vt:lpstr>Purpose of Views</vt:lpstr>
      <vt:lpstr>Some Example Uses of Views</vt:lpstr>
      <vt:lpstr>Some Example Uses of Views</vt:lpstr>
      <vt:lpstr>Creating a View</vt:lpstr>
      <vt:lpstr>Creating a View: New Column Names</vt:lpstr>
      <vt:lpstr>Horizontal Views</vt:lpstr>
      <vt:lpstr>Creating a Horizontal View Contains WHERE Clause to Filter Specific Rows</vt:lpstr>
      <vt:lpstr>Vertical Views</vt:lpstr>
      <vt:lpstr>Creating a Vertical View Selects Specific Columns</vt:lpstr>
      <vt:lpstr>Grouped and Joined Views Using the GROUP BY and JOIN Clauses in a View</vt:lpstr>
      <vt:lpstr>Deleting a View: Exercise</vt:lpstr>
      <vt:lpstr>Creating a View: WITH CHECK Option</vt:lpstr>
      <vt:lpstr>WITH CHECK OPTION</vt:lpstr>
      <vt:lpstr>Question</vt:lpstr>
      <vt:lpstr>Using WITH CHECK OPTION</vt:lpstr>
      <vt:lpstr>Question</vt:lpstr>
      <vt:lpstr>Updateable Views</vt:lpstr>
      <vt:lpstr>Updateable Views</vt:lpstr>
      <vt:lpstr>Question</vt:lpstr>
      <vt:lpstr>Views and Security</vt:lpstr>
      <vt:lpstr>Advantages and Disadvantages of Views</vt:lpstr>
      <vt:lpstr>Restrictions on Views</vt:lpstr>
      <vt:lpstr>Revision Questions</vt:lpstr>
      <vt:lpstr>Lab Exercise</vt:lpstr>
      <vt:lpstr>Deleting a View: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1744</cp:revision>
  <cp:lastPrinted>2014-09-29T16:21:25Z</cp:lastPrinted>
  <dcterms:created xsi:type="dcterms:W3CDTF">2013-09-18T07:00:31Z</dcterms:created>
  <dcterms:modified xsi:type="dcterms:W3CDTF">2019-01-09T08:48:27Z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