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427" r:id="rId3"/>
    <p:sldId id="425" r:id="rId4"/>
    <p:sldId id="424" r:id="rId5"/>
    <p:sldId id="423" r:id="rId6"/>
    <p:sldId id="2489" r:id="rId7"/>
    <p:sldId id="517" r:id="rId8"/>
    <p:sldId id="249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6159BD-758B-414B-ACD4-6FA319C1F45D}" v="3" dt="2021-05-19T13:24:04.2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846"/>
  </p:normalViewPr>
  <p:slideViewPr>
    <p:cSldViewPr snapToGrid="0" snapToObjects="1">
      <p:cViewPr varScale="1">
        <p:scale>
          <a:sx n="112" d="100"/>
          <a:sy n="112" d="100"/>
        </p:scale>
        <p:origin x="57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uart Morgan" userId="1aa4e975-22b9-445c-a42a-81b89751dafc" providerId="ADAL" clId="{736159BD-758B-414B-ACD4-6FA319C1F45D}"/>
    <pc:docChg chg="undo custSel modSld sldOrd">
      <pc:chgData name="Stuart Morgan" userId="1aa4e975-22b9-445c-a42a-81b89751dafc" providerId="ADAL" clId="{736159BD-758B-414B-ACD4-6FA319C1F45D}" dt="2021-05-19T13:29:36.405" v="165" actId="20577"/>
      <pc:docMkLst>
        <pc:docMk/>
      </pc:docMkLst>
      <pc:sldChg chg="modSp mod">
        <pc:chgData name="Stuart Morgan" userId="1aa4e975-22b9-445c-a42a-81b89751dafc" providerId="ADAL" clId="{736159BD-758B-414B-ACD4-6FA319C1F45D}" dt="2021-05-19T13:26:37.687" v="154" actId="20577"/>
        <pc:sldMkLst>
          <pc:docMk/>
          <pc:sldMk cId="1393242059" sldId="423"/>
        </pc:sldMkLst>
        <pc:spChg chg="mod">
          <ac:chgData name="Stuart Morgan" userId="1aa4e975-22b9-445c-a42a-81b89751dafc" providerId="ADAL" clId="{736159BD-758B-414B-ACD4-6FA319C1F45D}" dt="2021-05-19T13:18:49.387" v="7" actId="1076"/>
          <ac:spMkLst>
            <pc:docMk/>
            <pc:sldMk cId="1393242059" sldId="423"/>
            <ac:spMk id="10" creationId="{58E21C28-84DD-4B9E-B44F-A64822DF6DD9}"/>
          </ac:spMkLst>
        </pc:spChg>
        <pc:spChg chg="mod">
          <ac:chgData name="Stuart Morgan" userId="1aa4e975-22b9-445c-a42a-81b89751dafc" providerId="ADAL" clId="{736159BD-758B-414B-ACD4-6FA319C1F45D}" dt="2021-05-19T13:24:04.257" v="121" actId="1076"/>
          <ac:spMkLst>
            <pc:docMk/>
            <pc:sldMk cId="1393242059" sldId="423"/>
            <ac:spMk id="45058" creationId="{00000000-0000-0000-0000-000000000000}"/>
          </ac:spMkLst>
        </pc:spChg>
        <pc:graphicFrameChg chg="mod modGraphic">
          <ac:chgData name="Stuart Morgan" userId="1aa4e975-22b9-445c-a42a-81b89751dafc" providerId="ADAL" clId="{736159BD-758B-414B-ACD4-6FA319C1F45D}" dt="2021-05-19T13:26:37.687" v="154" actId="20577"/>
          <ac:graphicFrameMkLst>
            <pc:docMk/>
            <pc:sldMk cId="1393242059" sldId="423"/>
            <ac:graphicFrameMk id="4" creationId="{00000000-0000-0000-0000-000000000000}"/>
          </ac:graphicFrameMkLst>
        </pc:graphicFrameChg>
      </pc:sldChg>
      <pc:sldChg chg="ord">
        <pc:chgData name="Stuart Morgan" userId="1aa4e975-22b9-445c-a42a-81b89751dafc" providerId="ADAL" clId="{736159BD-758B-414B-ACD4-6FA319C1F45D}" dt="2021-05-19T13:18:06.045" v="0" actId="20578"/>
        <pc:sldMkLst>
          <pc:docMk/>
          <pc:sldMk cId="4208312469" sldId="424"/>
        </pc:sldMkLst>
      </pc:sldChg>
      <pc:sldChg chg="ord">
        <pc:chgData name="Stuart Morgan" userId="1aa4e975-22b9-445c-a42a-81b89751dafc" providerId="ADAL" clId="{736159BD-758B-414B-ACD4-6FA319C1F45D}" dt="2021-05-19T13:18:09.720" v="1" actId="20578"/>
        <pc:sldMkLst>
          <pc:docMk/>
          <pc:sldMk cId="187323424" sldId="425"/>
        </pc:sldMkLst>
      </pc:sldChg>
      <pc:sldChg chg="modSp mod ord">
        <pc:chgData name="Stuart Morgan" userId="1aa4e975-22b9-445c-a42a-81b89751dafc" providerId="ADAL" clId="{736159BD-758B-414B-ACD4-6FA319C1F45D}" dt="2021-05-19T13:18:26.831" v="4" actId="20577"/>
        <pc:sldMkLst>
          <pc:docMk/>
          <pc:sldMk cId="2936344821" sldId="427"/>
        </pc:sldMkLst>
        <pc:spChg chg="mod">
          <ac:chgData name="Stuart Morgan" userId="1aa4e975-22b9-445c-a42a-81b89751dafc" providerId="ADAL" clId="{736159BD-758B-414B-ACD4-6FA319C1F45D}" dt="2021-05-19T13:18:26.831" v="4" actId="20577"/>
          <ac:spMkLst>
            <pc:docMk/>
            <pc:sldMk cId="2936344821" sldId="427"/>
            <ac:spMk id="50179" creationId="{00000000-0000-0000-0000-000000000000}"/>
          </ac:spMkLst>
        </pc:spChg>
      </pc:sldChg>
      <pc:sldChg chg="modSp mod">
        <pc:chgData name="Stuart Morgan" userId="1aa4e975-22b9-445c-a42a-81b89751dafc" providerId="ADAL" clId="{736159BD-758B-414B-ACD4-6FA319C1F45D}" dt="2021-05-19T13:29:36.405" v="165" actId="20577"/>
        <pc:sldMkLst>
          <pc:docMk/>
          <pc:sldMk cId="578739084" sldId="2489"/>
        </pc:sldMkLst>
        <pc:spChg chg="mod">
          <ac:chgData name="Stuart Morgan" userId="1aa4e975-22b9-445c-a42a-81b89751dafc" providerId="ADAL" clId="{736159BD-758B-414B-ACD4-6FA319C1F45D}" dt="2021-05-19T13:28:53.053" v="159" actId="1076"/>
          <ac:spMkLst>
            <pc:docMk/>
            <pc:sldMk cId="578739084" sldId="2489"/>
            <ac:spMk id="7" creationId="{06E3AE96-4669-4CD6-96F4-8D07FFC7A6F9}"/>
          </ac:spMkLst>
        </pc:spChg>
        <pc:graphicFrameChg chg="mod modGraphic">
          <ac:chgData name="Stuart Morgan" userId="1aa4e975-22b9-445c-a42a-81b89751dafc" providerId="ADAL" clId="{736159BD-758B-414B-ACD4-6FA319C1F45D}" dt="2021-05-19T13:29:36.405" v="165" actId="20577"/>
          <ac:graphicFrameMkLst>
            <pc:docMk/>
            <pc:sldMk cId="578739084" sldId="2489"/>
            <ac:graphicFrameMk id="6" creationId="{E0B4D28F-76AA-4788-A149-6D39D1DAD6EF}"/>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40E3DE-4CB2-4343-A5F2-7DE986C6B6F2}" type="datetimeFigureOut">
              <a:rPr lang="en-GB" smtClean="0"/>
              <a:t>19/05/2021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D93D9F-C02B-BA49-B571-2B8F49625DBA}" type="slidenum">
              <a:rPr lang="en-GB" smtClean="0"/>
              <a:t>‹#›</a:t>
            </a:fld>
            <a:endParaRPr lang="en-GB"/>
          </a:p>
        </p:txBody>
      </p:sp>
    </p:spTree>
    <p:extLst>
      <p:ext uri="{BB962C8B-B14F-4D97-AF65-F5344CB8AC3E}">
        <p14:creationId xmlns:p14="http://schemas.microsoft.com/office/powerpoint/2010/main" val="2363877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8113" y="768350"/>
            <a:ext cx="6823075" cy="3838575"/>
          </a:xfrm>
        </p:spPr>
      </p:sp>
      <p:sp>
        <p:nvSpPr>
          <p:cNvPr id="3" name="Espace réservé des commentaires 2"/>
          <p:cNvSpPr>
            <a:spLocks noGrp="1"/>
          </p:cNvSpPr>
          <p:nvPr>
            <p:ph type="body" idx="1"/>
          </p:nvPr>
        </p:nvSpPr>
        <p:spPr/>
        <p:txBody>
          <a:bodyPr/>
          <a:lstStyle/>
          <a:p>
            <a:r>
              <a:rPr lang="fr-FR" dirty="0"/>
              <a:t>Time : 2 </a:t>
            </a:r>
            <a:r>
              <a:rPr lang="fr-FR" dirty="0" err="1"/>
              <a:t>mins</a:t>
            </a:r>
            <a:endParaRPr lang="fr-FR" dirty="0"/>
          </a:p>
        </p:txBody>
      </p:sp>
      <p:sp>
        <p:nvSpPr>
          <p:cNvPr id="4" name="Espace réservé du numéro de diapositive 3"/>
          <p:cNvSpPr>
            <a:spLocks noGrp="1"/>
          </p:cNvSpPr>
          <p:nvPr>
            <p:ph type="sldNum" sz="quarter" idx="10"/>
          </p:nvPr>
        </p:nvSpPr>
        <p:spPr/>
        <p:txBody>
          <a:bodyPr/>
          <a:lstStyle/>
          <a:p>
            <a:fld id="{B542CC16-AA57-4F6A-AAD8-67C84C3A73E2}" type="slidenum">
              <a:rPr lang="fr-FR" smtClean="0"/>
              <a:t>2</a:t>
            </a:fld>
            <a:endParaRPr lang="fr-FR"/>
          </a:p>
        </p:txBody>
      </p:sp>
      <p:sp>
        <p:nvSpPr>
          <p:cNvPr id="5" name="Espace réservé du pied de page 4"/>
          <p:cNvSpPr>
            <a:spLocks noGrp="1"/>
          </p:cNvSpPr>
          <p:nvPr>
            <p:ph type="ftr" sz="quarter" idx="11"/>
          </p:nvPr>
        </p:nvSpPr>
        <p:spPr/>
        <p:txBody>
          <a:bodyPr/>
          <a:lstStyle/>
          <a:p>
            <a:r>
              <a:rPr lang="en-US" dirty="0"/>
              <a:t>(c) e-</a:t>
            </a:r>
            <a:r>
              <a:rPr lang="en-US" dirty="0" err="1"/>
              <a:t>bda</a:t>
            </a:r>
            <a:r>
              <a:rPr lang="en-US" dirty="0"/>
              <a:t> </a:t>
            </a:r>
            <a:r>
              <a:rPr lang="en-US" dirty="0" err="1"/>
              <a:t>institut</a:t>
            </a:r>
            <a:r>
              <a:rPr lang="en-US" dirty="0"/>
              <a:t> ltd</a:t>
            </a:r>
            <a:endParaRPr lang="fr-FR" dirty="0"/>
          </a:p>
        </p:txBody>
      </p:sp>
      <p:sp>
        <p:nvSpPr>
          <p:cNvPr id="6" name="Espace réservé de l'en-tête 5"/>
          <p:cNvSpPr>
            <a:spLocks noGrp="1"/>
          </p:cNvSpPr>
          <p:nvPr>
            <p:ph type="hdr" sz="quarter" idx="12"/>
          </p:nvPr>
        </p:nvSpPr>
        <p:spPr/>
        <p:txBody>
          <a:bodyPr/>
          <a:lstStyle/>
          <a:p>
            <a:r>
              <a:rPr lang="en-US"/>
              <a:t>C LEVEL SELLING WITH FINANCIAL ACUMEN</a:t>
            </a:r>
            <a:endParaRPr lang="fr-FR"/>
          </a:p>
        </p:txBody>
      </p:sp>
    </p:spTree>
    <p:extLst>
      <p:ext uri="{BB962C8B-B14F-4D97-AF65-F5344CB8AC3E}">
        <p14:creationId xmlns:p14="http://schemas.microsoft.com/office/powerpoint/2010/main" val="26908901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hdr" sz="quarter"/>
          </p:nvPr>
        </p:nvSpPr>
        <p:spPr>
          <a:ln/>
        </p:spPr>
        <p:txBody>
          <a:bodyPr/>
          <a:lstStyle/>
          <a:p>
            <a:r>
              <a:rPr lang="en-US">
                <a:solidFill>
                  <a:prstClr val="black"/>
                </a:solidFill>
              </a:rPr>
              <a:t>C LEVEL SELLING WITH FINANCIAL ACUMEN</a:t>
            </a:r>
            <a:endParaRPr lang="fr-FR">
              <a:solidFill>
                <a:prstClr val="black"/>
              </a:solidFill>
            </a:endParaRPr>
          </a:p>
        </p:txBody>
      </p:sp>
      <p:sp>
        <p:nvSpPr>
          <p:cNvPr id="5" name="Rectangle 3"/>
          <p:cNvSpPr>
            <a:spLocks noGrp="1" noChangeArrowheads="1"/>
          </p:cNvSpPr>
          <p:nvPr>
            <p:ph type="dt" idx="1"/>
          </p:nvPr>
        </p:nvSpPr>
        <p:spPr>
          <a:ln/>
        </p:spPr>
        <p:txBody>
          <a:bodyPr/>
          <a:lstStyle/>
          <a:p>
            <a:fld id="{09E64397-FAD0-46A7-8190-3008811EA62D}" type="datetime1">
              <a:rPr lang="en-GB">
                <a:solidFill>
                  <a:prstClr val="black"/>
                </a:solidFill>
              </a:rPr>
              <a:pPr/>
              <a:t>19/05/2021</a:t>
            </a:fld>
            <a:endParaRPr lang="fr-FR">
              <a:solidFill>
                <a:prstClr val="black"/>
              </a:solidFill>
            </a:endParaRPr>
          </a:p>
        </p:txBody>
      </p:sp>
      <p:sp>
        <p:nvSpPr>
          <p:cNvPr id="6" name="Rectangle 6"/>
          <p:cNvSpPr>
            <a:spLocks noGrp="1" noChangeArrowheads="1"/>
          </p:cNvSpPr>
          <p:nvPr>
            <p:ph type="ftr" sz="quarter" idx="4"/>
          </p:nvPr>
        </p:nvSpPr>
        <p:spPr>
          <a:ln/>
        </p:spPr>
        <p:txBody>
          <a:bodyPr/>
          <a:lstStyle/>
          <a:p>
            <a:r>
              <a:rPr lang="en-US" dirty="0">
                <a:solidFill>
                  <a:prstClr val="black"/>
                </a:solidFill>
              </a:rPr>
              <a:t>(c) e-</a:t>
            </a:r>
            <a:r>
              <a:rPr lang="en-US" dirty="0" err="1">
                <a:solidFill>
                  <a:prstClr val="black"/>
                </a:solidFill>
              </a:rPr>
              <a:t>bda</a:t>
            </a:r>
            <a:r>
              <a:rPr lang="en-US" dirty="0">
                <a:solidFill>
                  <a:prstClr val="black"/>
                </a:solidFill>
              </a:rPr>
              <a:t> </a:t>
            </a:r>
            <a:r>
              <a:rPr lang="en-US" dirty="0" err="1">
                <a:solidFill>
                  <a:prstClr val="black"/>
                </a:solidFill>
              </a:rPr>
              <a:t>institut</a:t>
            </a:r>
            <a:r>
              <a:rPr lang="en-US" dirty="0">
                <a:solidFill>
                  <a:prstClr val="black"/>
                </a:solidFill>
              </a:rPr>
              <a:t> ltd</a:t>
            </a:r>
            <a:endParaRPr lang="fr-FR" dirty="0">
              <a:solidFill>
                <a:prstClr val="black"/>
              </a:solidFill>
            </a:endParaRPr>
          </a:p>
        </p:txBody>
      </p:sp>
      <p:sp>
        <p:nvSpPr>
          <p:cNvPr id="7" name="Rectangle 7"/>
          <p:cNvSpPr>
            <a:spLocks noGrp="1" noChangeArrowheads="1"/>
          </p:cNvSpPr>
          <p:nvPr>
            <p:ph type="sldNum" sz="quarter" idx="5"/>
          </p:nvPr>
        </p:nvSpPr>
        <p:spPr>
          <a:ln/>
        </p:spPr>
        <p:txBody>
          <a:bodyPr/>
          <a:lstStyle/>
          <a:p>
            <a:fld id="{43C3580F-CFD2-4236-AD2A-D8B68A5DFDC3}" type="slidenum">
              <a:rPr lang="fr-FR">
                <a:solidFill>
                  <a:prstClr val="black"/>
                </a:solidFill>
              </a:rPr>
              <a:pPr/>
              <a:t>3</a:t>
            </a:fld>
            <a:endParaRPr lang="fr-FR">
              <a:solidFill>
                <a:prstClr val="black"/>
              </a:solidFill>
            </a:endParaRPr>
          </a:p>
        </p:txBody>
      </p:sp>
      <p:sp>
        <p:nvSpPr>
          <p:cNvPr id="155650" name="Rectangle 2"/>
          <p:cNvSpPr>
            <a:spLocks noGrp="1" noRot="1" noChangeAspect="1" noChangeArrowheads="1" noTextEdit="1"/>
          </p:cNvSpPr>
          <p:nvPr>
            <p:ph type="sldImg"/>
          </p:nvPr>
        </p:nvSpPr>
        <p:spPr>
          <a:xfrm>
            <a:off x="139700" y="769938"/>
            <a:ext cx="6819900" cy="3836987"/>
          </a:xfrm>
          <a:ln/>
        </p:spPr>
      </p:sp>
      <p:sp>
        <p:nvSpPr>
          <p:cNvPr id="155651" name="Rectangle 3"/>
          <p:cNvSpPr>
            <a:spLocks noGrp="1" noChangeArrowheads="1"/>
          </p:cNvSpPr>
          <p:nvPr>
            <p:ph type="body" idx="1"/>
          </p:nvPr>
        </p:nvSpPr>
        <p:spPr>
          <a:xfrm>
            <a:off x="710756" y="4862941"/>
            <a:ext cx="5677790" cy="4601918"/>
          </a:xfrm>
        </p:spPr>
        <p:txBody>
          <a:bodyPr/>
          <a:lstStyle/>
          <a:p>
            <a:pPr marL="236845" indent="-236845"/>
            <a:r>
              <a:rPr lang="fr-FR" dirty="0">
                <a:solidFill>
                  <a:srgbClr val="FF0000"/>
                </a:solidFill>
              </a:rPr>
              <a:t>Note: </a:t>
            </a:r>
          </a:p>
          <a:p>
            <a:pPr marL="0" lvl="0" indent="0" defTabSz="914400" eaLnBrk="0" hangingPunct="0">
              <a:buClrTx/>
              <a:buSzTx/>
              <a:buFontTx/>
              <a:buNone/>
            </a:pPr>
            <a:r>
              <a:rPr lang="fr-FR" b="1" dirty="0" err="1">
                <a:solidFill>
                  <a:srgbClr val="FF0000"/>
                </a:solidFill>
              </a:rPr>
              <a:t>Build</a:t>
            </a:r>
            <a:r>
              <a:rPr lang="fr-FR" b="1" dirty="0">
                <a:solidFill>
                  <a:srgbClr val="FF0000"/>
                </a:solidFill>
              </a:rPr>
              <a:t> Up </a:t>
            </a:r>
          </a:p>
          <a:p>
            <a:pPr marL="0" lvl="0" indent="0" defTabSz="914400" eaLnBrk="0" hangingPunct="0">
              <a:buClrTx/>
              <a:buSzTx/>
              <a:buFontTx/>
              <a:buNone/>
            </a:pPr>
            <a:endParaRPr lang="fr-FR" dirty="0">
              <a:solidFill>
                <a:srgbClr val="FF0000"/>
              </a:solidFill>
            </a:endParaRPr>
          </a:p>
          <a:p>
            <a:pPr marL="0" lvl="0" indent="0" defTabSz="914400" eaLnBrk="0" hangingPunct="0">
              <a:buClrTx/>
              <a:buSzTx/>
              <a:buFontTx/>
              <a:buNone/>
            </a:pPr>
            <a:r>
              <a:rPr lang="fr-FR" b="1" dirty="0">
                <a:solidFill>
                  <a:srgbClr val="FF0000"/>
                </a:solidFill>
              </a:rPr>
              <a:t>1 Innovation </a:t>
            </a:r>
            <a:r>
              <a:rPr lang="fr-FR" dirty="0">
                <a:solidFill>
                  <a:srgbClr val="FF0000"/>
                </a:solidFill>
              </a:rPr>
              <a:t>: </a:t>
            </a:r>
            <a:r>
              <a:rPr lang="en-GB" sz="1200" dirty="0">
                <a:solidFill>
                  <a:srgbClr val="4165AA"/>
                </a:solidFill>
                <a:latin typeface="Segoe" pitchFamily="34" charset="0"/>
                <a:cs typeface="+mn-cs"/>
              </a:rPr>
              <a:t>“</a:t>
            </a:r>
            <a:r>
              <a:rPr lang="en-GB" sz="1200" i="1" dirty="0">
                <a:solidFill>
                  <a:srgbClr val="4165AA"/>
                </a:solidFill>
                <a:latin typeface="Segoe" pitchFamily="34" charset="0"/>
                <a:cs typeface="+mn-cs"/>
              </a:rPr>
              <a:t>With the pace of innovation heating up, any enterprise that fails to replace 10% of its revenue stream annually is likely to be out of business within five years”</a:t>
            </a:r>
          </a:p>
          <a:p>
            <a:pPr marL="0" lvl="0" indent="0" defTabSz="914400" eaLnBrk="0" hangingPunct="0">
              <a:buClrTx/>
              <a:buSzTx/>
              <a:buFontTx/>
              <a:buNone/>
            </a:pPr>
            <a:r>
              <a:rPr lang="en-GB" sz="1200" b="1" dirty="0">
                <a:solidFill>
                  <a:srgbClr val="4165AA"/>
                </a:solidFill>
                <a:latin typeface="Segoe" pitchFamily="34" charset="0"/>
                <a:cs typeface="+mn-cs"/>
              </a:rPr>
              <a:t>The Economist</a:t>
            </a:r>
          </a:p>
          <a:p>
            <a:pPr marL="0" marR="0" lvl="0" indent="0" algn="l" defTabSz="914400" rtl="0" eaLnBrk="0" fontAlgn="auto" latinLnBrk="0" hangingPunct="0">
              <a:lnSpc>
                <a:spcPct val="100000"/>
              </a:lnSpc>
              <a:spcBef>
                <a:spcPts val="0"/>
              </a:spcBef>
              <a:spcAft>
                <a:spcPts val="0"/>
              </a:spcAft>
              <a:buClrTx/>
              <a:buSzTx/>
              <a:buFontTx/>
              <a:buNone/>
              <a:tabLst/>
              <a:defRPr/>
            </a:pPr>
            <a:r>
              <a:rPr lang="en-GB" sz="1200" b="1" dirty="0">
                <a:solidFill>
                  <a:srgbClr val="4165AA"/>
                </a:solidFill>
                <a:latin typeface="Segoe" pitchFamily="34" charset="0"/>
                <a:cs typeface="+mn-cs"/>
              </a:rPr>
              <a:t>2 Regulation : </a:t>
            </a:r>
            <a:r>
              <a:rPr lang="en-GB" sz="1200" i="1" dirty="0">
                <a:solidFill>
                  <a:srgbClr val="4165AA"/>
                </a:solidFill>
                <a:latin typeface="Segoe" pitchFamily="34" charset="0"/>
                <a:cs typeface="+mn-cs"/>
              </a:rPr>
              <a:t>Global companies need to respond to a wide array of regulation that affect their business. Information technology is the enabler to effectively manage the evolution of corporate networks and reduce the risk of non compliance. The cost effectiveness and speed of doing so can become critical for success in the market.</a:t>
            </a:r>
          </a:p>
          <a:p>
            <a:pPr marL="0" marR="0" lvl="0" indent="0" algn="l" defTabSz="914400" rtl="0" eaLnBrk="0" fontAlgn="auto" latinLnBrk="0" hangingPunct="0">
              <a:lnSpc>
                <a:spcPct val="100000"/>
              </a:lnSpc>
              <a:spcBef>
                <a:spcPts val="0"/>
              </a:spcBef>
              <a:spcAft>
                <a:spcPts val="0"/>
              </a:spcAft>
              <a:buClrTx/>
              <a:buSzTx/>
              <a:buFontTx/>
              <a:buNone/>
              <a:tabLst/>
              <a:defRPr/>
            </a:pPr>
            <a:r>
              <a:rPr lang="en-GB" sz="1200" b="1" i="1" dirty="0">
                <a:solidFill>
                  <a:srgbClr val="4165AA"/>
                </a:solidFill>
                <a:latin typeface="Segoe" pitchFamily="34" charset="0"/>
                <a:cs typeface="+mn-cs"/>
              </a:rPr>
              <a:t>3 New markets</a:t>
            </a:r>
            <a:r>
              <a:rPr lang="en-GB" sz="1200" i="1" dirty="0">
                <a:solidFill>
                  <a:srgbClr val="4165AA"/>
                </a:solidFill>
                <a:latin typeface="Segoe" pitchFamily="34" charset="0"/>
                <a:cs typeface="+mn-cs"/>
              </a:rPr>
              <a:t>: Globalization generates a vast set of new opportunities and challenges for manufacturing companies. Sourcing, production, distribution and talents, embedded in a self innovative business model need to be aligned with the changes in demand and agility is key to capitalize on the window of opportunity.</a:t>
            </a:r>
          </a:p>
          <a:p>
            <a:pPr marL="0" marR="0" lvl="0" indent="0" algn="l" defTabSz="914400" rtl="0" eaLnBrk="0" fontAlgn="auto" latinLnBrk="0" hangingPunct="0">
              <a:lnSpc>
                <a:spcPct val="100000"/>
              </a:lnSpc>
              <a:spcBef>
                <a:spcPts val="0"/>
              </a:spcBef>
              <a:spcAft>
                <a:spcPts val="0"/>
              </a:spcAft>
              <a:buClrTx/>
              <a:buSzTx/>
              <a:buFontTx/>
              <a:buNone/>
              <a:tabLst/>
              <a:defRPr/>
            </a:pPr>
            <a:r>
              <a:rPr lang="en-GB" sz="1200" b="1" i="1" dirty="0">
                <a:solidFill>
                  <a:srgbClr val="4165AA"/>
                </a:solidFill>
                <a:latin typeface="Segoe" pitchFamily="34" charset="0"/>
                <a:cs typeface="+mn-cs"/>
              </a:rPr>
              <a:t>4 Competition</a:t>
            </a:r>
            <a:r>
              <a:rPr lang="en-GB" sz="1200" i="1" dirty="0">
                <a:solidFill>
                  <a:srgbClr val="4165AA"/>
                </a:solidFill>
                <a:latin typeface="Segoe" pitchFamily="34" charset="0"/>
                <a:cs typeface="+mn-cs"/>
              </a:rPr>
              <a:t>: Companies typically face ever increasing competitive pressures regardless of the market they operate in. The ability to collaborate across the corporate networks (newly formed alliances, partnership, M&amp;A, co-</a:t>
            </a:r>
            <a:r>
              <a:rPr lang="en-GB" sz="1200" i="1" dirty="0" err="1">
                <a:solidFill>
                  <a:srgbClr val="4165AA"/>
                </a:solidFill>
                <a:latin typeface="Segoe" pitchFamily="34" charset="0"/>
                <a:cs typeface="+mn-cs"/>
              </a:rPr>
              <a:t>opetition</a:t>
            </a:r>
            <a:r>
              <a:rPr lang="en-GB" sz="1200" i="1" dirty="0">
                <a:solidFill>
                  <a:srgbClr val="4165AA"/>
                </a:solidFill>
                <a:latin typeface="Segoe" pitchFamily="34" charset="0"/>
                <a:cs typeface="+mn-cs"/>
              </a:rPr>
              <a:t>, network and virtual network) and more effectively share selected information is vital for the future of any customer</a:t>
            </a:r>
          </a:p>
          <a:p>
            <a:pPr marL="0" marR="0" lvl="0" indent="0" algn="l" defTabSz="914400" rtl="0" eaLnBrk="0" fontAlgn="auto" latinLnBrk="0" hangingPunct="0">
              <a:lnSpc>
                <a:spcPct val="100000"/>
              </a:lnSpc>
              <a:spcBef>
                <a:spcPts val="0"/>
              </a:spcBef>
              <a:spcAft>
                <a:spcPts val="0"/>
              </a:spcAft>
              <a:buClrTx/>
              <a:buSzTx/>
              <a:buFontTx/>
              <a:buNone/>
              <a:tabLst/>
              <a:defRPr/>
            </a:pPr>
            <a:r>
              <a:rPr lang="en-GB" sz="1200" b="1" i="1" dirty="0">
                <a:solidFill>
                  <a:srgbClr val="4165AA"/>
                </a:solidFill>
                <a:latin typeface="Segoe" pitchFamily="34" charset="0"/>
                <a:cs typeface="+mn-cs"/>
              </a:rPr>
              <a:t>5 Operational</a:t>
            </a:r>
            <a:r>
              <a:rPr lang="en-GB" sz="1200" b="1" i="1" baseline="0" dirty="0">
                <a:solidFill>
                  <a:srgbClr val="4165AA"/>
                </a:solidFill>
                <a:latin typeface="Segoe" pitchFamily="34" charset="0"/>
                <a:cs typeface="+mn-cs"/>
              </a:rPr>
              <a:t> performance</a:t>
            </a:r>
            <a:r>
              <a:rPr lang="en-GB" sz="1200" i="1" baseline="0" dirty="0">
                <a:solidFill>
                  <a:srgbClr val="4165AA"/>
                </a:solidFill>
                <a:latin typeface="Segoe" pitchFamily="34" charset="0"/>
                <a:cs typeface="+mn-cs"/>
              </a:rPr>
              <a:t>: </a:t>
            </a:r>
            <a:r>
              <a:rPr lang="en-GB" sz="1200" i="1" dirty="0">
                <a:solidFill>
                  <a:srgbClr val="4165AA"/>
                </a:solidFill>
                <a:latin typeface="Segoe" pitchFamily="34" charset="0"/>
                <a:cs typeface="+mn-cs"/>
              </a:rPr>
              <a:t>The ability of companies to yield higher current and future margins is critical to sustain growth of shareholder value. Future margins are better pursued with the ability to implement and execute changing business models. Information technology as part of High Performance processes enhance both achievements in squeezing costs and in timely flexibility.</a:t>
            </a:r>
          </a:p>
          <a:p>
            <a:pPr marL="457200" marR="0" lvl="1" indent="0" algn="l" defTabSz="914400" rtl="0" eaLnBrk="0" fontAlgn="auto" latinLnBrk="0" hangingPunct="0">
              <a:lnSpc>
                <a:spcPct val="100000"/>
              </a:lnSpc>
              <a:spcBef>
                <a:spcPts val="0"/>
              </a:spcBef>
              <a:spcAft>
                <a:spcPts val="0"/>
              </a:spcAft>
              <a:buClrTx/>
              <a:buSzTx/>
              <a:buFontTx/>
              <a:buNone/>
              <a:tabLst/>
              <a:defRPr/>
            </a:pPr>
            <a:endParaRPr lang="fr-FR" sz="1200" i="1" dirty="0">
              <a:solidFill>
                <a:srgbClr val="4165AA"/>
              </a:solidFill>
              <a:latin typeface="Segoe" pitchFamily="34" charset="0"/>
              <a:cs typeface="+mn-cs"/>
            </a:endParaRPr>
          </a:p>
          <a:p>
            <a:pPr marL="0" marR="0" lvl="0" indent="0" algn="l" defTabSz="914400" rtl="0" eaLnBrk="0" fontAlgn="auto" latinLnBrk="0" hangingPunct="0">
              <a:lnSpc>
                <a:spcPct val="100000"/>
              </a:lnSpc>
              <a:spcBef>
                <a:spcPts val="0"/>
              </a:spcBef>
              <a:spcAft>
                <a:spcPts val="0"/>
              </a:spcAft>
              <a:buClrTx/>
              <a:buSzTx/>
              <a:buFontTx/>
              <a:buNone/>
              <a:tabLst/>
              <a:defRPr/>
            </a:pPr>
            <a:r>
              <a:rPr lang="fr-FR" sz="1200" i="1" dirty="0">
                <a:solidFill>
                  <a:srgbClr val="4165AA"/>
                </a:solidFill>
                <a:latin typeface="Segoe" pitchFamily="34" charset="0"/>
                <a:cs typeface="+mn-cs"/>
              </a:rPr>
              <a:t>Time : 3 minutes, </a:t>
            </a:r>
            <a:r>
              <a:rPr lang="fr-FR" sz="1200" i="1" dirty="0" err="1">
                <a:solidFill>
                  <a:srgbClr val="4165AA"/>
                </a:solidFill>
                <a:latin typeface="Segoe" pitchFamily="34" charset="0"/>
                <a:cs typeface="+mn-cs"/>
              </a:rPr>
              <a:t>read</a:t>
            </a:r>
            <a:r>
              <a:rPr lang="fr-FR" sz="1200" i="1" dirty="0">
                <a:solidFill>
                  <a:srgbClr val="4165AA"/>
                </a:solidFill>
                <a:latin typeface="Segoe" pitchFamily="34" charset="0"/>
                <a:cs typeface="+mn-cs"/>
              </a:rPr>
              <a:t> the notes</a:t>
            </a:r>
          </a:p>
          <a:p>
            <a:pPr marL="457200" marR="0" lvl="1" indent="0" algn="l" defTabSz="914400" rtl="0" eaLnBrk="0" fontAlgn="auto" latinLnBrk="0" hangingPunct="0">
              <a:lnSpc>
                <a:spcPct val="100000"/>
              </a:lnSpc>
              <a:spcBef>
                <a:spcPts val="0"/>
              </a:spcBef>
              <a:spcAft>
                <a:spcPts val="0"/>
              </a:spcAft>
              <a:buClrTx/>
              <a:buSzTx/>
              <a:buFontTx/>
              <a:buNone/>
              <a:tabLst/>
              <a:defRPr/>
            </a:pPr>
            <a:endParaRPr lang="fr-FR" sz="1200" i="1" dirty="0">
              <a:solidFill>
                <a:srgbClr val="4165AA"/>
              </a:solidFill>
              <a:latin typeface="Segoe" pitchFamily="34" charset="0"/>
              <a:cs typeface="+mn-cs"/>
            </a:endParaRPr>
          </a:p>
          <a:p>
            <a:pPr marL="457200" marR="0" lvl="1" indent="0" algn="l" defTabSz="914400" rtl="0" eaLnBrk="0" fontAlgn="auto" latinLnBrk="0" hangingPunct="0">
              <a:lnSpc>
                <a:spcPct val="100000"/>
              </a:lnSpc>
              <a:spcBef>
                <a:spcPts val="0"/>
              </a:spcBef>
              <a:spcAft>
                <a:spcPts val="0"/>
              </a:spcAft>
              <a:buClrTx/>
              <a:buSzTx/>
              <a:buFontTx/>
              <a:buNone/>
              <a:tabLst/>
              <a:defRPr/>
            </a:pPr>
            <a:endParaRPr lang="en-GB" sz="1200" i="1" dirty="0">
              <a:solidFill>
                <a:srgbClr val="4165AA"/>
              </a:solidFill>
              <a:latin typeface="Segoe" pitchFamily="34" charset="0"/>
              <a:cs typeface="+mn-cs"/>
            </a:endParaRPr>
          </a:p>
          <a:p>
            <a:pPr marL="457200" marR="0" lvl="1" indent="0" algn="l" defTabSz="914400" rtl="0" eaLnBrk="0" fontAlgn="auto" latinLnBrk="0" hangingPunct="0">
              <a:lnSpc>
                <a:spcPct val="100000"/>
              </a:lnSpc>
              <a:spcBef>
                <a:spcPts val="0"/>
              </a:spcBef>
              <a:spcAft>
                <a:spcPts val="0"/>
              </a:spcAft>
              <a:buClrTx/>
              <a:buSzTx/>
              <a:buFontTx/>
              <a:buNone/>
              <a:tabLst/>
              <a:defRPr/>
            </a:pPr>
            <a:endParaRPr lang="fr-FR" sz="1200" i="1" dirty="0">
              <a:solidFill>
                <a:srgbClr val="4165AA"/>
              </a:solidFill>
              <a:latin typeface="Segoe" pitchFamily="34" charset="0"/>
              <a:cs typeface="+mn-cs"/>
            </a:endParaRPr>
          </a:p>
          <a:p>
            <a:pPr marL="457200" lvl="1" indent="0" defTabSz="914400" eaLnBrk="0" hangingPunct="0">
              <a:buClrTx/>
              <a:buSzTx/>
              <a:buFontTx/>
              <a:buNone/>
            </a:pPr>
            <a:endParaRPr lang="fr-FR" sz="1200" b="1" dirty="0">
              <a:solidFill>
                <a:srgbClr val="4165AA"/>
              </a:solidFill>
              <a:latin typeface="Segoe" pitchFamily="34" charset="0"/>
              <a:cs typeface="+mn-cs"/>
            </a:endParaRPr>
          </a:p>
          <a:p>
            <a:pPr marL="236845" indent="-236845"/>
            <a:endParaRPr lang="en-US" dirty="0">
              <a:solidFill>
                <a:srgbClr val="FF0000"/>
              </a:solidFill>
            </a:endParaRPr>
          </a:p>
          <a:p>
            <a:pPr marL="236845" indent="-236845">
              <a:buFontTx/>
              <a:buAutoNum type="arabicPeriod"/>
            </a:pPr>
            <a:endParaRPr lang="en-US" dirty="0"/>
          </a:p>
        </p:txBody>
      </p:sp>
    </p:spTree>
    <p:extLst>
      <p:ext uri="{BB962C8B-B14F-4D97-AF65-F5344CB8AC3E}">
        <p14:creationId xmlns:p14="http://schemas.microsoft.com/office/powerpoint/2010/main" val="11992952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hdr" sz="quarter"/>
          </p:nvPr>
        </p:nvSpPr>
        <p:spPr>
          <a:ln/>
        </p:spPr>
        <p:txBody>
          <a:bodyPr/>
          <a:lstStyle/>
          <a:p>
            <a:r>
              <a:rPr lang="en-US"/>
              <a:t>C LEVEL SELLING WITH FINANCIAL ACUMEN</a:t>
            </a:r>
            <a:endParaRPr lang="fr-FR"/>
          </a:p>
        </p:txBody>
      </p:sp>
      <p:sp>
        <p:nvSpPr>
          <p:cNvPr id="5" name="Rectangle 3"/>
          <p:cNvSpPr>
            <a:spLocks noGrp="1" noChangeArrowheads="1"/>
          </p:cNvSpPr>
          <p:nvPr>
            <p:ph type="dt" idx="1"/>
          </p:nvPr>
        </p:nvSpPr>
        <p:spPr>
          <a:ln/>
        </p:spPr>
        <p:txBody>
          <a:bodyPr/>
          <a:lstStyle/>
          <a:p>
            <a:fld id="{82424C9A-5763-448A-A6C4-B306ADCC7946}" type="datetime1">
              <a:rPr lang="en-GB"/>
              <a:pPr/>
              <a:t>19/05/2021</a:t>
            </a:fld>
            <a:endParaRPr lang="fr-FR"/>
          </a:p>
        </p:txBody>
      </p:sp>
      <p:sp>
        <p:nvSpPr>
          <p:cNvPr id="6" name="Rectangle 6"/>
          <p:cNvSpPr>
            <a:spLocks noGrp="1" noChangeArrowheads="1"/>
          </p:cNvSpPr>
          <p:nvPr>
            <p:ph type="ftr" sz="quarter" idx="4"/>
          </p:nvPr>
        </p:nvSpPr>
        <p:spPr>
          <a:ln/>
        </p:spPr>
        <p:txBody>
          <a:bodyPr/>
          <a:lstStyle/>
          <a:p>
            <a:r>
              <a:rPr lang="en-US" dirty="0"/>
              <a:t>(c) e-</a:t>
            </a:r>
            <a:r>
              <a:rPr lang="en-US" dirty="0" err="1"/>
              <a:t>bda</a:t>
            </a:r>
            <a:r>
              <a:rPr lang="en-US" dirty="0"/>
              <a:t> </a:t>
            </a:r>
            <a:r>
              <a:rPr lang="en-US" dirty="0" err="1"/>
              <a:t>institut</a:t>
            </a:r>
            <a:r>
              <a:rPr lang="en-US" dirty="0"/>
              <a:t> ltd</a:t>
            </a:r>
            <a:endParaRPr lang="fr-FR" dirty="0"/>
          </a:p>
        </p:txBody>
      </p:sp>
      <p:sp>
        <p:nvSpPr>
          <p:cNvPr id="7" name="Rectangle 7"/>
          <p:cNvSpPr>
            <a:spLocks noGrp="1" noChangeArrowheads="1"/>
          </p:cNvSpPr>
          <p:nvPr>
            <p:ph type="sldNum" sz="quarter" idx="5"/>
          </p:nvPr>
        </p:nvSpPr>
        <p:spPr>
          <a:ln/>
        </p:spPr>
        <p:txBody>
          <a:bodyPr/>
          <a:lstStyle/>
          <a:p>
            <a:fld id="{9AAA8412-BDCC-4EA8-ACEF-F1E0871071D2}" type="slidenum">
              <a:rPr lang="fr-FR"/>
              <a:pPr/>
              <a:t>4</a:t>
            </a:fld>
            <a:endParaRPr lang="fr-FR"/>
          </a:p>
        </p:txBody>
      </p:sp>
      <p:sp>
        <p:nvSpPr>
          <p:cNvPr id="92162" name="Rectangle 2"/>
          <p:cNvSpPr>
            <a:spLocks noGrp="1" noRot="1" noChangeAspect="1" noChangeArrowheads="1" noTextEdit="1"/>
          </p:cNvSpPr>
          <p:nvPr>
            <p:ph type="sldImg"/>
          </p:nvPr>
        </p:nvSpPr>
        <p:spPr>
          <a:xfrm>
            <a:off x="138113" y="768350"/>
            <a:ext cx="6823075" cy="3838575"/>
          </a:xfrm>
          <a:ln/>
        </p:spPr>
      </p:sp>
      <p:sp>
        <p:nvSpPr>
          <p:cNvPr id="92163" name="Rectangle 3"/>
          <p:cNvSpPr>
            <a:spLocks noGrp="1" noChangeArrowheads="1"/>
          </p:cNvSpPr>
          <p:nvPr>
            <p:ph type="body" idx="1"/>
          </p:nvPr>
        </p:nvSpPr>
        <p:spPr>
          <a:xfrm>
            <a:off x="946575" y="4861281"/>
            <a:ext cx="5206153" cy="4605243"/>
          </a:xfrm>
        </p:spPr>
        <p:txBody>
          <a:bodyPr/>
          <a:lstStyle/>
          <a:p>
            <a:r>
              <a:rPr lang="en-US" dirty="0">
                <a:latin typeface="Wingdings" pitchFamily="2" charset="2"/>
              </a:rPr>
              <a:t>§</a:t>
            </a:r>
            <a:r>
              <a:rPr lang="en-US" dirty="0"/>
              <a:t>        Point out the Primary CXO Objectives chart</a:t>
            </a:r>
          </a:p>
          <a:p>
            <a:r>
              <a:rPr lang="en-US" dirty="0">
                <a:latin typeface="PressWriter Symbols" charset="2"/>
              </a:rPr>
              <a:t>a</a:t>
            </a:r>
            <a:r>
              <a:rPr lang="en-US" dirty="0"/>
              <a:t>      Notice that CXOs have different objectives</a:t>
            </a:r>
          </a:p>
          <a:p>
            <a:r>
              <a:rPr lang="en-US" dirty="0">
                <a:latin typeface="PressWriter Symbols" charset="2"/>
              </a:rPr>
              <a:t>a</a:t>
            </a:r>
            <a:r>
              <a:rPr lang="en-US" dirty="0"/>
              <a:t>      </a:t>
            </a:r>
            <a:r>
              <a:rPr lang="en-US" b="1" dirty="0"/>
              <a:t>Ask the class, “Does this mean peer CXOs will always support each other’s strategies?” </a:t>
            </a:r>
            <a:endParaRPr lang="en-US" dirty="0"/>
          </a:p>
          <a:p>
            <a:r>
              <a:rPr lang="en-US" dirty="0"/>
              <a:t>a)     No they won’t, because they may not be of value to them – or worse, they may conflict</a:t>
            </a:r>
          </a:p>
          <a:p>
            <a:r>
              <a:rPr lang="en-US" dirty="0"/>
              <a:t>Point out the circles chart demonstrating conflicting objectives</a:t>
            </a:r>
            <a:r>
              <a:rPr lang="en-GB" dirty="0"/>
              <a:t> </a:t>
            </a:r>
          </a:p>
          <a:p>
            <a:r>
              <a:rPr lang="en-GB" dirty="0"/>
              <a:t>Also it is an introduction</a:t>
            </a:r>
            <a:r>
              <a:rPr lang="en-GB" baseline="0" dirty="0"/>
              <a:t> to the </a:t>
            </a:r>
            <a:r>
              <a:rPr lang="en-GB" baseline="0" dirty="0" err="1"/>
              <a:t>Clevel</a:t>
            </a:r>
            <a:r>
              <a:rPr lang="en-GB" baseline="0" dirty="0"/>
              <a:t> Conversation with Product Costing, EVA, Target Costing etc…</a:t>
            </a:r>
          </a:p>
          <a:p>
            <a:r>
              <a:rPr lang="en-GB" baseline="0" dirty="0"/>
              <a:t>Time 5 Minutes</a:t>
            </a:r>
            <a:endParaRPr lang="en-GB" dirty="0"/>
          </a:p>
        </p:txBody>
      </p:sp>
    </p:spTree>
    <p:extLst>
      <p:ext uri="{BB962C8B-B14F-4D97-AF65-F5344CB8AC3E}">
        <p14:creationId xmlns:p14="http://schemas.microsoft.com/office/powerpoint/2010/main" val="1742315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8113" y="768350"/>
            <a:ext cx="6823075" cy="3838575"/>
          </a:xfrm>
        </p:spPr>
      </p:sp>
      <p:sp>
        <p:nvSpPr>
          <p:cNvPr id="3" name="Espace réservé des commentaires 2"/>
          <p:cNvSpPr>
            <a:spLocks noGrp="1"/>
          </p:cNvSpPr>
          <p:nvPr>
            <p:ph type="body" idx="1"/>
          </p:nvPr>
        </p:nvSpPr>
        <p:spPr/>
        <p:txBody>
          <a:bodyPr/>
          <a:lstStyle/>
          <a:p>
            <a:r>
              <a:rPr lang="fr-FR" dirty="0"/>
              <a:t>Note: </a:t>
            </a:r>
            <a:r>
              <a:rPr lang="fr-FR" dirty="0" err="1"/>
              <a:t>explain</a:t>
            </a:r>
            <a:r>
              <a:rPr lang="fr-FR" dirty="0"/>
              <a:t> </a:t>
            </a:r>
            <a:r>
              <a:rPr lang="fr-FR" dirty="0" err="1"/>
              <a:t>that</a:t>
            </a:r>
            <a:r>
              <a:rPr lang="fr-FR" dirty="0"/>
              <a:t> </a:t>
            </a:r>
            <a:r>
              <a:rPr lang="fr-FR" dirty="0" err="1"/>
              <a:t>each</a:t>
            </a:r>
            <a:r>
              <a:rPr lang="fr-FR" dirty="0"/>
              <a:t> </a:t>
            </a:r>
            <a:r>
              <a:rPr lang="fr-FR" dirty="0" err="1"/>
              <a:t>individual</a:t>
            </a:r>
            <a:r>
              <a:rPr lang="fr-FR" dirty="0"/>
              <a:t> C-</a:t>
            </a:r>
            <a:r>
              <a:rPr lang="fr-FR" dirty="0" err="1"/>
              <a:t>level</a:t>
            </a:r>
            <a:r>
              <a:rPr lang="fr-FR" baseline="0" dirty="0"/>
              <a:t> : CFO, CIO, COO, CPO.. Has </a:t>
            </a:r>
            <a:r>
              <a:rPr lang="fr-FR" baseline="0" dirty="0" err="1"/>
              <a:t>different</a:t>
            </a:r>
            <a:r>
              <a:rPr lang="fr-FR" baseline="0" dirty="0"/>
              <a:t> </a:t>
            </a:r>
            <a:r>
              <a:rPr lang="fr-FR" baseline="0" dirty="0" err="1"/>
              <a:t>view</a:t>
            </a:r>
            <a:r>
              <a:rPr lang="fr-FR" baseline="0" dirty="0"/>
              <a:t> angles and </a:t>
            </a:r>
            <a:r>
              <a:rPr lang="fr-FR" baseline="0" dirty="0" err="1"/>
              <a:t>different</a:t>
            </a:r>
            <a:r>
              <a:rPr lang="fr-FR" baseline="0" dirty="0"/>
              <a:t> </a:t>
            </a:r>
            <a:r>
              <a:rPr lang="fr-FR" baseline="0" dirty="0" err="1"/>
              <a:t>priorities</a:t>
            </a:r>
            <a:r>
              <a:rPr lang="fr-FR" baseline="0" dirty="0"/>
              <a:t>, </a:t>
            </a:r>
            <a:r>
              <a:rPr lang="fr-FR" baseline="0" dirty="0" err="1"/>
              <a:t>only</a:t>
            </a:r>
            <a:r>
              <a:rPr lang="fr-FR" baseline="0" dirty="0"/>
              <a:t> the CEO </a:t>
            </a:r>
            <a:r>
              <a:rPr lang="fr-FR" baseline="0" dirty="0" err="1"/>
              <a:t>is</a:t>
            </a:r>
            <a:r>
              <a:rPr lang="fr-FR" baseline="0" dirty="0"/>
              <a:t> the final </a:t>
            </a:r>
            <a:r>
              <a:rPr lang="fr-FR" baseline="0" dirty="0" err="1"/>
              <a:t>decision</a:t>
            </a:r>
            <a:r>
              <a:rPr lang="fr-FR" baseline="0" dirty="0"/>
              <a:t> maker and </a:t>
            </a:r>
            <a:r>
              <a:rPr lang="fr-FR" baseline="0" dirty="0" err="1"/>
              <a:t>will</a:t>
            </a:r>
            <a:r>
              <a:rPr lang="fr-FR" baseline="0" dirty="0"/>
              <a:t> </a:t>
            </a:r>
            <a:r>
              <a:rPr lang="fr-FR" baseline="0" dirty="0" err="1"/>
              <a:t>favor</a:t>
            </a:r>
            <a:r>
              <a:rPr lang="fr-FR" baseline="0" dirty="0"/>
              <a:t> </a:t>
            </a:r>
            <a:r>
              <a:rPr lang="fr-FR" baseline="0" dirty="0" err="1"/>
              <a:t>this</a:t>
            </a:r>
            <a:r>
              <a:rPr lang="fr-FR" baseline="0" dirty="0"/>
              <a:t> or </a:t>
            </a:r>
            <a:r>
              <a:rPr lang="fr-FR" baseline="0" dirty="0" err="1"/>
              <a:t>that</a:t>
            </a:r>
            <a:r>
              <a:rPr lang="fr-FR" baseline="0" dirty="0"/>
              <a:t> </a:t>
            </a:r>
            <a:r>
              <a:rPr lang="fr-FR" baseline="0" dirty="0" err="1"/>
              <a:t>Priority</a:t>
            </a:r>
            <a:r>
              <a:rPr lang="fr-FR" baseline="0" dirty="0"/>
              <a:t>.</a:t>
            </a:r>
          </a:p>
          <a:p>
            <a:r>
              <a:rPr lang="fr-FR" baseline="0" dirty="0"/>
              <a:t>Time : 5 minutes</a:t>
            </a:r>
            <a:endParaRPr lang="fr-FR" dirty="0"/>
          </a:p>
        </p:txBody>
      </p:sp>
      <p:sp>
        <p:nvSpPr>
          <p:cNvPr id="4" name="Espace réservé du numéro de diapositive 3"/>
          <p:cNvSpPr>
            <a:spLocks noGrp="1"/>
          </p:cNvSpPr>
          <p:nvPr>
            <p:ph type="sldNum" sz="quarter" idx="10"/>
          </p:nvPr>
        </p:nvSpPr>
        <p:spPr/>
        <p:txBody>
          <a:bodyPr/>
          <a:lstStyle/>
          <a:p>
            <a:fld id="{B542CC16-AA57-4F6A-AAD8-67C84C3A73E2}" type="slidenum">
              <a:rPr lang="fr-FR" smtClean="0"/>
              <a:t>5</a:t>
            </a:fld>
            <a:endParaRPr lang="fr-FR"/>
          </a:p>
        </p:txBody>
      </p:sp>
      <p:sp>
        <p:nvSpPr>
          <p:cNvPr id="5" name="Espace réservé du pied de page 4"/>
          <p:cNvSpPr>
            <a:spLocks noGrp="1"/>
          </p:cNvSpPr>
          <p:nvPr>
            <p:ph type="ftr" sz="quarter" idx="11"/>
          </p:nvPr>
        </p:nvSpPr>
        <p:spPr/>
        <p:txBody>
          <a:bodyPr/>
          <a:lstStyle/>
          <a:p>
            <a:r>
              <a:rPr lang="en-US" dirty="0"/>
              <a:t>(c) e-</a:t>
            </a:r>
            <a:r>
              <a:rPr lang="en-US" dirty="0" err="1"/>
              <a:t>bda</a:t>
            </a:r>
            <a:r>
              <a:rPr lang="en-US" dirty="0"/>
              <a:t> </a:t>
            </a:r>
            <a:r>
              <a:rPr lang="en-US" dirty="0" err="1"/>
              <a:t>institut</a:t>
            </a:r>
            <a:r>
              <a:rPr lang="en-US" dirty="0"/>
              <a:t> ltd</a:t>
            </a:r>
            <a:endParaRPr lang="fr-FR" dirty="0"/>
          </a:p>
        </p:txBody>
      </p:sp>
      <p:sp>
        <p:nvSpPr>
          <p:cNvPr id="6" name="Espace réservé de l'en-tête 5"/>
          <p:cNvSpPr>
            <a:spLocks noGrp="1"/>
          </p:cNvSpPr>
          <p:nvPr>
            <p:ph type="hdr" sz="quarter" idx="12"/>
          </p:nvPr>
        </p:nvSpPr>
        <p:spPr/>
        <p:txBody>
          <a:bodyPr/>
          <a:lstStyle/>
          <a:p>
            <a:r>
              <a:rPr lang="en-US"/>
              <a:t>C LEVEL SELLING WITH FINANCIAL ACUMEN</a:t>
            </a:r>
            <a:endParaRPr lang="fr-FR"/>
          </a:p>
        </p:txBody>
      </p:sp>
    </p:spTree>
    <p:extLst>
      <p:ext uri="{BB962C8B-B14F-4D97-AF65-F5344CB8AC3E}">
        <p14:creationId xmlns:p14="http://schemas.microsoft.com/office/powerpoint/2010/main" val="2726551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8113" y="768350"/>
            <a:ext cx="6823075" cy="3838575"/>
          </a:xfrm>
        </p:spPr>
      </p:sp>
      <p:sp>
        <p:nvSpPr>
          <p:cNvPr id="3" name="Espace réservé des commentaires 2"/>
          <p:cNvSpPr>
            <a:spLocks noGrp="1"/>
          </p:cNvSpPr>
          <p:nvPr>
            <p:ph type="body" idx="1"/>
          </p:nvPr>
        </p:nvSpPr>
        <p:spPr/>
        <p:txBody>
          <a:bodyPr/>
          <a:lstStyle/>
          <a:p>
            <a:r>
              <a:rPr lang="fr-FR" dirty="0"/>
              <a:t>Debrief </a:t>
            </a:r>
            <a:r>
              <a:rPr lang="fr-FR" dirty="0" err="1"/>
              <a:t>your</a:t>
            </a:r>
            <a:r>
              <a:rPr lang="fr-FR" dirty="0"/>
              <a:t> </a:t>
            </a:r>
            <a:r>
              <a:rPr lang="fr-FR" dirty="0" err="1"/>
              <a:t>findings</a:t>
            </a:r>
            <a:r>
              <a:rPr lang="fr-FR" dirty="0"/>
              <a:t> </a:t>
            </a:r>
          </a:p>
          <a:p>
            <a:r>
              <a:rPr lang="fr-FR" dirty="0"/>
              <a:t>Time : 5 mins</a:t>
            </a:r>
          </a:p>
        </p:txBody>
      </p:sp>
      <p:sp>
        <p:nvSpPr>
          <p:cNvPr id="4" name="Espace réservé du numéro de diapositive 3"/>
          <p:cNvSpPr>
            <a:spLocks noGrp="1"/>
          </p:cNvSpPr>
          <p:nvPr>
            <p:ph type="sldNum" sz="quarter" idx="10"/>
          </p:nvPr>
        </p:nvSpPr>
        <p:spPr/>
        <p:txBody>
          <a:bodyPr/>
          <a:lstStyle/>
          <a:p>
            <a:fld id="{B542CC16-AA57-4F6A-AAD8-67C84C3A73E2}" type="slidenum">
              <a:rPr lang="fr-FR" smtClean="0"/>
              <a:t>6</a:t>
            </a:fld>
            <a:endParaRPr lang="fr-FR"/>
          </a:p>
        </p:txBody>
      </p:sp>
      <p:sp>
        <p:nvSpPr>
          <p:cNvPr id="5" name="Espace réservé du pied de page 4"/>
          <p:cNvSpPr>
            <a:spLocks noGrp="1"/>
          </p:cNvSpPr>
          <p:nvPr>
            <p:ph type="ftr" sz="quarter" idx="11"/>
          </p:nvPr>
        </p:nvSpPr>
        <p:spPr/>
        <p:txBody>
          <a:bodyPr/>
          <a:lstStyle/>
          <a:p>
            <a:r>
              <a:rPr lang="en-US" dirty="0"/>
              <a:t>(c) e-</a:t>
            </a:r>
            <a:r>
              <a:rPr lang="en-US" dirty="0" err="1"/>
              <a:t>bda</a:t>
            </a:r>
            <a:r>
              <a:rPr lang="en-US" dirty="0"/>
              <a:t> </a:t>
            </a:r>
            <a:r>
              <a:rPr lang="en-US" dirty="0" err="1"/>
              <a:t>institut</a:t>
            </a:r>
            <a:r>
              <a:rPr lang="en-US" dirty="0"/>
              <a:t> ltd</a:t>
            </a:r>
            <a:endParaRPr lang="fr-FR" dirty="0"/>
          </a:p>
        </p:txBody>
      </p:sp>
      <p:sp>
        <p:nvSpPr>
          <p:cNvPr id="6" name="Espace réservé de l'en-tête 5"/>
          <p:cNvSpPr>
            <a:spLocks noGrp="1"/>
          </p:cNvSpPr>
          <p:nvPr>
            <p:ph type="hdr" sz="quarter" idx="12"/>
          </p:nvPr>
        </p:nvSpPr>
        <p:spPr/>
        <p:txBody>
          <a:bodyPr/>
          <a:lstStyle/>
          <a:p>
            <a:r>
              <a:rPr lang="en-US"/>
              <a:t>C LEVEL SELLING WITH FINANCIAL ACUMEN</a:t>
            </a:r>
            <a:endParaRPr lang="fr-FR"/>
          </a:p>
        </p:txBody>
      </p:sp>
    </p:spTree>
    <p:extLst>
      <p:ext uri="{BB962C8B-B14F-4D97-AF65-F5344CB8AC3E}">
        <p14:creationId xmlns:p14="http://schemas.microsoft.com/office/powerpoint/2010/main" val="20828919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a:xfrm>
            <a:off x="138113" y="768350"/>
            <a:ext cx="6823075" cy="3838575"/>
          </a:xfrm>
        </p:spPr>
      </p:sp>
      <p:sp>
        <p:nvSpPr>
          <p:cNvPr id="3" name="Espace réservé des commentaires 2"/>
          <p:cNvSpPr>
            <a:spLocks noGrp="1"/>
          </p:cNvSpPr>
          <p:nvPr>
            <p:ph type="body" idx="1"/>
          </p:nvPr>
        </p:nvSpPr>
        <p:spPr/>
        <p:txBody>
          <a:bodyPr/>
          <a:lstStyle/>
          <a:p>
            <a:r>
              <a:rPr lang="fr-FR" dirty="0" err="1"/>
              <a:t>Simply</a:t>
            </a:r>
            <a:r>
              <a:rPr lang="fr-FR" dirty="0"/>
              <a:t> </a:t>
            </a:r>
            <a:r>
              <a:rPr lang="fr-FR" dirty="0" err="1"/>
              <a:t>follow</a:t>
            </a:r>
            <a:r>
              <a:rPr lang="fr-FR" dirty="0"/>
              <a:t> the animation – </a:t>
            </a:r>
            <a:r>
              <a:rPr lang="fr-FR" dirty="0" err="1"/>
              <a:t>what</a:t>
            </a:r>
            <a:r>
              <a:rPr lang="fr-FR" dirty="0"/>
              <a:t> </a:t>
            </a:r>
            <a:r>
              <a:rPr lang="fr-FR" dirty="0" err="1"/>
              <a:t>kind</a:t>
            </a:r>
            <a:r>
              <a:rPr lang="fr-FR" dirty="0"/>
              <a:t> of </a:t>
            </a:r>
            <a:r>
              <a:rPr lang="fr-FR" dirty="0" err="1"/>
              <a:t>view</a:t>
            </a:r>
            <a:r>
              <a:rPr lang="fr-FR"/>
              <a:t> angles </a:t>
            </a:r>
            <a:r>
              <a:rPr lang="fr-FR" dirty="0"/>
              <a:t>a CFO has ???</a:t>
            </a:r>
          </a:p>
          <a:p>
            <a:endParaRPr lang="fr-FR" dirty="0"/>
          </a:p>
          <a:p>
            <a:r>
              <a:rPr lang="fr-FR" dirty="0" err="1"/>
              <a:t>Step</a:t>
            </a:r>
            <a:r>
              <a:rPr lang="fr-FR" dirty="0"/>
              <a:t> 1 – Leadership</a:t>
            </a:r>
            <a:r>
              <a:rPr lang="fr-FR" baseline="0" dirty="0"/>
              <a:t> </a:t>
            </a:r>
            <a:r>
              <a:rPr lang="fr-FR" baseline="0" dirty="0" err="1"/>
              <a:t>role</a:t>
            </a:r>
            <a:r>
              <a:rPr lang="fr-FR" baseline="0" dirty="0"/>
              <a:t> in management – </a:t>
            </a:r>
            <a:r>
              <a:rPr lang="fr-FR" baseline="0" dirty="0" err="1"/>
              <a:t>he</a:t>
            </a:r>
            <a:r>
              <a:rPr lang="fr-FR" baseline="0" dirty="0"/>
              <a:t> </a:t>
            </a:r>
            <a:r>
              <a:rPr lang="fr-FR" baseline="0" dirty="0" err="1"/>
              <a:t>might</a:t>
            </a:r>
            <a:r>
              <a:rPr lang="fr-FR" baseline="0" dirty="0"/>
              <a:t> </a:t>
            </a:r>
            <a:r>
              <a:rPr lang="fr-FR" baseline="0" dirty="0" err="1"/>
              <a:t>be</a:t>
            </a:r>
            <a:r>
              <a:rPr lang="fr-FR" baseline="0" dirty="0"/>
              <a:t> the real driver of the </a:t>
            </a:r>
            <a:r>
              <a:rPr lang="fr-FR" baseline="0" dirty="0" err="1"/>
              <a:t>financial</a:t>
            </a:r>
            <a:r>
              <a:rPr lang="fr-FR" baseline="0" dirty="0"/>
              <a:t> excellence – a </a:t>
            </a:r>
            <a:r>
              <a:rPr lang="fr-FR" baseline="0" dirty="0" err="1"/>
              <a:t>significant</a:t>
            </a:r>
            <a:r>
              <a:rPr lang="fr-FR" baseline="0" dirty="0"/>
              <a:t> </a:t>
            </a:r>
            <a:r>
              <a:rPr lang="fr-FR" baseline="0" dirty="0" err="1"/>
              <a:t>career-step</a:t>
            </a:r>
            <a:endParaRPr lang="fr-FR" baseline="0" dirty="0"/>
          </a:p>
          <a:p>
            <a:r>
              <a:rPr lang="fr-FR" baseline="0" dirty="0" err="1"/>
              <a:t>Step</a:t>
            </a:r>
            <a:r>
              <a:rPr lang="fr-FR" baseline="0" dirty="0"/>
              <a:t> 2 – </a:t>
            </a:r>
            <a:r>
              <a:rPr lang="fr-FR" baseline="0" dirty="0" err="1"/>
              <a:t>he</a:t>
            </a:r>
            <a:r>
              <a:rPr lang="fr-FR" baseline="0" dirty="0"/>
              <a:t> </a:t>
            </a:r>
            <a:r>
              <a:rPr lang="fr-FR" baseline="0" dirty="0" err="1"/>
              <a:t>is</a:t>
            </a:r>
            <a:r>
              <a:rPr lang="fr-FR" baseline="0" dirty="0"/>
              <a:t> </a:t>
            </a:r>
            <a:r>
              <a:rPr lang="fr-FR" baseline="0" dirty="0" err="1"/>
              <a:t>taking</a:t>
            </a:r>
            <a:r>
              <a:rPr lang="fr-FR" baseline="0" dirty="0"/>
              <a:t> close look in the </a:t>
            </a:r>
            <a:r>
              <a:rPr lang="fr-FR" baseline="0" dirty="0" err="1"/>
              <a:t>rear-mirror</a:t>
            </a:r>
            <a:r>
              <a:rPr lang="fr-FR" baseline="0" dirty="0"/>
              <a:t> </a:t>
            </a:r>
            <a:r>
              <a:rPr lang="fr-FR" baseline="0" dirty="0" err="1"/>
              <a:t>understanding</a:t>
            </a:r>
            <a:r>
              <a:rPr lang="fr-FR" baseline="0" dirty="0"/>
              <a:t> the position of the </a:t>
            </a:r>
            <a:r>
              <a:rPr lang="fr-FR" baseline="0" dirty="0" err="1"/>
              <a:t>company</a:t>
            </a:r>
            <a:r>
              <a:rPr lang="fr-FR" baseline="0" dirty="0"/>
              <a:t> – in </a:t>
            </a:r>
            <a:r>
              <a:rPr lang="fr-FR" baseline="0" dirty="0" err="1"/>
              <a:t>terms</a:t>
            </a:r>
            <a:r>
              <a:rPr lang="fr-FR" baseline="0" dirty="0"/>
              <a:t> of compliance, </a:t>
            </a:r>
            <a:r>
              <a:rPr lang="fr-FR" baseline="0" dirty="0" err="1"/>
              <a:t>reporting</a:t>
            </a:r>
            <a:r>
              <a:rPr lang="fr-FR" baseline="0" dirty="0"/>
              <a:t> and </a:t>
            </a:r>
            <a:r>
              <a:rPr lang="fr-FR" baseline="0" dirty="0" err="1"/>
              <a:t>profitability</a:t>
            </a:r>
            <a:endParaRPr lang="fr-FR" baseline="0" dirty="0"/>
          </a:p>
          <a:p>
            <a:r>
              <a:rPr lang="fr-FR" baseline="0" dirty="0" err="1"/>
              <a:t>Step</a:t>
            </a:r>
            <a:r>
              <a:rPr lang="fr-FR" baseline="0" dirty="0"/>
              <a:t> 3 – </a:t>
            </a:r>
            <a:r>
              <a:rPr lang="fr-FR" baseline="0" dirty="0" err="1"/>
              <a:t>he</a:t>
            </a:r>
            <a:r>
              <a:rPr lang="fr-FR" baseline="0" dirty="0"/>
              <a:t> </a:t>
            </a:r>
            <a:r>
              <a:rPr lang="fr-FR" baseline="0" dirty="0" err="1"/>
              <a:t>is</a:t>
            </a:r>
            <a:r>
              <a:rPr lang="fr-FR" baseline="0" dirty="0"/>
              <a:t> the one </a:t>
            </a:r>
            <a:r>
              <a:rPr lang="fr-FR" baseline="0" dirty="0" err="1"/>
              <a:t>surveilling</a:t>
            </a:r>
            <a:r>
              <a:rPr lang="fr-FR" baseline="0" dirty="0"/>
              <a:t> the </a:t>
            </a:r>
            <a:r>
              <a:rPr lang="fr-FR" baseline="0" dirty="0" err="1"/>
              <a:t>operational</a:t>
            </a:r>
            <a:r>
              <a:rPr lang="fr-FR" baseline="0" dirty="0"/>
              <a:t> performance of the </a:t>
            </a:r>
            <a:r>
              <a:rPr lang="fr-FR" baseline="0" dirty="0" err="1"/>
              <a:t>company</a:t>
            </a:r>
            <a:r>
              <a:rPr lang="fr-FR" baseline="0" dirty="0"/>
              <a:t> – </a:t>
            </a:r>
            <a:r>
              <a:rPr lang="fr-FR" baseline="0" dirty="0" err="1"/>
              <a:t>Costs</a:t>
            </a:r>
            <a:r>
              <a:rPr lang="fr-FR" baseline="0" dirty="0"/>
              <a:t>, Revenues and </a:t>
            </a:r>
            <a:r>
              <a:rPr lang="fr-FR" baseline="0" dirty="0" err="1"/>
              <a:t>resulting</a:t>
            </a:r>
            <a:r>
              <a:rPr lang="fr-FR" baseline="0" dirty="0"/>
              <a:t> profits – and </a:t>
            </a:r>
            <a:r>
              <a:rPr lang="fr-FR" baseline="0" dirty="0" err="1"/>
              <a:t>even</a:t>
            </a:r>
            <a:r>
              <a:rPr lang="fr-FR" baseline="0" dirty="0"/>
              <a:t> more important – </a:t>
            </a:r>
            <a:r>
              <a:rPr lang="fr-FR" baseline="0" dirty="0" err="1"/>
              <a:t>does</a:t>
            </a:r>
            <a:r>
              <a:rPr lang="fr-FR" baseline="0" dirty="0"/>
              <a:t> </a:t>
            </a:r>
            <a:r>
              <a:rPr lang="fr-FR" baseline="0" dirty="0" err="1"/>
              <a:t>it</a:t>
            </a:r>
            <a:r>
              <a:rPr lang="fr-FR" baseline="0" dirty="0"/>
              <a:t> </a:t>
            </a:r>
            <a:r>
              <a:rPr lang="fr-FR" baseline="0" dirty="0" err="1"/>
              <a:t>comply</a:t>
            </a:r>
            <a:r>
              <a:rPr lang="fr-FR" baseline="0" dirty="0"/>
              <a:t> to the planning, </a:t>
            </a:r>
            <a:r>
              <a:rPr lang="fr-FR" baseline="0" dirty="0" err="1"/>
              <a:t>they</a:t>
            </a:r>
            <a:r>
              <a:rPr lang="fr-FR" baseline="0" dirty="0"/>
              <a:t> </a:t>
            </a:r>
            <a:r>
              <a:rPr lang="fr-FR" baseline="0" dirty="0" err="1"/>
              <a:t>did</a:t>
            </a:r>
            <a:r>
              <a:rPr lang="fr-FR" baseline="0" dirty="0"/>
              <a:t> </a:t>
            </a:r>
            <a:r>
              <a:rPr lang="fr-FR" baseline="0" dirty="0" err="1"/>
              <a:t>some</a:t>
            </a:r>
            <a:r>
              <a:rPr lang="fr-FR" baseline="0" dirty="0"/>
              <a:t> </a:t>
            </a:r>
            <a:r>
              <a:rPr lang="fr-FR" baseline="0" dirty="0" err="1"/>
              <a:t>months</a:t>
            </a:r>
            <a:r>
              <a:rPr lang="fr-FR" baseline="0" dirty="0"/>
              <a:t> </a:t>
            </a:r>
            <a:r>
              <a:rPr lang="fr-FR" baseline="0" dirty="0" err="1"/>
              <a:t>before</a:t>
            </a:r>
            <a:r>
              <a:rPr lang="fr-FR" baseline="0" dirty="0"/>
              <a:t>??</a:t>
            </a:r>
          </a:p>
          <a:p>
            <a:r>
              <a:rPr lang="fr-FR" baseline="0" dirty="0" err="1"/>
              <a:t>Step</a:t>
            </a:r>
            <a:r>
              <a:rPr lang="fr-FR" baseline="0" dirty="0"/>
              <a:t> 4 – </a:t>
            </a:r>
            <a:r>
              <a:rPr lang="fr-FR" baseline="0" dirty="0" err="1"/>
              <a:t>being</a:t>
            </a:r>
            <a:r>
              <a:rPr lang="fr-FR" baseline="0" dirty="0"/>
              <a:t> the </a:t>
            </a:r>
            <a:r>
              <a:rPr lang="fr-FR" baseline="0" dirty="0" err="1"/>
              <a:t>financial</a:t>
            </a:r>
            <a:r>
              <a:rPr lang="fr-FR" baseline="0" dirty="0"/>
              <a:t> part of the </a:t>
            </a:r>
            <a:r>
              <a:rPr lang="fr-FR" baseline="0" dirty="0" err="1"/>
              <a:t>company</a:t>
            </a:r>
            <a:r>
              <a:rPr lang="fr-FR" baseline="0" dirty="0"/>
              <a:t> </a:t>
            </a:r>
            <a:r>
              <a:rPr lang="fr-FR" baseline="0" dirty="0" err="1"/>
              <a:t>brain</a:t>
            </a:r>
            <a:r>
              <a:rPr lang="fr-FR" baseline="0" dirty="0"/>
              <a:t> – </a:t>
            </a:r>
            <a:r>
              <a:rPr lang="fr-FR" baseline="0" dirty="0" err="1"/>
              <a:t>he</a:t>
            </a:r>
            <a:r>
              <a:rPr lang="fr-FR" baseline="0" dirty="0"/>
              <a:t> </a:t>
            </a:r>
            <a:r>
              <a:rPr lang="fr-FR" baseline="0" dirty="0" err="1"/>
              <a:t>is</a:t>
            </a:r>
            <a:r>
              <a:rPr lang="fr-FR" baseline="0" dirty="0"/>
              <a:t> the </a:t>
            </a:r>
            <a:r>
              <a:rPr lang="fr-FR" baseline="0" dirty="0" err="1"/>
              <a:t>trusted</a:t>
            </a:r>
            <a:r>
              <a:rPr lang="fr-FR" baseline="0" dirty="0"/>
              <a:t> </a:t>
            </a:r>
            <a:r>
              <a:rPr lang="fr-FR" baseline="0" dirty="0" err="1"/>
              <a:t>advisor</a:t>
            </a:r>
            <a:r>
              <a:rPr lang="fr-FR" baseline="0" dirty="0"/>
              <a:t> on </a:t>
            </a:r>
            <a:r>
              <a:rPr lang="fr-FR" baseline="0" dirty="0" err="1"/>
              <a:t>helping</a:t>
            </a:r>
            <a:r>
              <a:rPr lang="fr-FR" baseline="0" dirty="0"/>
              <a:t> </a:t>
            </a:r>
            <a:r>
              <a:rPr lang="fr-FR" baseline="0" dirty="0" err="1"/>
              <a:t>take</a:t>
            </a:r>
            <a:r>
              <a:rPr lang="fr-FR" baseline="0" dirty="0"/>
              <a:t> the right </a:t>
            </a:r>
            <a:r>
              <a:rPr lang="fr-FR" baseline="0" dirty="0" err="1"/>
              <a:t>forward</a:t>
            </a:r>
            <a:r>
              <a:rPr lang="fr-FR" baseline="0" dirty="0"/>
              <a:t> </a:t>
            </a:r>
            <a:r>
              <a:rPr lang="fr-FR" baseline="0" dirty="0" err="1"/>
              <a:t>decisions</a:t>
            </a:r>
            <a:r>
              <a:rPr lang="fr-FR" baseline="0" dirty="0"/>
              <a:t> – </a:t>
            </a:r>
            <a:r>
              <a:rPr lang="fr-FR" baseline="0" dirty="0" err="1"/>
              <a:t>he</a:t>
            </a:r>
            <a:r>
              <a:rPr lang="fr-FR" baseline="0" dirty="0"/>
              <a:t> </a:t>
            </a:r>
            <a:r>
              <a:rPr lang="fr-FR" baseline="0" dirty="0" err="1"/>
              <a:t>is</a:t>
            </a:r>
            <a:r>
              <a:rPr lang="fr-FR" baseline="0" dirty="0"/>
              <a:t> </a:t>
            </a:r>
            <a:r>
              <a:rPr lang="fr-FR" baseline="0" dirty="0" err="1"/>
              <a:t>continously</a:t>
            </a:r>
            <a:r>
              <a:rPr lang="fr-FR" baseline="0" dirty="0"/>
              <a:t> </a:t>
            </a:r>
            <a:r>
              <a:rPr lang="fr-FR" baseline="0" dirty="0" err="1"/>
              <a:t>asked</a:t>
            </a:r>
            <a:r>
              <a:rPr lang="fr-FR" baseline="0" dirty="0"/>
              <a:t> to </a:t>
            </a:r>
            <a:r>
              <a:rPr lang="fr-FR" baseline="0" dirty="0" err="1"/>
              <a:t>assist</a:t>
            </a:r>
            <a:r>
              <a:rPr lang="fr-FR" baseline="0" dirty="0"/>
              <a:t>, coach, </a:t>
            </a:r>
            <a:r>
              <a:rPr lang="fr-FR" baseline="0" dirty="0" err="1"/>
              <a:t>develop</a:t>
            </a:r>
            <a:r>
              <a:rPr lang="fr-FR" baseline="0" dirty="0"/>
              <a:t> and manage planning and </a:t>
            </a:r>
            <a:r>
              <a:rPr lang="fr-FR" baseline="0" dirty="0" err="1"/>
              <a:t>forward</a:t>
            </a:r>
            <a:r>
              <a:rPr lang="fr-FR" baseline="0" dirty="0"/>
              <a:t> </a:t>
            </a:r>
            <a:r>
              <a:rPr lang="fr-FR" baseline="0" dirty="0" err="1"/>
              <a:t>dirven</a:t>
            </a:r>
            <a:r>
              <a:rPr lang="fr-FR" baseline="0" dirty="0"/>
              <a:t> </a:t>
            </a:r>
            <a:r>
              <a:rPr lang="fr-FR" baseline="0" dirty="0" err="1"/>
              <a:t>decisions</a:t>
            </a:r>
            <a:r>
              <a:rPr lang="fr-FR" baseline="0" dirty="0"/>
              <a:t>.</a:t>
            </a:r>
            <a:endParaRPr lang="fr-FR" dirty="0"/>
          </a:p>
        </p:txBody>
      </p:sp>
      <p:sp>
        <p:nvSpPr>
          <p:cNvPr id="4" name="Espace réservé du numéro de diapositive 3"/>
          <p:cNvSpPr>
            <a:spLocks noGrp="1"/>
          </p:cNvSpPr>
          <p:nvPr>
            <p:ph type="sldNum" sz="quarter" idx="10"/>
          </p:nvPr>
        </p:nvSpPr>
        <p:spPr/>
        <p:txBody>
          <a:bodyPr/>
          <a:lstStyle/>
          <a:p>
            <a:fld id="{B542CC16-AA57-4F6A-AAD8-67C84C3A73E2}" type="slidenum">
              <a:rPr lang="fr-FR" smtClean="0"/>
              <a:t>7</a:t>
            </a:fld>
            <a:endParaRPr lang="fr-FR"/>
          </a:p>
        </p:txBody>
      </p:sp>
      <p:sp>
        <p:nvSpPr>
          <p:cNvPr id="5" name="Espace réservé du pied de page 4"/>
          <p:cNvSpPr>
            <a:spLocks noGrp="1"/>
          </p:cNvSpPr>
          <p:nvPr>
            <p:ph type="ftr" sz="quarter" idx="11"/>
          </p:nvPr>
        </p:nvSpPr>
        <p:spPr/>
        <p:txBody>
          <a:bodyPr/>
          <a:lstStyle/>
          <a:p>
            <a:r>
              <a:rPr lang="en-US" dirty="0"/>
              <a:t>(c) e-</a:t>
            </a:r>
            <a:r>
              <a:rPr lang="en-US" dirty="0" err="1"/>
              <a:t>bda</a:t>
            </a:r>
            <a:r>
              <a:rPr lang="en-US" dirty="0"/>
              <a:t> </a:t>
            </a:r>
            <a:r>
              <a:rPr lang="en-US" dirty="0" err="1"/>
              <a:t>institut</a:t>
            </a:r>
            <a:r>
              <a:rPr lang="en-US" dirty="0"/>
              <a:t> ltd</a:t>
            </a:r>
            <a:endParaRPr lang="fr-FR" dirty="0"/>
          </a:p>
        </p:txBody>
      </p:sp>
      <p:sp>
        <p:nvSpPr>
          <p:cNvPr id="6" name="Espace réservé de l'en-tête 5"/>
          <p:cNvSpPr>
            <a:spLocks noGrp="1"/>
          </p:cNvSpPr>
          <p:nvPr>
            <p:ph type="hdr" sz="quarter" idx="12"/>
          </p:nvPr>
        </p:nvSpPr>
        <p:spPr/>
        <p:txBody>
          <a:bodyPr/>
          <a:lstStyle/>
          <a:p>
            <a:r>
              <a:rPr lang="en-US"/>
              <a:t>C LEVEL SELLING WITH FINANCIAL ACUMEN</a:t>
            </a:r>
            <a:endParaRPr lang="fr-FR"/>
          </a:p>
        </p:txBody>
      </p:sp>
    </p:spTree>
    <p:extLst>
      <p:ext uri="{BB962C8B-B14F-4D97-AF65-F5344CB8AC3E}">
        <p14:creationId xmlns:p14="http://schemas.microsoft.com/office/powerpoint/2010/main" val="14043731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52E75-69C3-3845-826F-404C371820A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64F0B8F-E9F3-0844-B915-7349DF24BC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E83EC65-DC36-B44C-A373-78762F713ED8}"/>
              </a:ext>
            </a:extLst>
          </p:cNvPr>
          <p:cNvSpPr>
            <a:spLocks noGrp="1"/>
          </p:cNvSpPr>
          <p:nvPr>
            <p:ph type="dt" sz="half" idx="10"/>
          </p:nvPr>
        </p:nvSpPr>
        <p:spPr/>
        <p:txBody>
          <a:bodyPr/>
          <a:lstStyle/>
          <a:p>
            <a:fld id="{1F0D5F4E-0F9A-DE4D-8549-1FB77D9439A9}" type="datetimeFigureOut">
              <a:rPr lang="en-GB" smtClean="0"/>
              <a:t>19/05/2021</a:t>
            </a:fld>
            <a:endParaRPr lang="en-GB"/>
          </a:p>
        </p:txBody>
      </p:sp>
      <p:sp>
        <p:nvSpPr>
          <p:cNvPr id="5" name="Footer Placeholder 4">
            <a:extLst>
              <a:ext uri="{FF2B5EF4-FFF2-40B4-BE49-F238E27FC236}">
                <a16:creationId xmlns:a16="http://schemas.microsoft.com/office/drawing/2014/main" id="{27C11BEB-5616-5841-AA9E-C21CDFBFDE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50FE3B-0CE2-F543-A81D-F25DCE390F8D}"/>
              </a:ext>
            </a:extLst>
          </p:cNvPr>
          <p:cNvSpPr>
            <a:spLocks noGrp="1"/>
          </p:cNvSpPr>
          <p:nvPr>
            <p:ph type="sldNum" sz="quarter" idx="12"/>
          </p:nvPr>
        </p:nvSpPr>
        <p:spPr/>
        <p:txBody>
          <a:bodyPr/>
          <a:lstStyle/>
          <a:p>
            <a:fld id="{CD24533D-DC30-6341-A549-BEA19AE48071}" type="slidenum">
              <a:rPr lang="en-GB" smtClean="0"/>
              <a:t>‹#›</a:t>
            </a:fld>
            <a:endParaRPr lang="en-GB"/>
          </a:p>
        </p:txBody>
      </p:sp>
    </p:spTree>
    <p:extLst>
      <p:ext uri="{BB962C8B-B14F-4D97-AF65-F5344CB8AC3E}">
        <p14:creationId xmlns:p14="http://schemas.microsoft.com/office/powerpoint/2010/main" val="2598090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A869E-25DB-5B4D-AB58-57BAF034998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6244AD2-4B39-5047-B2EB-51D1C4842E0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15B6C76-9042-BC4E-98C7-67613C7245A8}"/>
              </a:ext>
            </a:extLst>
          </p:cNvPr>
          <p:cNvSpPr>
            <a:spLocks noGrp="1"/>
          </p:cNvSpPr>
          <p:nvPr>
            <p:ph type="dt" sz="half" idx="10"/>
          </p:nvPr>
        </p:nvSpPr>
        <p:spPr/>
        <p:txBody>
          <a:bodyPr/>
          <a:lstStyle/>
          <a:p>
            <a:fld id="{1F0D5F4E-0F9A-DE4D-8549-1FB77D9439A9}" type="datetimeFigureOut">
              <a:rPr lang="en-GB" smtClean="0"/>
              <a:t>19/05/2021</a:t>
            </a:fld>
            <a:endParaRPr lang="en-GB"/>
          </a:p>
        </p:txBody>
      </p:sp>
      <p:sp>
        <p:nvSpPr>
          <p:cNvPr id="5" name="Footer Placeholder 4">
            <a:extLst>
              <a:ext uri="{FF2B5EF4-FFF2-40B4-BE49-F238E27FC236}">
                <a16:creationId xmlns:a16="http://schemas.microsoft.com/office/drawing/2014/main" id="{0895D371-A7C4-7C41-9640-886A6ABC7A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71ED91-1F9C-7D46-BDF1-27CBB131DEC7}"/>
              </a:ext>
            </a:extLst>
          </p:cNvPr>
          <p:cNvSpPr>
            <a:spLocks noGrp="1"/>
          </p:cNvSpPr>
          <p:nvPr>
            <p:ph type="sldNum" sz="quarter" idx="12"/>
          </p:nvPr>
        </p:nvSpPr>
        <p:spPr/>
        <p:txBody>
          <a:bodyPr/>
          <a:lstStyle/>
          <a:p>
            <a:fld id="{CD24533D-DC30-6341-A549-BEA19AE48071}" type="slidenum">
              <a:rPr lang="en-GB" smtClean="0"/>
              <a:t>‹#›</a:t>
            </a:fld>
            <a:endParaRPr lang="en-GB"/>
          </a:p>
        </p:txBody>
      </p:sp>
    </p:spTree>
    <p:extLst>
      <p:ext uri="{BB962C8B-B14F-4D97-AF65-F5344CB8AC3E}">
        <p14:creationId xmlns:p14="http://schemas.microsoft.com/office/powerpoint/2010/main" val="66785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F303A-0109-884D-81AD-EA097D00E24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B80819E-E97C-A746-B4D5-A91E26BEDD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B80641-83B1-FB44-8E85-CFF471575CFB}"/>
              </a:ext>
            </a:extLst>
          </p:cNvPr>
          <p:cNvSpPr>
            <a:spLocks noGrp="1"/>
          </p:cNvSpPr>
          <p:nvPr>
            <p:ph type="dt" sz="half" idx="10"/>
          </p:nvPr>
        </p:nvSpPr>
        <p:spPr/>
        <p:txBody>
          <a:bodyPr/>
          <a:lstStyle/>
          <a:p>
            <a:fld id="{1F0D5F4E-0F9A-DE4D-8549-1FB77D9439A9}" type="datetimeFigureOut">
              <a:rPr lang="en-GB" smtClean="0"/>
              <a:t>19/05/2021</a:t>
            </a:fld>
            <a:endParaRPr lang="en-GB"/>
          </a:p>
        </p:txBody>
      </p:sp>
      <p:sp>
        <p:nvSpPr>
          <p:cNvPr id="5" name="Footer Placeholder 4">
            <a:extLst>
              <a:ext uri="{FF2B5EF4-FFF2-40B4-BE49-F238E27FC236}">
                <a16:creationId xmlns:a16="http://schemas.microsoft.com/office/drawing/2014/main" id="{8688A7BB-1344-DC4D-937C-8925133BB5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B2DE0F-9A1B-EE4C-858F-9C69BF885E0A}"/>
              </a:ext>
            </a:extLst>
          </p:cNvPr>
          <p:cNvSpPr>
            <a:spLocks noGrp="1"/>
          </p:cNvSpPr>
          <p:nvPr>
            <p:ph type="sldNum" sz="quarter" idx="12"/>
          </p:nvPr>
        </p:nvSpPr>
        <p:spPr/>
        <p:txBody>
          <a:bodyPr/>
          <a:lstStyle/>
          <a:p>
            <a:fld id="{CD24533D-DC30-6341-A549-BEA19AE48071}" type="slidenum">
              <a:rPr lang="en-GB" smtClean="0"/>
              <a:t>‹#›</a:t>
            </a:fld>
            <a:endParaRPr lang="en-GB"/>
          </a:p>
        </p:txBody>
      </p:sp>
    </p:spTree>
    <p:extLst>
      <p:ext uri="{BB962C8B-B14F-4D97-AF65-F5344CB8AC3E}">
        <p14:creationId xmlns:p14="http://schemas.microsoft.com/office/powerpoint/2010/main" val="3690197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1726B-A247-044F-868E-BDC234BF1DB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5B0FD1D-E484-5841-BB5A-5D12AA630E1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81834D5-2B78-8D46-BA1A-88AC56F90E3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260602C-D13E-754B-9153-4CC71832504B}"/>
              </a:ext>
            </a:extLst>
          </p:cNvPr>
          <p:cNvSpPr>
            <a:spLocks noGrp="1"/>
          </p:cNvSpPr>
          <p:nvPr>
            <p:ph type="dt" sz="half" idx="10"/>
          </p:nvPr>
        </p:nvSpPr>
        <p:spPr/>
        <p:txBody>
          <a:bodyPr/>
          <a:lstStyle/>
          <a:p>
            <a:fld id="{1F0D5F4E-0F9A-DE4D-8549-1FB77D9439A9}" type="datetimeFigureOut">
              <a:rPr lang="en-GB" smtClean="0"/>
              <a:t>19/05/2021</a:t>
            </a:fld>
            <a:endParaRPr lang="en-GB"/>
          </a:p>
        </p:txBody>
      </p:sp>
      <p:sp>
        <p:nvSpPr>
          <p:cNvPr id="6" name="Footer Placeholder 5">
            <a:extLst>
              <a:ext uri="{FF2B5EF4-FFF2-40B4-BE49-F238E27FC236}">
                <a16:creationId xmlns:a16="http://schemas.microsoft.com/office/drawing/2014/main" id="{78956A56-E7A0-C147-9F30-2A6B9ACDCA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6D272D-DD7E-A74E-B130-E40EB49A6CD5}"/>
              </a:ext>
            </a:extLst>
          </p:cNvPr>
          <p:cNvSpPr>
            <a:spLocks noGrp="1"/>
          </p:cNvSpPr>
          <p:nvPr>
            <p:ph type="sldNum" sz="quarter" idx="12"/>
          </p:nvPr>
        </p:nvSpPr>
        <p:spPr/>
        <p:txBody>
          <a:bodyPr/>
          <a:lstStyle/>
          <a:p>
            <a:fld id="{CD24533D-DC30-6341-A549-BEA19AE48071}" type="slidenum">
              <a:rPr lang="en-GB" smtClean="0"/>
              <a:t>‹#›</a:t>
            </a:fld>
            <a:endParaRPr lang="en-GB"/>
          </a:p>
        </p:txBody>
      </p:sp>
    </p:spTree>
    <p:extLst>
      <p:ext uri="{BB962C8B-B14F-4D97-AF65-F5344CB8AC3E}">
        <p14:creationId xmlns:p14="http://schemas.microsoft.com/office/powerpoint/2010/main" val="1107330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10D9B-5565-F94B-8D76-AA08A2B3401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4704464-94F7-D347-8F7C-5713917E95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BFECB48-02DE-7E44-B26D-4A21DF4FAAB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CE1063B-BCCB-9C4B-8DC6-C5C88A5FA0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B3D3E26-6F79-D540-B0AB-B128BD05F1F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49C564A-6EF4-3443-A57D-5F11DB9D53B6}"/>
              </a:ext>
            </a:extLst>
          </p:cNvPr>
          <p:cNvSpPr>
            <a:spLocks noGrp="1"/>
          </p:cNvSpPr>
          <p:nvPr>
            <p:ph type="dt" sz="half" idx="10"/>
          </p:nvPr>
        </p:nvSpPr>
        <p:spPr/>
        <p:txBody>
          <a:bodyPr/>
          <a:lstStyle/>
          <a:p>
            <a:fld id="{1F0D5F4E-0F9A-DE4D-8549-1FB77D9439A9}" type="datetimeFigureOut">
              <a:rPr lang="en-GB" smtClean="0"/>
              <a:t>19/05/2021</a:t>
            </a:fld>
            <a:endParaRPr lang="en-GB"/>
          </a:p>
        </p:txBody>
      </p:sp>
      <p:sp>
        <p:nvSpPr>
          <p:cNvPr id="8" name="Footer Placeholder 7">
            <a:extLst>
              <a:ext uri="{FF2B5EF4-FFF2-40B4-BE49-F238E27FC236}">
                <a16:creationId xmlns:a16="http://schemas.microsoft.com/office/drawing/2014/main" id="{6CF20024-4617-714F-9505-EC78B3F3BB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CCA776C-F143-A345-B6D2-8BAD7B1313E5}"/>
              </a:ext>
            </a:extLst>
          </p:cNvPr>
          <p:cNvSpPr>
            <a:spLocks noGrp="1"/>
          </p:cNvSpPr>
          <p:nvPr>
            <p:ph type="sldNum" sz="quarter" idx="12"/>
          </p:nvPr>
        </p:nvSpPr>
        <p:spPr/>
        <p:txBody>
          <a:bodyPr/>
          <a:lstStyle/>
          <a:p>
            <a:fld id="{CD24533D-DC30-6341-A549-BEA19AE48071}" type="slidenum">
              <a:rPr lang="en-GB" smtClean="0"/>
              <a:t>‹#›</a:t>
            </a:fld>
            <a:endParaRPr lang="en-GB"/>
          </a:p>
        </p:txBody>
      </p:sp>
    </p:spTree>
    <p:extLst>
      <p:ext uri="{BB962C8B-B14F-4D97-AF65-F5344CB8AC3E}">
        <p14:creationId xmlns:p14="http://schemas.microsoft.com/office/powerpoint/2010/main" val="2074255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2D0A9-BE37-794A-8156-87D009104E7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6DA37F4-2236-714B-90F8-1F43B2AAC1C9}"/>
              </a:ext>
            </a:extLst>
          </p:cNvPr>
          <p:cNvSpPr>
            <a:spLocks noGrp="1"/>
          </p:cNvSpPr>
          <p:nvPr>
            <p:ph type="dt" sz="half" idx="10"/>
          </p:nvPr>
        </p:nvSpPr>
        <p:spPr/>
        <p:txBody>
          <a:bodyPr/>
          <a:lstStyle/>
          <a:p>
            <a:fld id="{1F0D5F4E-0F9A-DE4D-8549-1FB77D9439A9}" type="datetimeFigureOut">
              <a:rPr lang="en-GB" smtClean="0"/>
              <a:t>19/05/2021</a:t>
            </a:fld>
            <a:endParaRPr lang="en-GB"/>
          </a:p>
        </p:txBody>
      </p:sp>
      <p:sp>
        <p:nvSpPr>
          <p:cNvPr id="4" name="Footer Placeholder 3">
            <a:extLst>
              <a:ext uri="{FF2B5EF4-FFF2-40B4-BE49-F238E27FC236}">
                <a16:creationId xmlns:a16="http://schemas.microsoft.com/office/drawing/2014/main" id="{D80D97C5-02CB-4B44-B6E0-AC1D0DFF8CA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572FA70-BB0C-754F-AEAC-2B5E9D837061}"/>
              </a:ext>
            </a:extLst>
          </p:cNvPr>
          <p:cNvSpPr>
            <a:spLocks noGrp="1"/>
          </p:cNvSpPr>
          <p:nvPr>
            <p:ph type="sldNum" sz="quarter" idx="12"/>
          </p:nvPr>
        </p:nvSpPr>
        <p:spPr/>
        <p:txBody>
          <a:bodyPr/>
          <a:lstStyle/>
          <a:p>
            <a:fld id="{CD24533D-DC30-6341-A549-BEA19AE48071}" type="slidenum">
              <a:rPr lang="en-GB" smtClean="0"/>
              <a:t>‹#›</a:t>
            </a:fld>
            <a:endParaRPr lang="en-GB"/>
          </a:p>
        </p:txBody>
      </p:sp>
    </p:spTree>
    <p:extLst>
      <p:ext uri="{BB962C8B-B14F-4D97-AF65-F5344CB8AC3E}">
        <p14:creationId xmlns:p14="http://schemas.microsoft.com/office/powerpoint/2010/main" val="3096248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B96732-8F8E-4F47-AAAE-44CD371DC769}"/>
              </a:ext>
            </a:extLst>
          </p:cNvPr>
          <p:cNvSpPr>
            <a:spLocks noGrp="1"/>
          </p:cNvSpPr>
          <p:nvPr>
            <p:ph type="dt" sz="half" idx="10"/>
          </p:nvPr>
        </p:nvSpPr>
        <p:spPr/>
        <p:txBody>
          <a:bodyPr/>
          <a:lstStyle/>
          <a:p>
            <a:fld id="{1F0D5F4E-0F9A-DE4D-8549-1FB77D9439A9}" type="datetimeFigureOut">
              <a:rPr lang="en-GB" smtClean="0"/>
              <a:t>19/05/2021</a:t>
            </a:fld>
            <a:endParaRPr lang="en-GB"/>
          </a:p>
        </p:txBody>
      </p:sp>
      <p:sp>
        <p:nvSpPr>
          <p:cNvPr id="3" name="Footer Placeholder 2">
            <a:extLst>
              <a:ext uri="{FF2B5EF4-FFF2-40B4-BE49-F238E27FC236}">
                <a16:creationId xmlns:a16="http://schemas.microsoft.com/office/drawing/2014/main" id="{C75B06B5-1D5A-BA49-8408-3C4649B067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9E8051-F50D-934C-9E4C-53851171CDA8}"/>
              </a:ext>
            </a:extLst>
          </p:cNvPr>
          <p:cNvSpPr>
            <a:spLocks noGrp="1"/>
          </p:cNvSpPr>
          <p:nvPr>
            <p:ph type="sldNum" sz="quarter" idx="12"/>
          </p:nvPr>
        </p:nvSpPr>
        <p:spPr/>
        <p:txBody>
          <a:bodyPr/>
          <a:lstStyle/>
          <a:p>
            <a:fld id="{CD24533D-DC30-6341-A549-BEA19AE48071}" type="slidenum">
              <a:rPr lang="en-GB" smtClean="0"/>
              <a:t>‹#›</a:t>
            </a:fld>
            <a:endParaRPr lang="en-GB"/>
          </a:p>
        </p:txBody>
      </p:sp>
    </p:spTree>
    <p:extLst>
      <p:ext uri="{BB962C8B-B14F-4D97-AF65-F5344CB8AC3E}">
        <p14:creationId xmlns:p14="http://schemas.microsoft.com/office/powerpoint/2010/main" val="2341853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4CE58-7385-E741-A85B-3DE2255F06B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7BBFD93-4F19-454F-AE82-A7A11AA37E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FFB1A16-6B90-494A-81EE-177F05B4B8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4A3E8A-8044-8641-824D-717F353D45B5}"/>
              </a:ext>
            </a:extLst>
          </p:cNvPr>
          <p:cNvSpPr>
            <a:spLocks noGrp="1"/>
          </p:cNvSpPr>
          <p:nvPr>
            <p:ph type="dt" sz="half" idx="10"/>
          </p:nvPr>
        </p:nvSpPr>
        <p:spPr/>
        <p:txBody>
          <a:bodyPr/>
          <a:lstStyle/>
          <a:p>
            <a:fld id="{1F0D5F4E-0F9A-DE4D-8549-1FB77D9439A9}" type="datetimeFigureOut">
              <a:rPr lang="en-GB" smtClean="0"/>
              <a:t>19/05/2021</a:t>
            </a:fld>
            <a:endParaRPr lang="en-GB"/>
          </a:p>
        </p:txBody>
      </p:sp>
      <p:sp>
        <p:nvSpPr>
          <p:cNvPr id="6" name="Footer Placeholder 5">
            <a:extLst>
              <a:ext uri="{FF2B5EF4-FFF2-40B4-BE49-F238E27FC236}">
                <a16:creationId xmlns:a16="http://schemas.microsoft.com/office/drawing/2014/main" id="{399A99E0-8E05-4E47-AEAC-04838550D0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EA1F42-0B85-9C40-A39F-DFDD74390AAA}"/>
              </a:ext>
            </a:extLst>
          </p:cNvPr>
          <p:cNvSpPr>
            <a:spLocks noGrp="1"/>
          </p:cNvSpPr>
          <p:nvPr>
            <p:ph type="sldNum" sz="quarter" idx="12"/>
          </p:nvPr>
        </p:nvSpPr>
        <p:spPr/>
        <p:txBody>
          <a:bodyPr/>
          <a:lstStyle/>
          <a:p>
            <a:fld id="{CD24533D-DC30-6341-A549-BEA19AE48071}" type="slidenum">
              <a:rPr lang="en-GB" smtClean="0"/>
              <a:t>‹#›</a:t>
            </a:fld>
            <a:endParaRPr lang="en-GB"/>
          </a:p>
        </p:txBody>
      </p:sp>
    </p:spTree>
    <p:extLst>
      <p:ext uri="{BB962C8B-B14F-4D97-AF65-F5344CB8AC3E}">
        <p14:creationId xmlns:p14="http://schemas.microsoft.com/office/powerpoint/2010/main" val="2780386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95032-AA64-7C49-A694-857722EECA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54A4B2B-1FE5-A248-9A3A-44B535EB3A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49B51E-AD50-E440-9FFE-5AD7C65F47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CA527C-C4E1-0443-89E4-0E1A2D86C9E2}"/>
              </a:ext>
            </a:extLst>
          </p:cNvPr>
          <p:cNvSpPr>
            <a:spLocks noGrp="1"/>
          </p:cNvSpPr>
          <p:nvPr>
            <p:ph type="dt" sz="half" idx="10"/>
          </p:nvPr>
        </p:nvSpPr>
        <p:spPr/>
        <p:txBody>
          <a:bodyPr/>
          <a:lstStyle/>
          <a:p>
            <a:fld id="{1F0D5F4E-0F9A-DE4D-8549-1FB77D9439A9}" type="datetimeFigureOut">
              <a:rPr lang="en-GB" smtClean="0"/>
              <a:t>19/05/2021</a:t>
            </a:fld>
            <a:endParaRPr lang="en-GB"/>
          </a:p>
        </p:txBody>
      </p:sp>
      <p:sp>
        <p:nvSpPr>
          <p:cNvPr id="6" name="Footer Placeholder 5">
            <a:extLst>
              <a:ext uri="{FF2B5EF4-FFF2-40B4-BE49-F238E27FC236}">
                <a16:creationId xmlns:a16="http://schemas.microsoft.com/office/drawing/2014/main" id="{3D382C38-7098-B647-8066-9AE9A32F7F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F4E93-25F0-0C42-806B-A366FD75FC42}"/>
              </a:ext>
            </a:extLst>
          </p:cNvPr>
          <p:cNvSpPr>
            <a:spLocks noGrp="1"/>
          </p:cNvSpPr>
          <p:nvPr>
            <p:ph type="sldNum" sz="quarter" idx="12"/>
          </p:nvPr>
        </p:nvSpPr>
        <p:spPr/>
        <p:txBody>
          <a:bodyPr/>
          <a:lstStyle/>
          <a:p>
            <a:fld id="{CD24533D-DC30-6341-A549-BEA19AE48071}" type="slidenum">
              <a:rPr lang="en-GB" smtClean="0"/>
              <a:t>‹#›</a:t>
            </a:fld>
            <a:endParaRPr lang="en-GB"/>
          </a:p>
        </p:txBody>
      </p:sp>
    </p:spTree>
    <p:extLst>
      <p:ext uri="{BB962C8B-B14F-4D97-AF65-F5344CB8AC3E}">
        <p14:creationId xmlns:p14="http://schemas.microsoft.com/office/powerpoint/2010/main" val="1006279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CBCF7-2509-CE4E-AE22-D67330BE060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6722873-3506-4D49-A135-4B9F927AFAA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D5093BE-6DC1-704F-BD17-251E7EB1F4ED}"/>
              </a:ext>
            </a:extLst>
          </p:cNvPr>
          <p:cNvSpPr>
            <a:spLocks noGrp="1"/>
          </p:cNvSpPr>
          <p:nvPr>
            <p:ph type="dt" sz="half" idx="10"/>
          </p:nvPr>
        </p:nvSpPr>
        <p:spPr/>
        <p:txBody>
          <a:bodyPr/>
          <a:lstStyle/>
          <a:p>
            <a:fld id="{1F0D5F4E-0F9A-DE4D-8549-1FB77D9439A9}" type="datetimeFigureOut">
              <a:rPr lang="en-GB" smtClean="0"/>
              <a:t>19/05/2021</a:t>
            </a:fld>
            <a:endParaRPr lang="en-GB"/>
          </a:p>
        </p:txBody>
      </p:sp>
      <p:sp>
        <p:nvSpPr>
          <p:cNvPr id="5" name="Footer Placeholder 4">
            <a:extLst>
              <a:ext uri="{FF2B5EF4-FFF2-40B4-BE49-F238E27FC236}">
                <a16:creationId xmlns:a16="http://schemas.microsoft.com/office/drawing/2014/main" id="{6E11F963-DB61-754A-ACF2-7B87015B59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BB6286-6D47-DA49-9910-B286117E7EB9}"/>
              </a:ext>
            </a:extLst>
          </p:cNvPr>
          <p:cNvSpPr>
            <a:spLocks noGrp="1"/>
          </p:cNvSpPr>
          <p:nvPr>
            <p:ph type="sldNum" sz="quarter" idx="12"/>
          </p:nvPr>
        </p:nvSpPr>
        <p:spPr/>
        <p:txBody>
          <a:bodyPr/>
          <a:lstStyle/>
          <a:p>
            <a:fld id="{CD24533D-DC30-6341-A549-BEA19AE48071}" type="slidenum">
              <a:rPr lang="en-GB" smtClean="0"/>
              <a:t>‹#›</a:t>
            </a:fld>
            <a:endParaRPr lang="en-GB"/>
          </a:p>
        </p:txBody>
      </p:sp>
    </p:spTree>
    <p:extLst>
      <p:ext uri="{BB962C8B-B14F-4D97-AF65-F5344CB8AC3E}">
        <p14:creationId xmlns:p14="http://schemas.microsoft.com/office/powerpoint/2010/main" val="3207091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E4CBF6-F464-C34B-80DB-FCCD6877894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7250B87-4B0B-6D41-84B0-DEE77A9E12A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C63BDAC-71B6-E94D-A335-03532BADA5EA}"/>
              </a:ext>
            </a:extLst>
          </p:cNvPr>
          <p:cNvSpPr>
            <a:spLocks noGrp="1"/>
          </p:cNvSpPr>
          <p:nvPr>
            <p:ph type="dt" sz="half" idx="10"/>
          </p:nvPr>
        </p:nvSpPr>
        <p:spPr/>
        <p:txBody>
          <a:bodyPr/>
          <a:lstStyle/>
          <a:p>
            <a:fld id="{1F0D5F4E-0F9A-DE4D-8549-1FB77D9439A9}" type="datetimeFigureOut">
              <a:rPr lang="en-GB" smtClean="0"/>
              <a:t>19/05/2021</a:t>
            </a:fld>
            <a:endParaRPr lang="en-GB"/>
          </a:p>
        </p:txBody>
      </p:sp>
      <p:sp>
        <p:nvSpPr>
          <p:cNvPr id="5" name="Footer Placeholder 4">
            <a:extLst>
              <a:ext uri="{FF2B5EF4-FFF2-40B4-BE49-F238E27FC236}">
                <a16:creationId xmlns:a16="http://schemas.microsoft.com/office/drawing/2014/main" id="{8753A9D1-991F-1442-80C2-39933763BF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AA9CF7-2A5E-7E45-A97C-793B0FBCC405}"/>
              </a:ext>
            </a:extLst>
          </p:cNvPr>
          <p:cNvSpPr>
            <a:spLocks noGrp="1"/>
          </p:cNvSpPr>
          <p:nvPr>
            <p:ph type="sldNum" sz="quarter" idx="12"/>
          </p:nvPr>
        </p:nvSpPr>
        <p:spPr/>
        <p:txBody>
          <a:bodyPr/>
          <a:lstStyle/>
          <a:p>
            <a:fld id="{CD24533D-DC30-6341-A549-BEA19AE48071}" type="slidenum">
              <a:rPr lang="en-GB" smtClean="0"/>
              <a:t>‹#›</a:t>
            </a:fld>
            <a:endParaRPr lang="en-GB"/>
          </a:p>
        </p:txBody>
      </p:sp>
    </p:spTree>
    <p:extLst>
      <p:ext uri="{BB962C8B-B14F-4D97-AF65-F5344CB8AC3E}">
        <p14:creationId xmlns:p14="http://schemas.microsoft.com/office/powerpoint/2010/main" val="1420047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A2969A-FB0C-6743-B3A7-0A1236764F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0135E7D-A16B-6342-8B46-59B7A04BB6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79ABE72-5C08-F84D-8B37-37D47F46BF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0D5F4E-0F9A-DE4D-8549-1FB77D9439A9}" type="datetimeFigureOut">
              <a:rPr lang="en-GB" smtClean="0"/>
              <a:t>19/05/2021</a:t>
            </a:fld>
            <a:endParaRPr lang="en-GB"/>
          </a:p>
        </p:txBody>
      </p:sp>
      <p:sp>
        <p:nvSpPr>
          <p:cNvPr id="5" name="Footer Placeholder 4">
            <a:extLst>
              <a:ext uri="{FF2B5EF4-FFF2-40B4-BE49-F238E27FC236}">
                <a16:creationId xmlns:a16="http://schemas.microsoft.com/office/drawing/2014/main" id="{D68F1B84-AB26-D64C-B894-A6BB238E48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0CA8448-375A-594A-BF6A-4FE00D8FE3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24533D-DC30-6341-A549-BEA19AE48071}" type="slidenum">
              <a:rPr lang="en-GB" smtClean="0"/>
              <a:t>‹#›</a:t>
            </a:fld>
            <a:endParaRPr lang="en-GB"/>
          </a:p>
        </p:txBody>
      </p:sp>
    </p:spTree>
    <p:extLst>
      <p:ext uri="{BB962C8B-B14F-4D97-AF65-F5344CB8AC3E}">
        <p14:creationId xmlns:p14="http://schemas.microsoft.com/office/powerpoint/2010/main" val="4154434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CE91B859-6C66-4D56-BF46-F0DB2455643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B161CE-6ACE-C145-A11B-2F84F0464FCC}"/>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KPIs and Key driving forces for CFOs and CEOs</a:t>
            </a:r>
          </a:p>
        </p:txBody>
      </p:sp>
      <p:sp>
        <p:nvSpPr>
          <p:cNvPr id="3" name="Subtitle 2">
            <a:extLst>
              <a:ext uri="{FF2B5EF4-FFF2-40B4-BE49-F238E27FC236}">
                <a16:creationId xmlns:a16="http://schemas.microsoft.com/office/drawing/2014/main" id="{3DEBE559-14D7-7141-BA40-C4D1F7A4E539}"/>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Stuart Morgan</a:t>
            </a:r>
          </a:p>
          <a:p>
            <a:r>
              <a:rPr lang="en-GB">
                <a:solidFill>
                  <a:srgbClr val="FFFFFF"/>
                </a:solidFill>
              </a:rPr>
              <a:t>UWTSD</a:t>
            </a:r>
          </a:p>
        </p:txBody>
      </p:sp>
    </p:spTree>
    <p:extLst>
      <p:ext uri="{BB962C8B-B14F-4D97-AF65-F5344CB8AC3E}">
        <p14:creationId xmlns:p14="http://schemas.microsoft.com/office/powerpoint/2010/main" val="457293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7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9" name="Rectangle 3"/>
          <p:cNvSpPr>
            <a:spLocks noGrp="1" noChangeArrowheads="1"/>
          </p:cNvSpPr>
          <p:nvPr>
            <p:ph idx="1"/>
          </p:nvPr>
        </p:nvSpPr>
        <p:spPr>
          <a:xfrm>
            <a:off x="1775521" y="1048034"/>
            <a:ext cx="8640960" cy="4971766"/>
          </a:xfrm>
        </p:spPr>
        <p:txBody>
          <a:bodyPr>
            <a:normAutofit/>
          </a:bodyPr>
          <a:lstStyle/>
          <a:p>
            <a:pPr>
              <a:lnSpc>
                <a:spcPct val="90000"/>
              </a:lnSpc>
              <a:buClr>
                <a:schemeClr val="accent1"/>
              </a:buClr>
              <a:buFont typeface="Arial" pitchFamily="34" charset="0"/>
              <a:buChar char="•"/>
            </a:pPr>
            <a:r>
              <a:rPr lang="en-US" sz="2800" dirty="0"/>
              <a:t>There is no typical CEO - the backgrounds of CEOs vary widely.</a:t>
            </a:r>
          </a:p>
          <a:p>
            <a:pPr>
              <a:lnSpc>
                <a:spcPct val="90000"/>
              </a:lnSpc>
              <a:buClr>
                <a:schemeClr val="accent1"/>
              </a:buClr>
              <a:buFont typeface="Arial" pitchFamily="34" charset="0"/>
              <a:buChar char="•"/>
            </a:pPr>
            <a:endParaRPr lang="en-US" sz="2800" dirty="0"/>
          </a:p>
          <a:p>
            <a:pPr>
              <a:lnSpc>
                <a:spcPct val="90000"/>
              </a:lnSpc>
              <a:buClr>
                <a:schemeClr val="accent1"/>
              </a:buClr>
              <a:buFont typeface="Arial" pitchFamily="34" charset="0"/>
              <a:buChar char="•"/>
            </a:pPr>
            <a:r>
              <a:rPr lang="en-US" sz="2800" dirty="0"/>
              <a:t>CEOs come from every functional area within a company, including manufacturing, finance, sales, marketing, HR, operations, etc.</a:t>
            </a:r>
          </a:p>
          <a:p>
            <a:pPr>
              <a:lnSpc>
                <a:spcPct val="90000"/>
              </a:lnSpc>
              <a:buClr>
                <a:schemeClr val="accent1"/>
              </a:buClr>
              <a:buFont typeface="Arial" pitchFamily="34" charset="0"/>
              <a:buChar char="•"/>
            </a:pPr>
            <a:endParaRPr lang="en-US" sz="2800" dirty="0"/>
          </a:p>
          <a:p>
            <a:pPr>
              <a:lnSpc>
                <a:spcPct val="90000"/>
              </a:lnSpc>
              <a:buClr>
                <a:schemeClr val="accent1"/>
              </a:buClr>
              <a:buFont typeface="Arial" pitchFamily="34" charset="0"/>
              <a:buChar char="•"/>
            </a:pPr>
            <a:r>
              <a:rPr lang="en-US" sz="2800" dirty="0"/>
              <a:t>CEO’s are </a:t>
            </a:r>
            <a:r>
              <a:rPr lang="en-US" sz="2800" dirty="0" err="1"/>
              <a:t>characterised</a:t>
            </a:r>
            <a:r>
              <a:rPr lang="en-US" sz="2800" dirty="0"/>
              <a:t>:</a:t>
            </a:r>
          </a:p>
          <a:p>
            <a:pPr lvl="1">
              <a:lnSpc>
                <a:spcPct val="90000"/>
              </a:lnSpc>
              <a:buClr>
                <a:schemeClr val="accent1"/>
              </a:buClr>
              <a:buFont typeface="Arial" pitchFamily="34" charset="0"/>
              <a:buChar char="•"/>
            </a:pPr>
            <a:r>
              <a:rPr lang="en-US" sz="2400" dirty="0"/>
              <a:t>As championing the global viewpoint for the company, </a:t>
            </a:r>
          </a:p>
          <a:p>
            <a:pPr lvl="1">
              <a:lnSpc>
                <a:spcPct val="90000"/>
              </a:lnSpc>
              <a:buClr>
                <a:schemeClr val="accent1"/>
              </a:buClr>
              <a:buFont typeface="Arial" pitchFamily="34" charset="0"/>
              <a:buChar char="•"/>
            </a:pPr>
            <a:r>
              <a:rPr lang="en-US" sz="2400" dirty="0"/>
              <a:t>As a change agent, not as a guardian of the status quo.</a:t>
            </a:r>
            <a:r>
              <a:rPr lang="en-GB" sz="2400" dirty="0"/>
              <a:t> </a:t>
            </a:r>
          </a:p>
        </p:txBody>
      </p:sp>
      <p:sp>
        <p:nvSpPr>
          <p:cNvPr id="4" name="Rectangle 2">
            <a:extLst>
              <a:ext uri="{FF2B5EF4-FFF2-40B4-BE49-F238E27FC236}">
                <a16:creationId xmlns:a16="http://schemas.microsoft.com/office/drawing/2014/main" id="{2A23263F-559E-485F-9E0A-B4E439297C93}"/>
              </a:ext>
            </a:extLst>
          </p:cNvPr>
          <p:cNvSpPr txBox="1">
            <a:spLocks noChangeArrowheads="1"/>
          </p:cNvSpPr>
          <p:nvPr/>
        </p:nvSpPr>
        <p:spPr>
          <a:xfrm>
            <a:off x="839416" y="0"/>
            <a:ext cx="9937104" cy="1048034"/>
          </a:xfrm>
        </p:spPr>
        <p:txBody>
          <a:bodyPr/>
          <a:lstStyle>
            <a:lvl1pPr algn="ctr" defTabSz="609585" rtl="0" eaLnBrk="1" latinLnBrk="0" hangingPunct="1">
              <a:spcBef>
                <a:spcPct val="0"/>
              </a:spcBef>
              <a:buNone/>
              <a:defRPr sz="5867" kern="1200">
                <a:solidFill>
                  <a:schemeClr val="tx1"/>
                </a:solidFill>
                <a:latin typeface="+mj-lt"/>
                <a:ea typeface="+mj-ea"/>
                <a:cs typeface="+mj-cs"/>
              </a:defRPr>
            </a:lvl1pPr>
          </a:lstStyle>
          <a:p>
            <a:pPr algn="l"/>
            <a:r>
              <a:rPr lang="fr-FR" sz="4000" dirty="0">
                <a:solidFill>
                  <a:schemeClr val="bg1"/>
                </a:solidFill>
              </a:rPr>
              <a:t>CEO profiles</a:t>
            </a:r>
          </a:p>
        </p:txBody>
      </p:sp>
    </p:spTree>
    <p:extLst>
      <p:ext uri="{BB962C8B-B14F-4D97-AF65-F5344CB8AC3E}">
        <p14:creationId xmlns:p14="http://schemas.microsoft.com/office/powerpoint/2010/main" val="2936344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47728" y="1405752"/>
            <a:ext cx="1800200" cy="11971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Imag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816083" y="1346558"/>
            <a:ext cx="1692523" cy="128291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Imag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02242" y="3349051"/>
            <a:ext cx="1358771" cy="133406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Imag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108100" y="3377200"/>
            <a:ext cx="2380388" cy="152161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Imag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171209" y="3386466"/>
            <a:ext cx="1885085" cy="125923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Rectangle 8"/>
          <p:cNvSpPr/>
          <p:nvPr/>
        </p:nvSpPr>
        <p:spPr>
          <a:xfrm>
            <a:off x="1837744" y="1693375"/>
            <a:ext cx="1737976" cy="461665"/>
          </a:xfrm>
          <a:prstGeom prst="rect">
            <a:avLst/>
          </a:prstGeom>
        </p:spPr>
        <p:txBody>
          <a:bodyPr wrap="none">
            <a:spAutoFit/>
          </a:bodyPr>
          <a:lstStyle/>
          <a:p>
            <a:r>
              <a:rPr lang="en-US" sz="2400" b="1" dirty="0">
                <a:solidFill>
                  <a:srgbClr val="000099"/>
                </a:solidFill>
                <a:latin typeface="Segoe" pitchFamily="34" charset="0"/>
              </a:rPr>
              <a:t>Innovation</a:t>
            </a:r>
            <a:endParaRPr lang="fr-FR" sz="2400" b="1" dirty="0"/>
          </a:p>
        </p:txBody>
      </p:sp>
      <p:sp>
        <p:nvSpPr>
          <p:cNvPr id="10" name="Rectangle 9"/>
          <p:cNvSpPr/>
          <p:nvPr/>
        </p:nvSpPr>
        <p:spPr>
          <a:xfrm>
            <a:off x="8499222" y="1693372"/>
            <a:ext cx="1773242" cy="424732"/>
          </a:xfrm>
          <a:prstGeom prst="rect">
            <a:avLst/>
          </a:prstGeom>
        </p:spPr>
        <p:txBody>
          <a:bodyPr wrap="none">
            <a:spAutoFit/>
          </a:bodyPr>
          <a:lstStyle/>
          <a:p>
            <a:pPr algn="ctr">
              <a:lnSpc>
                <a:spcPct val="90000"/>
              </a:lnSpc>
            </a:pPr>
            <a:r>
              <a:rPr lang="en-US" sz="2400" b="1" dirty="0">
                <a:solidFill>
                  <a:srgbClr val="000099"/>
                </a:solidFill>
                <a:latin typeface="Segoe" pitchFamily="34" charset="0"/>
              </a:rPr>
              <a:t>Regulation</a:t>
            </a:r>
          </a:p>
        </p:txBody>
      </p:sp>
      <p:sp>
        <p:nvSpPr>
          <p:cNvPr id="11" name="Rectangle 10"/>
          <p:cNvSpPr/>
          <p:nvPr/>
        </p:nvSpPr>
        <p:spPr>
          <a:xfrm>
            <a:off x="1833681" y="4725024"/>
            <a:ext cx="2095895" cy="424732"/>
          </a:xfrm>
          <a:prstGeom prst="rect">
            <a:avLst/>
          </a:prstGeom>
        </p:spPr>
        <p:txBody>
          <a:bodyPr wrap="none">
            <a:spAutoFit/>
          </a:bodyPr>
          <a:lstStyle/>
          <a:p>
            <a:pPr algn="ctr">
              <a:lnSpc>
                <a:spcPct val="90000"/>
              </a:lnSpc>
            </a:pPr>
            <a:r>
              <a:rPr lang="en-US" sz="2400" b="1" dirty="0">
                <a:solidFill>
                  <a:srgbClr val="000099"/>
                </a:solidFill>
                <a:latin typeface="Segoe" pitchFamily="34" charset="0"/>
              </a:rPr>
              <a:t>New</a:t>
            </a:r>
            <a:r>
              <a:rPr lang="en-US" sz="2400" b="1" dirty="0">
                <a:latin typeface="Segoe" pitchFamily="34" charset="0"/>
              </a:rPr>
              <a:t> </a:t>
            </a:r>
            <a:r>
              <a:rPr lang="en-US" sz="2400" b="1" dirty="0">
                <a:solidFill>
                  <a:srgbClr val="000099"/>
                </a:solidFill>
                <a:latin typeface="Segoe" pitchFamily="34" charset="0"/>
              </a:rPr>
              <a:t>Markets</a:t>
            </a:r>
          </a:p>
        </p:txBody>
      </p:sp>
      <p:sp>
        <p:nvSpPr>
          <p:cNvPr id="12" name="Rectangle 11"/>
          <p:cNvSpPr/>
          <p:nvPr/>
        </p:nvSpPr>
        <p:spPr>
          <a:xfrm>
            <a:off x="5015880" y="4725027"/>
            <a:ext cx="2195736" cy="720197"/>
          </a:xfrm>
          <a:prstGeom prst="rect">
            <a:avLst/>
          </a:prstGeom>
        </p:spPr>
        <p:txBody>
          <a:bodyPr wrap="square">
            <a:spAutoFit/>
          </a:bodyPr>
          <a:lstStyle/>
          <a:p>
            <a:pPr algn="ctr">
              <a:lnSpc>
                <a:spcPct val="85000"/>
              </a:lnSpc>
            </a:pPr>
            <a:r>
              <a:rPr lang="en-US" sz="2400" b="1" dirty="0">
                <a:solidFill>
                  <a:srgbClr val="000099"/>
                </a:solidFill>
                <a:latin typeface="Segoe" pitchFamily="34" charset="0"/>
              </a:rPr>
              <a:t>Operational</a:t>
            </a:r>
          </a:p>
          <a:p>
            <a:pPr algn="ctr">
              <a:lnSpc>
                <a:spcPct val="85000"/>
              </a:lnSpc>
            </a:pPr>
            <a:r>
              <a:rPr lang="en-US" sz="2400" b="1" dirty="0">
                <a:solidFill>
                  <a:srgbClr val="000099"/>
                </a:solidFill>
                <a:latin typeface="Segoe" pitchFamily="34" charset="0"/>
              </a:rPr>
              <a:t>Performance</a:t>
            </a:r>
          </a:p>
        </p:txBody>
      </p:sp>
      <p:sp>
        <p:nvSpPr>
          <p:cNvPr id="154633" name="Zone de texte 9"/>
          <p:cNvSpPr txBox="1">
            <a:spLocks noChangeArrowheads="1"/>
          </p:cNvSpPr>
          <p:nvPr/>
        </p:nvSpPr>
        <p:spPr bwMode="auto">
          <a:xfrm>
            <a:off x="8088504" y="4705441"/>
            <a:ext cx="2308380" cy="3323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nchor="ctr">
            <a:spAutoFit/>
          </a:bodyPr>
          <a:lstStyle/>
          <a:p>
            <a:pPr algn="ctr">
              <a:lnSpc>
                <a:spcPct val="90000"/>
              </a:lnSpc>
            </a:pPr>
            <a:r>
              <a:rPr lang="en-US" sz="2400" b="1" dirty="0">
                <a:solidFill>
                  <a:srgbClr val="000099"/>
                </a:solidFill>
                <a:latin typeface="Segoe" pitchFamily="34" charset="0"/>
              </a:rPr>
              <a:t>Competition</a:t>
            </a:r>
          </a:p>
        </p:txBody>
      </p:sp>
      <p:sp>
        <p:nvSpPr>
          <p:cNvPr id="13" name="Rectangle 2">
            <a:extLst>
              <a:ext uri="{FF2B5EF4-FFF2-40B4-BE49-F238E27FC236}">
                <a16:creationId xmlns:a16="http://schemas.microsoft.com/office/drawing/2014/main" id="{1DD322D0-2885-4F86-BC2E-F97A373E0392}"/>
              </a:ext>
            </a:extLst>
          </p:cNvPr>
          <p:cNvSpPr txBox="1">
            <a:spLocks noChangeArrowheads="1"/>
          </p:cNvSpPr>
          <p:nvPr/>
        </p:nvSpPr>
        <p:spPr>
          <a:xfrm>
            <a:off x="839416" y="434276"/>
            <a:ext cx="9937104" cy="929568"/>
          </a:xfrm>
        </p:spPr>
        <p:txBody>
          <a:bodyPr/>
          <a:lstStyle>
            <a:lvl1pPr algn="ctr" defTabSz="609585" rtl="0" eaLnBrk="1" latinLnBrk="0" hangingPunct="1">
              <a:spcBef>
                <a:spcPct val="0"/>
              </a:spcBef>
              <a:buNone/>
              <a:defRPr sz="5867" kern="1200">
                <a:solidFill>
                  <a:schemeClr val="tx1"/>
                </a:solidFill>
                <a:latin typeface="+mj-lt"/>
                <a:ea typeface="+mj-ea"/>
                <a:cs typeface="+mj-cs"/>
              </a:defRPr>
            </a:lvl1pPr>
          </a:lstStyle>
          <a:p>
            <a:pPr algn="l"/>
            <a:r>
              <a:rPr lang="fr-FR" sz="4000" b="1" dirty="0" err="1"/>
              <a:t>Understand</a:t>
            </a:r>
            <a:r>
              <a:rPr lang="fr-FR" sz="4000" b="1" dirty="0"/>
              <a:t> </a:t>
            </a:r>
            <a:r>
              <a:rPr lang="fr-FR" sz="4000" b="1" dirty="0" err="1"/>
              <a:t>CxOs</a:t>
            </a:r>
            <a:r>
              <a:rPr lang="fr-FR" sz="4000" b="1" dirty="0"/>
              <a:t> </a:t>
            </a:r>
            <a:r>
              <a:rPr lang="fr-FR" sz="4000" b="1" dirty="0" err="1"/>
              <a:t>critical</a:t>
            </a:r>
            <a:r>
              <a:rPr lang="fr-FR" sz="4000" b="1" dirty="0"/>
              <a:t> </a:t>
            </a:r>
            <a:r>
              <a:rPr lang="fr-FR" sz="4000" b="1" dirty="0" err="1"/>
              <a:t>daily</a:t>
            </a:r>
            <a:r>
              <a:rPr lang="fr-FR" sz="4000" b="1" dirty="0"/>
              <a:t> </a:t>
            </a:r>
            <a:r>
              <a:rPr lang="fr-FR" sz="4000" b="1" dirty="0" err="1"/>
              <a:t>tasks</a:t>
            </a:r>
            <a:endParaRPr lang="fr-FR" sz="4000" dirty="0">
              <a:solidFill>
                <a:schemeClr val="bg1"/>
              </a:solidFill>
            </a:endParaRPr>
          </a:p>
        </p:txBody>
      </p:sp>
    </p:spTree>
    <p:extLst>
      <p:ext uri="{BB962C8B-B14F-4D97-AF65-F5344CB8AC3E}">
        <p14:creationId xmlns:p14="http://schemas.microsoft.com/office/powerpoint/2010/main" val="18732342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463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Ellipse 2"/>
          <p:cNvSpPr>
            <a:spLocks noChangeArrowheads="1"/>
          </p:cNvSpPr>
          <p:nvPr/>
        </p:nvSpPr>
        <p:spPr bwMode="auto">
          <a:xfrm>
            <a:off x="5638800" y="1584501"/>
            <a:ext cx="2895600" cy="1676400"/>
          </a:xfrm>
          <a:prstGeom prst="ellipse">
            <a:avLst/>
          </a:prstGeom>
          <a:solidFill>
            <a:srgbClr val="A5002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fr-FR">
                <a:solidFill>
                  <a:schemeClr val="bg1"/>
                </a:solidFill>
                <a:latin typeface="Verdana" pitchFamily="34" charset="0"/>
                <a:cs typeface="Times New Roman" pitchFamily="18" charset="0"/>
              </a:rPr>
              <a:t>VP marketing</a:t>
            </a:r>
          </a:p>
          <a:p>
            <a:r>
              <a:rPr lang="fr-FR">
                <a:solidFill>
                  <a:schemeClr val="bg1"/>
                </a:solidFill>
                <a:latin typeface="Verdana" pitchFamily="34" charset="0"/>
                <a:cs typeface="Times New Roman" pitchFamily="18" charset="0"/>
              </a:rPr>
              <a:t>Business unit GM</a:t>
            </a:r>
          </a:p>
          <a:p>
            <a:r>
              <a:rPr lang="fr-FR">
                <a:solidFill>
                  <a:schemeClr val="bg1"/>
                </a:solidFill>
                <a:latin typeface="Verdana" pitchFamily="34" charset="0"/>
                <a:cs typeface="Times New Roman" pitchFamily="18" charset="0"/>
              </a:rPr>
              <a:t>« revenue »</a:t>
            </a:r>
            <a:endParaRPr lang="en-GB">
              <a:solidFill>
                <a:schemeClr val="bg1"/>
              </a:solidFill>
              <a:latin typeface="Verdana" pitchFamily="34" charset="0"/>
              <a:cs typeface="Times New Roman" pitchFamily="18" charset="0"/>
            </a:endParaRPr>
          </a:p>
        </p:txBody>
      </p:sp>
      <p:sp>
        <p:nvSpPr>
          <p:cNvPr id="91140" name="Ellipse 4"/>
          <p:cNvSpPr>
            <a:spLocks noChangeArrowheads="1"/>
          </p:cNvSpPr>
          <p:nvPr/>
        </p:nvSpPr>
        <p:spPr bwMode="auto">
          <a:xfrm>
            <a:off x="3200400" y="1584501"/>
            <a:ext cx="2895600" cy="1676400"/>
          </a:xfrm>
          <a:prstGeom prst="ellipse">
            <a:avLst/>
          </a:prstGeom>
          <a:solidFill>
            <a:schemeClr val="accent1">
              <a:alpha val="50000"/>
            </a:scheme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fr-FR" dirty="0">
                <a:solidFill>
                  <a:srgbClr val="002060"/>
                </a:solidFill>
                <a:latin typeface="Verdana" pitchFamily="34" charset="0"/>
                <a:cs typeface="Times New Roman" pitchFamily="18" charset="0"/>
              </a:rPr>
              <a:t>COO, CPO,</a:t>
            </a:r>
          </a:p>
          <a:p>
            <a:r>
              <a:rPr lang="fr-FR" dirty="0">
                <a:solidFill>
                  <a:srgbClr val="002060"/>
                </a:solidFill>
                <a:latin typeface="Verdana" pitchFamily="34" charset="0"/>
                <a:cs typeface="Times New Roman" pitchFamily="18" charset="0"/>
              </a:rPr>
              <a:t>VP </a:t>
            </a:r>
            <a:r>
              <a:rPr lang="fr-FR" dirty="0" err="1">
                <a:solidFill>
                  <a:srgbClr val="002060"/>
                </a:solidFill>
                <a:latin typeface="Verdana" pitchFamily="34" charset="0"/>
                <a:cs typeface="Times New Roman" pitchFamily="18" charset="0"/>
              </a:rPr>
              <a:t>manufacturing</a:t>
            </a:r>
            <a:endParaRPr lang="fr-FR" dirty="0">
              <a:solidFill>
                <a:srgbClr val="002060"/>
              </a:solidFill>
              <a:latin typeface="Verdana" pitchFamily="34" charset="0"/>
              <a:cs typeface="Times New Roman" pitchFamily="18" charset="0"/>
            </a:endParaRPr>
          </a:p>
          <a:p>
            <a:r>
              <a:rPr lang="fr-FR" dirty="0">
                <a:solidFill>
                  <a:srgbClr val="002060"/>
                </a:solidFill>
                <a:latin typeface="Verdana" pitchFamily="34" charset="0"/>
                <a:cs typeface="Times New Roman" pitchFamily="18" charset="0"/>
              </a:rPr>
              <a:t>« profit »</a:t>
            </a:r>
            <a:endParaRPr lang="en-GB" dirty="0">
              <a:solidFill>
                <a:srgbClr val="002060"/>
              </a:solidFill>
              <a:latin typeface="Verdana" pitchFamily="34" charset="0"/>
              <a:cs typeface="Times New Roman" pitchFamily="18" charset="0"/>
            </a:endParaRPr>
          </a:p>
        </p:txBody>
      </p:sp>
      <p:sp>
        <p:nvSpPr>
          <p:cNvPr id="91141" name="Ellipse 5"/>
          <p:cNvSpPr>
            <a:spLocks noChangeArrowheads="1"/>
          </p:cNvSpPr>
          <p:nvPr/>
        </p:nvSpPr>
        <p:spPr bwMode="auto">
          <a:xfrm>
            <a:off x="4343400" y="2651301"/>
            <a:ext cx="2895600" cy="1676400"/>
          </a:xfrm>
          <a:prstGeom prst="ellipse">
            <a:avLst/>
          </a:prstGeom>
          <a:solidFill>
            <a:srgbClr val="FFCC00">
              <a:alpha val="50000"/>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fr-FR" dirty="0">
                <a:solidFill>
                  <a:srgbClr val="002060"/>
                </a:solidFill>
                <a:latin typeface="Verdana" pitchFamily="34" charset="0"/>
                <a:cs typeface="Times New Roman" pitchFamily="18" charset="0"/>
              </a:rPr>
              <a:t>CFO/CIO</a:t>
            </a:r>
          </a:p>
          <a:p>
            <a:pPr algn="ctr"/>
            <a:r>
              <a:rPr lang="fr-FR" dirty="0">
                <a:solidFill>
                  <a:srgbClr val="002060"/>
                </a:solidFill>
                <a:latin typeface="Verdana" pitchFamily="34" charset="0"/>
                <a:cs typeface="Times New Roman" pitchFamily="18" charset="0"/>
              </a:rPr>
              <a:t>« capital »</a:t>
            </a:r>
            <a:endParaRPr lang="en-GB" dirty="0">
              <a:solidFill>
                <a:srgbClr val="002060"/>
              </a:solidFill>
              <a:latin typeface="Verdana" pitchFamily="34" charset="0"/>
              <a:cs typeface="Times New Roman" pitchFamily="18" charset="0"/>
            </a:endParaRPr>
          </a:p>
        </p:txBody>
      </p:sp>
      <p:sp>
        <p:nvSpPr>
          <p:cNvPr id="91142" name="Ellipse 6"/>
          <p:cNvSpPr>
            <a:spLocks noChangeArrowheads="1"/>
          </p:cNvSpPr>
          <p:nvPr/>
        </p:nvSpPr>
        <p:spPr bwMode="auto">
          <a:xfrm>
            <a:off x="4419600" y="3870501"/>
            <a:ext cx="2895600" cy="1676400"/>
          </a:xfrm>
          <a:prstGeom prst="ellipse">
            <a:avLst/>
          </a:prstGeom>
          <a:solidFill>
            <a:srgbClr val="669900">
              <a:alpha val="50000"/>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fr-FR" dirty="0">
                <a:latin typeface="Verdana" pitchFamily="34" charset="0"/>
                <a:cs typeface="Times New Roman" pitchFamily="18" charset="0"/>
              </a:rPr>
              <a:t>CEO </a:t>
            </a:r>
          </a:p>
          <a:p>
            <a:pPr algn="ctr"/>
            <a:r>
              <a:rPr lang="fr-FR" dirty="0">
                <a:latin typeface="Verdana" pitchFamily="34" charset="0"/>
                <a:cs typeface="Times New Roman" pitchFamily="18" charset="0"/>
              </a:rPr>
              <a:t>« </a:t>
            </a:r>
            <a:r>
              <a:rPr lang="fr-FR" dirty="0" err="1">
                <a:latin typeface="Verdana" pitchFamily="34" charset="0"/>
                <a:cs typeface="Times New Roman" pitchFamily="18" charset="0"/>
              </a:rPr>
              <a:t>shareholder</a:t>
            </a:r>
            <a:r>
              <a:rPr lang="fr-FR" dirty="0">
                <a:latin typeface="Verdana" pitchFamily="34" charset="0"/>
                <a:cs typeface="Times New Roman" pitchFamily="18" charset="0"/>
              </a:rPr>
              <a:t> value »</a:t>
            </a:r>
            <a:endParaRPr lang="en-GB" dirty="0">
              <a:latin typeface="Verdana" pitchFamily="34" charset="0"/>
              <a:cs typeface="Times New Roman" pitchFamily="18" charset="0"/>
            </a:endParaRPr>
          </a:p>
        </p:txBody>
      </p:sp>
      <p:sp>
        <p:nvSpPr>
          <p:cNvPr id="91143" name="Trait 7"/>
          <p:cNvSpPr>
            <a:spLocks noChangeShapeType="1"/>
          </p:cNvSpPr>
          <p:nvPr/>
        </p:nvSpPr>
        <p:spPr bwMode="auto">
          <a:xfrm>
            <a:off x="3188191" y="1603976"/>
            <a:ext cx="2741125" cy="682203"/>
          </a:xfrm>
          <a:prstGeom prst="line">
            <a:avLst/>
          </a:prstGeom>
          <a:noFill/>
          <a:ln w="28575">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91144" name="Zone de texte 8"/>
          <p:cNvSpPr txBox="1">
            <a:spLocks noChangeArrowheads="1"/>
          </p:cNvSpPr>
          <p:nvPr/>
        </p:nvSpPr>
        <p:spPr bwMode="auto">
          <a:xfrm>
            <a:off x="1538076" y="1268760"/>
            <a:ext cx="1893631" cy="116955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buFontTx/>
              <a:buBlip>
                <a:blip r:embed="rId3"/>
              </a:buBlip>
            </a:pPr>
            <a:r>
              <a:rPr lang="fr-FR" sz="1400" dirty="0">
                <a:latin typeface="Verdana" pitchFamily="34" charset="0"/>
                <a:cs typeface="Times New Roman" pitchFamily="18" charset="0"/>
              </a:rPr>
              <a:t>Product </a:t>
            </a:r>
            <a:r>
              <a:rPr lang="fr-FR" sz="1400" dirty="0" err="1">
                <a:latin typeface="Verdana" pitchFamily="34" charset="0"/>
                <a:cs typeface="Times New Roman" pitchFamily="18" charset="0"/>
              </a:rPr>
              <a:t>costing</a:t>
            </a:r>
            <a:endParaRPr lang="fr-FR" sz="1400" dirty="0">
              <a:latin typeface="Verdana" pitchFamily="34" charset="0"/>
              <a:cs typeface="Times New Roman" pitchFamily="18" charset="0"/>
            </a:endParaRPr>
          </a:p>
          <a:p>
            <a:pPr>
              <a:buFontTx/>
              <a:buBlip>
                <a:blip r:embed="rId3"/>
              </a:buBlip>
            </a:pPr>
            <a:r>
              <a:rPr lang="fr-FR" sz="1400" dirty="0">
                <a:latin typeface="Verdana" pitchFamily="34" charset="0"/>
                <a:cs typeface="Times New Roman" pitchFamily="18" charset="0"/>
              </a:rPr>
              <a:t>Activity </a:t>
            </a:r>
            <a:r>
              <a:rPr lang="fr-FR" sz="1400" dirty="0" err="1">
                <a:latin typeface="Verdana" pitchFamily="34" charset="0"/>
                <a:cs typeface="Times New Roman" pitchFamily="18" charset="0"/>
              </a:rPr>
              <a:t>based</a:t>
            </a:r>
            <a:r>
              <a:rPr lang="fr-FR" sz="1400" dirty="0">
                <a:latin typeface="Verdana" pitchFamily="34" charset="0"/>
                <a:cs typeface="Times New Roman" pitchFamily="18" charset="0"/>
              </a:rPr>
              <a:t> </a:t>
            </a:r>
            <a:r>
              <a:rPr lang="fr-FR" sz="1400" dirty="0" err="1">
                <a:latin typeface="Verdana" pitchFamily="34" charset="0"/>
                <a:cs typeface="Times New Roman" pitchFamily="18" charset="0"/>
              </a:rPr>
              <a:t>costing</a:t>
            </a:r>
            <a:endParaRPr lang="fr-FR" sz="1400" dirty="0">
              <a:latin typeface="Verdana" pitchFamily="34" charset="0"/>
              <a:cs typeface="Times New Roman" pitchFamily="18" charset="0"/>
            </a:endParaRPr>
          </a:p>
          <a:p>
            <a:pPr>
              <a:buFontTx/>
              <a:buBlip>
                <a:blip r:embed="rId3"/>
              </a:buBlip>
            </a:pPr>
            <a:r>
              <a:rPr lang="fr-FR" sz="1400" dirty="0">
                <a:latin typeface="Verdana" pitchFamily="34" charset="0"/>
                <a:cs typeface="Times New Roman" pitchFamily="18" charset="0"/>
              </a:rPr>
              <a:t>Performance </a:t>
            </a:r>
            <a:r>
              <a:rPr lang="fr-FR" sz="1400" dirty="0" err="1">
                <a:latin typeface="Verdana" pitchFamily="34" charset="0"/>
                <a:cs typeface="Times New Roman" pitchFamily="18" charset="0"/>
              </a:rPr>
              <a:t>measurement</a:t>
            </a:r>
            <a:endParaRPr lang="en-GB" sz="1400" dirty="0">
              <a:latin typeface="Verdana" pitchFamily="34" charset="0"/>
              <a:cs typeface="Times New Roman" pitchFamily="18" charset="0"/>
            </a:endParaRPr>
          </a:p>
        </p:txBody>
      </p:sp>
      <p:sp>
        <p:nvSpPr>
          <p:cNvPr id="91145" name="Trait 9"/>
          <p:cNvSpPr>
            <a:spLocks noChangeShapeType="1"/>
          </p:cNvSpPr>
          <p:nvPr/>
        </p:nvSpPr>
        <p:spPr bwMode="auto">
          <a:xfrm flipV="1">
            <a:off x="3787775" y="2943401"/>
            <a:ext cx="1371600" cy="762000"/>
          </a:xfrm>
          <a:prstGeom prst="line">
            <a:avLst/>
          </a:prstGeom>
          <a:noFill/>
          <a:ln w="28575">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91146" name="Zone de texte 10"/>
          <p:cNvSpPr txBox="1">
            <a:spLocks noChangeArrowheads="1"/>
          </p:cNvSpPr>
          <p:nvPr/>
        </p:nvSpPr>
        <p:spPr bwMode="auto">
          <a:xfrm>
            <a:off x="1524000" y="3641901"/>
            <a:ext cx="2326278" cy="73866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buFontTx/>
              <a:buBlip>
                <a:blip r:embed="rId3"/>
              </a:buBlip>
            </a:pPr>
            <a:r>
              <a:rPr lang="fr-FR" sz="1400" dirty="0" err="1">
                <a:latin typeface="Verdana" pitchFamily="34" charset="0"/>
                <a:cs typeface="Times New Roman" pitchFamily="18" charset="0"/>
              </a:rPr>
              <a:t>Process</a:t>
            </a:r>
            <a:r>
              <a:rPr lang="fr-FR" sz="1400" dirty="0">
                <a:latin typeface="Verdana" pitchFamily="34" charset="0"/>
                <a:cs typeface="Times New Roman" pitchFamily="18" charset="0"/>
              </a:rPr>
              <a:t> </a:t>
            </a:r>
            <a:r>
              <a:rPr lang="fr-FR" sz="1400" dirty="0" err="1">
                <a:latin typeface="Verdana" pitchFamily="34" charset="0"/>
                <a:cs typeface="Times New Roman" pitchFamily="18" charset="0"/>
              </a:rPr>
              <a:t>re</a:t>
            </a:r>
            <a:r>
              <a:rPr lang="fr-FR" sz="1400" dirty="0">
                <a:latin typeface="Verdana" pitchFamily="34" charset="0"/>
                <a:cs typeface="Times New Roman" pitchFamily="18" charset="0"/>
              </a:rPr>
              <a:t>-engineering</a:t>
            </a:r>
          </a:p>
          <a:p>
            <a:pPr algn="l">
              <a:buFontTx/>
              <a:buBlip>
                <a:blip r:embed="rId3"/>
              </a:buBlip>
            </a:pPr>
            <a:r>
              <a:rPr lang="fr-FR" sz="1400" dirty="0" err="1">
                <a:latin typeface="Verdana" pitchFamily="34" charset="0"/>
                <a:cs typeface="Times New Roman" pitchFamily="18" charset="0"/>
              </a:rPr>
              <a:t>Budgeting</a:t>
            </a:r>
            <a:endParaRPr lang="fr-FR" sz="1400" dirty="0">
              <a:latin typeface="Verdana" pitchFamily="34" charset="0"/>
              <a:cs typeface="Times New Roman" pitchFamily="18" charset="0"/>
            </a:endParaRPr>
          </a:p>
          <a:p>
            <a:pPr algn="l">
              <a:buFontTx/>
              <a:buBlip>
                <a:blip r:embed="rId3"/>
              </a:buBlip>
            </a:pPr>
            <a:r>
              <a:rPr lang="fr-FR" sz="1400" dirty="0">
                <a:latin typeface="Verdana" pitchFamily="34" charset="0"/>
                <a:cs typeface="Times New Roman" pitchFamily="18" charset="0"/>
              </a:rPr>
              <a:t>Capital planning</a:t>
            </a:r>
            <a:endParaRPr lang="en-GB" sz="1400" dirty="0">
              <a:latin typeface="Verdana" pitchFamily="34" charset="0"/>
              <a:cs typeface="Times New Roman" pitchFamily="18" charset="0"/>
            </a:endParaRPr>
          </a:p>
        </p:txBody>
      </p:sp>
      <p:sp>
        <p:nvSpPr>
          <p:cNvPr id="91147" name="Trait 11"/>
          <p:cNvSpPr>
            <a:spLocks noChangeShapeType="1"/>
          </p:cNvSpPr>
          <p:nvPr/>
        </p:nvSpPr>
        <p:spPr bwMode="auto">
          <a:xfrm flipH="1">
            <a:off x="6248400" y="4099101"/>
            <a:ext cx="1676400" cy="0"/>
          </a:xfrm>
          <a:prstGeom prst="line">
            <a:avLst/>
          </a:prstGeom>
          <a:noFill/>
          <a:ln w="28575">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91148" name="Zone de texte 12"/>
          <p:cNvSpPr txBox="1">
            <a:spLocks noChangeArrowheads="1"/>
          </p:cNvSpPr>
          <p:nvPr/>
        </p:nvSpPr>
        <p:spPr bwMode="auto">
          <a:xfrm>
            <a:off x="7772400" y="3718104"/>
            <a:ext cx="2895600" cy="116955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Blip>
                <a:blip r:embed="rId3"/>
              </a:buBlip>
            </a:pPr>
            <a:r>
              <a:rPr lang="fr-FR" sz="1400" dirty="0" err="1">
                <a:latin typeface="Verdana" pitchFamily="34" charset="0"/>
                <a:cs typeface="Times New Roman" pitchFamily="18" charset="0"/>
              </a:rPr>
              <a:t>Mergers</a:t>
            </a:r>
            <a:r>
              <a:rPr lang="fr-FR" sz="1400" dirty="0">
                <a:latin typeface="Verdana" pitchFamily="34" charset="0"/>
                <a:cs typeface="Times New Roman" pitchFamily="18" charset="0"/>
              </a:rPr>
              <a:t> &amp; acquisitions</a:t>
            </a:r>
          </a:p>
          <a:p>
            <a:pPr algn="l">
              <a:buFontTx/>
              <a:buBlip>
                <a:blip r:embed="rId3"/>
              </a:buBlip>
            </a:pPr>
            <a:r>
              <a:rPr lang="fr-FR" sz="1400" dirty="0">
                <a:latin typeface="Verdana" pitchFamily="34" charset="0"/>
                <a:cs typeface="Times New Roman" pitchFamily="18" charset="0"/>
              </a:rPr>
              <a:t>EVA</a:t>
            </a:r>
          </a:p>
          <a:p>
            <a:pPr algn="l">
              <a:buFontTx/>
              <a:buBlip>
                <a:blip r:embed="rId3"/>
              </a:buBlip>
            </a:pPr>
            <a:r>
              <a:rPr lang="fr-FR" sz="1400" dirty="0" err="1">
                <a:latin typeface="Verdana" pitchFamily="34" charset="0"/>
                <a:cs typeface="Times New Roman" pitchFamily="18" charset="0"/>
              </a:rPr>
              <a:t>Competitive</a:t>
            </a:r>
            <a:r>
              <a:rPr lang="fr-FR" sz="1400" dirty="0">
                <a:latin typeface="Verdana" pitchFamily="34" charset="0"/>
                <a:cs typeface="Times New Roman" pitchFamily="18" charset="0"/>
              </a:rPr>
              <a:t> </a:t>
            </a:r>
            <a:r>
              <a:rPr lang="fr-FR" sz="1400" dirty="0" err="1">
                <a:latin typeface="Verdana" pitchFamily="34" charset="0"/>
                <a:cs typeface="Times New Roman" pitchFamily="18" charset="0"/>
              </a:rPr>
              <a:t>costing</a:t>
            </a:r>
            <a:endParaRPr lang="fr-FR" sz="1400" dirty="0">
              <a:latin typeface="Verdana" pitchFamily="34" charset="0"/>
              <a:cs typeface="Times New Roman" pitchFamily="18" charset="0"/>
            </a:endParaRPr>
          </a:p>
          <a:p>
            <a:pPr algn="l">
              <a:buFontTx/>
              <a:buBlip>
                <a:blip r:embed="rId3"/>
              </a:buBlip>
            </a:pPr>
            <a:r>
              <a:rPr lang="fr-FR" sz="1400" dirty="0">
                <a:latin typeface="Verdana" pitchFamily="34" charset="0"/>
                <a:cs typeface="Times New Roman" pitchFamily="18" charset="0"/>
              </a:rPr>
              <a:t>Performance </a:t>
            </a:r>
            <a:r>
              <a:rPr lang="fr-FR" sz="1400" dirty="0" err="1">
                <a:latin typeface="Verdana" pitchFamily="34" charset="0"/>
                <a:cs typeface="Times New Roman" pitchFamily="18" charset="0"/>
              </a:rPr>
              <a:t>measurement</a:t>
            </a:r>
            <a:r>
              <a:rPr lang="fr-FR" sz="1400" dirty="0">
                <a:latin typeface="Verdana" pitchFamily="34" charset="0"/>
                <a:cs typeface="Times New Roman" pitchFamily="18" charset="0"/>
              </a:rPr>
              <a:t>   (</a:t>
            </a:r>
            <a:r>
              <a:rPr lang="fr-FR" sz="1400" dirty="0" err="1">
                <a:latin typeface="Verdana" pitchFamily="34" charset="0"/>
                <a:cs typeface="Times New Roman" pitchFamily="18" charset="0"/>
              </a:rPr>
              <a:t>internal</a:t>
            </a:r>
            <a:r>
              <a:rPr lang="fr-FR" sz="1400" dirty="0">
                <a:latin typeface="Verdana" pitchFamily="34" charset="0"/>
                <a:cs typeface="Times New Roman" pitchFamily="18" charset="0"/>
              </a:rPr>
              <a:t> &amp; </a:t>
            </a:r>
            <a:r>
              <a:rPr lang="fr-FR" sz="1400" dirty="0" err="1">
                <a:latin typeface="Verdana" pitchFamily="34" charset="0"/>
                <a:cs typeface="Times New Roman" pitchFamily="18" charset="0"/>
              </a:rPr>
              <a:t>ext</a:t>
            </a:r>
            <a:r>
              <a:rPr lang="fr-FR" sz="1400" dirty="0">
                <a:latin typeface="Verdana" pitchFamily="34" charset="0"/>
                <a:cs typeface="Times New Roman" pitchFamily="18" charset="0"/>
              </a:rPr>
              <a:t>)</a:t>
            </a:r>
            <a:endParaRPr lang="en-GB" sz="1400" dirty="0">
              <a:latin typeface="Verdana" pitchFamily="34" charset="0"/>
              <a:cs typeface="Times New Roman" pitchFamily="18" charset="0"/>
            </a:endParaRPr>
          </a:p>
        </p:txBody>
      </p:sp>
      <p:sp>
        <p:nvSpPr>
          <p:cNvPr id="91149" name="Zone de texte 13"/>
          <p:cNvSpPr txBox="1">
            <a:spLocks noChangeArrowheads="1"/>
          </p:cNvSpPr>
          <p:nvPr/>
        </p:nvSpPr>
        <p:spPr bwMode="auto">
          <a:xfrm>
            <a:off x="8546612" y="1844821"/>
            <a:ext cx="2085892" cy="73866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buFontTx/>
              <a:buBlip>
                <a:blip r:embed="rId3"/>
              </a:buBlip>
            </a:pPr>
            <a:r>
              <a:rPr lang="fr-FR" sz="1400" dirty="0">
                <a:latin typeface="Verdana" pitchFamily="34" charset="0"/>
                <a:cs typeface="Times New Roman" pitchFamily="18" charset="0"/>
              </a:rPr>
              <a:t>Project finance</a:t>
            </a:r>
          </a:p>
          <a:p>
            <a:pPr algn="l">
              <a:buFontTx/>
              <a:buBlip>
                <a:blip r:embed="rId3"/>
              </a:buBlip>
            </a:pPr>
            <a:r>
              <a:rPr lang="fr-FR" sz="1400" dirty="0">
                <a:latin typeface="Verdana" pitchFamily="34" charset="0"/>
                <a:cs typeface="Times New Roman" pitchFamily="18" charset="0"/>
              </a:rPr>
              <a:t>Value </a:t>
            </a:r>
            <a:r>
              <a:rPr lang="fr-FR" sz="1400" dirty="0" err="1">
                <a:latin typeface="Verdana" pitchFamily="34" charset="0"/>
                <a:cs typeface="Times New Roman" pitchFamily="18" charset="0"/>
              </a:rPr>
              <a:t>determination</a:t>
            </a:r>
            <a:endParaRPr lang="fr-FR" sz="1400" dirty="0">
              <a:latin typeface="Verdana" pitchFamily="34" charset="0"/>
              <a:cs typeface="Times New Roman" pitchFamily="18" charset="0"/>
            </a:endParaRPr>
          </a:p>
          <a:p>
            <a:pPr algn="l">
              <a:buFontTx/>
              <a:buBlip>
                <a:blip r:embed="rId3"/>
              </a:buBlip>
            </a:pPr>
            <a:r>
              <a:rPr lang="fr-FR" sz="1400" dirty="0">
                <a:latin typeface="Verdana" pitchFamily="34" charset="0"/>
                <a:cs typeface="Times New Roman" pitchFamily="18" charset="0"/>
              </a:rPr>
              <a:t>Customer </a:t>
            </a:r>
            <a:r>
              <a:rPr lang="fr-FR" sz="1400" dirty="0" err="1">
                <a:latin typeface="Verdana" pitchFamily="34" charset="0"/>
                <a:cs typeface="Times New Roman" pitchFamily="18" charset="0"/>
              </a:rPr>
              <a:t>costing</a:t>
            </a:r>
            <a:endParaRPr lang="en-GB" sz="1400" dirty="0">
              <a:latin typeface="Verdana" pitchFamily="34" charset="0"/>
              <a:cs typeface="Times New Roman" pitchFamily="18" charset="0"/>
            </a:endParaRPr>
          </a:p>
        </p:txBody>
      </p:sp>
      <p:sp>
        <p:nvSpPr>
          <p:cNvPr id="91150" name="Trait 14"/>
          <p:cNvSpPr>
            <a:spLocks noChangeShapeType="1"/>
          </p:cNvSpPr>
          <p:nvPr/>
        </p:nvSpPr>
        <p:spPr bwMode="auto">
          <a:xfrm flipH="1">
            <a:off x="6629400" y="2153207"/>
            <a:ext cx="2058888" cy="1006345"/>
          </a:xfrm>
          <a:prstGeom prst="line">
            <a:avLst/>
          </a:prstGeom>
          <a:noFill/>
          <a:ln w="28575">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91151" name="Zone de texte 15"/>
          <p:cNvSpPr txBox="1">
            <a:spLocks noChangeArrowheads="1"/>
          </p:cNvSpPr>
          <p:nvPr/>
        </p:nvSpPr>
        <p:spPr bwMode="auto">
          <a:xfrm>
            <a:off x="1752600" y="4556301"/>
            <a:ext cx="2082686" cy="52322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buFontTx/>
              <a:buBlip>
                <a:blip r:embed="rId3"/>
              </a:buBlip>
            </a:pPr>
            <a:r>
              <a:rPr lang="fr-FR" sz="1400" dirty="0">
                <a:latin typeface="Verdana" pitchFamily="34" charset="0"/>
                <a:cs typeface="Times New Roman" pitchFamily="18" charset="0"/>
              </a:rPr>
              <a:t>Value </a:t>
            </a:r>
            <a:r>
              <a:rPr lang="fr-FR" sz="1400" dirty="0" err="1">
                <a:latin typeface="Verdana" pitchFamily="34" charset="0"/>
                <a:cs typeface="Times New Roman" pitchFamily="18" charset="0"/>
              </a:rPr>
              <a:t>chain</a:t>
            </a:r>
            <a:r>
              <a:rPr lang="fr-FR" sz="1400" dirty="0">
                <a:latin typeface="Verdana" pitchFamily="34" charset="0"/>
                <a:cs typeface="Times New Roman" pitchFamily="18" charset="0"/>
              </a:rPr>
              <a:t> </a:t>
            </a:r>
            <a:r>
              <a:rPr lang="fr-FR" sz="1400" dirty="0" err="1">
                <a:latin typeface="Verdana" pitchFamily="34" charset="0"/>
                <a:cs typeface="Times New Roman" pitchFamily="18" charset="0"/>
              </a:rPr>
              <a:t>analysis</a:t>
            </a:r>
            <a:endParaRPr lang="fr-FR" sz="1400" dirty="0">
              <a:latin typeface="Verdana" pitchFamily="34" charset="0"/>
              <a:cs typeface="Times New Roman" pitchFamily="18" charset="0"/>
            </a:endParaRPr>
          </a:p>
          <a:p>
            <a:pPr algn="l">
              <a:buFontTx/>
              <a:buBlip>
                <a:blip r:embed="rId3"/>
              </a:buBlip>
            </a:pPr>
            <a:r>
              <a:rPr lang="fr-FR" sz="1400" dirty="0">
                <a:latin typeface="Verdana" pitchFamily="34" charset="0"/>
                <a:cs typeface="Times New Roman" pitchFamily="18" charset="0"/>
              </a:rPr>
              <a:t>Target </a:t>
            </a:r>
            <a:r>
              <a:rPr lang="fr-FR" sz="1400" dirty="0" err="1">
                <a:latin typeface="Verdana" pitchFamily="34" charset="0"/>
                <a:cs typeface="Times New Roman" pitchFamily="18" charset="0"/>
              </a:rPr>
              <a:t>costing</a:t>
            </a:r>
            <a:endParaRPr lang="en-GB" sz="1400" dirty="0">
              <a:latin typeface="Verdana" pitchFamily="34" charset="0"/>
              <a:cs typeface="Times New Roman" pitchFamily="18" charset="0"/>
            </a:endParaRPr>
          </a:p>
        </p:txBody>
      </p:sp>
      <p:sp>
        <p:nvSpPr>
          <p:cNvPr id="91152" name="Trait 16"/>
          <p:cNvSpPr>
            <a:spLocks noChangeShapeType="1"/>
          </p:cNvSpPr>
          <p:nvPr/>
        </p:nvSpPr>
        <p:spPr bwMode="auto">
          <a:xfrm flipV="1">
            <a:off x="3962400" y="3718101"/>
            <a:ext cx="1066800" cy="1143000"/>
          </a:xfrm>
          <a:prstGeom prst="line">
            <a:avLst/>
          </a:prstGeom>
          <a:noFill/>
          <a:ln w="28575">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91153" name="Rectangle 17"/>
          <p:cNvSpPr>
            <a:spLocks noChangeArrowheads="1"/>
          </p:cNvSpPr>
          <p:nvPr/>
        </p:nvSpPr>
        <p:spPr bwMode="auto">
          <a:xfrm>
            <a:off x="7924800" y="5822204"/>
            <a:ext cx="1974850" cy="3048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fr-FR" sz="1400" dirty="0">
                <a:latin typeface="Verdana" pitchFamily="34" charset="0"/>
                <a:cs typeface="Times New Roman" pitchFamily="18" charset="0"/>
              </a:rPr>
              <a:t>Source: AT Kearney</a:t>
            </a:r>
            <a:endParaRPr lang="en-GB" sz="1400" dirty="0">
              <a:latin typeface="Verdana" pitchFamily="34" charset="0"/>
              <a:cs typeface="Times New Roman" pitchFamily="18" charset="0"/>
            </a:endParaRPr>
          </a:p>
        </p:txBody>
      </p:sp>
      <p:sp>
        <p:nvSpPr>
          <p:cNvPr id="18" name="Rectangle 2">
            <a:extLst>
              <a:ext uri="{FF2B5EF4-FFF2-40B4-BE49-F238E27FC236}">
                <a16:creationId xmlns:a16="http://schemas.microsoft.com/office/drawing/2014/main" id="{B1D4A6BD-553B-4482-93A5-1D245E7C1723}"/>
              </a:ext>
            </a:extLst>
          </p:cNvPr>
          <p:cNvSpPr txBox="1">
            <a:spLocks noChangeArrowheads="1"/>
          </p:cNvSpPr>
          <p:nvPr/>
        </p:nvSpPr>
        <p:spPr>
          <a:xfrm>
            <a:off x="839415" y="384776"/>
            <a:ext cx="10576297" cy="1539832"/>
          </a:xfrm>
        </p:spPr>
        <p:txBody>
          <a:bodyPr/>
          <a:lstStyle>
            <a:lvl1pPr algn="ctr" defTabSz="609585" rtl="0" eaLnBrk="1" latinLnBrk="0" hangingPunct="1">
              <a:spcBef>
                <a:spcPct val="0"/>
              </a:spcBef>
              <a:buNone/>
              <a:defRPr sz="5867" kern="1200">
                <a:solidFill>
                  <a:schemeClr val="tx1"/>
                </a:solidFill>
                <a:latin typeface="+mj-lt"/>
                <a:ea typeface="+mj-ea"/>
                <a:cs typeface="+mj-cs"/>
              </a:defRPr>
            </a:lvl1pPr>
          </a:lstStyle>
          <a:p>
            <a:pPr algn="l"/>
            <a:r>
              <a:rPr lang="en-US" sz="4000" b="1" dirty="0" err="1"/>
              <a:t>CxO’s</a:t>
            </a:r>
            <a:r>
              <a:rPr lang="en-US" sz="4000" dirty="0">
                <a:solidFill>
                  <a:schemeClr val="bg1"/>
                </a:solidFill>
              </a:rPr>
              <a:t> </a:t>
            </a:r>
            <a:r>
              <a:rPr lang="en-US" sz="4000" b="1" dirty="0"/>
              <a:t>and their working relationships/objectives</a:t>
            </a:r>
            <a:endParaRPr lang="fr-FR" sz="4000" dirty="0">
              <a:solidFill>
                <a:schemeClr val="bg1"/>
              </a:solidFill>
            </a:endParaRPr>
          </a:p>
        </p:txBody>
      </p:sp>
    </p:spTree>
    <p:extLst>
      <p:ext uri="{BB962C8B-B14F-4D97-AF65-F5344CB8AC3E}">
        <p14:creationId xmlns:p14="http://schemas.microsoft.com/office/powerpoint/2010/main" val="4208312469"/>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à coins arrondis 6"/>
          <p:cNvSpPr/>
          <p:nvPr/>
        </p:nvSpPr>
        <p:spPr>
          <a:xfrm>
            <a:off x="7643664" y="2708920"/>
            <a:ext cx="2592288" cy="508248"/>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6" name="Rectangle à coins arrondis 5"/>
          <p:cNvSpPr/>
          <p:nvPr/>
        </p:nvSpPr>
        <p:spPr>
          <a:xfrm>
            <a:off x="5915472" y="2420888"/>
            <a:ext cx="1596008" cy="216024"/>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5" name="Rectangle à coins arrondis 4"/>
          <p:cNvSpPr/>
          <p:nvPr/>
        </p:nvSpPr>
        <p:spPr>
          <a:xfrm>
            <a:off x="4115272" y="2420888"/>
            <a:ext cx="1584176" cy="1008112"/>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5058" name="Zone de texte 2"/>
          <p:cNvSpPr txBox="1">
            <a:spLocks noChangeArrowheads="1"/>
          </p:cNvSpPr>
          <p:nvPr/>
        </p:nvSpPr>
        <p:spPr bwMode="auto">
          <a:xfrm>
            <a:off x="8078771" y="5850206"/>
            <a:ext cx="172207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r>
              <a:rPr lang="fr-FR" sz="1200" dirty="0">
                <a:latin typeface="Verdana" pitchFamily="34" charset="0"/>
                <a:cs typeface="Times New Roman" pitchFamily="18" charset="0"/>
              </a:rPr>
              <a:t>Source: AT Kearney</a:t>
            </a:r>
            <a:endParaRPr lang="en-GB" sz="1200" dirty="0">
              <a:latin typeface="Verdana" pitchFamily="34" charset="0"/>
              <a:cs typeface="Times New Roman" pitchFamily="18" charset="0"/>
            </a:endParaRPr>
          </a:p>
        </p:txBody>
      </p:sp>
      <p:sp>
        <p:nvSpPr>
          <p:cNvPr id="45061" name="Forme automatique 5"/>
          <p:cNvSpPr>
            <a:spLocks noChangeArrowheads="1"/>
          </p:cNvSpPr>
          <p:nvPr/>
        </p:nvSpPr>
        <p:spPr bwMode="auto">
          <a:xfrm>
            <a:off x="839416" y="2074168"/>
            <a:ext cx="2073752" cy="1143000"/>
          </a:xfrm>
          <a:prstGeom prst="rightArrow">
            <a:avLst>
              <a:gd name="adj1" fmla="val 50000"/>
              <a:gd name="adj2" fmla="val 3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fr-FR" sz="1400" b="1" dirty="0">
                <a:cs typeface="Times New Roman" pitchFamily="18" charset="0"/>
              </a:rPr>
              <a:t>Levers to </a:t>
            </a:r>
            <a:r>
              <a:rPr lang="fr-FR" sz="1400" b="1" dirty="0" err="1">
                <a:cs typeface="Times New Roman" pitchFamily="18" charset="0"/>
              </a:rPr>
              <a:t>create</a:t>
            </a:r>
            <a:r>
              <a:rPr lang="fr-FR" sz="1400" b="1" dirty="0">
                <a:cs typeface="Times New Roman" pitchFamily="18" charset="0"/>
              </a:rPr>
              <a:t> </a:t>
            </a:r>
          </a:p>
          <a:p>
            <a:r>
              <a:rPr lang="fr-FR" sz="1400" b="1" dirty="0" err="1">
                <a:cs typeface="Times New Roman" pitchFamily="18" charset="0"/>
              </a:rPr>
              <a:t>shareholder</a:t>
            </a:r>
            <a:r>
              <a:rPr lang="fr-FR" sz="1400" b="1" dirty="0">
                <a:cs typeface="Times New Roman" pitchFamily="18" charset="0"/>
              </a:rPr>
              <a:t> value</a:t>
            </a:r>
            <a:endParaRPr lang="en-GB" sz="1400" b="1" dirty="0">
              <a:cs typeface="Times New Roman" pitchFamily="18" charset="0"/>
            </a:endParaRPr>
          </a:p>
        </p:txBody>
      </p:sp>
      <p:sp>
        <p:nvSpPr>
          <p:cNvPr id="45062" name="Forme automatique 6"/>
          <p:cNvSpPr>
            <a:spLocks noChangeArrowheads="1"/>
          </p:cNvSpPr>
          <p:nvPr/>
        </p:nvSpPr>
        <p:spPr bwMode="auto">
          <a:xfrm>
            <a:off x="911424" y="3939464"/>
            <a:ext cx="3096816" cy="990600"/>
          </a:xfrm>
          <a:prstGeom prst="rightArrow">
            <a:avLst>
              <a:gd name="adj1" fmla="val 50000"/>
              <a:gd name="adj2"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fr-FR" sz="1600" b="1" dirty="0" err="1">
                <a:cs typeface="Times New Roman" pitchFamily="18" charset="0"/>
              </a:rPr>
              <a:t>CxO’s</a:t>
            </a:r>
            <a:r>
              <a:rPr lang="fr-FR" sz="1600" b="1" dirty="0">
                <a:cs typeface="Times New Roman" pitchFamily="18" charset="0"/>
              </a:rPr>
              <a:t> </a:t>
            </a:r>
            <a:r>
              <a:rPr lang="fr-FR" sz="1600" b="1" dirty="0" err="1">
                <a:cs typeface="Times New Roman" pitchFamily="18" charset="0"/>
              </a:rPr>
              <a:t>KPIs</a:t>
            </a:r>
            <a:endParaRPr lang="en-GB" sz="1600" b="1" dirty="0">
              <a:cs typeface="Times New Roman" pitchFamily="18" charset="0"/>
            </a:endParaRPr>
          </a:p>
        </p:txBody>
      </p:sp>
      <p:graphicFrame>
        <p:nvGraphicFramePr>
          <p:cNvPr id="4" name="Tableau 3"/>
          <p:cNvGraphicFramePr>
            <a:graphicFrameLocks noGrp="1"/>
          </p:cNvGraphicFramePr>
          <p:nvPr>
            <p:extLst>
              <p:ext uri="{D42A27DB-BD31-4B8C-83A1-F6EECF244321}">
                <p14:modId xmlns:p14="http://schemas.microsoft.com/office/powerpoint/2010/main" val="899764291"/>
              </p:ext>
            </p:extLst>
          </p:nvPr>
        </p:nvGraphicFramePr>
        <p:xfrm>
          <a:off x="2985174" y="1340768"/>
          <a:ext cx="8079375" cy="4129362"/>
        </p:xfrm>
        <a:graphic>
          <a:graphicData uri="http://schemas.openxmlformats.org/drawingml/2006/table">
            <a:tbl>
              <a:tblPr/>
              <a:tblGrid>
                <a:gridCol w="1045874">
                  <a:extLst>
                    <a:ext uri="{9D8B030D-6E8A-4147-A177-3AD203B41FA5}">
                      <a16:colId xmlns:a16="http://schemas.microsoft.com/office/drawing/2014/main" val="20000"/>
                    </a:ext>
                  </a:extLst>
                </a:gridCol>
                <a:gridCol w="941286">
                  <a:extLst>
                    <a:ext uri="{9D8B030D-6E8A-4147-A177-3AD203B41FA5}">
                      <a16:colId xmlns:a16="http://schemas.microsoft.com/office/drawing/2014/main" val="20001"/>
                    </a:ext>
                  </a:extLst>
                </a:gridCol>
                <a:gridCol w="954360">
                  <a:extLst>
                    <a:ext uri="{9D8B030D-6E8A-4147-A177-3AD203B41FA5}">
                      <a16:colId xmlns:a16="http://schemas.microsoft.com/office/drawing/2014/main" val="20002"/>
                    </a:ext>
                  </a:extLst>
                </a:gridCol>
                <a:gridCol w="980507">
                  <a:extLst>
                    <a:ext uri="{9D8B030D-6E8A-4147-A177-3AD203B41FA5}">
                      <a16:colId xmlns:a16="http://schemas.microsoft.com/office/drawing/2014/main" val="20003"/>
                    </a:ext>
                  </a:extLst>
                </a:gridCol>
                <a:gridCol w="954360">
                  <a:extLst>
                    <a:ext uri="{9D8B030D-6E8A-4147-A177-3AD203B41FA5}">
                      <a16:colId xmlns:a16="http://schemas.microsoft.com/office/drawing/2014/main" val="20004"/>
                    </a:ext>
                  </a:extLst>
                </a:gridCol>
                <a:gridCol w="954360">
                  <a:extLst>
                    <a:ext uri="{9D8B030D-6E8A-4147-A177-3AD203B41FA5}">
                      <a16:colId xmlns:a16="http://schemas.microsoft.com/office/drawing/2014/main" val="20005"/>
                    </a:ext>
                  </a:extLst>
                </a:gridCol>
                <a:gridCol w="1058947">
                  <a:extLst>
                    <a:ext uri="{9D8B030D-6E8A-4147-A177-3AD203B41FA5}">
                      <a16:colId xmlns:a16="http://schemas.microsoft.com/office/drawing/2014/main" val="20006"/>
                    </a:ext>
                  </a:extLst>
                </a:gridCol>
                <a:gridCol w="1189681">
                  <a:extLst>
                    <a:ext uri="{9D8B030D-6E8A-4147-A177-3AD203B41FA5}">
                      <a16:colId xmlns:a16="http://schemas.microsoft.com/office/drawing/2014/main" val="20007"/>
                    </a:ext>
                  </a:extLst>
                </a:gridCol>
              </a:tblGrid>
              <a:tr h="202171">
                <a:tc>
                  <a:txBody>
                    <a:bodyPr/>
                    <a:lstStyle/>
                    <a:p>
                      <a:pPr algn="l" fontAlgn="b"/>
                      <a:r>
                        <a:rPr lang="fr-FR" sz="1200" b="1" i="0" u="none" strike="noStrike" dirty="0">
                          <a:solidFill>
                            <a:srgbClr val="000000"/>
                          </a:solidFill>
                          <a:effectLst/>
                          <a:latin typeface="Calibri" panose="020F0502020204030204" pitchFamily="34" charset="0"/>
                        </a:rPr>
                        <a:t>5 High Focus</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fr-FR" sz="1200" b="0" i="0" u="none" strike="noStrike" dirty="0">
                          <a:solidFill>
                            <a:srgbClr val="000000"/>
                          </a:solidFill>
                          <a:effectLst/>
                          <a:latin typeface="Calibri" panose="020F050202020403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fr-FR" sz="1200" b="0" i="0" u="none" strike="noStrike">
                          <a:solidFill>
                            <a:srgbClr val="000000"/>
                          </a:solidFill>
                          <a:effectLst/>
                          <a:latin typeface="Calibri" panose="020F050202020403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fr-FR" sz="1200" b="0" i="0" u="none" strike="noStrike" dirty="0">
                          <a:solidFill>
                            <a:srgbClr val="000000"/>
                          </a:solidFill>
                          <a:effectLst/>
                          <a:latin typeface="Calibri" panose="020F050202020403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fr-FR" sz="1200" b="0" i="0" u="none" strike="noStrike" dirty="0">
                          <a:solidFill>
                            <a:srgbClr val="000000"/>
                          </a:solidFill>
                          <a:effectLst/>
                          <a:latin typeface="Calibri" panose="020F050202020403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fr-FR" sz="1200" b="0" i="0" u="none" strike="noStrike" dirty="0">
                          <a:solidFill>
                            <a:srgbClr val="000000"/>
                          </a:solidFill>
                          <a:effectLst/>
                          <a:latin typeface="Calibri" panose="020F050202020403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fr-FR" sz="1200" b="0" i="0" u="none" strike="noStrike">
                          <a:solidFill>
                            <a:srgbClr val="000000"/>
                          </a:solidFill>
                          <a:effectLst/>
                          <a:latin typeface="Calibri" panose="020F050202020403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fr-FR" sz="1200" b="0" i="0" u="none" strike="noStrike">
                          <a:solidFill>
                            <a:srgbClr val="000000"/>
                          </a:solidFill>
                          <a:effectLst/>
                          <a:latin typeface="Calibri" panose="020F050202020403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23641">
                <a:tc>
                  <a:txBody>
                    <a:bodyPr/>
                    <a:lstStyle/>
                    <a:p>
                      <a:pPr algn="l" fontAlgn="b"/>
                      <a:r>
                        <a:rPr lang="fr-FR" sz="1200" b="1" i="0" u="none" strike="noStrike" dirty="0">
                          <a:solidFill>
                            <a:srgbClr val="000000"/>
                          </a:solidFill>
                          <a:effectLst/>
                          <a:latin typeface="Calibri" panose="020F0502020204030204" pitchFamily="34" charset="0"/>
                        </a:rPr>
                        <a:t>1 </a:t>
                      </a:r>
                      <a:r>
                        <a:rPr lang="fr-FR" sz="1200" b="1" i="0" u="none" strike="noStrike" dirty="0" err="1">
                          <a:solidFill>
                            <a:srgbClr val="000000"/>
                          </a:solidFill>
                          <a:effectLst/>
                          <a:latin typeface="Calibri" panose="020F0502020204030204" pitchFamily="34" charset="0"/>
                        </a:rPr>
                        <a:t>low</a:t>
                      </a:r>
                      <a:r>
                        <a:rPr lang="fr-FR" sz="1200" b="1" i="0" u="none" strike="noStrike" dirty="0">
                          <a:solidFill>
                            <a:srgbClr val="000000"/>
                          </a:solidFill>
                          <a:effectLst/>
                          <a:latin typeface="Calibri" panose="020F0502020204030204" pitchFamily="34" charset="0"/>
                        </a:rPr>
                        <a:t> focus</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7">
                  <a:txBody>
                    <a:bodyPr/>
                    <a:lstStyle/>
                    <a:p>
                      <a:pPr algn="ctr" fontAlgn="b"/>
                      <a:r>
                        <a:rPr lang="en-US" sz="2000" b="1" i="0" u="none" strike="noStrike" dirty="0">
                          <a:solidFill>
                            <a:srgbClr val="000000"/>
                          </a:solidFill>
                          <a:effectLst/>
                          <a:latin typeface="Calibri" panose="020F0502020204030204" pitchFamily="34" charset="0"/>
                        </a:rPr>
                        <a:t>CEO influencer in all of shareholders' Value</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tc hMerge="1">
                  <a:txBody>
                    <a:bodyPr/>
                    <a:lstStyle/>
                    <a:p>
                      <a:endParaRPr lang="fr-FR"/>
                    </a:p>
                  </a:txBody>
                  <a:tcPr/>
                </a:tc>
                <a:extLst>
                  <a:ext uri="{0D108BD9-81ED-4DB2-BD59-A6C34878D82A}">
                    <a16:rowId xmlns:a16="http://schemas.microsoft.com/office/drawing/2014/main" val="10001"/>
                  </a:ext>
                </a:extLst>
              </a:tr>
              <a:tr h="580444">
                <a:tc>
                  <a:txBody>
                    <a:bodyPr/>
                    <a:lstStyle/>
                    <a:p>
                      <a:pPr algn="l" fontAlgn="b"/>
                      <a:r>
                        <a:rPr lang="fr-FR" sz="1200" b="1" i="0" u="none" strike="noStrike" dirty="0">
                          <a:solidFill>
                            <a:srgbClr val="000000"/>
                          </a:solidFill>
                          <a:effectLst/>
                          <a:latin typeface="Calibri" panose="020F050202020403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1" i="0" u="none" strike="noStrike" dirty="0">
                          <a:solidFill>
                            <a:srgbClr val="000000"/>
                          </a:solidFill>
                          <a:effectLst/>
                          <a:latin typeface="Calibri" panose="020F0502020204030204" pitchFamily="34" charset="0"/>
                        </a:rPr>
                        <a:t>CFO</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1" i="0" u="none" strike="noStrike" dirty="0">
                          <a:solidFill>
                            <a:srgbClr val="000000"/>
                          </a:solidFill>
                          <a:effectLst/>
                          <a:latin typeface="Calibri" panose="020F0502020204030204" pitchFamily="34" charset="0"/>
                        </a:rPr>
                        <a:t>CIO</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1" i="0" u="none" strike="noStrike" dirty="0">
                          <a:solidFill>
                            <a:srgbClr val="000000"/>
                          </a:solidFill>
                          <a:effectLst/>
                          <a:latin typeface="Calibri" panose="020F0502020204030204" pitchFamily="34" charset="0"/>
                        </a:rPr>
                        <a:t>VP Sales &amp; marketing</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1" i="0" u="none" strike="noStrike" dirty="0">
                          <a:solidFill>
                            <a:srgbClr val="000000"/>
                          </a:solidFill>
                          <a:effectLst/>
                          <a:latin typeface="Calibri" panose="020F0502020204030204" pitchFamily="34" charset="0"/>
                        </a:rPr>
                        <a:t>Country/BU GM</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1" i="0" u="none" strike="noStrike" dirty="0">
                          <a:solidFill>
                            <a:srgbClr val="000000"/>
                          </a:solidFill>
                          <a:effectLst/>
                          <a:latin typeface="Calibri" panose="020F0502020204030204" pitchFamily="34" charset="0"/>
                        </a:rPr>
                        <a:t>COO</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1" i="0" u="none" strike="noStrike" dirty="0">
                          <a:solidFill>
                            <a:srgbClr val="000000"/>
                          </a:solidFill>
                          <a:effectLst/>
                          <a:latin typeface="Calibri" panose="020F0502020204030204" pitchFamily="34" charset="0"/>
                        </a:rPr>
                        <a:t>VP </a:t>
                      </a:r>
                      <a:r>
                        <a:rPr lang="fr-FR" sz="1200" b="1" i="0" u="none" strike="noStrike" dirty="0" err="1">
                          <a:solidFill>
                            <a:srgbClr val="000000"/>
                          </a:solidFill>
                          <a:effectLst/>
                          <a:latin typeface="Calibri" panose="020F0502020204030204" pitchFamily="34" charset="0"/>
                        </a:rPr>
                        <a:t>manufacturing</a:t>
                      </a:r>
                      <a:endParaRPr lang="fr-FR" sz="1200" b="1" i="0" u="none" strike="noStrike" dirty="0">
                        <a:solidFill>
                          <a:srgbClr val="000000"/>
                        </a:solidFill>
                        <a:effectLst/>
                        <a:latin typeface="Calibri" panose="020F0502020204030204" pitchFamily="34" charset="0"/>
                      </a:endParaRP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1" i="0" u="none" strike="noStrike" dirty="0">
                          <a:solidFill>
                            <a:srgbClr val="000000"/>
                          </a:solidFill>
                          <a:effectLst/>
                          <a:latin typeface="Calibri" panose="020F0502020204030204" pitchFamily="34" charset="0"/>
                        </a:rPr>
                        <a:t>CPO</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02171">
                <a:tc>
                  <a:txBody>
                    <a:bodyPr/>
                    <a:lstStyle/>
                    <a:p>
                      <a:pPr algn="l" fontAlgn="b"/>
                      <a:r>
                        <a:rPr lang="fr-FR" sz="1200" b="1" i="0" u="none" strike="noStrike" dirty="0">
                          <a:solidFill>
                            <a:srgbClr val="000000"/>
                          </a:solidFill>
                          <a:effectLst/>
                          <a:latin typeface="Calibri" panose="020F0502020204030204" pitchFamily="34" charset="0"/>
                        </a:rPr>
                        <a:t>Sales </a:t>
                      </a:r>
                      <a:r>
                        <a:rPr lang="fr-FR" sz="1200" b="1" i="0" u="none" strike="noStrike" dirty="0" err="1">
                          <a:solidFill>
                            <a:srgbClr val="000000"/>
                          </a:solidFill>
                          <a:effectLst/>
                          <a:latin typeface="Calibri" panose="020F0502020204030204" pitchFamily="34" charset="0"/>
                        </a:rPr>
                        <a:t>growth</a:t>
                      </a:r>
                      <a:endParaRPr lang="fr-FR" sz="1200" b="1" i="0" u="none" strike="noStrike" dirty="0">
                        <a:solidFill>
                          <a:srgbClr val="000000"/>
                        </a:solidFill>
                        <a:effectLst/>
                        <a:latin typeface="Calibri" panose="020F0502020204030204" pitchFamily="34" charset="0"/>
                      </a:endParaRP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dirty="0">
                          <a:solidFill>
                            <a:srgbClr val="000000"/>
                          </a:solidFill>
                          <a:effectLst/>
                          <a:latin typeface="Calibri" panose="020F050202020403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a:solidFill>
                            <a:srgbClr val="000000"/>
                          </a:solidFill>
                          <a:effectLst/>
                          <a:latin typeface="Calibri" panose="020F050202020403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dirty="0">
                          <a:solidFill>
                            <a:srgbClr val="000000"/>
                          </a:solidFill>
                          <a:effectLst/>
                          <a:latin typeface="Calibri" panose="020F0502020204030204" pitchFamily="34" charset="0"/>
                        </a:rPr>
                        <a:t>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dirty="0">
                          <a:solidFill>
                            <a:srgbClr val="000000"/>
                          </a:solidFill>
                          <a:effectLst/>
                          <a:latin typeface="Calibri" panose="020F0502020204030204" pitchFamily="34" charset="0"/>
                        </a:rPr>
                        <a:t>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dirty="0">
                          <a:solidFill>
                            <a:srgbClr val="000000"/>
                          </a:solidFill>
                          <a:effectLst/>
                          <a:latin typeface="Calibri" panose="020F050202020403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dirty="0">
                          <a:solidFill>
                            <a:srgbClr val="000000"/>
                          </a:solidFill>
                          <a:effectLst/>
                          <a:latin typeface="Calibri" panose="020F050202020403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a:solidFill>
                            <a:srgbClr val="000000"/>
                          </a:solidFill>
                          <a:effectLst/>
                          <a:latin typeface="Calibri" panose="020F050202020403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95553">
                <a:tc>
                  <a:txBody>
                    <a:bodyPr/>
                    <a:lstStyle/>
                    <a:p>
                      <a:pPr algn="l" fontAlgn="b"/>
                      <a:r>
                        <a:rPr lang="fr-FR" sz="1200" b="1" i="0" u="none" strike="noStrike" dirty="0">
                          <a:solidFill>
                            <a:srgbClr val="000000"/>
                          </a:solidFill>
                          <a:effectLst/>
                          <a:latin typeface="Calibri" panose="020F0502020204030204" pitchFamily="34" charset="0"/>
                        </a:rPr>
                        <a:t>Operating </a:t>
                      </a:r>
                      <a:r>
                        <a:rPr lang="fr-FR" sz="1200" b="1" i="0" u="none" strike="noStrike" dirty="0" err="1">
                          <a:solidFill>
                            <a:srgbClr val="000000"/>
                          </a:solidFill>
                          <a:effectLst/>
                          <a:latin typeface="Calibri" panose="020F0502020204030204" pitchFamily="34" charset="0"/>
                        </a:rPr>
                        <a:t>margin</a:t>
                      </a:r>
                      <a:endParaRPr lang="fr-FR" sz="1200" b="1" i="0" u="none" strike="noStrike" dirty="0">
                        <a:solidFill>
                          <a:srgbClr val="000000"/>
                        </a:solidFill>
                        <a:effectLst/>
                        <a:latin typeface="Calibri" panose="020F0502020204030204" pitchFamily="34" charset="0"/>
                      </a:endParaRP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dirty="0">
                          <a:solidFill>
                            <a:srgbClr val="000000"/>
                          </a:solidFill>
                          <a:effectLst/>
                          <a:latin typeface="Calibri" panose="020F0502020204030204" pitchFamily="34" charset="0"/>
                        </a:rPr>
                        <a:t>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dirty="0">
                          <a:solidFill>
                            <a:srgbClr val="000000"/>
                          </a:solidFill>
                          <a:effectLst/>
                          <a:latin typeface="Calibri" panose="020F050202020403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dirty="0">
                          <a:solidFill>
                            <a:srgbClr val="000000"/>
                          </a:solidFill>
                          <a:effectLst/>
                          <a:latin typeface="Calibri" panose="020F050202020403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dirty="0">
                          <a:solidFill>
                            <a:srgbClr val="000000"/>
                          </a:solidFill>
                          <a:effectLst/>
                          <a:latin typeface="Calibri" panose="020F050202020403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dirty="0">
                          <a:solidFill>
                            <a:srgbClr val="000000"/>
                          </a:solidFill>
                          <a:effectLst/>
                          <a:latin typeface="Calibri" panose="020F0502020204030204" pitchFamily="34" charset="0"/>
                        </a:rPr>
                        <a:t>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a:solidFill>
                            <a:srgbClr val="000000"/>
                          </a:solidFill>
                          <a:effectLst/>
                          <a:latin typeface="Calibri" panose="020F0502020204030204" pitchFamily="34" charset="0"/>
                        </a:rPr>
                        <a:t>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a:solidFill>
                            <a:srgbClr val="000000"/>
                          </a:solidFill>
                          <a:effectLst/>
                          <a:latin typeface="Calibri" panose="020F0502020204030204" pitchFamily="34" charset="0"/>
                        </a:rPr>
                        <a:t>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202171">
                <a:tc>
                  <a:txBody>
                    <a:bodyPr/>
                    <a:lstStyle/>
                    <a:p>
                      <a:pPr algn="l" fontAlgn="b"/>
                      <a:r>
                        <a:rPr lang="fr-FR" sz="1200" b="1" i="0" u="none" strike="noStrike" dirty="0" err="1">
                          <a:solidFill>
                            <a:srgbClr val="000000"/>
                          </a:solidFill>
                          <a:effectLst/>
                          <a:latin typeface="Calibri" panose="020F0502020204030204" pitchFamily="34" charset="0"/>
                        </a:rPr>
                        <a:t>Cost</a:t>
                      </a:r>
                      <a:r>
                        <a:rPr lang="fr-FR" sz="1200" b="1" i="0" u="none" strike="noStrike" dirty="0">
                          <a:solidFill>
                            <a:srgbClr val="000000"/>
                          </a:solidFill>
                          <a:effectLst/>
                          <a:latin typeface="Calibri" panose="020F0502020204030204" pitchFamily="34" charset="0"/>
                        </a:rPr>
                        <a:t> of capital</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dirty="0">
                          <a:solidFill>
                            <a:srgbClr val="000000"/>
                          </a:solidFill>
                          <a:effectLst/>
                          <a:latin typeface="Calibri" panose="020F0502020204030204" pitchFamily="34" charset="0"/>
                        </a:rPr>
                        <a:t>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a:solidFill>
                            <a:srgbClr val="000000"/>
                          </a:solidFill>
                          <a:effectLst/>
                          <a:latin typeface="Calibri" panose="020F0502020204030204" pitchFamily="34" charset="0"/>
                        </a:rPr>
                        <a:t>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dirty="0">
                          <a:solidFill>
                            <a:srgbClr val="000000"/>
                          </a:solidFill>
                          <a:effectLst/>
                          <a:latin typeface="Calibri" panose="020F050202020403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dirty="0">
                          <a:solidFill>
                            <a:srgbClr val="000000"/>
                          </a:solidFill>
                          <a:effectLst/>
                          <a:latin typeface="Calibri" panose="020F050202020403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dirty="0">
                          <a:solidFill>
                            <a:srgbClr val="000000"/>
                          </a:solidFill>
                          <a:effectLst/>
                          <a:latin typeface="Calibri" panose="020F050202020403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a:solidFill>
                            <a:srgbClr val="000000"/>
                          </a:solidFill>
                          <a:effectLst/>
                          <a:latin typeface="Calibri" panose="020F0502020204030204" pitchFamily="34" charset="0"/>
                        </a:rPr>
                        <a:t>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a:solidFill>
                            <a:srgbClr val="000000"/>
                          </a:solidFill>
                          <a:effectLst/>
                          <a:latin typeface="Calibri" panose="020F0502020204030204" pitchFamily="34" charset="0"/>
                        </a:rPr>
                        <a:t>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86791">
                <a:tc>
                  <a:txBody>
                    <a:bodyPr/>
                    <a:lstStyle/>
                    <a:p>
                      <a:pPr algn="l" fontAlgn="b"/>
                      <a:r>
                        <a:rPr lang="fr-FR" sz="1200" b="1" i="0" u="none" strike="noStrike" dirty="0">
                          <a:solidFill>
                            <a:srgbClr val="000000"/>
                          </a:solidFill>
                          <a:effectLst/>
                          <a:latin typeface="Calibri" panose="020F0502020204030204" pitchFamily="34" charset="0"/>
                        </a:rPr>
                        <a:t>Capital turnover</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dirty="0">
                          <a:solidFill>
                            <a:srgbClr val="000000"/>
                          </a:solidFill>
                          <a:effectLst/>
                          <a:latin typeface="Calibri" panose="020F0502020204030204" pitchFamily="34" charset="0"/>
                        </a:rPr>
                        <a:t>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a:solidFill>
                            <a:srgbClr val="000000"/>
                          </a:solidFill>
                          <a:effectLst/>
                          <a:latin typeface="Calibri" panose="020F0502020204030204" pitchFamily="34" charset="0"/>
                        </a:rPr>
                        <a:t>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dirty="0">
                          <a:solidFill>
                            <a:srgbClr val="000000"/>
                          </a:solidFill>
                          <a:effectLst/>
                          <a:latin typeface="Calibri" panose="020F050202020403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dirty="0">
                          <a:solidFill>
                            <a:srgbClr val="000000"/>
                          </a:solidFill>
                          <a:effectLst/>
                          <a:latin typeface="Calibri" panose="020F050202020403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dirty="0">
                          <a:solidFill>
                            <a:srgbClr val="000000"/>
                          </a:solidFill>
                          <a:effectLst/>
                          <a:latin typeface="Calibri" panose="020F050202020403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a:solidFill>
                            <a:srgbClr val="000000"/>
                          </a:solidFill>
                          <a:effectLst/>
                          <a:latin typeface="Calibri" panose="020F0502020204030204" pitchFamily="34" charset="0"/>
                        </a:rPr>
                        <a:t>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fr-FR" sz="1200" b="0" i="0" u="none" strike="noStrike">
                          <a:solidFill>
                            <a:srgbClr val="000000"/>
                          </a:solidFill>
                          <a:effectLst/>
                          <a:latin typeface="Calibri" panose="020F050202020403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1523483">
                <a:tc>
                  <a:txBody>
                    <a:bodyPr/>
                    <a:lstStyle/>
                    <a:p>
                      <a:pPr algn="l" fontAlgn="b"/>
                      <a:endParaRPr lang="fr-FR" sz="1200" b="0" i="0" u="none" strike="noStrike" dirty="0">
                        <a:solidFill>
                          <a:srgbClr val="000000"/>
                        </a:solidFill>
                        <a:effectLst/>
                        <a:latin typeface="Calibri" panose="020F0502020204030204" pitchFamily="34" charset="0"/>
                      </a:endParaRPr>
                    </a:p>
                  </a:txBody>
                  <a:tcPr marL="7620" marR="7620" marT="7620"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lvl="0" algn="l" fontAlgn="b"/>
                      <a:r>
                        <a:rPr lang="en-US" sz="1200" b="1" i="0" u="none" strike="noStrike" dirty="0">
                          <a:solidFill>
                            <a:srgbClr val="000000"/>
                          </a:solidFill>
                          <a:effectLst/>
                          <a:latin typeface="Arial" panose="020B0604020202020204" pitchFamily="34" charset="0"/>
                        </a:rPr>
                        <a:t>Cash</a:t>
                      </a:r>
                    </a:p>
                    <a:p>
                      <a:pPr lvl="0" algn="l" fontAlgn="b"/>
                      <a:endParaRPr lang="en-US" sz="1200" b="1" i="0" u="none" strike="noStrike" dirty="0">
                        <a:solidFill>
                          <a:srgbClr val="000000"/>
                        </a:solidFill>
                        <a:effectLst/>
                        <a:latin typeface="Arial" panose="020B0604020202020204" pitchFamily="34" charset="0"/>
                      </a:endParaRPr>
                    </a:p>
                    <a:p>
                      <a:pPr lvl="0" algn="l" fontAlgn="b"/>
                      <a:r>
                        <a:rPr lang="en-US" sz="1200" b="1" i="0" u="none" strike="noStrike" dirty="0">
                          <a:solidFill>
                            <a:srgbClr val="000000"/>
                          </a:solidFill>
                          <a:effectLst/>
                          <a:latin typeface="Arial" panose="020B0604020202020204" pitchFamily="34" charset="0"/>
                        </a:rPr>
                        <a:t>Profit            </a:t>
                      </a:r>
                    </a:p>
                    <a:p>
                      <a:pPr lvl="0" algn="l" fontAlgn="b"/>
                      <a:endParaRPr lang="en-US" sz="1200" b="1" i="0" u="none" strike="noStrike" dirty="0">
                        <a:solidFill>
                          <a:srgbClr val="000000"/>
                        </a:solidFill>
                        <a:effectLst/>
                        <a:latin typeface="Arial" panose="020B0604020202020204" pitchFamily="34" charset="0"/>
                      </a:endParaRPr>
                    </a:p>
                    <a:p>
                      <a:pPr lvl="0" algn="l" fontAlgn="b"/>
                      <a:r>
                        <a:rPr lang="en-US" sz="1200" b="1" i="0" u="none" strike="noStrike" dirty="0">
                          <a:solidFill>
                            <a:srgbClr val="000000"/>
                          </a:solidFill>
                          <a:effectLst/>
                          <a:latin typeface="Arial" panose="020B0604020202020204" pitchFamily="34" charset="0"/>
                        </a:rPr>
                        <a:t>Return on capital Investment</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fr-FR" sz="1200" b="1" i="0" u="none" strike="noStrike" kern="1200" dirty="0" err="1">
                          <a:solidFill>
                            <a:srgbClr val="000000"/>
                          </a:solidFill>
                          <a:effectLst/>
                          <a:latin typeface="Arial" panose="020B0604020202020204" pitchFamily="34" charset="0"/>
                          <a:ea typeface="+mn-ea"/>
                          <a:cs typeface="+mn-cs"/>
                        </a:rPr>
                        <a:t>Agility</a:t>
                      </a:r>
                      <a:r>
                        <a:rPr lang="fr-FR" sz="1200" b="1" i="0" u="none" strike="noStrike" kern="1200" dirty="0">
                          <a:solidFill>
                            <a:srgbClr val="000000"/>
                          </a:solidFill>
                          <a:effectLst/>
                          <a:latin typeface="Arial" panose="020B0604020202020204" pitchFamily="34" charset="0"/>
                          <a:ea typeface="+mn-ea"/>
                          <a:cs typeface="+mn-cs"/>
                        </a:rPr>
                        <a:t> of IT          ROI</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200" b="1" i="0" u="none" strike="noStrike" kern="1200" dirty="0">
                          <a:solidFill>
                            <a:srgbClr val="000000"/>
                          </a:solidFill>
                          <a:effectLst/>
                          <a:latin typeface="Arial" panose="020B0604020202020204" pitchFamily="34" charset="0"/>
                          <a:ea typeface="+mn-ea"/>
                          <a:cs typeface="+mn-cs"/>
                        </a:rPr>
                        <a:t>Time to market      </a:t>
                      </a:r>
                    </a:p>
                    <a:p>
                      <a:pPr algn="l" fontAlgn="b"/>
                      <a:endParaRPr lang="en-US" sz="1200" b="1" i="0" u="none" strike="noStrike" kern="1200" dirty="0">
                        <a:solidFill>
                          <a:srgbClr val="000000"/>
                        </a:solidFill>
                        <a:effectLst/>
                        <a:latin typeface="Arial" panose="020B0604020202020204" pitchFamily="34" charset="0"/>
                        <a:ea typeface="+mn-ea"/>
                        <a:cs typeface="+mn-cs"/>
                      </a:endParaRPr>
                    </a:p>
                    <a:p>
                      <a:pPr algn="l" fontAlgn="b"/>
                      <a:r>
                        <a:rPr lang="en-US" sz="1200" b="1" i="0" u="none" strike="noStrike" kern="1200" dirty="0">
                          <a:solidFill>
                            <a:srgbClr val="000000"/>
                          </a:solidFill>
                          <a:effectLst/>
                          <a:latin typeface="Arial" panose="020B0604020202020204" pitchFamily="34" charset="0"/>
                          <a:ea typeface="+mn-ea"/>
                          <a:cs typeface="+mn-cs"/>
                        </a:rPr>
                        <a:t>Improve sales </a:t>
                      </a:r>
                    </a:p>
                    <a:p>
                      <a:pPr algn="l" fontAlgn="b"/>
                      <a:endParaRPr lang="en-US" sz="1200" b="1" i="0" u="none" strike="noStrike" kern="1200" dirty="0">
                        <a:solidFill>
                          <a:srgbClr val="000000"/>
                        </a:solidFill>
                        <a:effectLst/>
                        <a:latin typeface="Arial" panose="020B0604020202020204" pitchFamily="34" charset="0"/>
                        <a:ea typeface="+mn-ea"/>
                        <a:cs typeface="+mn-cs"/>
                      </a:endParaRPr>
                    </a:p>
                    <a:p>
                      <a:pPr algn="l" fontAlgn="b"/>
                      <a:r>
                        <a:rPr lang="en-US" sz="1200" b="1" i="0" u="none" strike="noStrike" kern="1200" dirty="0">
                          <a:solidFill>
                            <a:srgbClr val="000000"/>
                          </a:solidFill>
                          <a:effectLst/>
                          <a:latin typeface="Arial" panose="020B0604020202020204" pitchFamily="34" charset="0"/>
                          <a:ea typeface="+mn-ea"/>
                          <a:cs typeface="+mn-cs"/>
                        </a:rPr>
                        <a:t>Improve revenues</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200" b="1" i="0" u="none" strike="noStrike" kern="1200" dirty="0">
                          <a:solidFill>
                            <a:srgbClr val="000000"/>
                          </a:solidFill>
                          <a:effectLst/>
                          <a:latin typeface="Arial" panose="020B0604020202020204" pitchFamily="34" charset="0"/>
                          <a:ea typeface="+mn-ea"/>
                          <a:cs typeface="+mn-cs"/>
                        </a:rPr>
                        <a:t>Performance per $ invested   </a:t>
                      </a:r>
                    </a:p>
                    <a:p>
                      <a:pPr algn="l" fontAlgn="b"/>
                      <a:endParaRPr lang="en-US" sz="1200" b="1" i="0" u="none" strike="noStrike" kern="1200" dirty="0">
                        <a:solidFill>
                          <a:srgbClr val="000000"/>
                        </a:solidFill>
                        <a:effectLst/>
                        <a:latin typeface="Arial" panose="020B0604020202020204" pitchFamily="34" charset="0"/>
                        <a:ea typeface="+mn-ea"/>
                        <a:cs typeface="+mn-cs"/>
                      </a:endParaRPr>
                    </a:p>
                    <a:p>
                      <a:pPr algn="l" fontAlgn="b"/>
                      <a:r>
                        <a:rPr lang="en-US" sz="1200" b="1" i="0" u="none" strike="noStrike" kern="1200" dirty="0">
                          <a:solidFill>
                            <a:srgbClr val="000000"/>
                          </a:solidFill>
                          <a:effectLst/>
                          <a:latin typeface="Arial" panose="020B0604020202020204" pitchFamily="34" charset="0"/>
                          <a:ea typeface="+mn-ea"/>
                          <a:cs typeface="+mn-cs"/>
                        </a:rPr>
                        <a:t>Improve sales </a:t>
                      </a:r>
                    </a:p>
                    <a:p>
                      <a:pPr algn="l" fontAlgn="b"/>
                      <a:endParaRPr lang="en-US" sz="1200" b="1" i="0" u="none" strike="noStrike" kern="1200" dirty="0">
                        <a:solidFill>
                          <a:srgbClr val="000000"/>
                        </a:solidFill>
                        <a:effectLst/>
                        <a:latin typeface="Arial" panose="020B0604020202020204" pitchFamily="34" charset="0"/>
                        <a:ea typeface="+mn-ea"/>
                        <a:cs typeface="+mn-cs"/>
                      </a:endParaRPr>
                    </a:p>
                    <a:p>
                      <a:pPr algn="l" fontAlgn="b"/>
                      <a:r>
                        <a:rPr lang="en-US" sz="1200" b="1" i="0" u="none" strike="noStrike" kern="1200" dirty="0">
                          <a:solidFill>
                            <a:srgbClr val="000000"/>
                          </a:solidFill>
                          <a:effectLst/>
                          <a:latin typeface="Arial" panose="020B0604020202020204" pitchFamily="34" charset="0"/>
                          <a:ea typeface="+mn-ea"/>
                          <a:cs typeface="+mn-cs"/>
                        </a:rPr>
                        <a:t>Improve profit</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200" b="1" i="0" u="none" strike="noStrike" kern="1200" dirty="0">
                          <a:solidFill>
                            <a:srgbClr val="000000"/>
                          </a:solidFill>
                          <a:effectLst/>
                          <a:latin typeface="Arial" panose="020B0604020202020204" pitchFamily="34" charset="0"/>
                          <a:ea typeface="+mn-ea"/>
                          <a:cs typeface="+mn-cs"/>
                        </a:rPr>
                        <a:t>Internal level of satisfaction  </a:t>
                      </a:r>
                    </a:p>
                    <a:p>
                      <a:pPr algn="l" fontAlgn="b"/>
                      <a:endParaRPr lang="en-US" sz="1200" b="1" i="0" u="none" strike="noStrike" kern="1200" dirty="0">
                        <a:solidFill>
                          <a:srgbClr val="000000"/>
                        </a:solidFill>
                        <a:effectLst/>
                        <a:latin typeface="Arial" panose="020B0604020202020204" pitchFamily="34" charset="0"/>
                        <a:ea typeface="+mn-ea"/>
                        <a:cs typeface="+mn-cs"/>
                      </a:endParaRPr>
                    </a:p>
                    <a:p>
                      <a:pPr algn="l" fontAlgn="b"/>
                      <a:r>
                        <a:rPr lang="en-US" sz="1200" b="1" i="0" u="none" strike="noStrike" kern="1200" dirty="0">
                          <a:solidFill>
                            <a:srgbClr val="000000"/>
                          </a:solidFill>
                          <a:effectLst/>
                          <a:latin typeface="Arial" panose="020B0604020202020204" pitchFamily="34" charset="0"/>
                          <a:ea typeface="+mn-ea"/>
                          <a:cs typeface="+mn-cs"/>
                        </a:rPr>
                        <a:t>Improve operational efficiency  </a:t>
                      </a:r>
                    </a:p>
                    <a:p>
                      <a:pPr algn="l" fontAlgn="b"/>
                      <a:r>
                        <a:rPr lang="en-US" sz="1200" b="1" i="0" u="none" strike="noStrike" kern="1200" dirty="0">
                          <a:solidFill>
                            <a:srgbClr val="000000"/>
                          </a:solidFill>
                          <a:effectLst/>
                          <a:latin typeface="Arial" panose="020B0604020202020204" pitchFamily="34" charset="0"/>
                          <a:ea typeface="+mn-ea"/>
                          <a:cs typeface="+mn-cs"/>
                        </a:rPr>
                        <a:t>(Reduce costs and boost profit)</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200" b="1" i="0" u="none" strike="noStrike" kern="1200" dirty="0">
                          <a:solidFill>
                            <a:srgbClr val="000000"/>
                          </a:solidFill>
                          <a:effectLst/>
                          <a:latin typeface="Arial" panose="020B0604020202020204" pitchFamily="34" charset="0"/>
                          <a:ea typeface="+mn-ea"/>
                          <a:cs typeface="+mn-cs"/>
                        </a:rPr>
                        <a:t>Customer Satisfaction </a:t>
                      </a:r>
                    </a:p>
                    <a:p>
                      <a:pPr algn="l" fontAlgn="b"/>
                      <a:endParaRPr lang="en-US" sz="1200" b="1" i="0" u="none" strike="noStrike" kern="1200" dirty="0">
                        <a:solidFill>
                          <a:srgbClr val="000000"/>
                        </a:solidFill>
                        <a:effectLst/>
                        <a:latin typeface="Arial" panose="020B0604020202020204" pitchFamily="34" charset="0"/>
                        <a:ea typeface="+mn-ea"/>
                        <a:cs typeface="+mn-cs"/>
                      </a:endParaRPr>
                    </a:p>
                    <a:p>
                      <a:pPr algn="l" fontAlgn="b"/>
                      <a:r>
                        <a:rPr lang="en-US" sz="1200" b="1" i="0" u="none" strike="noStrike" kern="1200" dirty="0">
                          <a:solidFill>
                            <a:srgbClr val="000000"/>
                          </a:solidFill>
                          <a:effectLst/>
                          <a:latin typeface="Arial" panose="020B0604020202020204" pitchFamily="34" charset="0"/>
                          <a:ea typeface="+mn-ea"/>
                          <a:cs typeface="+mn-cs"/>
                        </a:rPr>
                        <a:t>Improve flexibility under strict cost control.</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200" b="1" i="0" u="none" strike="noStrike" kern="1200" dirty="0">
                          <a:solidFill>
                            <a:srgbClr val="000000"/>
                          </a:solidFill>
                          <a:effectLst/>
                          <a:latin typeface="Arial" panose="020B0604020202020204" pitchFamily="34" charset="0"/>
                          <a:ea typeface="+mn-ea"/>
                          <a:cs typeface="+mn-cs"/>
                        </a:rPr>
                        <a:t>Value received    - </a:t>
                      </a:r>
                      <a:r>
                        <a:rPr lang="en-US" sz="1200" b="1" i="0" u="none" strike="noStrike" kern="1200" dirty="0" err="1">
                          <a:solidFill>
                            <a:srgbClr val="000000"/>
                          </a:solidFill>
                          <a:effectLst/>
                          <a:latin typeface="Arial" panose="020B0604020202020204" pitchFamily="34" charset="0"/>
                          <a:ea typeface="+mn-ea"/>
                          <a:cs typeface="+mn-cs"/>
                        </a:rPr>
                        <a:t>maximise</a:t>
                      </a:r>
                      <a:r>
                        <a:rPr lang="en-US" sz="1200" b="1" i="0" u="none" strike="noStrike" kern="1200" dirty="0">
                          <a:solidFill>
                            <a:srgbClr val="000000"/>
                          </a:solidFill>
                          <a:effectLst/>
                          <a:latin typeface="Arial" panose="020B0604020202020204" pitchFamily="34" charset="0"/>
                          <a:ea typeface="+mn-ea"/>
                          <a:cs typeface="+mn-cs"/>
                        </a:rPr>
                        <a:t> </a:t>
                      </a:r>
                    </a:p>
                    <a:p>
                      <a:pPr algn="l" fontAlgn="b"/>
                      <a:endParaRPr lang="en-US" sz="1200" b="1" i="0" u="none" strike="noStrike" kern="1200" dirty="0">
                        <a:solidFill>
                          <a:srgbClr val="000000"/>
                        </a:solidFill>
                        <a:effectLst/>
                        <a:latin typeface="Arial" panose="020B0604020202020204" pitchFamily="34" charset="0"/>
                        <a:ea typeface="+mn-ea"/>
                        <a:cs typeface="+mn-cs"/>
                      </a:endParaRPr>
                    </a:p>
                    <a:p>
                      <a:pPr algn="l" fontAlgn="b"/>
                      <a:r>
                        <a:rPr lang="en-US" sz="1200" b="1" i="0" u="none" strike="noStrike" kern="1200" dirty="0">
                          <a:solidFill>
                            <a:srgbClr val="000000"/>
                          </a:solidFill>
                          <a:effectLst/>
                          <a:latin typeface="Arial" panose="020B0604020202020204" pitchFamily="34" charset="0"/>
                          <a:ea typeface="+mn-ea"/>
                          <a:cs typeface="+mn-cs"/>
                        </a:rPr>
                        <a:t>Value, internal buyers -satisfaction </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sp>
        <p:nvSpPr>
          <p:cNvPr id="10" name="Rectangle 2">
            <a:extLst>
              <a:ext uri="{FF2B5EF4-FFF2-40B4-BE49-F238E27FC236}">
                <a16:creationId xmlns:a16="http://schemas.microsoft.com/office/drawing/2014/main" id="{58E21C28-84DD-4B9E-B44F-A64822DF6DD9}"/>
              </a:ext>
            </a:extLst>
          </p:cNvPr>
          <p:cNvSpPr txBox="1">
            <a:spLocks noChangeArrowheads="1"/>
          </p:cNvSpPr>
          <p:nvPr/>
        </p:nvSpPr>
        <p:spPr>
          <a:xfrm>
            <a:off x="839416" y="206778"/>
            <a:ext cx="9937104" cy="1048034"/>
          </a:xfrm>
        </p:spPr>
        <p:txBody>
          <a:bodyPr/>
          <a:lstStyle>
            <a:lvl1pPr algn="ctr" defTabSz="609585" rtl="0" eaLnBrk="1" latinLnBrk="0" hangingPunct="1">
              <a:spcBef>
                <a:spcPct val="0"/>
              </a:spcBef>
              <a:buNone/>
              <a:defRPr sz="5867" kern="1200">
                <a:solidFill>
                  <a:schemeClr val="tx1"/>
                </a:solidFill>
                <a:latin typeface="+mj-lt"/>
                <a:ea typeface="+mj-ea"/>
                <a:cs typeface="+mj-cs"/>
              </a:defRPr>
            </a:lvl1pPr>
          </a:lstStyle>
          <a:p>
            <a:pPr algn="l"/>
            <a:r>
              <a:rPr lang="en-US" sz="4000" b="1" dirty="0" err="1"/>
              <a:t>CxO’s</a:t>
            </a:r>
            <a:r>
              <a:rPr lang="en-US" sz="4000" b="1" dirty="0"/>
              <a:t> objectives </a:t>
            </a:r>
            <a:r>
              <a:rPr lang="en-US" sz="4000" dirty="0">
                <a:solidFill>
                  <a:schemeClr val="bg1"/>
                </a:solidFill>
              </a:rPr>
              <a:t>align with operational goals</a:t>
            </a:r>
            <a:endParaRPr lang="fr-FR" sz="4000" dirty="0">
              <a:solidFill>
                <a:schemeClr val="bg1"/>
              </a:solidFill>
            </a:endParaRPr>
          </a:p>
        </p:txBody>
      </p:sp>
    </p:spTree>
    <p:extLst>
      <p:ext uri="{BB962C8B-B14F-4D97-AF65-F5344CB8AC3E}">
        <p14:creationId xmlns:p14="http://schemas.microsoft.com/office/powerpoint/2010/main" val="1393242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EA0939C2-500E-4278-AC63-A99A1A977406}"/>
              </a:ext>
            </a:extLst>
          </p:cNvPr>
          <p:cNvSpPr txBox="1">
            <a:spLocks noChangeArrowheads="1"/>
          </p:cNvSpPr>
          <p:nvPr/>
        </p:nvSpPr>
        <p:spPr>
          <a:xfrm>
            <a:off x="839416" y="0"/>
            <a:ext cx="9937104" cy="1048034"/>
          </a:xfrm>
        </p:spPr>
        <p:txBody>
          <a:bodyPr/>
          <a:lstStyle>
            <a:lvl1pPr algn="ctr" defTabSz="609585" rtl="0" eaLnBrk="1" latinLnBrk="0" hangingPunct="1">
              <a:spcBef>
                <a:spcPct val="0"/>
              </a:spcBef>
              <a:buNone/>
              <a:defRPr sz="5867" kern="1200">
                <a:solidFill>
                  <a:schemeClr val="tx1"/>
                </a:solidFill>
                <a:latin typeface="+mj-lt"/>
                <a:ea typeface="+mj-ea"/>
                <a:cs typeface="+mj-cs"/>
              </a:defRPr>
            </a:lvl1pPr>
          </a:lstStyle>
          <a:p>
            <a:pPr algn="l"/>
            <a:r>
              <a:rPr lang="en-US" sz="4000" dirty="0">
                <a:solidFill>
                  <a:schemeClr val="bg1"/>
                </a:solidFill>
              </a:rPr>
              <a:t>Typical Issues Sheet for CEO</a:t>
            </a:r>
          </a:p>
        </p:txBody>
      </p:sp>
      <p:graphicFrame>
        <p:nvGraphicFramePr>
          <p:cNvPr id="6" name="Groupe 31">
            <a:extLst>
              <a:ext uri="{FF2B5EF4-FFF2-40B4-BE49-F238E27FC236}">
                <a16:creationId xmlns:a16="http://schemas.microsoft.com/office/drawing/2014/main" id="{E0B4D28F-76AA-4788-A149-6D39D1DAD6EF}"/>
              </a:ext>
            </a:extLst>
          </p:cNvPr>
          <p:cNvGraphicFramePr>
            <a:graphicFrameLocks noGrp="1"/>
          </p:cNvGraphicFramePr>
          <p:nvPr>
            <p:extLst>
              <p:ext uri="{D42A27DB-BD31-4B8C-83A1-F6EECF244321}">
                <p14:modId xmlns:p14="http://schemas.microsoft.com/office/powerpoint/2010/main" val="1182240892"/>
              </p:ext>
            </p:extLst>
          </p:nvPr>
        </p:nvGraphicFramePr>
        <p:xfrm>
          <a:off x="320040" y="1466632"/>
          <a:ext cx="11544300" cy="5174198"/>
        </p:xfrm>
        <a:graphic>
          <a:graphicData uri="http://schemas.openxmlformats.org/drawingml/2006/table">
            <a:tbl>
              <a:tblPr/>
              <a:tblGrid>
                <a:gridCol w="2263396">
                  <a:extLst>
                    <a:ext uri="{9D8B030D-6E8A-4147-A177-3AD203B41FA5}">
                      <a16:colId xmlns:a16="http://schemas.microsoft.com/office/drawing/2014/main" val="20000"/>
                    </a:ext>
                  </a:extLst>
                </a:gridCol>
                <a:gridCol w="2895744">
                  <a:extLst>
                    <a:ext uri="{9D8B030D-6E8A-4147-A177-3AD203B41FA5}">
                      <a16:colId xmlns:a16="http://schemas.microsoft.com/office/drawing/2014/main" val="20001"/>
                    </a:ext>
                  </a:extLst>
                </a:gridCol>
                <a:gridCol w="3500157">
                  <a:extLst>
                    <a:ext uri="{9D8B030D-6E8A-4147-A177-3AD203B41FA5}">
                      <a16:colId xmlns:a16="http://schemas.microsoft.com/office/drawing/2014/main" val="20002"/>
                    </a:ext>
                  </a:extLst>
                </a:gridCol>
                <a:gridCol w="2885003">
                  <a:extLst>
                    <a:ext uri="{9D8B030D-6E8A-4147-A177-3AD203B41FA5}">
                      <a16:colId xmlns:a16="http://schemas.microsoft.com/office/drawing/2014/main" val="20003"/>
                    </a:ext>
                  </a:extLst>
                </a:gridCol>
              </a:tblGrid>
              <a:tr h="143727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sz="1800" b="1" i="0" u="none" strike="noStrike" cap="none" normalizeH="0" baseline="0" dirty="0">
                          <a:ln>
                            <a:noFill/>
                          </a:ln>
                          <a:solidFill>
                            <a:srgbClr val="FFFFFF"/>
                          </a:solidFill>
                          <a:effectLst/>
                          <a:latin typeface="Verdana" pitchFamily="34" charset="0"/>
                        </a:rPr>
                        <a:t>Mission/</a:t>
                      </a:r>
                    </a:p>
                    <a:p>
                      <a:pPr marL="0" marR="0" lvl="0" indent="0" algn="l" defTabSz="914400" rtl="0" eaLnBrk="1" fontAlgn="base" latinLnBrk="0" hangingPunct="1">
                        <a:lnSpc>
                          <a:spcPct val="100000"/>
                        </a:lnSpc>
                        <a:spcBef>
                          <a:spcPct val="0"/>
                        </a:spcBef>
                        <a:spcAft>
                          <a:spcPct val="0"/>
                        </a:spcAft>
                        <a:buClrTx/>
                        <a:buSzTx/>
                        <a:buFontTx/>
                        <a:buNone/>
                        <a:tabLst/>
                      </a:pPr>
                      <a:r>
                        <a:rPr kumimoji="0" lang="fr-FR" sz="1800" b="1" i="0" u="none" strike="noStrike" cap="none" normalizeH="0" baseline="0" dirty="0" err="1">
                          <a:ln>
                            <a:noFill/>
                          </a:ln>
                          <a:solidFill>
                            <a:srgbClr val="FFFFFF"/>
                          </a:solidFill>
                          <a:effectLst/>
                          <a:latin typeface="Verdana" pitchFamily="34" charset="0"/>
                        </a:rPr>
                        <a:t>KPIs</a:t>
                      </a:r>
                      <a:endParaRPr kumimoji="0" lang="fr-FR" sz="1800" b="1" i="0" u="none" strike="noStrike" cap="none" normalizeH="0" baseline="0" dirty="0">
                        <a:ln>
                          <a:noFill/>
                        </a:ln>
                        <a:solidFill>
                          <a:srgbClr val="FFFFFF"/>
                        </a:solidFill>
                        <a:effectLst/>
                        <a:latin typeface="Verdana" pitchFamily="34" charset="0"/>
                      </a:endParaRPr>
                    </a:p>
                  </a:txBody>
                  <a:tcPr horzOverflow="overflow">
                    <a:lnL w="28575" cap="flat" cmpd="sng" algn="ctr">
                      <a:solidFill>
                        <a:srgbClr val="4165AA"/>
                      </a:solidFill>
                      <a:prstDash val="solid"/>
                      <a:round/>
                      <a:headEnd type="none" w="med" len="med"/>
                      <a:tailEnd type="none" w="med" len="med"/>
                    </a:lnL>
                    <a:lnR w="12700" cap="flat" cmpd="sng" algn="ctr">
                      <a:solidFill>
                        <a:srgbClr val="4165AA"/>
                      </a:solidFill>
                      <a:prstDash val="solid"/>
                      <a:round/>
                      <a:headEnd type="none" w="med" len="med"/>
                      <a:tailEnd type="none" w="med" len="med"/>
                    </a:lnR>
                    <a:lnT w="28575" cap="flat" cmpd="sng" algn="ctr">
                      <a:solidFill>
                        <a:srgbClr val="4165AA"/>
                      </a:solidFill>
                      <a:prstDash val="solid"/>
                      <a:round/>
                      <a:headEnd type="none" w="med" len="med"/>
                      <a:tailEnd type="none" w="med" len="med"/>
                    </a:lnT>
                    <a:lnB w="12700" cap="flat" cmpd="sng" algn="ctr">
                      <a:solidFill>
                        <a:srgbClr val="4165AA"/>
                      </a:solidFill>
                      <a:prstDash val="solid"/>
                      <a:round/>
                      <a:headEnd type="none" w="med" len="med"/>
                      <a:tailEnd type="none" w="med" len="med"/>
                    </a:lnB>
                    <a:lnTlToBr>
                      <a:noFill/>
                    </a:lnTlToBr>
                    <a:lnBlToTr>
                      <a:noFill/>
                    </a:lnBlToTr>
                    <a:solidFill>
                      <a:srgbClr val="4165AA"/>
                    </a:solidFill>
                  </a:tcPr>
                </a:tc>
                <a:tc gridSpan="3">
                  <a:txBody>
                    <a:bodyPr/>
                    <a:lstStyle/>
                    <a:p>
                      <a:pPr marL="342900" marR="0" lvl="0" indent="-342900" algn="l" defTabSz="914400" rtl="0" eaLnBrk="1" fontAlgn="base" latinLnBrk="0" hangingPunct="1">
                        <a:lnSpc>
                          <a:spcPct val="100000"/>
                        </a:lnSpc>
                        <a:spcBef>
                          <a:spcPct val="0"/>
                        </a:spcBef>
                        <a:spcAft>
                          <a:spcPct val="0"/>
                        </a:spcAft>
                        <a:buClrTx/>
                        <a:buSzTx/>
                        <a:buFont typeface="+mj-lt"/>
                        <a:buAutoNum type="arabicPeriod"/>
                        <a:tabLst/>
                      </a:pPr>
                      <a:r>
                        <a:rPr kumimoji="0" lang="en-US" sz="1600" b="0" i="0" u="none" strike="noStrike" cap="none" normalizeH="0" baseline="0" dirty="0">
                          <a:ln>
                            <a:noFill/>
                          </a:ln>
                          <a:solidFill>
                            <a:schemeClr val="tx1"/>
                          </a:solidFill>
                          <a:effectLst/>
                          <a:latin typeface="Verdana" pitchFamily="34" charset="0"/>
                        </a:rPr>
                        <a:t>Maximize shareholders’ value</a:t>
                      </a:r>
                      <a:endParaRPr kumimoji="0" lang="en-US" sz="1600" b="1" i="0" u="none" strike="noStrike" cap="none" normalizeH="0" baseline="0" dirty="0">
                        <a:ln>
                          <a:noFill/>
                        </a:ln>
                        <a:solidFill>
                          <a:schemeClr val="tx1"/>
                        </a:solidFill>
                        <a:effectLst/>
                        <a:latin typeface="Verdana" pitchFamily="34" charset="0"/>
                      </a:endParaRPr>
                    </a:p>
                    <a:p>
                      <a:pPr marL="342900" marR="0" lvl="0" indent="-342900" algn="l" defTabSz="914400" rtl="0" eaLnBrk="1" fontAlgn="base" latinLnBrk="0" hangingPunct="1">
                        <a:lnSpc>
                          <a:spcPct val="100000"/>
                        </a:lnSpc>
                        <a:spcBef>
                          <a:spcPct val="0"/>
                        </a:spcBef>
                        <a:spcAft>
                          <a:spcPct val="0"/>
                        </a:spcAft>
                        <a:buClrTx/>
                        <a:buSzTx/>
                        <a:buFont typeface="+mj-lt"/>
                        <a:buAutoNum type="arabicPeriod"/>
                        <a:tabLst/>
                      </a:pPr>
                      <a:r>
                        <a:rPr kumimoji="0" lang="fr-FR" sz="1600" b="0" i="0" u="none" strike="noStrike" cap="none" normalizeH="0" baseline="0" dirty="0" err="1">
                          <a:ln>
                            <a:noFill/>
                          </a:ln>
                          <a:solidFill>
                            <a:schemeClr val="tx1"/>
                          </a:solidFill>
                          <a:effectLst/>
                          <a:latin typeface="Verdana" pitchFamily="34" charset="0"/>
                        </a:rPr>
                        <a:t>Retain</a:t>
                      </a:r>
                      <a:r>
                        <a:rPr kumimoji="0" lang="fr-FR" sz="1600" b="0" i="0" u="none" strike="noStrike" cap="none" normalizeH="0" baseline="0" dirty="0">
                          <a:ln>
                            <a:noFill/>
                          </a:ln>
                          <a:solidFill>
                            <a:schemeClr val="tx1"/>
                          </a:solidFill>
                          <a:effectLst/>
                          <a:latin typeface="Verdana" pitchFamily="34" charset="0"/>
                        </a:rPr>
                        <a:t> </a:t>
                      </a:r>
                      <a:r>
                        <a:rPr kumimoji="0" lang="fr-FR" sz="1600" b="0" i="0" u="none" strike="noStrike" cap="none" normalizeH="0" baseline="0" dirty="0" err="1">
                          <a:ln>
                            <a:noFill/>
                          </a:ln>
                          <a:solidFill>
                            <a:schemeClr val="tx1"/>
                          </a:solidFill>
                          <a:effectLst/>
                          <a:latin typeface="Verdana" pitchFamily="34" charset="0"/>
                        </a:rPr>
                        <a:t>their</a:t>
                      </a:r>
                      <a:r>
                        <a:rPr kumimoji="0" lang="fr-FR" sz="1600" b="0" i="0" u="none" strike="noStrike" cap="none" normalizeH="0" baseline="0" dirty="0">
                          <a:ln>
                            <a:noFill/>
                          </a:ln>
                          <a:solidFill>
                            <a:schemeClr val="tx1"/>
                          </a:solidFill>
                          <a:effectLst/>
                          <a:latin typeface="Verdana" pitchFamily="34" charset="0"/>
                        </a:rPr>
                        <a:t> best </a:t>
                      </a:r>
                      <a:r>
                        <a:rPr kumimoji="0" lang="fr-FR" sz="1600" b="0" i="0" u="none" strike="noStrike" cap="none" normalizeH="0" baseline="0" dirty="0" err="1">
                          <a:ln>
                            <a:noFill/>
                          </a:ln>
                          <a:solidFill>
                            <a:schemeClr val="tx1"/>
                          </a:solidFill>
                          <a:effectLst/>
                          <a:latin typeface="Verdana" pitchFamily="34" charset="0"/>
                        </a:rPr>
                        <a:t>employees</a:t>
                      </a:r>
                      <a:endParaRPr kumimoji="0" lang="fr-FR" sz="1600" b="0" i="0" u="none" strike="noStrike" cap="none" normalizeH="0" baseline="0" dirty="0">
                        <a:ln>
                          <a:noFill/>
                        </a:ln>
                        <a:solidFill>
                          <a:schemeClr val="tx1"/>
                        </a:solidFill>
                        <a:effectLst/>
                        <a:latin typeface="Verdana" pitchFamily="34" charset="0"/>
                      </a:endParaRPr>
                    </a:p>
                    <a:p>
                      <a:pPr marL="342900" marR="0" lvl="0" indent="-342900" algn="l" defTabSz="914400" rtl="0" eaLnBrk="1" fontAlgn="base" latinLnBrk="0" hangingPunct="1">
                        <a:lnSpc>
                          <a:spcPct val="100000"/>
                        </a:lnSpc>
                        <a:spcBef>
                          <a:spcPct val="0"/>
                        </a:spcBef>
                        <a:spcAft>
                          <a:spcPct val="0"/>
                        </a:spcAft>
                        <a:buClrTx/>
                        <a:buSzTx/>
                        <a:buFont typeface="+mj-lt"/>
                        <a:buAutoNum type="arabicPeriod"/>
                        <a:tabLst/>
                      </a:pPr>
                      <a:r>
                        <a:rPr kumimoji="0" lang="fr-FR" sz="1600" b="0" i="0" u="none" strike="noStrike" cap="none" normalizeH="0" baseline="0" dirty="0" err="1">
                          <a:ln>
                            <a:noFill/>
                          </a:ln>
                          <a:solidFill>
                            <a:schemeClr val="tx1"/>
                          </a:solidFill>
                          <a:effectLst/>
                          <a:latin typeface="Verdana" pitchFamily="34" charset="0"/>
                        </a:rPr>
                        <a:t>Develop</a:t>
                      </a:r>
                      <a:r>
                        <a:rPr kumimoji="0" lang="fr-FR" sz="1600" b="0" i="0" u="none" strike="noStrike" cap="none" normalizeH="0" baseline="0" dirty="0">
                          <a:ln>
                            <a:noFill/>
                          </a:ln>
                          <a:solidFill>
                            <a:schemeClr val="tx1"/>
                          </a:solidFill>
                          <a:effectLst/>
                          <a:latin typeface="Verdana" pitchFamily="34" charset="0"/>
                        </a:rPr>
                        <a:t> </a:t>
                      </a:r>
                      <a:r>
                        <a:rPr kumimoji="0" lang="fr-FR" sz="1600" b="0" i="0" u="none" strike="noStrike" cap="none" normalizeH="0" baseline="0" dirty="0" err="1">
                          <a:ln>
                            <a:noFill/>
                          </a:ln>
                          <a:solidFill>
                            <a:schemeClr val="tx1"/>
                          </a:solidFill>
                          <a:effectLst/>
                          <a:latin typeface="Verdana" pitchFamily="34" charset="0"/>
                        </a:rPr>
                        <a:t>customer</a:t>
                      </a:r>
                      <a:r>
                        <a:rPr kumimoji="0" lang="fr-FR" sz="1600" b="0" i="0" u="none" strike="noStrike" cap="none" normalizeH="0" baseline="0" dirty="0">
                          <a:ln>
                            <a:noFill/>
                          </a:ln>
                          <a:solidFill>
                            <a:schemeClr val="tx1"/>
                          </a:solidFill>
                          <a:effectLst/>
                          <a:latin typeface="Verdana" pitchFamily="34" charset="0"/>
                        </a:rPr>
                        <a:t> satisfaction</a:t>
                      </a:r>
                    </a:p>
                    <a:p>
                      <a:pPr marL="342900" marR="0" lvl="0" indent="-342900" algn="l" defTabSz="914400" rtl="0" eaLnBrk="1" fontAlgn="base" latinLnBrk="0" hangingPunct="1">
                        <a:lnSpc>
                          <a:spcPct val="100000"/>
                        </a:lnSpc>
                        <a:spcBef>
                          <a:spcPct val="0"/>
                        </a:spcBef>
                        <a:spcAft>
                          <a:spcPct val="0"/>
                        </a:spcAft>
                        <a:buClrTx/>
                        <a:buSzTx/>
                        <a:buFont typeface="+mj-lt"/>
                        <a:buAutoNum type="arabicPeriod"/>
                        <a:tabLst/>
                      </a:pPr>
                      <a:r>
                        <a:rPr kumimoji="0" lang="fr-FR" sz="1600" b="0" i="0" u="none" strike="noStrike" cap="none" normalizeH="0" baseline="0" dirty="0" err="1">
                          <a:ln>
                            <a:noFill/>
                          </a:ln>
                          <a:solidFill>
                            <a:schemeClr val="tx1"/>
                          </a:solidFill>
                          <a:effectLst/>
                          <a:latin typeface="Verdana" pitchFamily="34" charset="0"/>
                        </a:rPr>
                        <a:t>Corporate</a:t>
                      </a:r>
                      <a:r>
                        <a:rPr kumimoji="0" lang="fr-FR" sz="1600" b="0" i="0" u="none" strike="noStrike" cap="none" normalizeH="0" baseline="0" dirty="0">
                          <a:ln>
                            <a:noFill/>
                          </a:ln>
                          <a:solidFill>
                            <a:schemeClr val="tx1"/>
                          </a:solidFill>
                          <a:effectLst/>
                          <a:latin typeface="Verdana" pitchFamily="34" charset="0"/>
                        </a:rPr>
                        <a:t> social </a:t>
                      </a:r>
                      <a:r>
                        <a:rPr kumimoji="0" lang="fr-FR" sz="1600" b="0" i="0" u="none" strike="noStrike" cap="none" normalizeH="0" baseline="0" dirty="0" err="1">
                          <a:ln>
                            <a:noFill/>
                          </a:ln>
                          <a:solidFill>
                            <a:schemeClr val="tx1"/>
                          </a:solidFill>
                          <a:effectLst/>
                          <a:latin typeface="Verdana" pitchFamily="34" charset="0"/>
                        </a:rPr>
                        <a:t>responsibility</a:t>
                      </a:r>
                      <a:endParaRPr kumimoji="0" lang="fr-FR" sz="1600" b="0" i="0" u="none" strike="noStrike" cap="none" normalizeH="0" baseline="0" dirty="0">
                        <a:ln>
                          <a:noFill/>
                        </a:ln>
                        <a:solidFill>
                          <a:schemeClr val="tx1"/>
                        </a:solidFill>
                        <a:effectLst/>
                        <a:latin typeface="Verdana" pitchFamily="34" charset="0"/>
                      </a:endParaRPr>
                    </a:p>
                  </a:txBody>
                  <a:tcPr horzOverflow="overflow">
                    <a:lnL w="12700" cap="flat" cmpd="sng" algn="ctr">
                      <a:solidFill>
                        <a:srgbClr val="4165AA"/>
                      </a:solidFill>
                      <a:prstDash val="solid"/>
                      <a:round/>
                      <a:headEnd type="none" w="med" len="med"/>
                      <a:tailEnd type="none" w="med" len="med"/>
                    </a:lnL>
                    <a:lnR w="28575" cap="flat" cmpd="sng" algn="ctr">
                      <a:solidFill>
                        <a:srgbClr val="4165AA"/>
                      </a:solidFill>
                      <a:prstDash val="solid"/>
                      <a:round/>
                      <a:headEnd type="none" w="med" len="med"/>
                      <a:tailEnd type="none" w="med" len="med"/>
                    </a:lnR>
                    <a:lnT w="28575" cap="flat" cmpd="sng" algn="ctr">
                      <a:solidFill>
                        <a:srgbClr val="4165AA"/>
                      </a:solidFill>
                      <a:prstDash val="solid"/>
                      <a:round/>
                      <a:headEnd type="none" w="med" len="med"/>
                      <a:tailEnd type="none" w="med" len="med"/>
                    </a:lnT>
                    <a:lnB w="12700" cap="flat" cmpd="sng" algn="ctr">
                      <a:solidFill>
                        <a:srgbClr val="4165AA"/>
                      </a:solidFill>
                      <a:prstDash val="solid"/>
                      <a:round/>
                      <a:headEnd type="none" w="med" len="med"/>
                      <a:tailEnd type="none" w="med" len="med"/>
                    </a:lnB>
                    <a:lnTlToBr>
                      <a:noFill/>
                    </a:lnTlToBr>
                    <a:lnBlToTr>
                      <a:noFill/>
                    </a:lnBlToTr>
                    <a:no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451716">
                <a:tc rowSpan="2">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sz="1800" b="1" i="0" u="none" strike="noStrike" cap="none" normalizeH="0" baseline="0" dirty="0" err="1">
                          <a:ln>
                            <a:noFill/>
                          </a:ln>
                          <a:solidFill>
                            <a:srgbClr val="FFFFFF"/>
                          </a:solidFill>
                          <a:effectLst/>
                          <a:latin typeface="Verdana" pitchFamily="34" charset="0"/>
                        </a:rPr>
                        <a:t>Typical</a:t>
                      </a:r>
                      <a:r>
                        <a:rPr kumimoji="0" lang="fr-FR" sz="1800" b="1" i="0" u="none" strike="noStrike" cap="none" normalizeH="0" baseline="0" dirty="0">
                          <a:ln>
                            <a:noFill/>
                          </a:ln>
                          <a:solidFill>
                            <a:srgbClr val="FFFFFF"/>
                          </a:solidFill>
                          <a:effectLst/>
                          <a:latin typeface="Verdana" pitchFamily="34" charset="0"/>
                        </a:rPr>
                        <a:t> Pains or issues</a:t>
                      </a:r>
                    </a:p>
                  </a:txBody>
                  <a:tcPr horzOverflow="overflow">
                    <a:lnL w="28575" cap="flat" cmpd="sng" algn="ctr">
                      <a:solidFill>
                        <a:srgbClr val="4165AA"/>
                      </a:solidFill>
                      <a:prstDash val="solid"/>
                      <a:round/>
                      <a:headEnd type="none" w="med" len="med"/>
                      <a:tailEnd type="none" w="med" len="med"/>
                    </a:lnL>
                    <a:lnR w="12700" cap="flat" cmpd="sng" algn="ctr">
                      <a:solidFill>
                        <a:srgbClr val="4165AA"/>
                      </a:solidFill>
                      <a:prstDash val="solid"/>
                      <a:round/>
                      <a:headEnd type="none" w="med" len="med"/>
                      <a:tailEnd type="none" w="med" len="med"/>
                    </a:lnR>
                    <a:lnT w="12700" cap="flat" cmpd="sng" algn="ctr">
                      <a:solidFill>
                        <a:srgbClr val="4165AA"/>
                      </a:solidFill>
                      <a:prstDash val="solid"/>
                      <a:round/>
                      <a:headEnd type="none" w="med" len="med"/>
                      <a:tailEnd type="none" w="med" len="med"/>
                    </a:lnT>
                    <a:lnB w="12700" cap="flat" cmpd="sng" algn="ctr">
                      <a:solidFill>
                        <a:srgbClr val="4165AA"/>
                      </a:solidFill>
                      <a:prstDash val="solid"/>
                      <a:round/>
                      <a:headEnd type="none" w="med" len="med"/>
                      <a:tailEnd type="none" w="med" len="med"/>
                    </a:lnB>
                    <a:lnTlToBr>
                      <a:noFill/>
                    </a:lnTlToBr>
                    <a:lnBlToTr>
                      <a:noFill/>
                    </a:lnBlToTr>
                    <a:solidFill>
                      <a:srgbClr val="4165A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sz="1600" b="0" i="0" u="none" strike="noStrike" cap="none" normalizeH="0" baseline="0" dirty="0">
                          <a:ln>
                            <a:noFill/>
                          </a:ln>
                          <a:solidFill>
                            <a:srgbClr val="4165AA"/>
                          </a:solidFill>
                          <a:effectLst/>
                          <a:latin typeface="Verdana" pitchFamily="34" charset="0"/>
                        </a:rPr>
                        <a:t>Short-</a:t>
                      </a:r>
                      <a:r>
                        <a:rPr kumimoji="0" lang="fr-FR" sz="1600" b="0" i="0" u="none" strike="noStrike" cap="none" normalizeH="0" baseline="0" dirty="0" err="1">
                          <a:ln>
                            <a:noFill/>
                          </a:ln>
                          <a:solidFill>
                            <a:srgbClr val="4165AA"/>
                          </a:solidFill>
                          <a:effectLst/>
                          <a:latin typeface="Verdana" pitchFamily="34" charset="0"/>
                        </a:rPr>
                        <a:t>term</a:t>
                      </a:r>
                      <a:r>
                        <a:rPr kumimoji="0" lang="fr-FR" sz="1600" b="0" i="0" u="none" strike="noStrike" cap="none" normalizeH="0" baseline="0" dirty="0">
                          <a:ln>
                            <a:noFill/>
                          </a:ln>
                          <a:solidFill>
                            <a:srgbClr val="4165AA"/>
                          </a:solidFill>
                          <a:effectLst/>
                          <a:latin typeface="Verdana" pitchFamily="34" charset="0"/>
                        </a:rPr>
                        <a:t> issues</a:t>
                      </a:r>
                    </a:p>
                  </a:txBody>
                  <a:tcPr horzOverflow="overflow">
                    <a:lnL w="12700" cap="flat" cmpd="sng" algn="ctr">
                      <a:solidFill>
                        <a:srgbClr val="4165AA"/>
                      </a:solidFill>
                      <a:prstDash val="solid"/>
                      <a:round/>
                      <a:headEnd type="none" w="med" len="med"/>
                      <a:tailEnd type="none" w="med" len="med"/>
                    </a:lnL>
                    <a:lnR w="12700" cap="flat" cmpd="sng" algn="ctr">
                      <a:solidFill>
                        <a:srgbClr val="4165AA"/>
                      </a:solidFill>
                      <a:prstDash val="solid"/>
                      <a:round/>
                      <a:headEnd type="none" w="med" len="med"/>
                      <a:tailEnd type="none" w="med" len="med"/>
                    </a:lnR>
                    <a:lnT w="12700" cap="flat" cmpd="sng" algn="ctr">
                      <a:solidFill>
                        <a:srgbClr val="4165AA"/>
                      </a:solidFill>
                      <a:prstDash val="solid"/>
                      <a:round/>
                      <a:headEnd type="none" w="med" len="med"/>
                      <a:tailEnd type="none" w="med" len="med"/>
                    </a:lnT>
                    <a:lnB w="12700" cap="flat" cmpd="sng" algn="ctr">
                      <a:solidFill>
                        <a:srgbClr val="4165AA"/>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sz="1600" b="0" i="0" u="none" strike="noStrike" cap="none" normalizeH="0" baseline="0" dirty="0">
                          <a:ln>
                            <a:noFill/>
                          </a:ln>
                          <a:solidFill>
                            <a:srgbClr val="4165AA"/>
                          </a:solidFill>
                          <a:effectLst/>
                          <a:latin typeface="Verdana" pitchFamily="34" charset="0"/>
                        </a:rPr>
                        <a:t>3-12 </a:t>
                      </a:r>
                      <a:r>
                        <a:rPr kumimoji="0" lang="fr-FR" sz="1600" b="0" i="0" u="none" strike="noStrike" cap="none" normalizeH="0" baseline="0" dirty="0" err="1">
                          <a:ln>
                            <a:noFill/>
                          </a:ln>
                          <a:solidFill>
                            <a:srgbClr val="4165AA"/>
                          </a:solidFill>
                          <a:effectLst/>
                          <a:latin typeface="Verdana" pitchFamily="34" charset="0"/>
                        </a:rPr>
                        <a:t>months</a:t>
                      </a:r>
                      <a:r>
                        <a:rPr kumimoji="0" lang="fr-FR" sz="1600" b="0" i="0" u="none" strike="noStrike" cap="none" normalizeH="0" baseline="0" dirty="0">
                          <a:ln>
                            <a:noFill/>
                          </a:ln>
                          <a:solidFill>
                            <a:srgbClr val="4165AA"/>
                          </a:solidFill>
                          <a:effectLst/>
                          <a:latin typeface="Verdana" pitchFamily="34" charset="0"/>
                        </a:rPr>
                        <a:t> - issues</a:t>
                      </a:r>
                    </a:p>
                  </a:txBody>
                  <a:tcPr horzOverflow="overflow">
                    <a:lnL w="12700" cap="flat" cmpd="sng" algn="ctr">
                      <a:solidFill>
                        <a:srgbClr val="4165AA"/>
                      </a:solidFill>
                      <a:prstDash val="solid"/>
                      <a:round/>
                      <a:headEnd type="none" w="med" len="med"/>
                      <a:tailEnd type="none" w="med" len="med"/>
                    </a:lnL>
                    <a:lnR w="12700" cap="flat" cmpd="sng" algn="ctr">
                      <a:solidFill>
                        <a:srgbClr val="4165AA"/>
                      </a:solidFill>
                      <a:prstDash val="solid"/>
                      <a:round/>
                      <a:headEnd type="none" w="med" len="med"/>
                      <a:tailEnd type="none" w="med" len="med"/>
                    </a:lnR>
                    <a:lnT w="12700" cap="flat" cmpd="sng" algn="ctr">
                      <a:solidFill>
                        <a:srgbClr val="4165AA"/>
                      </a:solidFill>
                      <a:prstDash val="solid"/>
                      <a:round/>
                      <a:headEnd type="none" w="med" len="med"/>
                      <a:tailEnd type="none" w="med" len="med"/>
                    </a:lnT>
                    <a:lnB w="12700" cap="flat" cmpd="sng" algn="ctr">
                      <a:solidFill>
                        <a:srgbClr val="4165AA"/>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sz="1600" b="0" i="0" u="none" strike="noStrike" cap="none" normalizeH="0" baseline="0" dirty="0">
                          <a:ln>
                            <a:noFill/>
                          </a:ln>
                          <a:solidFill>
                            <a:srgbClr val="4165AA"/>
                          </a:solidFill>
                          <a:effectLst/>
                          <a:latin typeface="Verdana" pitchFamily="34" charset="0"/>
                        </a:rPr>
                        <a:t>Over 1 </a:t>
                      </a:r>
                      <a:r>
                        <a:rPr kumimoji="0" lang="fr-FR" sz="1600" b="0" i="0" u="none" strike="noStrike" cap="none" normalizeH="0" baseline="0" dirty="0" err="1">
                          <a:ln>
                            <a:noFill/>
                          </a:ln>
                          <a:solidFill>
                            <a:srgbClr val="4165AA"/>
                          </a:solidFill>
                          <a:effectLst/>
                          <a:latin typeface="Verdana" pitchFamily="34" charset="0"/>
                        </a:rPr>
                        <a:t>year</a:t>
                      </a:r>
                      <a:r>
                        <a:rPr kumimoji="0" lang="fr-FR" sz="1600" b="0" i="0" u="none" strike="noStrike" cap="none" normalizeH="0" baseline="0" dirty="0">
                          <a:ln>
                            <a:noFill/>
                          </a:ln>
                          <a:solidFill>
                            <a:srgbClr val="4165AA"/>
                          </a:solidFill>
                          <a:effectLst/>
                          <a:latin typeface="Verdana" pitchFamily="34" charset="0"/>
                        </a:rPr>
                        <a:t> - issues</a:t>
                      </a:r>
                    </a:p>
                  </a:txBody>
                  <a:tcPr horzOverflow="overflow">
                    <a:lnL w="12700" cap="flat" cmpd="sng" algn="ctr">
                      <a:solidFill>
                        <a:srgbClr val="4165AA"/>
                      </a:solidFill>
                      <a:prstDash val="solid"/>
                      <a:round/>
                      <a:headEnd type="none" w="med" len="med"/>
                      <a:tailEnd type="none" w="med" len="med"/>
                    </a:lnL>
                    <a:lnR w="28575" cap="flat" cmpd="sng" algn="ctr">
                      <a:solidFill>
                        <a:srgbClr val="4165AA"/>
                      </a:solidFill>
                      <a:prstDash val="solid"/>
                      <a:round/>
                      <a:headEnd type="none" w="med" len="med"/>
                      <a:tailEnd type="none" w="med" len="med"/>
                    </a:lnR>
                    <a:lnT w="12700" cap="flat" cmpd="sng" algn="ctr">
                      <a:solidFill>
                        <a:srgbClr val="4165AA"/>
                      </a:solidFill>
                      <a:prstDash val="solid"/>
                      <a:round/>
                      <a:headEnd type="none" w="med" len="med"/>
                      <a:tailEnd type="none" w="med" len="med"/>
                    </a:lnT>
                    <a:lnB w="12700" cap="flat" cmpd="sng" algn="ctr">
                      <a:solidFill>
                        <a:srgbClr val="4165AA"/>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285205">
                <a:tc vMerge="1">
                  <a:txBody>
                    <a:bodyPr/>
                    <a:lstStyle/>
                    <a:p>
                      <a:endParaRPr lang="en-US"/>
                    </a:p>
                  </a:txBody>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Verdana" pitchFamily="34" charset="0"/>
                        </a:rPr>
                        <a:t>For example:- </a:t>
                      </a:r>
                    </a:p>
                    <a:p>
                      <a:pPr marL="342900" marR="0" lvl="0" indent="-342900" algn="l" defTabSz="914400" rtl="0" eaLnBrk="1" fontAlgn="base" latinLnBrk="0" hangingPunct="1">
                        <a:lnSpc>
                          <a:spcPct val="100000"/>
                        </a:lnSpc>
                        <a:spcBef>
                          <a:spcPct val="0"/>
                        </a:spcBef>
                        <a:spcAft>
                          <a:spcPct val="0"/>
                        </a:spcAft>
                        <a:buClrTx/>
                        <a:buSzTx/>
                        <a:buFont typeface="+mj-lt"/>
                        <a:buAutoNum type="arabicPeriod"/>
                        <a:tabLst/>
                      </a:pPr>
                      <a:r>
                        <a:rPr kumimoji="0" lang="en-US" sz="1400" b="0" i="0" u="none" strike="noStrike" kern="1200" cap="none" normalizeH="0" baseline="0" dirty="0" err="1">
                          <a:ln>
                            <a:noFill/>
                          </a:ln>
                          <a:solidFill>
                            <a:schemeClr val="tx1"/>
                          </a:solidFill>
                          <a:effectLst/>
                          <a:latin typeface="Verdana" pitchFamily="34" charset="0"/>
                          <a:ea typeface="+mn-ea"/>
                          <a:cs typeface="+mn-cs"/>
                        </a:rPr>
                        <a:t>Labour</a:t>
                      </a:r>
                      <a:r>
                        <a:rPr kumimoji="0" lang="en-US" sz="1400" b="0" i="0" u="none" strike="noStrike" cap="none" normalizeH="0" baseline="0" dirty="0">
                          <a:ln>
                            <a:noFill/>
                          </a:ln>
                          <a:solidFill>
                            <a:schemeClr val="tx1"/>
                          </a:solidFill>
                          <a:effectLst/>
                          <a:latin typeface="Verdana" pitchFamily="34" charset="0"/>
                        </a:rPr>
                        <a:t> strikes</a:t>
                      </a:r>
                    </a:p>
                    <a:p>
                      <a:pPr marL="342900" marR="0" lvl="0" indent="-342900" algn="l" defTabSz="914400" rtl="0" eaLnBrk="1" fontAlgn="base" latinLnBrk="0" hangingPunct="1">
                        <a:lnSpc>
                          <a:spcPct val="100000"/>
                        </a:lnSpc>
                        <a:spcBef>
                          <a:spcPct val="0"/>
                        </a:spcBef>
                        <a:spcAft>
                          <a:spcPct val="0"/>
                        </a:spcAft>
                        <a:buClrTx/>
                        <a:buSzTx/>
                        <a:buFont typeface="+mj-lt"/>
                        <a:buAutoNum type="arabicPeriod"/>
                        <a:tabLst/>
                      </a:pPr>
                      <a:r>
                        <a:rPr kumimoji="0" lang="en-US" sz="1400" b="0" i="0" u="none" strike="noStrike" cap="none" normalizeH="0" baseline="0" dirty="0">
                          <a:ln>
                            <a:noFill/>
                          </a:ln>
                          <a:solidFill>
                            <a:schemeClr val="tx1"/>
                          </a:solidFill>
                          <a:effectLst/>
                          <a:latin typeface="Verdana" pitchFamily="34" charset="0"/>
                        </a:rPr>
                        <a:t>New product launch delays</a:t>
                      </a:r>
                    </a:p>
                    <a:p>
                      <a:pPr marL="342900" marR="0" lvl="0" indent="-342900" algn="l" defTabSz="914400" rtl="0" eaLnBrk="1" fontAlgn="base" latinLnBrk="0" hangingPunct="1">
                        <a:lnSpc>
                          <a:spcPct val="100000"/>
                        </a:lnSpc>
                        <a:spcBef>
                          <a:spcPct val="0"/>
                        </a:spcBef>
                        <a:spcAft>
                          <a:spcPct val="0"/>
                        </a:spcAft>
                        <a:buClrTx/>
                        <a:buSzTx/>
                        <a:buFont typeface="+mj-lt"/>
                        <a:buAutoNum type="arabicPeriod"/>
                        <a:tabLst/>
                      </a:pPr>
                      <a:r>
                        <a:rPr kumimoji="0" lang="en-US" sz="1400" b="0" i="0" u="none" strike="noStrike" cap="none" normalizeH="0" baseline="0" dirty="0">
                          <a:ln>
                            <a:noFill/>
                          </a:ln>
                          <a:solidFill>
                            <a:schemeClr val="tx1"/>
                          </a:solidFill>
                          <a:effectLst/>
                          <a:latin typeface="Verdana" pitchFamily="34" charset="0"/>
                        </a:rPr>
                        <a:t>Geopolitical issues</a:t>
                      </a:r>
                    </a:p>
                    <a:p>
                      <a:pPr marL="342900" marR="0" lvl="0" indent="-342900" algn="l" defTabSz="914400" rtl="0" eaLnBrk="1" fontAlgn="base" latinLnBrk="0" hangingPunct="1">
                        <a:lnSpc>
                          <a:spcPct val="100000"/>
                        </a:lnSpc>
                        <a:spcBef>
                          <a:spcPct val="0"/>
                        </a:spcBef>
                        <a:spcAft>
                          <a:spcPct val="0"/>
                        </a:spcAft>
                        <a:buClrTx/>
                        <a:buSzTx/>
                        <a:buFont typeface="+mj-lt"/>
                        <a:buAutoNum type="arabicPeriod"/>
                        <a:tabLst/>
                      </a:pPr>
                      <a:r>
                        <a:rPr kumimoji="0" lang="en-US" sz="1400" b="0" i="0" u="none" strike="noStrike" cap="none" normalizeH="0" baseline="0" dirty="0">
                          <a:ln>
                            <a:noFill/>
                          </a:ln>
                          <a:solidFill>
                            <a:schemeClr val="tx1"/>
                          </a:solidFill>
                          <a:effectLst/>
                          <a:latin typeface="Verdana" pitchFamily="34" charset="0"/>
                        </a:rPr>
                        <a:t>Adverse media</a:t>
                      </a:r>
                    </a:p>
                    <a:p>
                      <a:pPr marL="342900" marR="0" lvl="0" indent="-342900" algn="l" defTabSz="914400" rtl="0" eaLnBrk="1" fontAlgn="base" latinLnBrk="0" hangingPunct="1">
                        <a:lnSpc>
                          <a:spcPct val="100000"/>
                        </a:lnSpc>
                        <a:spcBef>
                          <a:spcPct val="0"/>
                        </a:spcBef>
                        <a:spcAft>
                          <a:spcPct val="0"/>
                        </a:spcAft>
                        <a:buClrTx/>
                        <a:buSzTx/>
                        <a:buFont typeface="+mj-lt"/>
                        <a:buAutoNum type="arabicPeriod"/>
                        <a:tabLst/>
                      </a:pPr>
                      <a:r>
                        <a:rPr kumimoji="0" lang="en-US" sz="1400" b="0" i="0" u="none" strike="noStrike" cap="none" normalizeH="0" baseline="0" dirty="0">
                          <a:ln>
                            <a:noFill/>
                          </a:ln>
                          <a:solidFill>
                            <a:schemeClr val="tx1"/>
                          </a:solidFill>
                          <a:effectLst/>
                          <a:latin typeface="Verdana" pitchFamily="34" charset="0"/>
                        </a:rPr>
                        <a:t>Product recalls</a:t>
                      </a:r>
                    </a:p>
                    <a:p>
                      <a:pPr marL="342900" marR="0" lvl="0" indent="-342900" algn="l" defTabSz="914400" rtl="0" eaLnBrk="1" fontAlgn="base" latinLnBrk="0" hangingPunct="1">
                        <a:lnSpc>
                          <a:spcPct val="100000"/>
                        </a:lnSpc>
                        <a:spcBef>
                          <a:spcPct val="0"/>
                        </a:spcBef>
                        <a:spcAft>
                          <a:spcPct val="0"/>
                        </a:spcAft>
                        <a:buClrTx/>
                        <a:buSzTx/>
                        <a:buFont typeface="+mj-lt"/>
                        <a:buAutoNum type="arabicPeriod"/>
                        <a:tabLst/>
                      </a:pPr>
                      <a:r>
                        <a:rPr kumimoji="0" lang="en-US" sz="1400" b="0" i="0" u="none" strike="noStrike" cap="none" normalizeH="0" baseline="0" dirty="0">
                          <a:ln>
                            <a:noFill/>
                          </a:ln>
                          <a:solidFill>
                            <a:schemeClr val="tx1"/>
                          </a:solidFill>
                          <a:effectLst/>
                          <a:latin typeface="Verdana" pitchFamily="34" charset="0"/>
                        </a:rPr>
                        <a:t>Environmental contamination</a:t>
                      </a:r>
                    </a:p>
                    <a:p>
                      <a:pPr marL="342900" marR="0" lvl="0" indent="-342900" algn="l" defTabSz="914400" rtl="0" eaLnBrk="1" fontAlgn="base" latinLnBrk="0" hangingPunct="1">
                        <a:lnSpc>
                          <a:spcPct val="100000"/>
                        </a:lnSpc>
                        <a:spcBef>
                          <a:spcPct val="0"/>
                        </a:spcBef>
                        <a:spcAft>
                          <a:spcPct val="0"/>
                        </a:spcAft>
                        <a:buClrTx/>
                        <a:buSzTx/>
                        <a:buFont typeface="+mj-lt"/>
                        <a:buAutoNum type="arabicPeriod"/>
                        <a:tabLst/>
                      </a:pPr>
                      <a:r>
                        <a:rPr kumimoji="0" lang="en-US" sz="1400" b="0" i="0" u="none" strike="noStrike" cap="none" normalizeH="0" baseline="0" dirty="0">
                          <a:ln>
                            <a:noFill/>
                          </a:ln>
                          <a:solidFill>
                            <a:schemeClr val="tx1"/>
                          </a:solidFill>
                          <a:effectLst/>
                          <a:latin typeface="Verdana" pitchFamily="34" charset="0"/>
                        </a:rPr>
                        <a:t>Third-world sourcing </a:t>
                      </a:r>
                    </a:p>
                  </a:txBody>
                  <a:tcPr horzOverflow="overflow">
                    <a:lnL w="12700" cap="flat" cmpd="sng" algn="ctr">
                      <a:solidFill>
                        <a:srgbClr val="4165AA"/>
                      </a:solidFill>
                      <a:prstDash val="solid"/>
                      <a:round/>
                      <a:headEnd type="none" w="med" len="med"/>
                      <a:tailEnd type="none" w="med" len="med"/>
                    </a:lnL>
                    <a:lnR w="12700" cap="flat" cmpd="sng" algn="ctr">
                      <a:solidFill>
                        <a:srgbClr val="4165AA"/>
                      </a:solidFill>
                      <a:prstDash val="solid"/>
                      <a:round/>
                      <a:headEnd type="none" w="med" len="med"/>
                      <a:tailEnd type="none" w="med" len="med"/>
                    </a:lnR>
                    <a:lnT w="12700" cap="flat" cmpd="sng" algn="ctr">
                      <a:solidFill>
                        <a:srgbClr val="4165AA"/>
                      </a:solidFill>
                      <a:prstDash val="solid"/>
                      <a:round/>
                      <a:headEnd type="none" w="med" len="med"/>
                      <a:tailEnd type="none" w="med" len="med"/>
                    </a:lnT>
                    <a:lnB w="12700" cap="flat" cmpd="sng" algn="ctr">
                      <a:solidFill>
                        <a:srgbClr val="4165AA"/>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 typeface="+mj-lt"/>
                        <a:buAutoNum type="arabicPeriod"/>
                        <a:tabLst/>
                      </a:pPr>
                      <a:r>
                        <a:rPr kumimoji="0" lang="en-US" sz="1400" b="0" i="0" u="none" strike="noStrike" cap="none" normalizeH="0" baseline="0" dirty="0">
                          <a:ln>
                            <a:noFill/>
                          </a:ln>
                          <a:solidFill>
                            <a:schemeClr val="tx1"/>
                          </a:solidFill>
                          <a:effectLst/>
                          <a:latin typeface="Verdana" pitchFamily="34" charset="0"/>
                        </a:rPr>
                        <a:t>Heightened stockholder expectations</a:t>
                      </a:r>
                    </a:p>
                    <a:p>
                      <a:pPr marL="342900" marR="0" lvl="0" indent="-342900" algn="l" defTabSz="914400" rtl="0" eaLnBrk="1" fontAlgn="base" latinLnBrk="0" hangingPunct="1">
                        <a:lnSpc>
                          <a:spcPct val="100000"/>
                        </a:lnSpc>
                        <a:spcBef>
                          <a:spcPct val="0"/>
                        </a:spcBef>
                        <a:spcAft>
                          <a:spcPct val="0"/>
                        </a:spcAft>
                        <a:buClrTx/>
                        <a:buSzTx/>
                        <a:buFont typeface="+mj-lt"/>
                        <a:buAutoNum type="arabicPeriod"/>
                        <a:tabLst/>
                      </a:pPr>
                      <a:r>
                        <a:rPr kumimoji="0" lang="en-US" sz="1400" b="0" i="0" u="none" strike="noStrike" cap="none" normalizeH="0" baseline="0" dirty="0">
                          <a:ln>
                            <a:noFill/>
                          </a:ln>
                          <a:solidFill>
                            <a:schemeClr val="tx1"/>
                          </a:solidFill>
                          <a:effectLst/>
                          <a:latin typeface="Verdana" pitchFamily="34" charset="0"/>
                        </a:rPr>
                        <a:t>Improvement in financial rations that yield stockholder value</a:t>
                      </a:r>
                    </a:p>
                    <a:p>
                      <a:pPr marL="342900" marR="0" lvl="0" indent="-342900" algn="l" defTabSz="914400" rtl="0" eaLnBrk="1" fontAlgn="base" latinLnBrk="0" hangingPunct="1">
                        <a:lnSpc>
                          <a:spcPct val="100000"/>
                        </a:lnSpc>
                        <a:spcBef>
                          <a:spcPct val="0"/>
                        </a:spcBef>
                        <a:spcAft>
                          <a:spcPct val="0"/>
                        </a:spcAft>
                        <a:buClrTx/>
                        <a:buSzTx/>
                        <a:buFont typeface="+mj-lt"/>
                        <a:buAutoNum type="arabicPeriod"/>
                        <a:tabLst/>
                      </a:pPr>
                      <a:r>
                        <a:rPr kumimoji="0" lang="en-US" sz="1400" b="0" i="0" u="none" strike="noStrike" cap="none" normalizeH="0" baseline="0" dirty="0">
                          <a:ln>
                            <a:noFill/>
                          </a:ln>
                          <a:solidFill>
                            <a:schemeClr val="tx1"/>
                          </a:solidFill>
                          <a:effectLst/>
                          <a:latin typeface="Verdana" pitchFamily="34" charset="0"/>
                        </a:rPr>
                        <a:t>Profitable growth</a:t>
                      </a:r>
                    </a:p>
                    <a:p>
                      <a:pPr marL="342900" marR="0" lvl="0" indent="-342900" algn="l" defTabSz="914400" rtl="0" eaLnBrk="1" fontAlgn="base" latinLnBrk="0" hangingPunct="1">
                        <a:lnSpc>
                          <a:spcPct val="100000"/>
                        </a:lnSpc>
                        <a:spcBef>
                          <a:spcPct val="0"/>
                        </a:spcBef>
                        <a:spcAft>
                          <a:spcPct val="0"/>
                        </a:spcAft>
                        <a:buClrTx/>
                        <a:buSzTx/>
                        <a:buFont typeface="+mj-lt"/>
                        <a:buAutoNum type="arabicPeriod"/>
                        <a:tabLst/>
                      </a:pPr>
                      <a:r>
                        <a:rPr kumimoji="0" lang="en-US" sz="1400" b="0" i="0" u="none" strike="noStrike" cap="none" normalizeH="0" baseline="0" dirty="0">
                          <a:ln>
                            <a:noFill/>
                          </a:ln>
                          <a:solidFill>
                            <a:schemeClr val="tx1"/>
                          </a:solidFill>
                          <a:effectLst/>
                          <a:latin typeface="Verdana" pitchFamily="34" charset="0"/>
                        </a:rPr>
                        <a:t>Performance against peer groups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400" b="0" i="0" u="none" strike="noStrike" cap="none" normalizeH="0" baseline="0" dirty="0">
                        <a:ln>
                          <a:noFill/>
                        </a:ln>
                        <a:solidFill>
                          <a:schemeClr val="tx1"/>
                        </a:solidFill>
                        <a:effectLst/>
                        <a:latin typeface="Verdana" pitchFamily="34" charset="0"/>
                      </a:endParaRPr>
                    </a:p>
                  </a:txBody>
                  <a:tcPr horzOverflow="overflow">
                    <a:lnL w="12700" cap="flat" cmpd="sng" algn="ctr">
                      <a:solidFill>
                        <a:srgbClr val="4165AA"/>
                      </a:solidFill>
                      <a:prstDash val="solid"/>
                      <a:round/>
                      <a:headEnd type="none" w="med" len="med"/>
                      <a:tailEnd type="none" w="med" len="med"/>
                    </a:lnL>
                    <a:lnR w="12700" cap="flat" cmpd="sng" algn="ctr">
                      <a:solidFill>
                        <a:srgbClr val="4165AA"/>
                      </a:solidFill>
                      <a:prstDash val="solid"/>
                      <a:round/>
                      <a:headEnd type="none" w="med" len="med"/>
                      <a:tailEnd type="none" w="med" len="med"/>
                    </a:lnR>
                    <a:lnT w="12700" cap="flat" cmpd="sng" algn="ctr">
                      <a:solidFill>
                        <a:srgbClr val="4165AA"/>
                      </a:solidFill>
                      <a:prstDash val="solid"/>
                      <a:round/>
                      <a:headEnd type="none" w="med" len="med"/>
                      <a:tailEnd type="none" w="med" len="med"/>
                    </a:lnT>
                    <a:lnB w="12700" cap="flat" cmpd="sng" algn="ctr">
                      <a:solidFill>
                        <a:srgbClr val="4165AA"/>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Verdana" pitchFamily="34" charset="0"/>
                        </a:rPr>
                        <a:t>Competitive pressures that are increasingly global in nature</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Verdana" pitchFamily="34" charset="0"/>
                        </a:rPr>
                        <a:t>Role of stakeholders in business success</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Verdana" pitchFamily="34" charset="0"/>
                        </a:rPr>
                        <a:t>Acquisitions and divestitures</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Verdana" pitchFamily="34" charset="0"/>
                        </a:rPr>
                        <a:t>Performance against peer groups</a:t>
                      </a:r>
                    </a:p>
                  </a:txBody>
                  <a:tcPr horzOverflow="overflow">
                    <a:lnL w="12700" cap="flat" cmpd="sng" algn="ctr">
                      <a:solidFill>
                        <a:srgbClr val="4165AA"/>
                      </a:solidFill>
                      <a:prstDash val="solid"/>
                      <a:round/>
                      <a:headEnd type="none" w="med" len="med"/>
                      <a:tailEnd type="none" w="med" len="med"/>
                    </a:lnL>
                    <a:lnR w="28575" cap="flat" cmpd="sng" algn="ctr">
                      <a:solidFill>
                        <a:srgbClr val="4165AA"/>
                      </a:solidFill>
                      <a:prstDash val="solid"/>
                      <a:round/>
                      <a:headEnd type="none" w="med" len="med"/>
                      <a:tailEnd type="none" w="med" len="med"/>
                    </a:lnR>
                    <a:lnT w="12700" cap="flat" cmpd="sng" algn="ctr">
                      <a:solidFill>
                        <a:srgbClr val="4165AA"/>
                      </a:solidFill>
                      <a:prstDash val="solid"/>
                      <a:round/>
                      <a:headEnd type="none" w="med" len="med"/>
                      <a:tailEnd type="none" w="med" len="med"/>
                    </a:lnT>
                    <a:lnB w="12700" cap="flat" cmpd="sng" algn="ctr">
                      <a:solidFill>
                        <a:srgbClr val="4165AA"/>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
        <p:nvSpPr>
          <p:cNvPr id="7" name="Titre 1">
            <a:extLst>
              <a:ext uri="{FF2B5EF4-FFF2-40B4-BE49-F238E27FC236}">
                <a16:creationId xmlns:a16="http://schemas.microsoft.com/office/drawing/2014/main" id="{06E3AE96-4669-4CD6-96F4-8D07FFC7A6F9}"/>
              </a:ext>
            </a:extLst>
          </p:cNvPr>
          <p:cNvSpPr txBox="1">
            <a:spLocks/>
          </p:cNvSpPr>
          <p:nvPr/>
        </p:nvSpPr>
        <p:spPr>
          <a:xfrm>
            <a:off x="1775520" y="308611"/>
            <a:ext cx="8712968" cy="849409"/>
          </a:xfrm>
          <a:prstGeom prst="rect">
            <a:avLst/>
          </a:prstGeom>
          <a:ln w="19050">
            <a:solidFill>
              <a:schemeClr val="accent4">
                <a:lumMod val="50000"/>
              </a:schemeClr>
            </a:solidFill>
          </a:ln>
        </p:spPr>
        <p:txBody>
          <a:bodyPr vert="horz" lIns="91440" tIns="45720" rIns="91440" bIns="45720" rtlCol="0" anchor="ctr">
            <a:normAutofit/>
          </a:bodyPr>
          <a:lstStyle>
            <a:lvl1pPr algn="ctr" defTabSz="914400" rtl="0" eaLnBrk="1" latinLnBrk="0" hangingPunct="1">
              <a:spcBef>
                <a:spcPct val="0"/>
              </a:spcBef>
              <a:buNone/>
              <a:defRPr sz="3600" kern="1200">
                <a:solidFill>
                  <a:schemeClr val="tx2">
                    <a:lumMod val="60000"/>
                    <a:lumOff val="40000"/>
                  </a:schemeClr>
                </a:solidFill>
                <a:latin typeface="eurofurence" pitchFamily="34" charset="0"/>
                <a:ea typeface="+mj-ea"/>
                <a:cs typeface="+mj-cs"/>
              </a:defRPr>
            </a:lvl1pPr>
          </a:lstStyle>
          <a:p>
            <a:pPr algn="l"/>
            <a:r>
              <a:rPr lang="fr-FR" dirty="0">
                <a:solidFill>
                  <a:schemeClr val="tx1"/>
                </a:solidFill>
              </a:rPr>
              <a:t>CEO: All </a:t>
            </a:r>
            <a:r>
              <a:rPr lang="fr-FR" dirty="0" err="1">
                <a:solidFill>
                  <a:schemeClr val="tx1"/>
                </a:solidFill>
              </a:rPr>
              <a:t>CEOs</a:t>
            </a:r>
            <a:r>
              <a:rPr lang="fr-FR" dirty="0">
                <a:solidFill>
                  <a:schemeClr val="tx1"/>
                </a:solidFill>
              </a:rPr>
              <a:t> have </a:t>
            </a:r>
            <a:r>
              <a:rPr lang="fr-FR" dirty="0" err="1">
                <a:solidFill>
                  <a:schemeClr val="tx1"/>
                </a:solidFill>
              </a:rPr>
              <a:t>similar</a:t>
            </a:r>
            <a:r>
              <a:rPr lang="fr-FR" dirty="0">
                <a:solidFill>
                  <a:schemeClr val="tx1"/>
                </a:solidFill>
              </a:rPr>
              <a:t> issues to deal </a:t>
            </a:r>
            <a:r>
              <a:rPr lang="fr-FR" dirty="0" err="1">
                <a:solidFill>
                  <a:schemeClr val="tx1"/>
                </a:solidFill>
              </a:rPr>
              <a:t>with</a:t>
            </a:r>
            <a:endParaRPr lang="en-US" sz="2000" dirty="0"/>
          </a:p>
        </p:txBody>
      </p:sp>
    </p:spTree>
    <p:extLst>
      <p:ext uri="{BB962C8B-B14F-4D97-AF65-F5344CB8AC3E}">
        <p14:creationId xmlns:p14="http://schemas.microsoft.com/office/powerpoint/2010/main" val="578739084"/>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2">
            <a:extLst>
              <a:ext uri="{FF2B5EF4-FFF2-40B4-BE49-F238E27FC236}">
                <a16:creationId xmlns:a16="http://schemas.microsoft.com/office/drawing/2014/main" id="{11BC0AB6-626B-47C4-8015-F54509E89A29}"/>
              </a:ext>
            </a:extLst>
          </p:cNvPr>
          <p:cNvSpPr txBox="1">
            <a:spLocks noChangeArrowheads="1"/>
          </p:cNvSpPr>
          <p:nvPr/>
        </p:nvSpPr>
        <p:spPr>
          <a:xfrm>
            <a:off x="839416" y="0"/>
            <a:ext cx="9937104" cy="1048034"/>
          </a:xfrm>
        </p:spPr>
        <p:txBody>
          <a:bodyPr/>
          <a:lstStyle>
            <a:lvl1pPr algn="ctr" defTabSz="609585" rtl="0" eaLnBrk="1" latinLnBrk="0" hangingPunct="1">
              <a:spcBef>
                <a:spcPct val="0"/>
              </a:spcBef>
              <a:buNone/>
              <a:defRPr sz="5867" kern="1200">
                <a:solidFill>
                  <a:schemeClr val="tx1"/>
                </a:solidFill>
                <a:latin typeface="+mj-lt"/>
                <a:ea typeface="+mj-ea"/>
                <a:cs typeface="+mj-cs"/>
              </a:defRPr>
            </a:lvl1pPr>
          </a:lstStyle>
          <a:p>
            <a:pPr algn="l"/>
            <a:r>
              <a:rPr lang="en-US" sz="4000" dirty="0">
                <a:solidFill>
                  <a:schemeClr val="bg1"/>
                </a:solidFill>
              </a:rPr>
              <a:t>View angles of a CEO</a:t>
            </a:r>
          </a:p>
        </p:txBody>
      </p:sp>
      <p:sp>
        <p:nvSpPr>
          <p:cNvPr id="5" name="Titre 4">
            <a:extLst>
              <a:ext uri="{FF2B5EF4-FFF2-40B4-BE49-F238E27FC236}">
                <a16:creationId xmlns:a16="http://schemas.microsoft.com/office/drawing/2014/main" id="{1A1DCDDF-C95F-4893-BFAD-6F16B2D0A027}"/>
              </a:ext>
            </a:extLst>
          </p:cNvPr>
          <p:cNvSpPr>
            <a:spLocks noGrp="1"/>
          </p:cNvSpPr>
          <p:nvPr>
            <p:ph type="title"/>
          </p:nvPr>
        </p:nvSpPr>
        <p:spPr>
          <a:xfrm>
            <a:off x="838200" y="76921"/>
            <a:ext cx="10515600" cy="868637"/>
          </a:xfrm>
        </p:spPr>
        <p:txBody>
          <a:bodyPr>
            <a:normAutofit/>
          </a:bodyPr>
          <a:lstStyle/>
          <a:p>
            <a:r>
              <a:rPr lang="fr-FR" b="1" dirty="0"/>
              <a:t>Job of the CFO</a:t>
            </a:r>
          </a:p>
        </p:txBody>
      </p:sp>
      <p:grpSp>
        <p:nvGrpSpPr>
          <p:cNvPr id="2" name="Group 1">
            <a:extLst>
              <a:ext uri="{FF2B5EF4-FFF2-40B4-BE49-F238E27FC236}">
                <a16:creationId xmlns:a16="http://schemas.microsoft.com/office/drawing/2014/main" id="{7495C719-9F39-864A-B345-7954F8815A95}"/>
              </a:ext>
            </a:extLst>
          </p:cNvPr>
          <p:cNvGrpSpPr/>
          <p:nvPr/>
        </p:nvGrpSpPr>
        <p:grpSpPr>
          <a:xfrm>
            <a:off x="450888" y="905098"/>
            <a:ext cx="10400054" cy="5587777"/>
            <a:chOff x="164072" y="616769"/>
            <a:chExt cx="10400054" cy="5587777"/>
          </a:xfrm>
        </p:grpSpPr>
        <p:grpSp>
          <p:nvGrpSpPr>
            <p:cNvPr id="15" name="Gruppieren 7">
              <a:extLst>
                <a:ext uri="{FF2B5EF4-FFF2-40B4-BE49-F238E27FC236}">
                  <a16:creationId xmlns:a16="http://schemas.microsoft.com/office/drawing/2014/main" id="{4174F9BE-FB93-41A7-8807-050478378F98}"/>
                </a:ext>
              </a:extLst>
            </p:cNvPr>
            <p:cNvGrpSpPr/>
            <p:nvPr/>
          </p:nvGrpSpPr>
          <p:grpSpPr>
            <a:xfrm>
              <a:off x="5450994" y="3094472"/>
              <a:ext cx="5113132" cy="3110074"/>
              <a:chOff x="3628618" y="3494330"/>
              <a:chExt cx="6026847" cy="3507176"/>
            </a:xfrm>
          </p:grpSpPr>
          <p:pic>
            <p:nvPicPr>
              <p:cNvPr id="16" name="Picture 4">
                <a:extLst>
                  <a:ext uri="{FF2B5EF4-FFF2-40B4-BE49-F238E27FC236}">
                    <a16:creationId xmlns:a16="http://schemas.microsoft.com/office/drawing/2014/main" id="{0A8EFB85-E0F7-4597-86C0-4EBF6D38BF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171" t="3630" b="3728"/>
              <a:stretch/>
            </p:blipFill>
            <p:spPr bwMode="auto">
              <a:xfrm>
                <a:off x="3628618" y="3494330"/>
                <a:ext cx="5650184" cy="35071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Textfeld 11">
                <a:extLst>
                  <a:ext uri="{FF2B5EF4-FFF2-40B4-BE49-F238E27FC236}">
                    <a16:creationId xmlns:a16="http://schemas.microsoft.com/office/drawing/2014/main" id="{40D9DD71-70A9-4CE5-8D4E-01D9F1FC053A}"/>
                  </a:ext>
                </a:extLst>
              </p:cNvPr>
              <p:cNvSpPr txBox="1"/>
              <p:nvPr/>
            </p:nvSpPr>
            <p:spPr>
              <a:xfrm>
                <a:off x="8460948" y="5952991"/>
                <a:ext cx="1194517" cy="416489"/>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de-DE" b="1" dirty="0" err="1"/>
                  <a:t>Planning</a:t>
                </a:r>
                <a:endParaRPr lang="de-DE" b="1" dirty="0"/>
              </a:p>
            </p:txBody>
          </p:sp>
        </p:grpSp>
        <p:pic>
          <p:nvPicPr>
            <p:cNvPr id="18" name="Picture 5" descr="C:\Users\Lutz\Desktop\!FAZ-Eingang\cars_ferrari_dashboard_car_interiors_desktop_1920x1200_wallpaper-353327.jpg">
              <a:extLst>
                <a:ext uri="{FF2B5EF4-FFF2-40B4-BE49-F238E27FC236}">
                  <a16:creationId xmlns:a16="http://schemas.microsoft.com/office/drawing/2014/main" id="{82D520B7-7B3E-477B-B5E8-8EDD8894A61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450994" y="616769"/>
              <a:ext cx="3964325" cy="2477703"/>
            </a:xfrm>
            <a:prstGeom prst="rect">
              <a:avLst/>
            </a:prstGeom>
            <a:noFill/>
            <a:extLst>
              <a:ext uri="{909E8E84-426E-40DD-AFC4-6F175D3DCCD1}">
                <a14:hiddenFill xmlns:a14="http://schemas.microsoft.com/office/drawing/2010/main">
                  <a:solidFill>
                    <a:srgbClr val="FFFFFF"/>
                  </a:solidFill>
                </a14:hiddenFill>
              </a:ext>
            </a:extLst>
          </p:spPr>
        </p:pic>
        <p:grpSp>
          <p:nvGrpSpPr>
            <p:cNvPr id="19" name="Gruppieren 5">
              <a:extLst>
                <a:ext uri="{FF2B5EF4-FFF2-40B4-BE49-F238E27FC236}">
                  <a16:creationId xmlns:a16="http://schemas.microsoft.com/office/drawing/2014/main" id="{589683B9-77FA-4523-A53A-F1D293C85880}"/>
                </a:ext>
              </a:extLst>
            </p:cNvPr>
            <p:cNvGrpSpPr/>
            <p:nvPr/>
          </p:nvGrpSpPr>
          <p:grpSpPr>
            <a:xfrm>
              <a:off x="207425" y="695329"/>
              <a:ext cx="5085711" cy="2399143"/>
              <a:chOff x="-802143" y="1203304"/>
              <a:chExt cx="5085711" cy="2399143"/>
            </a:xfrm>
          </p:grpSpPr>
          <p:pic>
            <p:nvPicPr>
              <p:cNvPr id="20" name="Picture 3">
                <a:extLst>
                  <a:ext uri="{FF2B5EF4-FFF2-40B4-BE49-F238E27FC236}">
                    <a16:creationId xmlns:a16="http://schemas.microsoft.com/office/drawing/2014/main" id="{9A1A7EFC-0F78-491C-896E-4235C94FC11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3568" y="1203304"/>
                <a:ext cx="3600000" cy="23991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1" name="Textfeld 9">
                <a:extLst>
                  <a:ext uri="{FF2B5EF4-FFF2-40B4-BE49-F238E27FC236}">
                    <a16:creationId xmlns:a16="http://schemas.microsoft.com/office/drawing/2014/main" id="{3FD5594D-5F73-4783-86DE-851B43BC0DB5}"/>
                  </a:ext>
                </a:extLst>
              </p:cNvPr>
              <p:cNvSpPr txBox="1"/>
              <p:nvPr/>
            </p:nvSpPr>
            <p:spPr>
              <a:xfrm>
                <a:off x="-802143" y="1735254"/>
                <a:ext cx="1312924" cy="923330"/>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de-DE" b="1" dirty="0"/>
                  <a:t>Compliance</a:t>
                </a:r>
              </a:p>
              <a:p>
                <a:r>
                  <a:rPr lang="de-DE" b="1" dirty="0"/>
                  <a:t>Reporting</a:t>
                </a:r>
              </a:p>
              <a:p>
                <a:r>
                  <a:rPr lang="de-DE" b="1" dirty="0" err="1"/>
                  <a:t>Profitability</a:t>
                </a:r>
                <a:endParaRPr lang="de-DE" b="1" dirty="0"/>
              </a:p>
            </p:txBody>
          </p:sp>
        </p:grpSp>
        <p:grpSp>
          <p:nvGrpSpPr>
            <p:cNvPr id="22" name="Gruppieren 6">
              <a:extLst>
                <a:ext uri="{FF2B5EF4-FFF2-40B4-BE49-F238E27FC236}">
                  <a16:creationId xmlns:a16="http://schemas.microsoft.com/office/drawing/2014/main" id="{975EC514-AAD6-4E64-BA81-E66C2582D08F}"/>
                </a:ext>
              </a:extLst>
            </p:cNvPr>
            <p:cNvGrpSpPr/>
            <p:nvPr/>
          </p:nvGrpSpPr>
          <p:grpSpPr>
            <a:xfrm>
              <a:off x="164072" y="3263302"/>
              <a:ext cx="5129064" cy="2882812"/>
              <a:chOff x="-845496" y="3789040"/>
              <a:chExt cx="5129064" cy="2882812"/>
            </a:xfrm>
          </p:grpSpPr>
          <p:pic>
            <p:nvPicPr>
              <p:cNvPr id="23" name="Picture 6" descr="C:\Users\Lutz\Desktop\!FAZ-Eingang\image-7.jpg">
                <a:extLst>
                  <a:ext uri="{FF2B5EF4-FFF2-40B4-BE49-F238E27FC236}">
                    <a16:creationId xmlns:a16="http://schemas.microsoft.com/office/drawing/2014/main" id="{58CC5655-7B16-4A97-8F79-5CCD763F76D9}"/>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3568" y="3789040"/>
                <a:ext cx="3600000" cy="2882812"/>
              </a:xfrm>
              <a:prstGeom prst="rect">
                <a:avLst/>
              </a:prstGeom>
              <a:noFill/>
              <a:extLst>
                <a:ext uri="{909E8E84-426E-40DD-AFC4-6F175D3DCCD1}">
                  <a14:hiddenFill xmlns:a14="http://schemas.microsoft.com/office/drawing/2010/main">
                    <a:solidFill>
                      <a:srgbClr val="FFFFFF"/>
                    </a:solidFill>
                  </a14:hiddenFill>
                </a:ext>
              </a:extLst>
            </p:spPr>
          </p:pic>
          <p:sp>
            <p:nvSpPr>
              <p:cNvPr id="24" name="Textfeld 10">
                <a:extLst>
                  <a:ext uri="{FF2B5EF4-FFF2-40B4-BE49-F238E27FC236}">
                    <a16:creationId xmlns:a16="http://schemas.microsoft.com/office/drawing/2014/main" id="{A6381550-B7B5-410B-8BDD-CAF740AC6AC1}"/>
                  </a:ext>
                </a:extLst>
              </p:cNvPr>
              <p:cNvSpPr txBox="1"/>
              <p:nvPr/>
            </p:nvSpPr>
            <p:spPr>
              <a:xfrm>
                <a:off x="-845496" y="4990581"/>
                <a:ext cx="1320426" cy="369332"/>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de-DE" b="1" dirty="0"/>
                  <a:t>Operational</a:t>
                </a:r>
              </a:p>
            </p:txBody>
          </p:sp>
        </p:grpSp>
      </p:grpSp>
      <p:sp>
        <p:nvSpPr>
          <p:cNvPr id="25" name="Textfeld 3">
            <a:extLst>
              <a:ext uri="{FF2B5EF4-FFF2-40B4-BE49-F238E27FC236}">
                <a16:creationId xmlns:a16="http://schemas.microsoft.com/office/drawing/2014/main" id="{785F58D7-1B84-435F-A602-5E44F5AE86EA}"/>
              </a:ext>
            </a:extLst>
          </p:cNvPr>
          <p:cNvSpPr txBox="1"/>
          <p:nvPr/>
        </p:nvSpPr>
        <p:spPr>
          <a:xfrm>
            <a:off x="9749858" y="1506022"/>
            <a:ext cx="1223797" cy="369332"/>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de-DE" b="1" dirty="0"/>
              <a:t>Leadership</a:t>
            </a:r>
          </a:p>
        </p:txBody>
      </p:sp>
      <p:sp>
        <p:nvSpPr>
          <p:cNvPr id="26" name="Espace réservé du pied de page 2">
            <a:extLst>
              <a:ext uri="{FF2B5EF4-FFF2-40B4-BE49-F238E27FC236}">
                <a16:creationId xmlns:a16="http://schemas.microsoft.com/office/drawing/2014/main" id="{FE80E46F-1CEE-4EF9-9757-A244A4A4E2AD}"/>
              </a:ext>
            </a:extLst>
          </p:cNvPr>
          <p:cNvSpPr txBox="1">
            <a:spLocks/>
          </p:cNvSpPr>
          <p:nvPr/>
        </p:nvSpPr>
        <p:spPr>
          <a:xfrm>
            <a:off x="3647728" y="5857524"/>
            <a:ext cx="3859795" cy="228660"/>
          </a:xfrm>
          <a:prstGeom prst="rect">
            <a:avLst/>
          </a:prstGeom>
        </p:spPr>
        <p:txBody>
          <a:bodyPr/>
          <a:lstStyle>
            <a:defPPr>
              <a:defRPr lang="fr-FR"/>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fr-FR" dirty="0"/>
          </a:p>
        </p:txBody>
      </p:sp>
      <p:sp>
        <p:nvSpPr>
          <p:cNvPr id="27" name="Textfeld 11">
            <a:extLst>
              <a:ext uri="{FF2B5EF4-FFF2-40B4-BE49-F238E27FC236}">
                <a16:creationId xmlns:a16="http://schemas.microsoft.com/office/drawing/2014/main" id="{A163E546-3F54-4640-9227-ECB68AFBBFBC}"/>
              </a:ext>
            </a:extLst>
          </p:cNvPr>
          <p:cNvSpPr txBox="1"/>
          <p:nvPr/>
        </p:nvSpPr>
        <p:spPr>
          <a:xfrm>
            <a:off x="9749858" y="3404774"/>
            <a:ext cx="1914178" cy="369332"/>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de-DE" b="1" dirty="0" err="1"/>
              <a:t>Proactive</a:t>
            </a:r>
            <a:r>
              <a:rPr lang="de-DE" b="1" dirty="0"/>
              <a:t> </a:t>
            </a:r>
            <a:r>
              <a:rPr lang="de-DE" b="1" dirty="0" err="1"/>
              <a:t>thinking</a:t>
            </a:r>
            <a:endParaRPr lang="de-DE" b="1" dirty="0"/>
          </a:p>
        </p:txBody>
      </p:sp>
    </p:spTree>
    <p:extLst>
      <p:ext uri="{BB962C8B-B14F-4D97-AF65-F5344CB8AC3E}">
        <p14:creationId xmlns:p14="http://schemas.microsoft.com/office/powerpoint/2010/main" val="20526826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51675-646B-764B-B1EF-9932674E5A6C}"/>
              </a:ext>
            </a:extLst>
          </p:cNvPr>
          <p:cNvSpPr>
            <a:spLocks noGrp="1"/>
          </p:cNvSpPr>
          <p:nvPr>
            <p:ph type="title"/>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anchor="ctr">
            <a:normAutofit/>
          </a:bodyPr>
          <a:lstStyle/>
          <a:p>
            <a:pPr algn="ctr"/>
            <a:r>
              <a:rPr lang="en-GB" sz="2600" b="1">
                <a:solidFill>
                  <a:schemeClr val="bg1"/>
                </a:solidFill>
              </a:rPr>
              <a:t>Typical dashboard on the CFO’s computer</a:t>
            </a:r>
          </a:p>
        </p:txBody>
      </p:sp>
      <p:pic>
        <p:nvPicPr>
          <p:cNvPr id="3" name="Picture 6" descr="C:\Users\Lutz\Desktop\!FAZ-Eingang\image-7.jpg">
            <a:extLst>
              <a:ext uri="{FF2B5EF4-FFF2-40B4-BE49-F238E27FC236}">
                <a16:creationId xmlns:a16="http://schemas.microsoft.com/office/drawing/2014/main" id="{40ADAD0E-9B51-0A41-9343-144FA7E817A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648606" y="59267"/>
            <a:ext cx="8424332" cy="6739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44835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TotalTime>
  <Words>1084</Words>
  <Application>Microsoft Macintosh PowerPoint</Application>
  <PresentationFormat>Widescreen</PresentationFormat>
  <Paragraphs>217</Paragraphs>
  <Slides>8</Slides>
  <Notes>6</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vt:i4>
      </vt:variant>
    </vt:vector>
  </HeadingPairs>
  <TitlesOfParts>
    <vt:vector size="17" baseType="lpstr">
      <vt:lpstr>Arial</vt:lpstr>
      <vt:lpstr>Calibri</vt:lpstr>
      <vt:lpstr>Calibri Light</vt:lpstr>
      <vt:lpstr>eurofurence</vt:lpstr>
      <vt:lpstr>PressWriter Symbols</vt:lpstr>
      <vt:lpstr>Segoe</vt:lpstr>
      <vt:lpstr>Verdana</vt:lpstr>
      <vt:lpstr>Wingdings</vt:lpstr>
      <vt:lpstr>Office Theme</vt:lpstr>
      <vt:lpstr>KPIs and Key driving forces for CFOs and CEOs</vt:lpstr>
      <vt:lpstr>PowerPoint Presentation</vt:lpstr>
      <vt:lpstr>PowerPoint Presentation</vt:lpstr>
      <vt:lpstr>PowerPoint Presentation</vt:lpstr>
      <vt:lpstr>PowerPoint Presentation</vt:lpstr>
      <vt:lpstr>PowerPoint Presentation</vt:lpstr>
      <vt:lpstr>Job of the CFO</vt:lpstr>
      <vt:lpstr>Typical dashboard on the CFO’s computer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KPIs and Key driving forces for CFOs and CEOs</dc:title>
  <dc:creator>Stuart Morgan</dc:creator>
  <cp:lastModifiedBy>Stuart Morgan</cp:lastModifiedBy>
  <cp:revision>3</cp:revision>
  <dcterms:created xsi:type="dcterms:W3CDTF">2021-05-19T12:54:33Z</dcterms:created>
  <dcterms:modified xsi:type="dcterms:W3CDTF">2021-05-19T13:29:47Z</dcterms:modified>
</cp:coreProperties>
</file>