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3"/>
  </p:notesMasterIdLst>
  <p:sldIdLst>
    <p:sldId id="278" r:id="rId5"/>
    <p:sldId id="280" r:id="rId6"/>
    <p:sldId id="279" r:id="rId7"/>
    <p:sldId id="281" r:id="rId8"/>
    <p:sldId id="283" r:id="rId9"/>
    <p:sldId id="284" r:id="rId10"/>
    <p:sldId id="282" r:id="rId11"/>
    <p:sldId id="28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E1B562-10CB-4B53-97D2-13431A159151}" v="1164" dt="2022-06-25T12:20:26.321"/>
    <p1510:client id="{A114E264-F51D-B04E-82FA-1CD6AE911373}" v="1" dt="2022-06-24T10:34:34.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hyperlink" Target="https://www.learntechlib.org/p/111414/" TargetMode="External"/><Relationship Id="rId2" Type="http://schemas.openxmlformats.org/officeDocument/2006/relationships/hyperlink" Target="https://www.ofcom.org.uk/research-and-data/media-literacy-research/adults-media-use-and-attitudes" TargetMode="External"/><Relationship Id="rId1" Type="http://schemas.openxmlformats.org/officeDocument/2006/relationships/hyperlink" Target="https://doi.org/10.1108/20423891311294948"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learntechlib.org/p/111414/" TargetMode="External"/><Relationship Id="rId2" Type="http://schemas.openxmlformats.org/officeDocument/2006/relationships/hyperlink" Target="https://www.ofcom.org.uk/research-and-data/media-literacy-research/adults-media-use-and-attitudes" TargetMode="External"/><Relationship Id="rId1" Type="http://schemas.openxmlformats.org/officeDocument/2006/relationships/hyperlink" Target="https://doi.org/10.1108/20423891311294948"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091A30-89DF-45F7-9041-133B881EC46B}"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19653A4-4527-49E1-92EC-45A40857051C}">
      <dgm:prSet custT="1"/>
      <dgm:spPr/>
      <dgm:t>
        <a:bodyPr/>
        <a:lstStyle/>
        <a:p>
          <a:r>
            <a:rPr lang="en-GB" sz="1100" dirty="0">
              <a:latin typeface="Arial" panose="020B0604020202020204" pitchFamily="34" charset="0"/>
              <a:cs typeface="Arial" panose="020B0604020202020204" pitchFamily="34" charset="0"/>
            </a:rPr>
            <a:t>Long . K. L ,and </a:t>
          </a:r>
          <a:r>
            <a:rPr lang="en-GB" sz="1100" dirty="0" err="1">
              <a:latin typeface="Arial" panose="020B0604020202020204" pitchFamily="34" charset="0"/>
              <a:cs typeface="Arial" panose="020B0604020202020204" pitchFamily="34" charset="0"/>
            </a:rPr>
            <a:t>Meglish</a:t>
          </a:r>
          <a:r>
            <a:rPr lang="en-GB" sz="1100" dirty="0">
              <a:latin typeface="Arial" panose="020B0604020202020204" pitchFamily="34" charset="0"/>
              <a:cs typeface="Arial" panose="020B0604020202020204" pitchFamily="34" charset="0"/>
            </a:rPr>
            <a:t> , A. P ,(2013). Argue that visual collaboration should be a most for the modern  day student.</a:t>
          </a:r>
          <a:endParaRPr lang="en-US" sz="1100" dirty="0">
            <a:latin typeface="Arial" panose="020B0604020202020204" pitchFamily="34" charset="0"/>
            <a:cs typeface="Arial" panose="020B0604020202020204" pitchFamily="34" charset="0"/>
          </a:endParaRPr>
        </a:p>
      </dgm:t>
    </dgm:pt>
    <dgm:pt modelId="{D1D59A20-9DD3-4256-8F59-C8D2D46777B5}" type="parTrans" cxnId="{1F4FA8F7-97CF-4222-B29B-E061FF8716C4}">
      <dgm:prSet/>
      <dgm:spPr/>
      <dgm:t>
        <a:bodyPr/>
        <a:lstStyle/>
        <a:p>
          <a:endParaRPr lang="en-US"/>
        </a:p>
      </dgm:t>
    </dgm:pt>
    <dgm:pt modelId="{154DE2D5-8941-464E-93F8-ED41E3594A9F}" type="sibTrans" cxnId="{1F4FA8F7-97CF-4222-B29B-E061FF8716C4}">
      <dgm:prSet/>
      <dgm:spPr/>
      <dgm:t>
        <a:bodyPr/>
        <a:lstStyle/>
        <a:p>
          <a:endParaRPr lang="en-US"/>
        </a:p>
      </dgm:t>
    </dgm:pt>
    <dgm:pt modelId="{13BBDB83-ACC5-41F3-BD7E-C83AD3CEE2C8}">
      <dgm:prSet custT="1"/>
      <dgm:spPr/>
      <dgm:t>
        <a:bodyPr/>
        <a:lstStyle/>
        <a:p>
          <a:r>
            <a:rPr lang="en-GB" sz="1100" dirty="0">
              <a:latin typeface="Arial" panose="020B0604020202020204" pitchFamily="34" charset="0"/>
              <a:cs typeface="Arial" panose="020B0604020202020204" pitchFamily="34" charset="0"/>
            </a:rPr>
            <a:t>According to the office for the national statistics (2022) in the  a recent research it was said that in the UK 8% of the people has zero technology knowledge.</a:t>
          </a:r>
          <a:endParaRPr lang="en-US" sz="1100" dirty="0">
            <a:latin typeface="Arial" panose="020B0604020202020204" pitchFamily="34" charset="0"/>
            <a:cs typeface="Arial" panose="020B0604020202020204" pitchFamily="34" charset="0"/>
          </a:endParaRPr>
        </a:p>
      </dgm:t>
    </dgm:pt>
    <dgm:pt modelId="{2E90535A-7544-489B-A678-BA139C5B1A53}" type="parTrans" cxnId="{56578022-8F1F-455E-961A-8A1B1300D064}">
      <dgm:prSet/>
      <dgm:spPr/>
      <dgm:t>
        <a:bodyPr/>
        <a:lstStyle/>
        <a:p>
          <a:endParaRPr lang="en-US"/>
        </a:p>
      </dgm:t>
    </dgm:pt>
    <dgm:pt modelId="{B883049C-BAD2-442C-AB9B-9E84FC92D62D}" type="sibTrans" cxnId="{56578022-8F1F-455E-961A-8A1B1300D064}">
      <dgm:prSet/>
      <dgm:spPr/>
      <dgm:t>
        <a:bodyPr/>
        <a:lstStyle/>
        <a:p>
          <a:endParaRPr lang="en-US"/>
        </a:p>
      </dgm:t>
    </dgm:pt>
    <dgm:pt modelId="{97F459BA-956B-4F14-8030-7D68A592D9A9}">
      <dgm:prSet custT="1"/>
      <dgm:spPr/>
      <dgm:t>
        <a:bodyPr/>
        <a:lstStyle/>
        <a:p>
          <a:r>
            <a:rPr lang="en-GB" sz="1100" dirty="0" err="1">
              <a:latin typeface="Arial" panose="020B0604020202020204" pitchFamily="34" charset="0"/>
              <a:cs typeface="Arial" panose="020B0604020202020204" pitchFamily="34" charset="0"/>
            </a:rPr>
            <a:t>Hermandez</a:t>
          </a:r>
          <a:r>
            <a:rPr lang="en-GB" sz="1100" dirty="0">
              <a:latin typeface="Arial" panose="020B0604020202020204" pitchFamily="34" charset="0"/>
              <a:cs typeface="Arial" panose="020B0604020202020204" pitchFamily="34" charset="0"/>
            </a:rPr>
            <a:t> and faith stated that the research made by London office of technology and innovation (2021).Argue that methodologies of proxy indicators used by the official  Surveys is based on a piloted London borough measuring data , therefore , not representing the barriers faced  by other limited and disadvantages student.</a:t>
          </a:r>
          <a:endParaRPr lang="en-US" sz="1100" dirty="0">
            <a:latin typeface="Arial" panose="020B0604020202020204" pitchFamily="34" charset="0"/>
            <a:cs typeface="Arial" panose="020B0604020202020204" pitchFamily="34" charset="0"/>
          </a:endParaRPr>
        </a:p>
      </dgm:t>
    </dgm:pt>
    <dgm:pt modelId="{A1AEC3DA-BBD6-4286-B18A-D4F896DC0AC8}" type="parTrans" cxnId="{67FF3B72-7022-4246-A861-2270A2FB8099}">
      <dgm:prSet/>
      <dgm:spPr/>
      <dgm:t>
        <a:bodyPr/>
        <a:lstStyle/>
        <a:p>
          <a:endParaRPr lang="en-US"/>
        </a:p>
      </dgm:t>
    </dgm:pt>
    <dgm:pt modelId="{F848426C-CB44-4BB3-B736-41E401057DFD}" type="sibTrans" cxnId="{67FF3B72-7022-4246-A861-2270A2FB8099}">
      <dgm:prSet/>
      <dgm:spPr/>
      <dgm:t>
        <a:bodyPr/>
        <a:lstStyle/>
        <a:p>
          <a:endParaRPr lang="en-US"/>
        </a:p>
      </dgm:t>
    </dgm:pt>
    <dgm:pt modelId="{ABEC7F1B-74D6-4132-B1D5-7AC77281B098}" type="pres">
      <dgm:prSet presAssocID="{A9091A30-89DF-45F7-9041-133B881EC46B}" presName="diagram" presStyleCnt="0">
        <dgm:presLayoutVars>
          <dgm:dir/>
          <dgm:resizeHandles val="exact"/>
        </dgm:presLayoutVars>
      </dgm:prSet>
      <dgm:spPr/>
    </dgm:pt>
    <dgm:pt modelId="{DF062B6F-8D2E-4666-A08A-F83068BAAB31}" type="pres">
      <dgm:prSet presAssocID="{319653A4-4527-49E1-92EC-45A40857051C}" presName="node" presStyleLbl="node1" presStyleIdx="0" presStyleCnt="3">
        <dgm:presLayoutVars>
          <dgm:bulletEnabled val="1"/>
        </dgm:presLayoutVars>
      </dgm:prSet>
      <dgm:spPr/>
    </dgm:pt>
    <dgm:pt modelId="{90453EB5-4F7E-4096-ABB3-3FB9FD48BE44}" type="pres">
      <dgm:prSet presAssocID="{154DE2D5-8941-464E-93F8-ED41E3594A9F}" presName="sibTrans" presStyleCnt="0"/>
      <dgm:spPr/>
    </dgm:pt>
    <dgm:pt modelId="{75777FB9-59CC-4A8D-884F-034DEE87538F}" type="pres">
      <dgm:prSet presAssocID="{13BBDB83-ACC5-41F3-BD7E-C83AD3CEE2C8}" presName="node" presStyleLbl="node1" presStyleIdx="1" presStyleCnt="3">
        <dgm:presLayoutVars>
          <dgm:bulletEnabled val="1"/>
        </dgm:presLayoutVars>
      </dgm:prSet>
      <dgm:spPr/>
    </dgm:pt>
    <dgm:pt modelId="{F7979A75-00CF-4558-9D33-38647DBB2D28}" type="pres">
      <dgm:prSet presAssocID="{B883049C-BAD2-442C-AB9B-9E84FC92D62D}" presName="sibTrans" presStyleCnt="0"/>
      <dgm:spPr/>
    </dgm:pt>
    <dgm:pt modelId="{A9732FB1-D47E-48D3-8B7A-4DFA45267DE0}" type="pres">
      <dgm:prSet presAssocID="{97F459BA-956B-4F14-8030-7D68A592D9A9}" presName="node" presStyleLbl="node1" presStyleIdx="2" presStyleCnt="3">
        <dgm:presLayoutVars>
          <dgm:bulletEnabled val="1"/>
        </dgm:presLayoutVars>
      </dgm:prSet>
      <dgm:spPr/>
    </dgm:pt>
  </dgm:ptLst>
  <dgm:cxnLst>
    <dgm:cxn modelId="{56578022-8F1F-455E-961A-8A1B1300D064}" srcId="{A9091A30-89DF-45F7-9041-133B881EC46B}" destId="{13BBDB83-ACC5-41F3-BD7E-C83AD3CEE2C8}" srcOrd="1" destOrd="0" parTransId="{2E90535A-7544-489B-A678-BA139C5B1A53}" sibTransId="{B883049C-BAD2-442C-AB9B-9E84FC92D62D}"/>
    <dgm:cxn modelId="{67FF3B72-7022-4246-A861-2270A2FB8099}" srcId="{A9091A30-89DF-45F7-9041-133B881EC46B}" destId="{97F459BA-956B-4F14-8030-7D68A592D9A9}" srcOrd="2" destOrd="0" parTransId="{A1AEC3DA-BBD6-4286-B18A-D4F896DC0AC8}" sibTransId="{F848426C-CB44-4BB3-B736-41E401057DFD}"/>
    <dgm:cxn modelId="{08204482-9BD9-4480-893B-708501E31F5C}" type="presOf" srcId="{A9091A30-89DF-45F7-9041-133B881EC46B}" destId="{ABEC7F1B-74D6-4132-B1D5-7AC77281B098}" srcOrd="0" destOrd="0" presId="urn:microsoft.com/office/officeart/2005/8/layout/default"/>
    <dgm:cxn modelId="{E7525AAB-39BB-4F47-9C5E-432267D167BF}" type="presOf" srcId="{319653A4-4527-49E1-92EC-45A40857051C}" destId="{DF062B6F-8D2E-4666-A08A-F83068BAAB31}" srcOrd="0" destOrd="0" presId="urn:microsoft.com/office/officeart/2005/8/layout/default"/>
    <dgm:cxn modelId="{9DBD16BD-FF23-45FC-995B-15E3DC96192B}" type="presOf" srcId="{97F459BA-956B-4F14-8030-7D68A592D9A9}" destId="{A9732FB1-D47E-48D3-8B7A-4DFA45267DE0}" srcOrd="0" destOrd="0" presId="urn:microsoft.com/office/officeart/2005/8/layout/default"/>
    <dgm:cxn modelId="{47CE7CF4-2EB3-4FC5-AD20-95F3BB8CAE62}" type="presOf" srcId="{13BBDB83-ACC5-41F3-BD7E-C83AD3CEE2C8}" destId="{75777FB9-59CC-4A8D-884F-034DEE87538F}" srcOrd="0" destOrd="0" presId="urn:microsoft.com/office/officeart/2005/8/layout/default"/>
    <dgm:cxn modelId="{1F4FA8F7-97CF-4222-B29B-E061FF8716C4}" srcId="{A9091A30-89DF-45F7-9041-133B881EC46B}" destId="{319653A4-4527-49E1-92EC-45A40857051C}" srcOrd="0" destOrd="0" parTransId="{D1D59A20-9DD3-4256-8F59-C8D2D46777B5}" sibTransId="{154DE2D5-8941-464E-93F8-ED41E3594A9F}"/>
    <dgm:cxn modelId="{768DC9D0-A54A-4DFA-B6A7-F482A334A55B}" type="presParOf" srcId="{ABEC7F1B-74D6-4132-B1D5-7AC77281B098}" destId="{DF062B6F-8D2E-4666-A08A-F83068BAAB31}" srcOrd="0" destOrd="0" presId="urn:microsoft.com/office/officeart/2005/8/layout/default"/>
    <dgm:cxn modelId="{5937AB18-D254-4AE6-86C1-2352D97C38AE}" type="presParOf" srcId="{ABEC7F1B-74D6-4132-B1D5-7AC77281B098}" destId="{90453EB5-4F7E-4096-ABB3-3FB9FD48BE44}" srcOrd="1" destOrd="0" presId="urn:microsoft.com/office/officeart/2005/8/layout/default"/>
    <dgm:cxn modelId="{0CC0BFC3-89AB-4D23-9DFF-BDB3342E632D}" type="presParOf" srcId="{ABEC7F1B-74D6-4132-B1D5-7AC77281B098}" destId="{75777FB9-59CC-4A8D-884F-034DEE87538F}" srcOrd="2" destOrd="0" presId="urn:microsoft.com/office/officeart/2005/8/layout/default"/>
    <dgm:cxn modelId="{03938412-D256-4548-8318-0B023A433CA5}" type="presParOf" srcId="{ABEC7F1B-74D6-4132-B1D5-7AC77281B098}" destId="{F7979A75-00CF-4558-9D33-38647DBB2D28}" srcOrd="3" destOrd="0" presId="urn:microsoft.com/office/officeart/2005/8/layout/default"/>
    <dgm:cxn modelId="{9B5E2E9F-581D-4362-A79A-4C411A241850}" type="presParOf" srcId="{ABEC7F1B-74D6-4132-B1D5-7AC77281B098}" destId="{A9732FB1-D47E-48D3-8B7A-4DFA45267DE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1C20CA-012C-4875-919C-28E1DFE6FC39}"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US"/>
        </a:p>
      </dgm:t>
    </dgm:pt>
    <dgm:pt modelId="{1906B452-DFF8-408B-8E3B-64ADC5D4391B}">
      <dgm:prSet custT="1"/>
      <dgm:spPr/>
      <dgm:t>
        <a:bodyPr/>
        <a:lstStyle/>
        <a:p>
          <a:r>
            <a:rPr lang="en-GB" sz="1100" dirty="0">
              <a:latin typeface="Arial" panose="020B0604020202020204" pitchFamily="34" charset="0"/>
              <a:cs typeface="Arial" panose="020B0604020202020204" pitchFamily="34" charset="0"/>
            </a:rPr>
            <a:t>What question will you ask? I will ask the student of UWSTD about their digital knowledge for example : Microsoft Teams , Moodle, Google Scholar</a:t>
          </a:r>
          <a:r>
            <a:rPr lang="en-GB" sz="1800" dirty="0"/>
            <a:t>.</a:t>
          </a:r>
          <a:endParaRPr lang="en-US" sz="1800" dirty="0"/>
        </a:p>
      </dgm:t>
    </dgm:pt>
    <dgm:pt modelId="{595BC66B-2814-4703-9E28-26F8499757BE}" type="parTrans" cxnId="{5D763DF0-54CD-4AB7-AFF9-E32D9C83D615}">
      <dgm:prSet/>
      <dgm:spPr/>
      <dgm:t>
        <a:bodyPr/>
        <a:lstStyle/>
        <a:p>
          <a:endParaRPr lang="en-US"/>
        </a:p>
      </dgm:t>
    </dgm:pt>
    <dgm:pt modelId="{CD14EF62-140D-469A-8072-69D7AE027D28}" type="sibTrans" cxnId="{5D763DF0-54CD-4AB7-AFF9-E32D9C83D615}">
      <dgm:prSet/>
      <dgm:spPr/>
      <dgm:t>
        <a:bodyPr/>
        <a:lstStyle/>
        <a:p>
          <a:endParaRPr lang="en-US"/>
        </a:p>
      </dgm:t>
    </dgm:pt>
    <dgm:pt modelId="{1C6D6837-1A93-4263-B36D-7C702E2F35EF}">
      <dgm:prSet custT="1"/>
      <dgm:spPr/>
      <dgm:t>
        <a:bodyPr/>
        <a:lstStyle/>
        <a:p>
          <a:r>
            <a:rPr lang="en-GB" sz="1100" dirty="0">
              <a:latin typeface="Arial" panose="020B0604020202020204" pitchFamily="34" charset="0"/>
              <a:cs typeface="Arial" panose="020B0604020202020204" pitchFamily="34" charset="0"/>
            </a:rPr>
            <a:t>WHO? We will be asking to the UWSTD students, how confidence they feel about using digital technology.</a:t>
          </a:r>
          <a:endParaRPr lang="en-US" sz="1100" dirty="0">
            <a:latin typeface="Arial" panose="020B0604020202020204" pitchFamily="34" charset="0"/>
            <a:cs typeface="Arial" panose="020B0604020202020204" pitchFamily="34" charset="0"/>
          </a:endParaRPr>
        </a:p>
      </dgm:t>
    </dgm:pt>
    <dgm:pt modelId="{6D948FB3-455D-4E08-881F-8FA7E14CF684}" type="parTrans" cxnId="{08DEE02F-6803-4548-8773-307C7F06CB05}">
      <dgm:prSet/>
      <dgm:spPr/>
      <dgm:t>
        <a:bodyPr/>
        <a:lstStyle/>
        <a:p>
          <a:endParaRPr lang="en-US"/>
        </a:p>
      </dgm:t>
    </dgm:pt>
    <dgm:pt modelId="{9A35E3EC-17CF-4685-97F1-949389D30090}" type="sibTrans" cxnId="{08DEE02F-6803-4548-8773-307C7F06CB05}">
      <dgm:prSet/>
      <dgm:spPr/>
      <dgm:t>
        <a:bodyPr/>
        <a:lstStyle/>
        <a:p>
          <a:endParaRPr lang="en-US"/>
        </a:p>
      </dgm:t>
    </dgm:pt>
    <dgm:pt modelId="{ECA22996-010F-41A8-8DCD-075FD1A97DB6}">
      <dgm:prSet custT="1"/>
      <dgm:spPr/>
      <dgm:t>
        <a:bodyPr/>
        <a:lstStyle/>
        <a:p>
          <a:r>
            <a:rPr lang="en-GB" sz="1100" dirty="0">
              <a:latin typeface="Arial" panose="020B0604020202020204" pitchFamily="34" charset="0"/>
              <a:cs typeface="Arial" panose="020B0604020202020204" pitchFamily="34" charset="0"/>
            </a:rPr>
            <a:t>HOW? Providing personalised or mini-groups training session , before the start of the school year.</a:t>
          </a:r>
          <a:endParaRPr lang="en-US" sz="1100" dirty="0">
            <a:latin typeface="Arial" panose="020B0604020202020204" pitchFamily="34" charset="0"/>
            <a:cs typeface="Arial" panose="020B0604020202020204" pitchFamily="34" charset="0"/>
          </a:endParaRPr>
        </a:p>
      </dgm:t>
    </dgm:pt>
    <dgm:pt modelId="{6D38FC5C-16F2-4789-A5EC-43FCF726DEAF}" type="parTrans" cxnId="{72198FF2-145F-451A-863C-95C1A8AD112A}">
      <dgm:prSet/>
      <dgm:spPr/>
      <dgm:t>
        <a:bodyPr/>
        <a:lstStyle/>
        <a:p>
          <a:endParaRPr lang="en-US"/>
        </a:p>
      </dgm:t>
    </dgm:pt>
    <dgm:pt modelId="{BBB3D0F4-F473-403F-9951-9E2E3CC7BEDF}" type="sibTrans" cxnId="{72198FF2-145F-451A-863C-95C1A8AD112A}">
      <dgm:prSet/>
      <dgm:spPr/>
      <dgm:t>
        <a:bodyPr/>
        <a:lstStyle/>
        <a:p>
          <a:endParaRPr lang="en-US"/>
        </a:p>
      </dgm:t>
    </dgm:pt>
    <dgm:pt modelId="{F4077894-5E83-4880-ACE8-F1106F4B9C79}" type="pres">
      <dgm:prSet presAssocID="{A11C20CA-012C-4875-919C-28E1DFE6FC39}" presName="hierChild1" presStyleCnt="0">
        <dgm:presLayoutVars>
          <dgm:chPref val="1"/>
          <dgm:dir/>
          <dgm:animOne val="branch"/>
          <dgm:animLvl val="lvl"/>
          <dgm:resizeHandles/>
        </dgm:presLayoutVars>
      </dgm:prSet>
      <dgm:spPr/>
    </dgm:pt>
    <dgm:pt modelId="{7347A551-BF65-4757-A7C5-CA7EA5D6C707}" type="pres">
      <dgm:prSet presAssocID="{1906B452-DFF8-408B-8E3B-64ADC5D4391B}" presName="hierRoot1" presStyleCnt="0"/>
      <dgm:spPr/>
    </dgm:pt>
    <dgm:pt modelId="{82C33CF0-7299-4F3A-95B8-FB33B8706103}" type="pres">
      <dgm:prSet presAssocID="{1906B452-DFF8-408B-8E3B-64ADC5D4391B}" presName="composite" presStyleCnt="0"/>
      <dgm:spPr/>
    </dgm:pt>
    <dgm:pt modelId="{F588FE14-0835-42DA-BBAF-28F32C26B02E}" type="pres">
      <dgm:prSet presAssocID="{1906B452-DFF8-408B-8E3B-64ADC5D4391B}" presName="background" presStyleLbl="node0" presStyleIdx="0" presStyleCnt="3"/>
      <dgm:spPr/>
    </dgm:pt>
    <dgm:pt modelId="{815BBF47-FB0F-452A-9DDE-65EAADA86A9E}" type="pres">
      <dgm:prSet presAssocID="{1906B452-DFF8-408B-8E3B-64ADC5D4391B}" presName="text" presStyleLbl="fgAcc0" presStyleIdx="0" presStyleCnt="3">
        <dgm:presLayoutVars>
          <dgm:chPref val="3"/>
        </dgm:presLayoutVars>
      </dgm:prSet>
      <dgm:spPr/>
    </dgm:pt>
    <dgm:pt modelId="{F3AF0567-45E1-440F-97B7-80EAD6B724F1}" type="pres">
      <dgm:prSet presAssocID="{1906B452-DFF8-408B-8E3B-64ADC5D4391B}" presName="hierChild2" presStyleCnt="0"/>
      <dgm:spPr/>
    </dgm:pt>
    <dgm:pt modelId="{05E81393-0F2B-4927-A67D-76AAB1AC6EE8}" type="pres">
      <dgm:prSet presAssocID="{1C6D6837-1A93-4263-B36D-7C702E2F35EF}" presName="hierRoot1" presStyleCnt="0"/>
      <dgm:spPr/>
    </dgm:pt>
    <dgm:pt modelId="{C0B1C695-ACB7-4210-AC2F-0520943D73E5}" type="pres">
      <dgm:prSet presAssocID="{1C6D6837-1A93-4263-B36D-7C702E2F35EF}" presName="composite" presStyleCnt="0"/>
      <dgm:spPr/>
    </dgm:pt>
    <dgm:pt modelId="{B77AA6DE-0F44-4490-86B7-3D33036246D4}" type="pres">
      <dgm:prSet presAssocID="{1C6D6837-1A93-4263-B36D-7C702E2F35EF}" presName="background" presStyleLbl="node0" presStyleIdx="1" presStyleCnt="3"/>
      <dgm:spPr/>
    </dgm:pt>
    <dgm:pt modelId="{A25EB25E-7ADA-43EA-B93B-A5B596CCFB9D}" type="pres">
      <dgm:prSet presAssocID="{1C6D6837-1A93-4263-B36D-7C702E2F35EF}" presName="text" presStyleLbl="fgAcc0" presStyleIdx="1" presStyleCnt="3">
        <dgm:presLayoutVars>
          <dgm:chPref val="3"/>
        </dgm:presLayoutVars>
      </dgm:prSet>
      <dgm:spPr/>
    </dgm:pt>
    <dgm:pt modelId="{8464EEED-DF8D-4A6E-8260-FEEEF34F2CDA}" type="pres">
      <dgm:prSet presAssocID="{1C6D6837-1A93-4263-B36D-7C702E2F35EF}" presName="hierChild2" presStyleCnt="0"/>
      <dgm:spPr/>
    </dgm:pt>
    <dgm:pt modelId="{41BA1849-DF3F-4D36-ADED-8C7C68CC1369}" type="pres">
      <dgm:prSet presAssocID="{ECA22996-010F-41A8-8DCD-075FD1A97DB6}" presName="hierRoot1" presStyleCnt="0"/>
      <dgm:spPr/>
    </dgm:pt>
    <dgm:pt modelId="{47AB6C20-DD17-4676-8CEC-A089BF3D51C1}" type="pres">
      <dgm:prSet presAssocID="{ECA22996-010F-41A8-8DCD-075FD1A97DB6}" presName="composite" presStyleCnt="0"/>
      <dgm:spPr/>
    </dgm:pt>
    <dgm:pt modelId="{97B3F7BC-CB08-40F5-971D-53A860474678}" type="pres">
      <dgm:prSet presAssocID="{ECA22996-010F-41A8-8DCD-075FD1A97DB6}" presName="background" presStyleLbl="node0" presStyleIdx="2" presStyleCnt="3"/>
      <dgm:spPr/>
    </dgm:pt>
    <dgm:pt modelId="{34470372-DBCB-49AF-81EE-79E50E6BD2E9}" type="pres">
      <dgm:prSet presAssocID="{ECA22996-010F-41A8-8DCD-075FD1A97DB6}" presName="text" presStyleLbl="fgAcc0" presStyleIdx="2" presStyleCnt="3">
        <dgm:presLayoutVars>
          <dgm:chPref val="3"/>
        </dgm:presLayoutVars>
      </dgm:prSet>
      <dgm:spPr/>
    </dgm:pt>
    <dgm:pt modelId="{074B0648-739B-45B3-ABD8-2A257FC2751A}" type="pres">
      <dgm:prSet presAssocID="{ECA22996-010F-41A8-8DCD-075FD1A97DB6}" presName="hierChild2" presStyleCnt="0"/>
      <dgm:spPr/>
    </dgm:pt>
  </dgm:ptLst>
  <dgm:cxnLst>
    <dgm:cxn modelId="{B8FBC020-FA16-46CB-A514-EC4030C2BDA3}" type="presOf" srcId="{ECA22996-010F-41A8-8DCD-075FD1A97DB6}" destId="{34470372-DBCB-49AF-81EE-79E50E6BD2E9}" srcOrd="0" destOrd="0" presId="urn:microsoft.com/office/officeart/2005/8/layout/hierarchy1"/>
    <dgm:cxn modelId="{08DEE02F-6803-4548-8773-307C7F06CB05}" srcId="{A11C20CA-012C-4875-919C-28E1DFE6FC39}" destId="{1C6D6837-1A93-4263-B36D-7C702E2F35EF}" srcOrd="1" destOrd="0" parTransId="{6D948FB3-455D-4E08-881F-8FA7E14CF684}" sibTransId="{9A35E3EC-17CF-4685-97F1-949389D30090}"/>
    <dgm:cxn modelId="{5D41223E-E66C-4FD6-88F4-66CE25B9FE06}" type="presOf" srcId="{1C6D6837-1A93-4263-B36D-7C702E2F35EF}" destId="{A25EB25E-7ADA-43EA-B93B-A5B596CCFB9D}" srcOrd="0" destOrd="0" presId="urn:microsoft.com/office/officeart/2005/8/layout/hierarchy1"/>
    <dgm:cxn modelId="{F1A9EE5B-AEA0-4FA4-AEFB-7102941BAE75}" type="presOf" srcId="{1906B452-DFF8-408B-8E3B-64ADC5D4391B}" destId="{815BBF47-FB0F-452A-9DDE-65EAADA86A9E}" srcOrd="0" destOrd="0" presId="urn:microsoft.com/office/officeart/2005/8/layout/hierarchy1"/>
    <dgm:cxn modelId="{83CC73E8-F1FA-4365-ABCE-D24649EC7DCD}" type="presOf" srcId="{A11C20CA-012C-4875-919C-28E1DFE6FC39}" destId="{F4077894-5E83-4880-ACE8-F1106F4B9C79}" srcOrd="0" destOrd="0" presId="urn:microsoft.com/office/officeart/2005/8/layout/hierarchy1"/>
    <dgm:cxn modelId="{5D763DF0-54CD-4AB7-AFF9-E32D9C83D615}" srcId="{A11C20CA-012C-4875-919C-28E1DFE6FC39}" destId="{1906B452-DFF8-408B-8E3B-64ADC5D4391B}" srcOrd="0" destOrd="0" parTransId="{595BC66B-2814-4703-9E28-26F8499757BE}" sibTransId="{CD14EF62-140D-469A-8072-69D7AE027D28}"/>
    <dgm:cxn modelId="{72198FF2-145F-451A-863C-95C1A8AD112A}" srcId="{A11C20CA-012C-4875-919C-28E1DFE6FC39}" destId="{ECA22996-010F-41A8-8DCD-075FD1A97DB6}" srcOrd="2" destOrd="0" parTransId="{6D38FC5C-16F2-4789-A5EC-43FCF726DEAF}" sibTransId="{BBB3D0F4-F473-403F-9951-9E2E3CC7BEDF}"/>
    <dgm:cxn modelId="{F689FE67-BCDC-4BC9-98C4-97AF75E522D9}" type="presParOf" srcId="{F4077894-5E83-4880-ACE8-F1106F4B9C79}" destId="{7347A551-BF65-4757-A7C5-CA7EA5D6C707}" srcOrd="0" destOrd="0" presId="urn:microsoft.com/office/officeart/2005/8/layout/hierarchy1"/>
    <dgm:cxn modelId="{CD678D3D-4C0C-4D7A-BB9E-9C351A524494}" type="presParOf" srcId="{7347A551-BF65-4757-A7C5-CA7EA5D6C707}" destId="{82C33CF0-7299-4F3A-95B8-FB33B8706103}" srcOrd="0" destOrd="0" presId="urn:microsoft.com/office/officeart/2005/8/layout/hierarchy1"/>
    <dgm:cxn modelId="{C5D5F29E-97CD-4159-8ADC-C0F60D3925E5}" type="presParOf" srcId="{82C33CF0-7299-4F3A-95B8-FB33B8706103}" destId="{F588FE14-0835-42DA-BBAF-28F32C26B02E}" srcOrd="0" destOrd="0" presId="urn:microsoft.com/office/officeart/2005/8/layout/hierarchy1"/>
    <dgm:cxn modelId="{769E59F2-9BD2-4678-BBA7-18C7AE0A813F}" type="presParOf" srcId="{82C33CF0-7299-4F3A-95B8-FB33B8706103}" destId="{815BBF47-FB0F-452A-9DDE-65EAADA86A9E}" srcOrd="1" destOrd="0" presId="urn:microsoft.com/office/officeart/2005/8/layout/hierarchy1"/>
    <dgm:cxn modelId="{685E0A03-6BDB-446B-A8B4-75AC42AFAD44}" type="presParOf" srcId="{7347A551-BF65-4757-A7C5-CA7EA5D6C707}" destId="{F3AF0567-45E1-440F-97B7-80EAD6B724F1}" srcOrd="1" destOrd="0" presId="urn:microsoft.com/office/officeart/2005/8/layout/hierarchy1"/>
    <dgm:cxn modelId="{4357A629-F9D7-4970-950F-57BC85FC5A93}" type="presParOf" srcId="{F4077894-5E83-4880-ACE8-F1106F4B9C79}" destId="{05E81393-0F2B-4927-A67D-76AAB1AC6EE8}" srcOrd="1" destOrd="0" presId="urn:microsoft.com/office/officeart/2005/8/layout/hierarchy1"/>
    <dgm:cxn modelId="{03CB707C-54F4-4391-9FB6-22DAFC8F8880}" type="presParOf" srcId="{05E81393-0F2B-4927-A67D-76AAB1AC6EE8}" destId="{C0B1C695-ACB7-4210-AC2F-0520943D73E5}" srcOrd="0" destOrd="0" presId="urn:microsoft.com/office/officeart/2005/8/layout/hierarchy1"/>
    <dgm:cxn modelId="{6A128A63-E985-499A-BBA7-3498A3C6E8DE}" type="presParOf" srcId="{C0B1C695-ACB7-4210-AC2F-0520943D73E5}" destId="{B77AA6DE-0F44-4490-86B7-3D33036246D4}" srcOrd="0" destOrd="0" presId="urn:microsoft.com/office/officeart/2005/8/layout/hierarchy1"/>
    <dgm:cxn modelId="{F9C53C5C-EBD6-4E48-A14D-21142771DE4B}" type="presParOf" srcId="{C0B1C695-ACB7-4210-AC2F-0520943D73E5}" destId="{A25EB25E-7ADA-43EA-B93B-A5B596CCFB9D}" srcOrd="1" destOrd="0" presId="urn:microsoft.com/office/officeart/2005/8/layout/hierarchy1"/>
    <dgm:cxn modelId="{B4A8D5BA-9775-4309-A6FC-9EFBE3F798B2}" type="presParOf" srcId="{05E81393-0F2B-4927-A67D-76AAB1AC6EE8}" destId="{8464EEED-DF8D-4A6E-8260-FEEEF34F2CDA}" srcOrd="1" destOrd="0" presId="urn:microsoft.com/office/officeart/2005/8/layout/hierarchy1"/>
    <dgm:cxn modelId="{4E1C8B14-E876-4938-9BCB-A5D6AA57941E}" type="presParOf" srcId="{F4077894-5E83-4880-ACE8-F1106F4B9C79}" destId="{41BA1849-DF3F-4D36-ADED-8C7C68CC1369}" srcOrd="2" destOrd="0" presId="urn:microsoft.com/office/officeart/2005/8/layout/hierarchy1"/>
    <dgm:cxn modelId="{546C640D-975E-4C5C-AA8D-2294A4A41348}" type="presParOf" srcId="{41BA1849-DF3F-4D36-ADED-8C7C68CC1369}" destId="{47AB6C20-DD17-4676-8CEC-A089BF3D51C1}" srcOrd="0" destOrd="0" presId="urn:microsoft.com/office/officeart/2005/8/layout/hierarchy1"/>
    <dgm:cxn modelId="{C2DF9B38-6574-4264-8ADA-DE4486F9D15D}" type="presParOf" srcId="{47AB6C20-DD17-4676-8CEC-A089BF3D51C1}" destId="{97B3F7BC-CB08-40F5-971D-53A860474678}" srcOrd="0" destOrd="0" presId="urn:microsoft.com/office/officeart/2005/8/layout/hierarchy1"/>
    <dgm:cxn modelId="{FB588868-B7DA-4C5C-8B17-E1A56B496BCC}" type="presParOf" srcId="{47AB6C20-DD17-4676-8CEC-A089BF3D51C1}" destId="{34470372-DBCB-49AF-81EE-79E50E6BD2E9}" srcOrd="1" destOrd="0" presId="urn:microsoft.com/office/officeart/2005/8/layout/hierarchy1"/>
    <dgm:cxn modelId="{87784D2D-89D8-4130-9019-13EFBE6DDA29}" type="presParOf" srcId="{41BA1849-DF3F-4D36-ADED-8C7C68CC1369}" destId="{074B0648-739B-45B3-ABD8-2A257FC2751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018083-9F3E-4FA9-9383-D6A67FEC6701}"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7E888685-D937-4E5A-B4E8-2A4AA4355AFB}">
      <dgm:prSet/>
      <dgm:spPr/>
      <dgm:t>
        <a:bodyPr/>
        <a:lstStyle/>
        <a:p>
          <a:r>
            <a:rPr lang="en-GB"/>
            <a:t>Long, K. L. And Meglish, A. P. (2013)”Preparing students to collaborate in the virtual work world”, Higher Education Skills and Work-based Learning. Emerald </a:t>
          </a:r>
          <a:endParaRPr lang="en-US"/>
        </a:p>
      </dgm:t>
    </dgm:pt>
    <dgm:pt modelId="{E1EAF4C5-69E2-4756-BDFF-AA3EDDEE2758}" type="parTrans" cxnId="{C9A8CC29-E0C0-4A99-BD24-C497E9154416}">
      <dgm:prSet/>
      <dgm:spPr/>
      <dgm:t>
        <a:bodyPr/>
        <a:lstStyle/>
        <a:p>
          <a:endParaRPr lang="en-US"/>
        </a:p>
      </dgm:t>
    </dgm:pt>
    <dgm:pt modelId="{F06F89E4-13AF-47EE-8FB8-52F3642ABF84}" type="sibTrans" cxnId="{C9A8CC29-E0C0-4A99-BD24-C497E9154416}">
      <dgm:prSet/>
      <dgm:spPr/>
      <dgm:t>
        <a:bodyPr/>
        <a:lstStyle/>
        <a:p>
          <a:endParaRPr lang="en-US"/>
        </a:p>
      </dgm:t>
    </dgm:pt>
    <dgm:pt modelId="{7D340044-DED9-43B2-ABDA-AADF087ABD0B}">
      <dgm:prSet/>
      <dgm:spPr/>
      <dgm:t>
        <a:bodyPr/>
        <a:lstStyle/>
        <a:p>
          <a:r>
            <a:rPr lang="en-GB"/>
            <a:t>Group Publishing Limited ,Vol.3 No.1, pp. 6-16. </a:t>
          </a:r>
          <a:endParaRPr lang="en-US"/>
        </a:p>
      </dgm:t>
    </dgm:pt>
    <dgm:pt modelId="{CFA9461B-26B0-4509-8C68-8FE559175088}" type="parTrans" cxnId="{69F21DBF-6D23-4124-A299-3A09527E0BD1}">
      <dgm:prSet/>
      <dgm:spPr/>
      <dgm:t>
        <a:bodyPr/>
        <a:lstStyle/>
        <a:p>
          <a:endParaRPr lang="en-US"/>
        </a:p>
      </dgm:t>
    </dgm:pt>
    <dgm:pt modelId="{DD326CD7-5DB3-4C7D-B2A1-121C62EEF835}" type="sibTrans" cxnId="{69F21DBF-6D23-4124-A299-3A09527E0BD1}">
      <dgm:prSet/>
      <dgm:spPr/>
      <dgm:t>
        <a:bodyPr/>
        <a:lstStyle/>
        <a:p>
          <a:endParaRPr lang="en-US"/>
        </a:p>
      </dgm:t>
    </dgm:pt>
    <dgm:pt modelId="{C35BB833-A139-42C5-8376-6E0EA5FC9FC5}">
      <dgm:prSet/>
      <dgm:spPr/>
      <dgm:t>
        <a:bodyPr/>
        <a:lstStyle/>
        <a:p>
          <a:r>
            <a:rPr lang="en-GB">
              <a:hlinkClick xmlns:r="http://schemas.openxmlformats.org/officeDocument/2006/relationships" r:id="rId1"/>
            </a:rPr>
            <a:t>https://doi.org/10.1108/20423891311294948</a:t>
          </a:r>
          <a:endParaRPr lang="en-US"/>
        </a:p>
      </dgm:t>
    </dgm:pt>
    <dgm:pt modelId="{3A11306C-D1DB-45B7-9A96-DB5A9CDA76DB}" type="parTrans" cxnId="{0636AC15-2737-42A0-9CBB-A64AB403F0C5}">
      <dgm:prSet/>
      <dgm:spPr/>
      <dgm:t>
        <a:bodyPr/>
        <a:lstStyle/>
        <a:p>
          <a:endParaRPr lang="en-US"/>
        </a:p>
      </dgm:t>
    </dgm:pt>
    <dgm:pt modelId="{4B053F01-4C11-42EA-9B31-44CFAB255776}" type="sibTrans" cxnId="{0636AC15-2737-42A0-9CBB-A64AB403F0C5}">
      <dgm:prSet/>
      <dgm:spPr/>
      <dgm:t>
        <a:bodyPr/>
        <a:lstStyle/>
        <a:p>
          <a:endParaRPr lang="en-US"/>
        </a:p>
      </dgm:t>
    </dgm:pt>
    <dgm:pt modelId="{4EA9784C-23F0-4556-BB52-1CAC9969195F}">
      <dgm:prSet/>
      <dgm:spPr/>
      <dgm:t>
        <a:bodyPr/>
        <a:lstStyle/>
        <a:p>
          <a:r>
            <a:rPr lang="en-GB"/>
            <a:t>Faith and Hermandez,(2021)Lucas, P.J., Robinson, R.,(2020)”Adults media use and Attitudes report “ London Office of Technology and Innovation.</a:t>
          </a:r>
          <a:endParaRPr lang="en-US"/>
        </a:p>
      </dgm:t>
    </dgm:pt>
    <dgm:pt modelId="{AEE6CA00-F67F-4B18-B914-236BB847B8DC}" type="parTrans" cxnId="{D9165690-411B-44D2-8196-645B8FAC1DF4}">
      <dgm:prSet/>
      <dgm:spPr/>
      <dgm:t>
        <a:bodyPr/>
        <a:lstStyle/>
        <a:p>
          <a:endParaRPr lang="en-US"/>
        </a:p>
      </dgm:t>
    </dgm:pt>
    <dgm:pt modelId="{36C99C64-9613-4A09-BF11-EEDC716039CB}" type="sibTrans" cxnId="{D9165690-411B-44D2-8196-645B8FAC1DF4}">
      <dgm:prSet/>
      <dgm:spPr/>
      <dgm:t>
        <a:bodyPr/>
        <a:lstStyle/>
        <a:p>
          <a:endParaRPr lang="en-US"/>
        </a:p>
      </dgm:t>
    </dgm:pt>
    <dgm:pt modelId="{9FD4E4EC-65CF-4E52-986E-D9CD92C14427}">
      <dgm:prSet/>
      <dgm:spPr/>
      <dgm:t>
        <a:bodyPr/>
        <a:lstStyle/>
        <a:p>
          <a:r>
            <a:rPr lang="en-GB">
              <a:hlinkClick xmlns:r="http://schemas.openxmlformats.org/officeDocument/2006/relationships" r:id="rId2"/>
            </a:rPr>
            <a:t>https://www.ofcom.org.uk/research-and-data/media-literacy-research/adults-media-use-and-attitudes</a:t>
          </a:r>
          <a:endParaRPr lang="en-US"/>
        </a:p>
      </dgm:t>
    </dgm:pt>
    <dgm:pt modelId="{9CF00FB0-AC9A-4FA4-AEEF-C0B93BAAC7FB}" type="parTrans" cxnId="{2C6B7F17-3C8C-437A-AF0B-9E0B7303059B}">
      <dgm:prSet/>
      <dgm:spPr/>
      <dgm:t>
        <a:bodyPr/>
        <a:lstStyle/>
        <a:p>
          <a:endParaRPr lang="en-US"/>
        </a:p>
      </dgm:t>
    </dgm:pt>
    <dgm:pt modelId="{F161749F-21C1-4E9F-9953-406ACBC86CD8}" type="sibTrans" cxnId="{2C6B7F17-3C8C-437A-AF0B-9E0B7303059B}">
      <dgm:prSet/>
      <dgm:spPr/>
      <dgm:t>
        <a:bodyPr/>
        <a:lstStyle/>
        <a:p>
          <a:endParaRPr lang="en-US"/>
        </a:p>
      </dgm:t>
    </dgm:pt>
    <dgm:pt modelId="{F3305032-1235-44A3-BE12-C3FD1E6FF062}">
      <dgm:prSet/>
      <dgm:spPr/>
      <dgm:t>
        <a:bodyPr/>
        <a:lstStyle/>
        <a:p>
          <a:r>
            <a:rPr lang="en-GB" dirty="0"/>
            <a:t>Anderson, A.M(2000) Staff development : Your most important role. Multimedia Schools.</a:t>
          </a:r>
          <a:r>
            <a:rPr lang="en-US" b="0" i="0" dirty="0"/>
            <a:t> Volume 6, Number 1, Jan 01, 2007 ISSN 1539-3585 Publisher: Informing Science Institute</a:t>
          </a:r>
          <a:endParaRPr lang="en-US" dirty="0"/>
        </a:p>
      </dgm:t>
    </dgm:pt>
    <dgm:pt modelId="{8D97FDA6-308E-465E-8A27-266926929D88}" type="parTrans" cxnId="{09D5E157-2473-4046-8F98-635E4364AA7F}">
      <dgm:prSet/>
      <dgm:spPr/>
      <dgm:t>
        <a:bodyPr/>
        <a:lstStyle/>
        <a:p>
          <a:endParaRPr lang="en-US"/>
        </a:p>
      </dgm:t>
    </dgm:pt>
    <dgm:pt modelId="{4B371607-C690-4D1F-AA1E-344A684ECF5C}" type="sibTrans" cxnId="{09D5E157-2473-4046-8F98-635E4364AA7F}">
      <dgm:prSet/>
      <dgm:spPr/>
      <dgm:t>
        <a:bodyPr/>
        <a:lstStyle/>
        <a:p>
          <a:endParaRPr lang="en-US"/>
        </a:p>
      </dgm:t>
    </dgm:pt>
    <dgm:pt modelId="{6BE5F7FA-74DE-4F11-9002-BAC161CF5BAD}">
      <dgm:prSet/>
      <dgm:spPr/>
      <dgm:t>
        <a:bodyPr/>
        <a:lstStyle/>
        <a:p>
          <a:r>
            <a:rPr lang="en-GB" b="0" i="0" u="sng">
              <a:hlinkClick xmlns:r="http://schemas.openxmlformats.org/officeDocument/2006/relationships" r:id="rId3"/>
            </a:rPr>
            <a:t>https://www.learntechlib.org/p/111414/</a:t>
          </a:r>
          <a:r>
            <a:rPr lang="en-GB" b="0" i="0"/>
            <a:t>.</a:t>
          </a:r>
          <a:endParaRPr lang="en-US"/>
        </a:p>
      </dgm:t>
    </dgm:pt>
    <dgm:pt modelId="{315E252C-13DE-4E7C-9D1E-E94AFE6DF5CE}" type="parTrans" cxnId="{DC0E7B6A-F144-49E1-9083-EE216A9C2557}">
      <dgm:prSet/>
      <dgm:spPr/>
      <dgm:t>
        <a:bodyPr/>
        <a:lstStyle/>
        <a:p>
          <a:endParaRPr lang="en-US"/>
        </a:p>
      </dgm:t>
    </dgm:pt>
    <dgm:pt modelId="{78B7F73F-F834-41E5-B354-94FB167804C7}" type="sibTrans" cxnId="{DC0E7B6A-F144-49E1-9083-EE216A9C2557}">
      <dgm:prSet/>
      <dgm:spPr/>
      <dgm:t>
        <a:bodyPr/>
        <a:lstStyle/>
        <a:p>
          <a:endParaRPr lang="en-US"/>
        </a:p>
      </dgm:t>
    </dgm:pt>
    <dgm:pt modelId="{6FB9FE25-D72C-4C9B-A9E7-022CA6C08044}" type="pres">
      <dgm:prSet presAssocID="{14018083-9F3E-4FA9-9383-D6A67FEC6701}" presName="diagram" presStyleCnt="0">
        <dgm:presLayoutVars>
          <dgm:dir/>
          <dgm:resizeHandles val="exact"/>
        </dgm:presLayoutVars>
      </dgm:prSet>
      <dgm:spPr/>
    </dgm:pt>
    <dgm:pt modelId="{274A77B4-E179-431A-BFB0-7494A8626447}" type="pres">
      <dgm:prSet presAssocID="{7E888685-D937-4E5A-B4E8-2A4AA4355AFB}" presName="node" presStyleLbl="node1" presStyleIdx="0" presStyleCnt="3">
        <dgm:presLayoutVars>
          <dgm:bulletEnabled val="1"/>
        </dgm:presLayoutVars>
      </dgm:prSet>
      <dgm:spPr/>
    </dgm:pt>
    <dgm:pt modelId="{E071E27E-EBD4-4A08-9485-5456A8589ADD}" type="pres">
      <dgm:prSet presAssocID="{F06F89E4-13AF-47EE-8FB8-52F3642ABF84}" presName="sibTrans" presStyleCnt="0"/>
      <dgm:spPr/>
    </dgm:pt>
    <dgm:pt modelId="{0D97E8B0-E816-46D3-98E8-FC00D6D7D1AD}" type="pres">
      <dgm:prSet presAssocID="{4EA9784C-23F0-4556-BB52-1CAC9969195F}" presName="node" presStyleLbl="node1" presStyleIdx="1" presStyleCnt="3">
        <dgm:presLayoutVars>
          <dgm:bulletEnabled val="1"/>
        </dgm:presLayoutVars>
      </dgm:prSet>
      <dgm:spPr/>
    </dgm:pt>
    <dgm:pt modelId="{AAF0F519-A8BC-40BE-8FDB-B3017000E5B8}" type="pres">
      <dgm:prSet presAssocID="{36C99C64-9613-4A09-BF11-EEDC716039CB}" presName="sibTrans" presStyleCnt="0"/>
      <dgm:spPr/>
    </dgm:pt>
    <dgm:pt modelId="{C46FCF2A-FFB8-4096-A177-BC98079CEE3A}" type="pres">
      <dgm:prSet presAssocID="{F3305032-1235-44A3-BE12-C3FD1E6FF062}" presName="node" presStyleLbl="node1" presStyleIdx="2" presStyleCnt="3">
        <dgm:presLayoutVars>
          <dgm:bulletEnabled val="1"/>
        </dgm:presLayoutVars>
      </dgm:prSet>
      <dgm:spPr/>
    </dgm:pt>
  </dgm:ptLst>
  <dgm:cxnLst>
    <dgm:cxn modelId="{F8B56C04-E217-4EB1-885C-E5BAFA1FC8A8}" type="presOf" srcId="{6BE5F7FA-74DE-4F11-9002-BAC161CF5BAD}" destId="{C46FCF2A-FFB8-4096-A177-BC98079CEE3A}" srcOrd="0" destOrd="1" presId="urn:microsoft.com/office/officeart/2005/8/layout/default"/>
    <dgm:cxn modelId="{0636AC15-2737-42A0-9CBB-A64AB403F0C5}" srcId="{7E888685-D937-4E5A-B4E8-2A4AA4355AFB}" destId="{C35BB833-A139-42C5-8376-6E0EA5FC9FC5}" srcOrd="1" destOrd="0" parTransId="{3A11306C-D1DB-45B7-9A96-DB5A9CDA76DB}" sibTransId="{4B053F01-4C11-42EA-9B31-44CFAB255776}"/>
    <dgm:cxn modelId="{2C6B7F17-3C8C-437A-AF0B-9E0B7303059B}" srcId="{4EA9784C-23F0-4556-BB52-1CAC9969195F}" destId="{9FD4E4EC-65CF-4E52-986E-D9CD92C14427}" srcOrd="0" destOrd="0" parTransId="{9CF00FB0-AC9A-4FA4-AEEF-C0B93BAAC7FB}" sibTransId="{F161749F-21C1-4E9F-9953-406ACBC86CD8}"/>
    <dgm:cxn modelId="{C9A8CC29-E0C0-4A99-BD24-C497E9154416}" srcId="{14018083-9F3E-4FA9-9383-D6A67FEC6701}" destId="{7E888685-D937-4E5A-B4E8-2A4AA4355AFB}" srcOrd="0" destOrd="0" parTransId="{E1EAF4C5-69E2-4756-BDFF-AA3EDDEE2758}" sibTransId="{F06F89E4-13AF-47EE-8FB8-52F3642ABF84}"/>
    <dgm:cxn modelId="{D94D402E-C1D5-4F1F-962A-0C32CA9EBE77}" type="presOf" srcId="{14018083-9F3E-4FA9-9383-D6A67FEC6701}" destId="{6FB9FE25-D72C-4C9B-A9E7-022CA6C08044}" srcOrd="0" destOrd="0" presId="urn:microsoft.com/office/officeart/2005/8/layout/default"/>
    <dgm:cxn modelId="{819BE65D-D95A-4D63-8236-78C74BF591CA}" type="presOf" srcId="{4EA9784C-23F0-4556-BB52-1CAC9969195F}" destId="{0D97E8B0-E816-46D3-98E8-FC00D6D7D1AD}" srcOrd="0" destOrd="0" presId="urn:microsoft.com/office/officeart/2005/8/layout/default"/>
    <dgm:cxn modelId="{B7BE2B42-C12D-4906-BE8B-A842EB63AB11}" type="presOf" srcId="{F3305032-1235-44A3-BE12-C3FD1E6FF062}" destId="{C46FCF2A-FFB8-4096-A177-BC98079CEE3A}" srcOrd="0" destOrd="0" presId="urn:microsoft.com/office/officeart/2005/8/layout/default"/>
    <dgm:cxn modelId="{DC0E7B6A-F144-49E1-9083-EE216A9C2557}" srcId="{F3305032-1235-44A3-BE12-C3FD1E6FF062}" destId="{6BE5F7FA-74DE-4F11-9002-BAC161CF5BAD}" srcOrd="0" destOrd="0" parTransId="{315E252C-13DE-4E7C-9D1E-E94AFE6DF5CE}" sibTransId="{78B7F73F-F834-41E5-B354-94FB167804C7}"/>
    <dgm:cxn modelId="{877C7B73-14F4-4C29-AFFC-573D1F189071}" type="presOf" srcId="{C35BB833-A139-42C5-8376-6E0EA5FC9FC5}" destId="{274A77B4-E179-431A-BFB0-7494A8626447}" srcOrd="0" destOrd="2" presId="urn:microsoft.com/office/officeart/2005/8/layout/default"/>
    <dgm:cxn modelId="{09D5E157-2473-4046-8F98-635E4364AA7F}" srcId="{14018083-9F3E-4FA9-9383-D6A67FEC6701}" destId="{F3305032-1235-44A3-BE12-C3FD1E6FF062}" srcOrd="2" destOrd="0" parTransId="{8D97FDA6-308E-465E-8A27-266926929D88}" sibTransId="{4B371607-C690-4D1F-AA1E-344A684ECF5C}"/>
    <dgm:cxn modelId="{D9165690-411B-44D2-8196-645B8FAC1DF4}" srcId="{14018083-9F3E-4FA9-9383-D6A67FEC6701}" destId="{4EA9784C-23F0-4556-BB52-1CAC9969195F}" srcOrd="1" destOrd="0" parTransId="{AEE6CA00-F67F-4B18-B914-236BB847B8DC}" sibTransId="{36C99C64-9613-4A09-BF11-EEDC716039CB}"/>
    <dgm:cxn modelId="{229E2DA6-EEB3-4CD2-9903-69301432DF76}" type="presOf" srcId="{7E888685-D937-4E5A-B4E8-2A4AA4355AFB}" destId="{274A77B4-E179-431A-BFB0-7494A8626447}" srcOrd="0" destOrd="0" presId="urn:microsoft.com/office/officeart/2005/8/layout/default"/>
    <dgm:cxn modelId="{135401AF-C8B3-4CA9-8C18-37B40A358E1D}" type="presOf" srcId="{7D340044-DED9-43B2-ABDA-AADF087ABD0B}" destId="{274A77B4-E179-431A-BFB0-7494A8626447}" srcOrd="0" destOrd="1" presId="urn:microsoft.com/office/officeart/2005/8/layout/default"/>
    <dgm:cxn modelId="{69F21DBF-6D23-4124-A299-3A09527E0BD1}" srcId="{7E888685-D937-4E5A-B4E8-2A4AA4355AFB}" destId="{7D340044-DED9-43B2-ABDA-AADF087ABD0B}" srcOrd="0" destOrd="0" parTransId="{CFA9461B-26B0-4509-8C68-8FE559175088}" sibTransId="{DD326CD7-5DB3-4C7D-B2A1-121C62EEF835}"/>
    <dgm:cxn modelId="{D65972CF-5007-4FF0-86AE-BDF3DA02293C}" type="presOf" srcId="{9FD4E4EC-65CF-4E52-986E-D9CD92C14427}" destId="{0D97E8B0-E816-46D3-98E8-FC00D6D7D1AD}" srcOrd="0" destOrd="1" presId="urn:microsoft.com/office/officeart/2005/8/layout/default"/>
    <dgm:cxn modelId="{ADAD98B8-B632-47D0-A12F-BF1D76A6D75B}" type="presParOf" srcId="{6FB9FE25-D72C-4C9B-A9E7-022CA6C08044}" destId="{274A77B4-E179-431A-BFB0-7494A8626447}" srcOrd="0" destOrd="0" presId="urn:microsoft.com/office/officeart/2005/8/layout/default"/>
    <dgm:cxn modelId="{F37A054B-DC54-4812-B767-B6D9445137DA}" type="presParOf" srcId="{6FB9FE25-D72C-4C9B-A9E7-022CA6C08044}" destId="{E071E27E-EBD4-4A08-9485-5456A8589ADD}" srcOrd="1" destOrd="0" presId="urn:microsoft.com/office/officeart/2005/8/layout/default"/>
    <dgm:cxn modelId="{1C0E63B0-6CDA-4B6D-8551-21312BD38667}" type="presParOf" srcId="{6FB9FE25-D72C-4C9B-A9E7-022CA6C08044}" destId="{0D97E8B0-E816-46D3-98E8-FC00D6D7D1AD}" srcOrd="2" destOrd="0" presId="urn:microsoft.com/office/officeart/2005/8/layout/default"/>
    <dgm:cxn modelId="{F39898EB-E809-4BA1-B6CD-37E05984508E}" type="presParOf" srcId="{6FB9FE25-D72C-4C9B-A9E7-022CA6C08044}" destId="{AAF0F519-A8BC-40BE-8FDB-B3017000E5B8}" srcOrd="3" destOrd="0" presId="urn:microsoft.com/office/officeart/2005/8/layout/default"/>
    <dgm:cxn modelId="{D075466A-6991-44F4-B284-3018149E6B40}" type="presParOf" srcId="{6FB9FE25-D72C-4C9B-A9E7-022CA6C08044}" destId="{C46FCF2A-FFB8-4096-A177-BC98079CEE3A}"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62B6F-8D2E-4666-A08A-F83068BAAB31}">
      <dsp:nvSpPr>
        <dsp:cNvPr id="0" name=""/>
        <dsp:cNvSpPr/>
      </dsp:nvSpPr>
      <dsp:spPr>
        <a:xfrm>
          <a:off x="0" y="886709"/>
          <a:ext cx="3235550" cy="1941330"/>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Long . K. L ,and </a:t>
          </a:r>
          <a:r>
            <a:rPr lang="en-GB" sz="1100" kern="1200" dirty="0" err="1">
              <a:latin typeface="Arial" panose="020B0604020202020204" pitchFamily="34" charset="0"/>
              <a:cs typeface="Arial" panose="020B0604020202020204" pitchFamily="34" charset="0"/>
            </a:rPr>
            <a:t>Meglish</a:t>
          </a:r>
          <a:r>
            <a:rPr lang="en-GB" sz="1100" kern="1200" dirty="0">
              <a:latin typeface="Arial" panose="020B0604020202020204" pitchFamily="34" charset="0"/>
              <a:cs typeface="Arial" panose="020B0604020202020204" pitchFamily="34" charset="0"/>
            </a:rPr>
            <a:t> , A. P ,(2013). Argue that visual collaboration should be a most for the modern  day student.</a:t>
          </a:r>
          <a:endParaRPr lang="en-US" sz="1100" kern="1200" dirty="0">
            <a:latin typeface="Arial" panose="020B0604020202020204" pitchFamily="34" charset="0"/>
            <a:cs typeface="Arial" panose="020B0604020202020204" pitchFamily="34" charset="0"/>
          </a:endParaRPr>
        </a:p>
      </dsp:txBody>
      <dsp:txXfrm>
        <a:off x="0" y="886709"/>
        <a:ext cx="3235550" cy="1941330"/>
      </dsp:txXfrm>
    </dsp:sp>
    <dsp:sp modelId="{75777FB9-59CC-4A8D-884F-034DEE87538F}">
      <dsp:nvSpPr>
        <dsp:cNvPr id="0" name=""/>
        <dsp:cNvSpPr/>
      </dsp:nvSpPr>
      <dsp:spPr>
        <a:xfrm>
          <a:off x="3559105" y="886709"/>
          <a:ext cx="3235550" cy="1941330"/>
        </a:xfrm>
        <a:prstGeom prst="rect">
          <a:avLst/>
        </a:prstGeom>
        <a:solidFill>
          <a:schemeClr val="accent5">
            <a:hueOff val="-419932"/>
            <a:satOff val="22824"/>
            <a:lumOff val="-421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According to the office for the national statistics (2022) in the  a recent research it was said that in the UK 8% of the people has zero technology knowledge.</a:t>
          </a:r>
          <a:endParaRPr lang="en-US" sz="1100" kern="1200" dirty="0">
            <a:latin typeface="Arial" panose="020B0604020202020204" pitchFamily="34" charset="0"/>
            <a:cs typeface="Arial" panose="020B0604020202020204" pitchFamily="34" charset="0"/>
          </a:endParaRPr>
        </a:p>
      </dsp:txBody>
      <dsp:txXfrm>
        <a:off x="3559105" y="886709"/>
        <a:ext cx="3235550" cy="1941330"/>
      </dsp:txXfrm>
    </dsp:sp>
    <dsp:sp modelId="{A9732FB1-D47E-48D3-8B7A-4DFA45267DE0}">
      <dsp:nvSpPr>
        <dsp:cNvPr id="0" name=""/>
        <dsp:cNvSpPr/>
      </dsp:nvSpPr>
      <dsp:spPr>
        <a:xfrm>
          <a:off x="7118211" y="886709"/>
          <a:ext cx="3235550" cy="1941330"/>
        </a:xfrm>
        <a:prstGeom prst="rect">
          <a:avLst/>
        </a:prstGeom>
        <a:solidFill>
          <a:schemeClr val="accent5">
            <a:hueOff val="-839865"/>
            <a:satOff val="45647"/>
            <a:lumOff val="-843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err="1">
              <a:latin typeface="Arial" panose="020B0604020202020204" pitchFamily="34" charset="0"/>
              <a:cs typeface="Arial" panose="020B0604020202020204" pitchFamily="34" charset="0"/>
            </a:rPr>
            <a:t>Hermandez</a:t>
          </a:r>
          <a:r>
            <a:rPr lang="en-GB" sz="1100" kern="1200" dirty="0">
              <a:latin typeface="Arial" panose="020B0604020202020204" pitchFamily="34" charset="0"/>
              <a:cs typeface="Arial" panose="020B0604020202020204" pitchFamily="34" charset="0"/>
            </a:rPr>
            <a:t> and faith stated that the research made by London office of technology and innovation (2021).Argue that methodologies of proxy indicators used by the official  Surveys is based on a piloted London borough measuring data , therefore , not representing the barriers faced  by other limited and disadvantages student.</a:t>
          </a:r>
          <a:endParaRPr lang="en-US" sz="1100" kern="1200" dirty="0">
            <a:latin typeface="Arial" panose="020B0604020202020204" pitchFamily="34" charset="0"/>
            <a:cs typeface="Arial" panose="020B0604020202020204" pitchFamily="34" charset="0"/>
          </a:endParaRPr>
        </a:p>
      </dsp:txBody>
      <dsp:txXfrm>
        <a:off x="7118211" y="886709"/>
        <a:ext cx="3235550" cy="1941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8FE14-0835-42DA-BBAF-28F32C26B02E}">
      <dsp:nvSpPr>
        <dsp:cNvPr id="0" name=""/>
        <dsp:cNvSpPr/>
      </dsp:nvSpPr>
      <dsp:spPr>
        <a:xfrm>
          <a:off x="0" y="493469"/>
          <a:ext cx="2911971" cy="1849101"/>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815BBF47-FB0F-452A-9DDE-65EAADA86A9E}">
      <dsp:nvSpPr>
        <dsp:cNvPr id="0" name=""/>
        <dsp:cNvSpPr/>
      </dsp:nvSpPr>
      <dsp:spPr>
        <a:xfrm>
          <a:off x="323552" y="800844"/>
          <a:ext cx="2911971" cy="1849101"/>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What question will you ask? I will ask the student of UWSTD about their digital knowledge for example : Microsoft Teams , Moodle, Google Scholar</a:t>
          </a:r>
          <a:r>
            <a:rPr lang="en-GB" sz="1800" kern="1200" dirty="0"/>
            <a:t>.</a:t>
          </a:r>
          <a:endParaRPr lang="en-US" sz="1800" kern="1200" dirty="0"/>
        </a:p>
      </dsp:txBody>
      <dsp:txXfrm>
        <a:off x="377710" y="855002"/>
        <a:ext cx="2803655" cy="1740785"/>
      </dsp:txXfrm>
    </dsp:sp>
    <dsp:sp modelId="{B77AA6DE-0F44-4490-86B7-3D33036246D4}">
      <dsp:nvSpPr>
        <dsp:cNvPr id="0" name=""/>
        <dsp:cNvSpPr/>
      </dsp:nvSpPr>
      <dsp:spPr>
        <a:xfrm>
          <a:off x="3559075" y="493469"/>
          <a:ext cx="2911971" cy="1849101"/>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A25EB25E-7ADA-43EA-B93B-A5B596CCFB9D}">
      <dsp:nvSpPr>
        <dsp:cNvPr id="0" name=""/>
        <dsp:cNvSpPr/>
      </dsp:nvSpPr>
      <dsp:spPr>
        <a:xfrm>
          <a:off x="3882628" y="800844"/>
          <a:ext cx="2911971" cy="1849101"/>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WHO? We will be asking to the UWSTD students, how confidence they feel about using digital technology.</a:t>
          </a:r>
          <a:endParaRPr lang="en-US" sz="1100" kern="1200" dirty="0">
            <a:latin typeface="Arial" panose="020B0604020202020204" pitchFamily="34" charset="0"/>
            <a:cs typeface="Arial" panose="020B0604020202020204" pitchFamily="34" charset="0"/>
          </a:endParaRPr>
        </a:p>
      </dsp:txBody>
      <dsp:txXfrm>
        <a:off x="3936786" y="855002"/>
        <a:ext cx="2803655" cy="1740785"/>
      </dsp:txXfrm>
    </dsp:sp>
    <dsp:sp modelId="{97B3F7BC-CB08-40F5-971D-53A860474678}">
      <dsp:nvSpPr>
        <dsp:cNvPr id="0" name=""/>
        <dsp:cNvSpPr/>
      </dsp:nvSpPr>
      <dsp:spPr>
        <a:xfrm>
          <a:off x="7118151" y="493469"/>
          <a:ext cx="2911971" cy="1849101"/>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34470372-DBCB-49AF-81EE-79E50E6BD2E9}">
      <dsp:nvSpPr>
        <dsp:cNvPr id="0" name=""/>
        <dsp:cNvSpPr/>
      </dsp:nvSpPr>
      <dsp:spPr>
        <a:xfrm>
          <a:off x="7441703" y="800844"/>
          <a:ext cx="2911971" cy="1849101"/>
        </a:xfrm>
        <a:prstGeom prst="roundRect">
          <a:avLst>
            <a:gd name="adj" fmla="val 10000"/>
          </a:avLst>
        </a:prstGeom>
        <a:solidFill>
          <a:schemeClr val="lt1">
            <a:alpha val="90000"/>
            <a:hueOff val="0"/>
            <a:satOff val="0"/>
            <a:lumOff val="0"/>
            <a:alphaOff val="0"/>
          </a:schemeClr>
        </a:solidFill>
        <a:ln w="9525"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HOW? Providing personalised or mini-groups training session , before the start of the school year.</a:t>
          </a:r>
          <a:endParaRPr lang="en-US" sz="1100" kern="1200" dirty="0">
            <a:latin typeface="Arial" panose="020B0604020202020204" pitchFamily="34" charset="0"/>
            <a:cs typeface="Arial" panose="020B0604020202020204" pitchFamily="34" charset="0"/>
          </a:endParaRPr>
        </a:p>
      </dsp:txBody>
      <dsp:txXfrm>
        <a:off x="7495861" y="855002"/>
        <a:ext cx="2803655" cy="17407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A77B4-E179-431A-BFB0-7494A8626447}">
      <dsp:nvSpPr>
        <dsp:cNvPr id="0" name=""/>
        <dsp:cNvSpPr/>
      </dsp:nvSpPr>
      <dsp:spPr>
        <a:xfrm>
          <a:off x="0" y="886717"/>
          <a:ext cx="3235523" cy="1941314"/>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Long, K. L. And Meglish, A. P. (2013)”Preparing students to collaborate in the virtual work world”, Higher Education Skills and Work-based Learning. Emerald </a:t>
          </a:r>
          <a:endParaRPr lang="en-US" sz="1600" kern="1200"/>
        </a:p>
        <a:p>
          <a:pPr marL="114300" lvl="1" indent="-114300" algn="l" defTabSz="533400">
            <a:lnSpc>
              <a:spcPct val="90000"/>
            </a:lnSpc>
            <a:spcBef>
              <a:spcPct val="0"/>
            </a:spcBef>
            <a:spcAft>
              <a:spcPct val="15000"/>
            </a:spcAft>
            <a:buChar char="•"/>
          </a:pPr>
          <a:r>
            <a:rPr lang="en-GB" sz="1200" kern="1200"/>
            <a:t>Group Publishing Limited ,Vol.3 No.1, pp. 6-16. </a:t>
          </a:r>
          <a:endParaRPr lang="en-US" sz="1200" kern="1200"/>
        </a:p>
        <a:p>
          <a:pPr marL="114300" lvl="1" indent="-114300" algn="l" defTabSz="533400">
            <a:lnSpc>
              <a:spcPct val="90000"/>
            </a:lnSpc>
            <a:spcBef>
              <a:spcPct val="0"/>
            </a:spcBef>
            <a:spcAft>
              <a:spcPct val="15000"/>
            </a:spcAft>
            <a:buChar char="•"/>
          </a:pPr>
          <a:r>
            <a:rPr lang="en-GB" sz="1200" kern="1200">
              <a:hlinkClick xmlns:r="http://schemas.openxmlformats.org/officeDocument/2006/relationships" r:id="rId1"/>
            </a:rPr>
            <a:t>https://doi.org/10.1108/20423891311294948</a:t>
          </a:r>
          <a:endParaRPr lang="en-US" sz="1200" kern="1200"/>
        </a:p>
      </dsp:txBody>
      <dsp:txXfrm>
        <a:off x="0" y="886717"/>
        <a:ext cx="3235523" cy="1941314"/>
      </dsp:txXfrm>
    </dsp:sp>
    <dsp:sp modelId="{0D97E8B0-E816-46D3-98E8-FC00D6D7D1AD}">
      <dsp:nvSpPr>
        <dsp:cNvPr id="0" name=""/>
        <dsp:cNvSpPr/>
      </dsp:nvSpPr>
      <dsp:spPr>
        <a:xfrm>
          <a:off x="3559075" y="886717"/>
          <a:ext cx="3235523" cy="1941314"/>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Faith and Hermandez,(2021)Lucas, P.J., Robinson, R.,(2020)”Adults media use and Attitudes report “ London Office of Technology and Innovation.</a:t>
          </a:r>
          <a:endParaRPr lang="en-US" sz="1600" kern="1200"/>
        </a:p>
        <a:p>
          <a:pPr marL="114300" lvl="1" indent="-114300" algn="l" defTabSz="533400">
            <a:lnSpc>
              <a:spcPct val="90000"/>
            </a:lnSpc>
            <a:spcBef>
              <a:spcPct val="0"/>
            </a:spcBef>
            <a:spcAft>
              <a:spcPct val="15000"/>
            </a:spcAft>
            <a:buChar char="•"/>
          </a:pPr>
          <a:r>
            <a:rPr lang="en-GB" sz="1200" kern="1200">
              <a:hlinkClick xmlns:r="http://schemas.openxmlformats.org/officeDocument/2006/relationships" r:id="rId2"/>
            </a:rPr>
            <a:t>https://www.ofcom.org.uk/research-and-data/media-literacy-research/adults-media-use-and-attitudes</a:t>
          </a:r>
          <a:endParaRPr lang="en-US" sz="1200" kern="1200"/>
        </a:p>
      </dsp:txBody>
      <dsp:txXfrm>
        <a:off x="3559075" y="886717"/>
        <a:ext cx="3235523" cy="1941314"/>
      </dsp:txXfrm>
    </dsp:sp>
    <dsp:sp modelId="{C46FCF2A-FFB8-4096-A177-BC98079CEE3A}">
      <dsp:nvSpPr>
        <dsp:cNvPr id="0" name=""/>
        <dsp:cNvSpPr/>
      </dsp:nvSpPr>
      <dsp:spPr>
        <a:xfrm>
          <a:off x="7118151" y="886717"/>
          <a:ext cx="3235523" cy="1941314"/>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Anderson, A.M(2000) Staff development : Your most important role. Multimedia Schools.</a:t>
          </a:r>
          <a:r>
            <a:rPr lang="en-US" sz="1600" b="0" i="0" kern="1200" dirty="0"/>
            <a:t> Volume 6, Number 1, Jan 01, 2007 ISSN 1539-3585 Publisher: Informing Science Institute</a:t>
          </a:r>
          <a:endParaRPr lang="en-US" sz="1600" kern="1200" dirty="0"/>
        </a:p>
        <a:p>
          <a:pPr marL="114300" lvl="1" indent="-114300" algn="l" defTabSz="533400">
            <a:lnSpc>
              <a:spcPct val="90000"/>
            </a:lnSpc>
            <a:spcBef>
              <a:spcPct val="0"/>
            </a:spcBef>
            <a:spcAft>
              <a:spcPct val="15000"/>
            </a:spcAft>
            <a:buChar char="•"/>
          </a:pPr>
          <a:r>
            <a:rPr lang="en-GB" sz="1200" b="0" i="0" u="sng" kern="1200">
              <a:hlinkClick xmlns:r="http://schemas.openxmlformats.org/officeDocument/2006/relationships" r:id="rId3"/>
            </a:rPr>
            <a:t>https://www.learntechlib.org/p/111414/</a:t>
          </a:r>
          <a:r>
            <a:rPr lang="en-GB" sz="1200" b="0" i="0" kern="1200"/>
            <a:t>.</a:t>
          </a:r>
          <a:endParaRPr lang="en-US" sz="1200" kern="1200"/>
        </a:p>
      </dsp:txBody>
      <dsp:txXfrm>
        <a:off x="7118151" y="886717"/>
        <a:ext cx="3235523" cy="19413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6/25/2022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6DE88F-1F85-4A27-9D34-D74A50E7B0DA}" type="slidenum">
              <a:rPr lang="en-US" smtClean="0"/>
              <a:t>8</a:t>
            </a:fld>
            <a:endParaRPr lang="en-US"/>
          </a:p>
        </p:txBody>
      </p:sp>
    </p:spTree>
    <p:extLst>
      <p:ext uri="{BB962C8B-B14F-4D97-AF65-F5344CB8AC3E}">
        <p14:creationId xmlns:p14="http://schemas.microsoft.com/office/powerpoint/2010/main" val="2560427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D38747-4367-4BD2-8D51-C97E202738E2}"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C55A3C-5767-4844-A0A3-83778C2E5409}"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FCD27C-8599-43EF-BA1D-14DDC1946E06}"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343D99-809A-49C0-96E5-4250D0B498EE}" type="datetime1">
              <a:rPr lang="en-US" smtClean="0"/>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43DE9B-B678-4EFB-BB7D-A4370204A0B0}" type="datetime1">
              <a:rPr lang="en-US" smtClean="0"/>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6/25/2022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6/25/2022</a:t>
            </a:fld>
            <a:endParaRPr lang="en-US"/>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ukrainianlaw.blogspot.com/2016/09/the-new-ecosystem-law-firms-clients-and.html"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johnshaibu.com/a1/until-you-change-your-thinking-you-will-always-recycle-your-experiences/" TargetMode="Externa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2" name="Rectangle 142">
            <a:extLst>
              <a:ext uri="{FF2B5EF4-FFF2-40B4-BE49-F238E27FC236}">
                <a16:creationId xmlns:a16="http://schemas.microsoft.com/office/drawing/2014/main" id="{2124007E-BA57-41B2-8C6B-5E99927F2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69207" y="1099456"/>
            <a:ext cx="6243636" cy="4625558"/>
          </a:xfrm>
          <a:effectLst/>
        </p:spPr>
        <p:txBody>
          <a:bodyPr anchor="ctr">
            <a:normAutofit/>
          </a:bodyPr>
          <a:lstStyle/>
          <a:p>
            <a:pPr algn="l"/>
            <a:r>
              <a:rPr lang="en-US" sz="3800">
                <a:solidFill>
                  <a:schemeClr val="tx1"/>
                </a:solidFill>
                <a:latin typeface="Arial" panose="020B0604020202020204" pitchFamily="34" charset="0"/>
                <a:cs typeface="Arial" panose="020B0604020202020204" pitchFamily="34" charset="0"/>
              </a:rPr>
              <a:t>Erma Pires(2020339)</a:t>
            </a:r>
            <a:br>
              <a:rPr lang="en-US" sz="3800">
                <a:solidFill>
                  <a:schemeClr val="tx1"/>
                </a:solidFill>
                <a:latin typeface="Arial" panose="020B0604020202020204" pitchFamily="34" charset="0"/>
                <a:cs typeface="Arial" panose="020B0604020202020204" pitchFamily="34" charset="0"/>
              </a:rPr>
            </a:br>
            <a:r>
              <a:rPr lang="en-US" sz="3800">
                <a:solidFill>
                  <a:schemeClr val="tx1"/>
                </a:solidFill>
                <a:latin typeface="Arial" panose="020B0604020202020204" pitchFamily="34" charset="0"/>
                <a:cs typeface="Arial" panose="020B0604020202020204" pitchFamily="34" charset="0"/>
              </a:rPr>
              <a:t>Fatima Al Hassan(2129080)</a:t>
            </a:r>
            <a:br>
              <a:rPr lang="en-US" sz="3800">
                <a:solidFill>
                  <a:schemeClr val="tx1"/>
                </a:solidFill>
                <a:latin typeface="Arial" panose="020B0604020202020204" pitchFamily="34" charset="0"/>
                <a:cs typeface="Arial" panose="020B0604020202020204" pitchFamily="34" charset="0"/>
              </a:rPr>
            </a:br>
            <a:r>
              <a:rPr lang="en-US" sz="3800">
                <a:solidFill>
                  <a:schemeClr val="tx1"/>
                </a:solidFill>
                <a:latin typeface="Arial" panose="020B0604020202020204" pitchFamily="34" charset="0"/>
                <a:cs typeface="Arial" panose="020B0604020202020204" pitchFamily="34" charset="0"/>
              </a:rPr>
              <a:t>Lecture Name: Robert Nartowski</a:t>
            </a:r>
            <a:br>
              <a:rPr lang="en-US" sz="3800">
                <a:solidFill>
                  <a:schemeClr val="tx1"/>
                </a:solidFill>
                <a:latin typeface="Arial" panose="020B0604020202020204" pitchFamily="34" charset="0"/>
                <a:cs typeface="Arial" panose="020B0604020202020204" pitchFamily="34" charset="0"/>
              </a:rPr>
            </a:br>
            <a:r>
              <a:rPr lang="en-US" sz="3800">
                <a:solidFill>
                  <a:schemeClr val="tx1"/>
                </a:solidFill>
                <a:latin typeface="Arial" panose="020B0604020202020204" pitchFamily="34" charset="0"/>
                <a:cs typeface="Arial" panose="020B0604020202020204" pitchFamily="34" charset="0"/>
              </a:rPr>
              <a:t>Module: Digital Skills and Research Methods Module code: LCHS4002 </a:t>
            </a:r>
            <a:br>
              <a:rPr lang="en-US" sz="3800">
                <a:solidFill>
                  <a:schemeClr val="tx1"/>
                </a:solidFill>
                <a:latin typeface="Arial" panose="020B0604020202020204" pitchFamily="34" charset="0"/>
                <a:cs typeface="Arial" panose="020B0604020202020204" pitchFamily="34" charset="0"/>
              </a:rPr>
            </a:br>
            <a:endParaRPr lang="en-US" sz="3800">
              <a:solidFill>
                <a:schemeClr val="tx1"/>
              </a:solidFill>
              <a:latin typeface="Arial" panose="020B0604020202020204" pitchFamily="34" charset="0"/>
              <a:cs typeface="Arial" panose="020B0604020202020204" pitchFamily="34" charset="0"/>
            </a:endParaRPr>
          </a:p>
        </p:txBody>
      </p:sp>
      <p:sp>
        <p:nvSpPr>
          <p:cNvPr id="153" name="Rectangle 144">
            <a:extLst>
              <a:ext uri="{FF2B5EF4-FFF2-40B4-BE49-F238E27FC236}">
                <a16:creationId xmlns:a16="http://schemas.microsoft.com/office/drawing/2014/main" id="{8DEB9D55-38C8-45B4-BB2D-4FDBBDB08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6788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2B1CB-215C-991A-B3C0-D90E1C4032B7}"/>
              </a:ext>
            </a:extLst>
          </p:cNvPr>
          <p:cNvSpPr>
            <a:spLocks noGrp="1"/>
          </p:cNvSpPr>
          <p:nvPr>
            <p:ph type="ctrTitle"/>
          </p:nvPr>
        </p:nvSpPr>
        <p:spPr>
          <a:xfrm>
            <a:off x="743804" y="2550107"/>
            <a:ext cx="3382832" cy="905932"/>
          </a:xfrm>
        </p:spPr>
        <p:txBody>
          <a:bodyPr>
            <a:normAutofit fontScale="90000"/>
          </a:bodyPr>
          <a:lstStyle/>
          <a:p>
            <a:pPr algn="l"/>
            <a:r>
              <a:rPr lang="en-GB" sz="2000" dirty="0">
                <a:latin typeface="Arial" panose="020B0604020202020204" pitchFamily="34" charset="0"/>
                <a:cs typeface="Arial" panose="020B0604020202020204" pitchFamily="34" charset="0"/>
              </a:rPr>
              <a:t>How do student use technology to collaborate at UWTSD</a:t>
            </a:r>
          </a:p>
        </p:txBody>
      </p:sp>
      <p:pic>
        <p:nvPicPr>
          <p:cNvPr id="4" name="Picture 3" descr="Graphical user interface&#10;&#10;Description automatically generated">
            <a:extLst>
              <a:ext uri="{FF2B5EF4-FFF2-40B4-BE49-F238E27FC236}">
                <a16:creationId xmlns:a16="http://schemas.microsoft.com/office/drawing/2014/main" id="{83F75554-B416-D02A-E3AE-B75D0857224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855" r="7198"/>
          <a:stretch/>
        </p:blipFill>
        <p:spPr>
          <a:xfrm>
            <a:off x="4654297" y="10"/>
            <a:ext cx="7537704" cy="6857990"/>
          </a:xfrm>
          <a:prstGeom prst="rect">
            <a:avLst/>
          </a:prstGeom>
        </p:spPr>
      </p:pic>
    </p:spTree>
    <p:extLst>
      <p:ext uri="{BB962C8B-B14F-4D97-AF65-F5344CB8AC3E}">
        <p14:creationId xmlns:p14="http://schemas.microsoft.com/office/powerpoint/2010/main" val="3955213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82" name="Rectangle 72">
            <a:extLst>
              <a:ext uri="{FF2B5EF4-FFF2-40B4-BE49-F238E27FC236}">
                <a16:creationId xmlns:a16="http://schemas.microsoft.com/office/drawing/2014/main" id="{A98FD4FC-479A-4C2B-84A5-CF81E055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3"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1039905" y="845387"/>
            <a:ext cx="3470310" cy="1066689"/>
          </a:xfrm>
        </p:spPr>
        <p:txBody>
          <a:bodyPr vert="horz" lIns="91440" tIns="45720" rIns="91440" bIns="45720" rtlCol="0" anchor="b">
            <a:normAutofit fontScale="90000"/>
          </a:bodyPr>
          <a:lstStyle/>
          <a:p>
            <a:pPr algn="l"/>
            <a:r>
              <a:rPr lang="en-US" sz="1800" dirty="0">
                <a:latin typeface="Arial" panose="020B0604020202020204" pitchFamily="34" charset="0"/>
                <a:cs typeface="Arial" panose="020B0604020202020204" pitchFamily="34" charset="0"/>
              </a:rPr>
              <a:t> Is there a need to provide training on how to use technology to collaborate at UWTSD?</a:t>
            </a:r>
          </a:p>
        </p:txBody>
      </p:sp>
      <p:sp>
        <p:nvSpPr>
          <p:cNvPr id="4" name="Content Placeholder 3">
            <a:extLst>
              <a:ext uri="{FF2B5EF4-FFF2-40B4-BE49-F238E27FC236}">
                <a16:creationId xmlns:a16="http://schemas.microsoft.com/office/drawing/2014/main" id="{AA7764FD-A02B-CBCF-B8BD-92AA6EBB0059}"/>
              </a:ext>
            </a:extLst>
          </p:cNvPr>
          <p:cNvSpPr>
            <a:spLocks noGrp="1"/>
          </p:cNvSpPr>
          <p:nvPr>
            <p:ph idx="1"/>
          </p:nvPr>
        </p:nvSpPr>
        <p:spPr>
          <a:xfrm>
            <a:off x="1039905" y="2323268"/>
            <a:ext cx="3405573" cy="3499563"/>
          </a:xfrm>
        </p:spPr>
        <p:txBody>
          <a:bodyPr anchor="t">
            <a:normAutofit/>
          </a:bodyPr>
          <a:lstStyle/>
          <a:p>
            <a:pPr marL="36900" indent="0">
              <a:buNone/>
            </a:pPr>
            <a:r>
              <a:rPr lang="en-US" sz="1100" dirty="0">
                <a:latin typeface="Arial" panose="020B0604020202020204" pitchFamily="34" charset="0"/>
                <a:cs typeface="Arial" panose="020B0604020202020204" pitchFamily="34" charset="0"/>
              </a:rPr>
              <a:t>In the presentation we will be discussing whether or  not there is a need to provide training on how to use technology to collaborate at UWSTD.</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And we will be talking about  how  the digital learning can have a good impact on students to be more confident in their work.</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pic>
        <p:nvPicPr>
          <p:cNvPr id="68" name="Graphic 67" descr="Classroom">
            <a:extLst>
              <a:ext uri="{FF2B5EF4-FFF2-40B4-BE49-F238E27FC236}">
                <a16:creationId xmlns:a16="http://schemas.microsoft.com/office/drawing/2014/main" id="{A02D9252-4887-A56A-E210-B56670D4BBA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77536" y="643467"/>
            <a:ext cx="5580812" cy="5580812"/>
          </a:xfrm>
          <a:prstGeom prst="rect">
            <a:avLst/>
          </a:prstGeom>
        </p:spPr>
      </p:pic>
    </p:spTree>
    <p:extLst>
      <p:ext uri="{BB962C8B-B14F-4D97-AF65-F5344CB8AC3E}">
        <p14:creationId xmlns:p14="http://schemas.microsoft.com/office/powerpoint/2010/main" val="3220235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BF075-CD09-5033-D815-F3862F183A7D}"/>
              </a:ext>
            </a:extLst>
          </p:cNvPr>
          <p:cNvSpPr>
            <a:spLocks noGrp="1"/>
          </p:cNvSpPr>
          <p:nvPr>
            <p:ph type="title"/>
          </p:nvPr>
        </p:nvSpPr>
        <p:spPr>
          <a:xfrm>
            <a:off x="919119" y="609600"/>
            <a:ext cx="10353762" cy="1257300"/>
          </a:xfrm>
        </p:spPr>
        <p:txBody>
          <a:bodyPr>
            <a:normAutofit/>
          </a:bodyPr>
          <a:lstStyle/>
          <a:p>
            <a:r>
              <a:rPr lang="en-GB" dirty="0">
                <a:latin typeface="Arial" panose="020B0604020202020204" pitchFamily="34" charset="0"/>
                <a:cs typeface="Arial" panose="020B0604020202020204" pitchFamily="34" charset="0"/>
              </a:rPr>
              <a:t>EXISTING RESEARCH</a:t>
            </a:r>
          </a:p>
        </p:txBody>
      </p:sp>
      <p:graphicFrame>
        <p:nvGraphicFramePr>
          <p:cNvPr id="7" name="Content Placeholder 2">
            <a:extLst>
              <a:ext uri="{FF2B5EF4-FFF2-40B4-BE49-F238E27FC236}">
                <a16:creationId xmlns:a16="http://schemas.microsoft.com/office/drawing/2014/main" id="{AE632B47-447C-DC31-9767-1BD4CAE28402}"/>
              </a:ext>
            </a:extLst>
          </p:cNvPr>
          <p:cNvGraphicFramePr>
            <a:graphicFrameLocks noGrp="1"/>
          </p:cNvGraphicFramePr>
          <p:nvPr>
            <p:ph idx="1"/>
            <p:extLst>
              <p:ext uri="{D42A27DB-BD31-4B8C-83A1-F6EECF244321}">
                <p14:modId xmlns:p14="http://schemas.microsoft.com/office/powerpoint/2010/main" val="4138318892"/>
              </p:ext>
            </p:extLst>
          </p:nvPr>
        </p:nvGraphicFramePr>
        <p:xfrm>
          <a:off x="919119" y="2103304"/>
          <a:ext cx="10353762" cy="3714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12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ECE7C-AB70-1B8D-E8F2-3D87EEF0152B}"/>
              </a:ext>
            </a:extLst>
          </p:cNvPr>
          <p:cNvSpPr>
            <a:spLocks noGrp="1"/>
          </p:cNvSpPr>
          <p:nvPr>
            <p:ph type="title"/>
          </p:nvPr>
        </p:nvSpPr>
        <p:spPr>
          <a:xfrm>
            <a:off x="913795" y="609600"/>
            <a:ext cx="10353762" cy="1257300"/>
          </a:xfrm>
        </p:spPr>
        <p:txBody>
          <a:bodyPr>
            <a:normAutofit/>
          </a:bodyPr>
          <a:lstStyle/>
          <a:p>
            <a:r>
              <a:rPr lang="en-GB">
                <a:solidFill>
                  <a:srgbClr val="FFFFFF"/>
                </a:solidFill>
              </a:rPr>
              <a:t>PROPOSE METHOD</a:t>
            </a:r>
          </a:p>
        </p:txBody>
      </p:sp>
      <p:pic>
        <p:nvPicPr>
          <p:cNvPr id="38" name="Picture 37">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Content Placeholder 2">
            <a:extLst>
              <a:ext uri="{FF2B5EF4-FFF2-40B4-BE49-F238E27FC236}">
                <a16:creationId xmlns:a16="http://schemas.microsoft.com/office/drawing/2014/main" id="{7473EA7F-2B77-6C48-B5E0-2E65EB9F6451}"/>
              </a:ext>
            </a:extLst>
          </p:cNvPr>
          <p:cNvGraphicFramePr>
            <a:graphicFrameLocks noGrp="1"/>
          </p:cNvGraphicFramePr>
          <p:nvPr>
            <p:ph idx="1"/>
            <p:extLst>
              <p:ext uri="{D42A27DB-BD31-4B8C-83A1-F6EECF244321}">
                <p14:modId xmlns:p14="http://schemas.microsoft.com/office/powerpoint/2010/main" val="2464601801"/>
              </p:ext>
            </p:extLst>
          </p:nvPr>
        </p:nvGraphicFramePr>
        <p:xfrm>
          <a:off x="429658" y="2476500"/>
          <a:ext cx="10353675" cy="3143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423406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3D9BD5-A493-4B97-963D-60135D533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1F759AF4-E342-4E60-8A32-C44A328F2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70503-6076-3043-EC58-008BB46AEDFB}"/>
              </a:ext>
            </a:extLst>
          </p:cNvPr>
          <p:cNvSpPr>
            <a:spLocks noGrp="1"/>
          </p:cNvSpPr>
          <p:nvPr>
            <p:ph type="title"/>
          </p:nvPr>
        </p:nvSpPr>
        <p:spPr>
          <a:xfrm>
            <a:off x="924443" y="1023257"/>
            <a:ext cx="3732902" cy="4570457"/>
          </a:xfrm>
          <a:effectLst/>
        </p:spPr>
        <p:txBody>
          <a:bodyPr>
            <a:normAutofit/>
          </a:bodyPr>
          <a:lstStyle/>
          <a:p>
            <a:pPr algn="l"/>
            <a:r>
              <a:rPr lang="en-GB" sz="2000" dirty="0">
                <a:latin typeface="Arial" panose="020B0604020202020204" pitchFamily="34" charset="0"/>
                <a:cs typeface="Arial" panose="020B0604020202020204" pitchFamily="34" charset="0"/>
              </a:rPr>
              <a:t>ETNICAL CONSIDERATION</a:t>
            </a:r>
          </a:p>
        </p:txBody>
      </p:sp>
      <p:cxnSp>
        <p:nvCxnSpPr>
          <p:cNvPr id="12" name="Straight Connector 11">
            <a:extLst>
              <a:ext uri="{FF2B5EF4-FFF2-40B4-BE49-F238E27FC236}">
                <a16:creationId xmlns:a16="http://schemas.microsoft.com/office/drawing/2014/main" id="{A49B2805-6469-407A-A68A-BB85AC8A8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6837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8F61DC-560B-F8B9-6E00-E02E2E2534A2}"/>
              </a:ext>
            </a:extLst>
          </p:cNvPr>
          <p:cNvSpPr>
            <a:spLocks noGrp="1"/>
          </p:cNvSpPr>
          <p:nvPr>
            <p:ph idx="1"/>
          </p:nvPr>
        </p:nvSpPr>
        <p:spPr>
          <a:xfrm>
            <a:off x="5155896" y="1156771"/>
            <a:ext cx="5838120" cy="4436943"/>
          </a:xfrm>
          <a:effectLst/>
        </p:spPr>
        <p:txBody>
          <a:bodyPr anchor="ctr">
            <a:normAutofit/>
          </a:bodyPr>
          <a:lstStyle/>
          <a:p>
            <a:pPr marL="36900" indent="0">
              <a:buNone/>
            </a:pPr>
            <a:r>
              <a:rPr lang="en-GB" sz="1100" dirty="0">
                <a:latin typeface="Arial" panose="020B0604020202020204" pitchFamily="34" charset="0"/>
                <a:cs typeface="Arial" panose="020B0604020202020204" pitchFamily="34" charset="0"/>
              </a:rPr>
              <a:t>The students of UWSTD consent to participate to this survey , and the information that will be share will be private and confidential.</a:t>
            </a:r>
          </a:p>
          <a:p>
            <a:pPr marL="36900" indent="0">
              <a:buNone/>
            </a:pPr>
            <a:endParaRPr lang="en-GB" dirty="0"/>
          </a:p>
        </p:txBody>
      </p:sp>
    </p:spTree>
    <p:extLst>
      <p:ext uri="{BB962C8B-B14F-4D97-AF65-F5344CB8AC3E}">
        <p14:creationId xmlns:p14="http://schemas.microsoft.com/office/powerpoint/2010/main" val="196163870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3DA83-847A-5E5C-E48B-1748EE7ECF7F}"/>
              </a:ext>
            </a:extLst>
          </p:cNvPr>
          <p:cNvSpPr>
            <a:spLocks noGrp="1"/>
          </p:cNvSpPr>
          <p:nvPr>
            <p:ph type="title"/>
          </p:nvPr>
        </p:nvSpPr>
        <p:spPr>
          <a:xfrm>
            <a:off x="913795" y="609600"/>
            <a:ext cx="3078749" cy="970450"/>
          </a:xfrm>
        </p:spPr>
        <p:txBody>
          <a:bodyPr anchor="b">
            <a:normAutofit/>
          </a:bodyPr>
          <a:lstStyle/>
          <a:p>
            <a:r>
              <a:rPr lang="en-GB" sz="2000" dirty="0">
                <a:latin typeface="Arial" panose="020B0604020202020204" pitchFamily="34" charset="0"/>
                <a:cs typeface="Arial" panose="020B0604020202020204" pitchFamily="34" charset="0"/>
              </a:rPr>
              <a:t>HYPHOTESIS</a:t>
            </a:r>
          </a:p>
        </p:txBody>
      </p:sp>
      <p:sp>
        <p:nvSpPr>
          <p:cNvPr id="3" name="Content Placeholder 2">
            <a:extLst>
              <a:ext uri="{FF2B5EF4-FFF2-40B4-BE49-F238E27FC236}">
                <a16:creationId xmlns:a16="http://schemas.microsoft.com/office/drawing/2014/main" id="{9CE280A3-D56B-A22D-3C73-58BA730B9A47}"/>
              </a:ext>
            </a:extLst>
          </p:cNvPr>
          <p:cNvSpPr>
            <a:spLocks noGrp="1"/>
          </p:cNvSpPr>
          <p:nvPr>
            <p:ph idx="1"/>
          </p:nvPr>
        </p:nvSpPr>
        <p:spPr>
          <a:xfrm>
            <a:off x="167259" y="2317665"/>
            <a:ext cx="4218432" cy="4058751"/>
          </a:xfrm>
        </p:spPr>
        <p:txBody>
          <a:bodyPr anchor="t">
            <a:normAutofit/>
          </a:bodyPr>
          <a:lstStyle/>
          <a:p>
            <a:pPr marL="36900" indent="0" algn="ctr">
              <a:buNone/>
            </a:pPr>
            <a:r>
              <a:rPr lang="en-GB" sz="1600" dirty="0">
                <a:latin typeface="Arial" panose="020B0604020202020204" pitchFamily="34" charset="0"/>
                <a:cs typeface="Arial" panose="020B0604020202020204" pitchFamily="34" charset="0"/>
              </a:rPr>
              <a:t>The research show that technology literacy among the student of UWSTD is highly needed especially among the older student and also for some foreign student due to limited no access to digital learning  or digital technology.</a:t>
            </a:r>
          </a:p>
          <a:p>
            <a:endParaRPr lang="en-GB" sz="1600" dirty="0">
              <a:latin typeface="Arial" panose="020B0604020202020204" pitchFamily="34" charset="0"/>
              <a:cs typeface="Arial" panose="020B0604020202020204" pitchFamily="34" charset="0"/>
            </a:endParaRPr>
          </a:p>
          <a:p>
            <a:pPr marL="36900" indent="0">
              <a:buNone/>
            </a:pPr>
            <a:endParaRPr lang="en-GB" sz="1600" dirty="0">
              <a:latin typeface="Arial" panose="020B0604020202020204" pitchFamily="34" charset="0"/>
              <a:cs typeface="Arial" panose="020B0604020202020204" pitchFamily="34" charset="0"/>
            </a:endParaRPr>
          </a:p>
          <a:p>
            <a:endParaRPr lang="en-GB" sz="1600" dirty="0"/>
          </a:p>
        </p:txBody>
      </p:sp>
      <p:pic>
        <p:nvPicPr>
          <p:cNvPr id="19" name="Picture 1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1387842A-7ACC-1A46-10E1-8DA1FFA529EC}"/>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2474" r="14160" b="-1"/>
          <a:stretch/>
        </p:blipFill>
        <p:spPr>
          <a:xfrm>
            <a:off x="4654295" y="10"/>
            <a:ext cx="7537705" cy="6857990"/>
          </a:xfrm>
          <a:prstGeom prst="rect">
            <a:avLst/>
          </a:prstGeom>
        </p:spPr>
      </p:pic>
    </p:spTree>
    <p:extLst>
      <p:ext uri="{BB962C8B-B14F-4D97-AF65-F5344CB8AC3E}">
        <p14:creationId xmlns:p14="http://schemas.microsoft.com/office/powerpoint/2010/main" val="3872059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13A6C-150D-C8BC-093D-0209C65AEC59}"/>
              </a:ext>
            </a:extLst>
          </p:cNvPr>
          <p:cNvSpPr>
            <a:spLocks noGrp="1"/>
          </p:cNvSpPr>
          <p:nvPr>
            <p:ph type="title"/>
          </p:nvPr>
        </p:nvSpPr>
        <p:spPr>
          <a:xfrm>
            <a:off x="1035715" y="975360"/>
            <a:ext cx="10353762" cy="1257300"/>
          </a:xfrm>
        </p:spPr>
        <p:txBody>
          <a:bodyPr>
            <a:normAutofit/>
          </a:bodyPr>
          <a:lstStyle/>
          <a:p>
            <a:r>
              <a:rPr lang="en-GB" dirty="0"/>
              <a:t>REFERENCE LIST</a:t>
            </a:r>
          </a:p>
        </p:txBody>
      </p:sp>
      <p:graphicFrame>
        <p:nvGraphicFramePr>
          <p:cNvPr id="35" name="Content Placeholder 2">
            <a:extLst>
              <a:ext uri="{FF2B5EF4-FFF2-40B4-BE49-F238E27FC236}">
                <a16:creationId xmlns:a16="http://schemas.microsoft.com/office/drawing/2014/main" id="{2D30C78A-D492-F9F1-C7C8-986EF7321738}"/>
              </a:ext>
            </a:extLst>
          </p:cNvPr>
          <p:cNvGraphicFramePr>
            <a:graphicFrameLocks noGrp="1"/>
          </p:cNvGraphicFramePr>
          <p:nvPr>
            <p:ph idx="1"/>
            <p:extLst>
              <p:ext uri="{D42A27DB-BD31-4B8C-83A1-F6EECF244321}">
                <p14:modId xmlns:p14="http://schemas.microsoft.com/office/powerpoint/2010/main" val="1206192232"/>
              </p:ext>
            </p:extLst>
          </p:nvPr>
        </p:nvGraphicFramePr>
        <p:xfrm>
          <a:off x="914400" y="2076450"/>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25485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5" ma:contentTypeDescription="Create a new document." ma:contentTypeScope="" ma:versionID="dbfffb739254ea1c0f440851e3f511ec">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2301d83b262224119636c84805f6823"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ac030f0c-32f4-4761-8968-de7f208a415f"/>
    <ds:schemaRef ds:uri="http://schemas.microsoft.com/office/2006/metadata/properties"/>
    <ds:schemaRef ds:uri="http://purl.org/dc/elements/1.1/"/>
    <ds:schemaRef ds:uri="http://www.w3.org/XML/1998/namespace"/>
    <ds:schemaRef ds:uri="http://purl.org/dc/dcmitype/"/>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8ecffad1-7cd6-4418-bee0-2d8591d139cb"/>
  </ds:schemaRefs>
</ds:datastoreItem>
</file>

<file path=customXml/itemProps3.xml><?xml version="1.0" encoding="utf-8"?>
<ds:datastoreItem xmlns:ds="http://schemas.openxmlformats.org/officeDocument/2006/customXml" ds:itemID="{5E0FB759-1C6C-42F4-B35C-CF81E1B2D3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{E03F2834-6AF1-4432-8223-CBD6A29C8C73}tf55705232_win32</Template>
  <TotalTime>0</TotalTime>
  <Words>517</Words>
  <Application>Microsoft Office PowerPoint</Application>
  <PresentationFormat>Widescreen</PresentationFormat>
  <Paragraphs>27</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Goudy Old Style</vt:lpstr>
      <vt:lpstr>Wingdings 2</vt:lpstr>
      <vt:lpstr>SlateVTI</vt:lpstr>
      <vt:lpstr>Erma Pires(2020339) Fatima Al Hassan(2129080) Lecture Name: Robert Nartowski Module: Digital Skills and Research Methods Module code: LCHS4002  </vt:lpstr>
      <vt:lpstr>How do student use technology to collaborate at UWTSD</vt:lpstr>
      <vt:lpstr> Is there a need to provide training on how to use technology to collaborate at UWTSD?</vt:lpstr>
      <vt:lpstr>EXISTING RESEARCH</vt:lpstr>
      <vt:lpstr>PROPOSE METHOD</vt:lpstr>
      <vt:lpstr>ETNICAL CONSIDERATION</vt:lpstr>
      <vt:lpstr>HYPHOTESIS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Erma Pires Fatima Al Hassan</dc:title>
  <dc:creator>Selma Pires</dc:creator>
  <cp:lastModifiedBy>Fatima</cp:lastModifiedBy>
  <cp:revision>2</cp:revision>
  <dcterms:created xsi:type="dcterms:W3CDTF">2022-06-23T09:03:25Z</dcterms:created>
  <dcterms:modified xsi:type="dcterms:W3CDTF">2022-06-25T12:59:54Z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