
<file path=[Content_Types].xml><?xml version="1.0" encoding="utf-8"?>
<Types xmlns="http://schemas.openxmlformats.org/package/2006/content-types">
  <Default Extension="png" ContentType="image/png"/>
  <Default Extension="m4a" ContentType="audio/mp4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tiff" ContentType="image/tif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4"/>
    <p:sldMasterId id="2147484089" r:id="rId5"/>
    <p:sldMasterId id="2147484110" r:id="rId6"/>
  </p:sldMasterIdLst>
  <p:notesMasterIdLst>
    <p:notesMasterId r:id="rId28"/>
  </p:notesMasterIdLst>
  <p:handoutMasterIdLst>
    <p:handoutMasterId r:id="rId29"/>
  </p:handoutMasterIdLst>
  <p:sldIdLst>
    <p:sldId id="474" r:id="rId7"/>
    <p:sldId id="348" r:id="rId8"/>
    <p:sldId id="543" r:id="rId9"/>
    <p:sldId id="550" r:id="rId10"/>
    <p:sldId id="551" r:id="rId11"/>
    <p:sldId id="552" r:id="rId12"/>
    <p:sldId id="554" r:id="rId13"/>
    <p:sldId id="559" r:id="rId14"/>
    <p:sldId id="504" r:id="rId15"/>
    <p:sldId id="560" r:id="rId16"/>
    <p:sldId id="501" r:id="rId17"/>
    <p:sldId id="553" r:id="rId18"/>
    <p:sldId id="499" r:id="rId19"/>
    <p:sldId id="556" r:id="rId20"/>
    <p:sldId id="555" r:id="rId21"/>
    <p:sldId id="564" r:id="rId22"/>
    <p:sldId id="566" r:id="rId23"/>
    <p:sldId id="562" r:id="rId24"/>
    <p:sldId id="563" r:id="rId25"/>
    <p:sldId id="561" r:id="rId26"/>
    <p:sldId id="565" r:id="rId27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D883FF"/>
    <a:srgbClr val="FF85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93635E-B773-4934-9030-882900373A0B}" v="1" dt="2021-01-25T21:17:15.9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7"/>
    <p:restoredTop sz="94648"/>
  </p:normalViewPr>
  <p:slideViewPr>
    <p:cSldViewPr snapToGrid="0">
      <p:cViewPr varScale="1">
        <p:scale>
          <a:sx n="163" d="100"/>
          <a:sy n="163" d="100"/>
        </p:scale>
        <p:origin x="184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microsoft.com/office/2016/11/relationships/changesInfo" Target="changesInfos/changesInfo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a Loren (1505093)" userId="S::1505093@student.uwtsd.ac.uk::ac0b1e09-9d9c-4e9c-9e4a-2d0d23a90c0d" providerId="AD" clId="Web-{5C93635E-B773-4934-9030-882900373A0B}"/>
    <pc:docChg chg="modSld">
      <pc:chgData name="Nia Loren (1505093)" userId="S::1505093@student.uwtsd.ac.uk::ac0b1e09-9d9c-4e9c-9e4a-2d0d23a90c0d" providerId="AD" clId="Web-{5C93635E-B773-4934-9030-882900373A0B}" dt="2021-01-25T21:17:15.998" v="0" actId="1076"/>
      <pc:docMkLst>
        <pc:docMk/>
      </pc:docMkLst>
      <pc:sldChg chg="modSp">
        <pc:chgData name="Nia Loren (1505093)" userId="S::1505093@student.uwtsd.ac.uk::ac0b1e09-9d9c-4e9c-9e4a-2d0d23a90c0d" providerId="AD" clId="Web-{5C93635E-B773-4934-9030-882900373A0B}" dt="2021-01-25T21:17:15.998" v="0" actId="1076"/>
        <pc:sldMkLst>
          <pc:docMk/>
          <pc:sldMk cId="708828504" sldId="552"/>
        </pc:sldMkLst>
        <pc:picChg chg="mod">
          <ac:chgData name="Nia Loren (1505093)" userId="S::1505093@student.uwtsd.ac.uk::ac0b1e09-9d9c-4e9c-9e4a-2d0d23a90c0d" providerId="AD" clId="Web-{5C93635E-B773-4934-9030-882900373A0B}" dt="2021-01-25T21:17:15.998" v="0" actId="1076"/>
          <ac:picMkLst>
            <pc:docMk/>
            <pc:sldMk cId="708828504" sldId="552"/>
            <ac:picMk id="2" creationId="{F5BA99ED-10D4-EC4C-9D40-89C25B435C74}"/>
          </ac:picMkLst>
        </pc:picChg>
      </pc:sldChg>
    </pc:docChg>
  </pc:docChgLst>
  <pc:docChgLst>
    <pc:chgData name="Gemma Nicole Davies (1605158)" userId="S::1605158@student.uwtsd.ac.uk::f200a0c2-880b-4c0c-bfe7-df5c01389ef2" providerId="AD" clId="Web-{6491B93B-B245-45DF-B5DE-E2B189FD5A17}"/>
    <pc:docChg chg="modSld">
      <pc:chgData name="Gemma Nicole Davies (1605158)" userId="S::1605158@student.uwtsd.ac.uk::f200a0c2-880b-4c0c-bfe7-df5c01389ef2" providerId="AD" clId="Web-{6491B93B-B245-45DF-B5DE-E2B189FD5A17}" dt="2021-01-20T12:41:43.148" v="2" actId="1076"/>
      <pc:docMkLst>
        <pc:docMk/>
      </pc:docMkLst>
      <pc:sldChg chg="modSp modMedia">
        <pc:chgData name="Gemma Nicole Davies (1605158)" userId="S::1605158@student.uwtsd.ac.uk::f200a0c2-880b-4c0c-bfe7-df5c01389ef2" providerId="AD" clId="Web-{6491B93B-B245-45DF-B5DE-E2B189FD5A17}" dt="2021-01-20T12:41:43.148" v="2" actId="1076"/>
        <pc:sldMkLst>
          <pc:docMk/>
          <pc:sldMk cId="3944051180" sldId="553"/>
        </pc:sldMkLst>
        <pc:picChg chg="mod">
          <ac:chgData name="Gemma Nicole Davies (1605158)" userId="S::1605158@student.uwtsd.ac.uk::f200a0c2-880b-4c0c-bfe7-df5c01389ef2" providerId="AD" clId="Web-{6491B93B-B245-45DF-B5DE-E2B189FD5A17}" dt="2021-01-20T12:41:43.148" v="2" actId="1076"/>
          <ac:picMkLst>
            <pc:docMk/>
            <pc:sldMk cId="3944051180" sldId="553"/>
            <ac:picMk id="6" creationId="{1F97C122-9791-AA47-89A0-5EBB54489BE9}"/>
          </ac:picMkLst>
        </pc:picChg>
      </pc:sldChg>
    </pc:docChg>
  </pc:docChgLst>
  <pc:docChgLst>
    <pc:chgData name="Gemma Nicole" userId="f200a0c2-880b-4c0c-bfe7-df5c01389ef2" providerId="ADAL" clId="{3C6516F6-C7EC-44FB-BF14-D48324E45462}"/>
    <pc:docChg chg="custSel modSld">
      <pc:chgData name="Gemma Nicole" userId="f200a0c2-880b-4c0c-bfe7-df5c01389ef2" providerId="ADAL" clId="{3C6516F6-C7EC-44FB-BF14-D48324E45462}" dt="2021-01-21T11:39:41.868" v="0" actId="27636"/>
      <pc:docMkLst>
        <pc:docMk/>
      </pc:docMkLst>
      <pc:sldChg chg="modSp mod">
        <pc:chgData name="Gemma Nicole" userId="f200a0c2-880b-4c0c-bfe7-df5c01389ef2" providerId="ADAL" clId="{3C6516F6-C7EC-44FB-BF14-D48324E45462}" dt="2021-01-21T11:39:41.868" v="0" actId="27636"/>
        <pc:sldMkLst>
          <pc:docMk/>
          <pc:sldMk cId="3674569951" sldId="550"/>
        </pc:sldMkLst>
        <pc:spChg chg="mod">
          <ac:chgData name="Gemma Nicole" userId="f200a0c2-880b-4c0c-bfe7-df5c01389ef2" providerId="ADAL" clId="{3C6516F6-C7EC-44FB-BF14-D48324E45462}" dt="2021-01-21T11:39:41.868" v="0" actId="27636"/>
          <ac:spMkLst>
            <pc:docMk/>
            <pc:sldMk cId="3674569951" sldId="550"/>
            <ac:spMk id="20" creationId="{66D57C1C-E883-3D4C-AFE4-FD0104D69E09}"/>
          </ac:spMkLst>
        </pc:spChg>
      </pc:sldChg>
    </pc:docChg>
  </pc:docChgLst>
  <pc:docChgLst>
    <pc:chgData name="Nia Loren (1505093)" userId="S::1505093@student.uwtsd.ac.uk::ac0b1e09-9d9c-4e9c-9e4a-2d0d23a90c0d" providerId="AD" clId="Web-{61B8D4C1-C219-4950-A5C9-E20635A3A7AD}"/>
    <pc:docChg chg="modSld">
      <pc:chgData name="Nia Loren (1505093)" userId="S::1505093@student.uwtsd.ac.uk::ac0b1e09-9d9c-4e9c-9e4a-2d0d23a90c0d" providerId="AD" clId="Web-{61B8D4C1-C219-4950-A5C9-E20635A3A7AD}" dt="2021-01-19T13:19:22.405" v="0" actId="1076"/>
      <pc:docMkLst>
        <pc:docMk/>
      </pc:docMkLst>
      <pc:sldChg chg="modSp">
        <pc:chgData name="Nia Loren (1505093)" userId="S::1505093@student.uwtsd.ac.uk::ac0b1e09-9d9c-4e9c-9e4a-2d0d23a90c0d" providerId="AD" clId="Web-{61B8D4C1-C219-4950-A5C9-E20635A3A7AD}" dt="2021-01-19T13:19:22.405" v="0" actId="1076"/>
        <pc:sldMkLst>
          <pc:docMk/>
          <pc:sldMk cId="1966026501" sldId="563"/>
        </pc:sldMkLst>
        <pc:picChg chg="mod">
          <ac:chgData name="Nia Loren (1505093)" userId="S::1505093@student.uwtsd.ac.uk::ac0b1e09-9d9c-4e9c-9e4a-2d0d23a90c0d" providerId="AD" clId="Web-{61B8D4C1-C219-4950-A5C9-E20635A3A7AD}" dt="2021-01-19T13:19:22.405" v="0" actId="1076"/>
          <ac:picMkLst>
            <pc:docMk/>
            <pc:sldMk cId="1966026501" sldId="563"/>
            <ac:picMk id="14" creationId="{C31043D4-B611-7646-8B5D-D7371640564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1/26/21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240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3476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1721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6223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/>
              <a:t>Place 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/>
              <a:t>Place Your Picture Here</a:t>
            </a:r>
            <a:endParaRPr lang="ko-KR" altLang="en-US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/>
              <a:t>Place 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1/26/21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3969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CB372-C10B-42D1-955E-058495E69327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7AF-B632-4883-B979-963C65F9F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95883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1/26/21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4" r:id="rId21"/>
    <p:sldLayoutId id="2147484115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3.png"/><Relationship Id="rId4" Type="http://schemas.openxmlformats.org/officeDocument/2006/relationships/hyperlink" Target="https://www.s4c.cymru/clic/programme/802852046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7" Type="http://schemas.openxmlformats.org/officeDocument/2006/relationships/image" Target="../media/image7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tiff"/><Relationship Id="rId3" Type="http://schemas.openxmlformats.org/officeDocument/2006/relationships/image" Target="../media/image2.tiff"/><Relationship Id="rId7" Type="http://schemas.openxmlformats.org/officeDocument/2006/relationships/hyperlink" Target="https://www.youtube.com/watch?v=6ptel9C3Zh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hyperlink" Target="https://www.wales.com/about/culture/mari-lwy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media" Target="../media/media2.m4a"/><Relationship Id="rId7" Type="http://schemas.openxmlformats.org/officeDocument/2006/relationships/slideLayout" Target="../slideLayouts/slideLayout13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5" Type="http://schemas.microsoft.com/office/2007/relationships/media" Target="../media/media3.m4a"/><Relationship Id="rId4" Type="http://schemas.openxmlformats.org/officeDocument/2006/relationships/audio" Target="../media/media2.m4a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8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5.emf"/><Relationship Id="rId5" Type="http://schemas.openxmlformats.org/officeDocument/2006/relationships/image" Target="../media/image24.emf"/><Relationship Id="rId4" Type="http://schemas.openxmlformats.org/officeDocument/2006/relationships/image" Target="../media/image23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5.emf"/><Relationship Id="rId5" Type="http://schemas.openxmlformats.org/officeDocument/2006/relationships/image" Target="../media/image24.emf"/><Relationship Id="rId4" Type="http://schemas.openxmlformats.org/officeDocument/2006/relationships/image" Target="../media/image23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tiff"/><Relationship Id="rId7" Type="http://schemas.openxmlformats.org/officeDocument/2006/relationships/image" Target="../media/image30.tiff"/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9.png"/><Relationship Id="rId5" Type="http://schemas.openxmlformats.org/officeDocument/2006/relationships/hyperlink" Target="https://siop.canolfanpeniarth.org/adnoddau-iaith" TargetMode="External"/><Relationship Id="rId4" Type="http://schemas.openxmlformats.org/officeDocument/2006/relationships/image" Target="../media/image28.tif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iff"/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3.tif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30.tiff"/><Relationship Id="rId3" Type="http://schemas.openxmlformats.org/officeDocument/2006/relationships/slideLayout" Target="../slideLayouts/slideLayout13.xml"/><Relationship Id="rId7" Type="http://schemas.openxmlformats.org/officeDocument/2006/relationships/hyperlink" Target="https://www.youtube.com/watch?v=Rs8UTMyJeM8" TargetMode="External"/><Relationship Id="rId12" Type="http://schemas.openxmlformats.org/officeDocument/2006/relationships/image" Target="../media/image33.tiff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4.png"/><Relationship Id="rId11" Type="http://schemas.openxmlformats.org/officeDocument/2006/relationships/image" Target="../media/image36.png"/><Relationship Id="rId5" Type="http://schemas.openxmlformats.org/officeDocument/2006/relationships/hyperlink" Target="https://www.youtube.com/watch?v=EjSFKgGkSXs" TargetMode="External"/><Relationship Id="rId10" Type="http://schemas.openxmlformats.org/officeDocument/2006/relationships/hyperlink" Target="https://www.youtube.com/watch?v=ULYLcymq968" TargetMode="External"/><Relationship Id="rId4" Type="http://schemas.openxmlformats.org/officeDocument/2006/relationships/image" Target="../media/image31.tiff"/><Relationship Id="rId9" Type="http://schemas.openxmlformats.org/officeDocument/2006/relationships/image" Target="../media/image32.tiff"/><Relationship Id="rId1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tiff"/><Relationship Id="rId3" Type="http://schemas.microsoft.com/office/2007/relationships/media" Target="../media/media6.m4a"/><Relationship Id="rId7" Type="http://schemas.openxmlformats.org/officeDocument/2006/relationships/slideLayout" Target="../slideLayouts/slideLayout13.xml"/><Relationship Id="rId12" Type="http://schemas.openxmlformats.org/officeDocument/2006/relationships/image" Target="../media/image30.tiff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audio" Target="../media/media7.m4a"/><Relationship Id="rId11" Type="http://schemas.openxmlformats.org/officeDocument/2006/relationships/image" Target="../media/image15.png"/><Relationship Id="rId5" Type="http://schemas.microsoft.com/office/2007/relationships/media" Target="../media/media7.m4a"/><Relationship Id="rId10" Type="http://schemas.openxmlformats.org/officeDocument/2006/relationships/image" Target="../media/image38.png"/><Relationship Id="rId4" Type="http://schemas.openxmlformats.org/officeDocument/2006/relationships/audio" Target="../media/media6.m4a"/><Relationship Id="rId9" Type="http://schemas.openxmlformats.org/officeDocument/2006/relationships/hyperlink" Target="https://www.bbc.co.uk/bitesize/articles/zvw4f82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err="1">
                <a:solidFill>
                  <a:schemeClr val="bg1"/>
                </a:solidFill>
              </a:rPr>
              <a:t>Grŵp</a:t>
            </a:r>
            <a:r>
              <a:rPr lang="en-US" sz="2400">
                <a:solidFill>
                  <a:schemeClr val="bg1"/>
                </a:solidFill>
              </a:rPr>
              <a:t> B – </a:t>
            </a:r>
            <a:r>
              <a:rPr lang="en-US" sz="2400" err="1">
                <a:solidFill>
                  <a:schemeClr val="bg1"/>
                </a:solidFill>
              </a:rPr>
              <a:t>Darlith</a:t>
            </a:r>
            <a:r>
              <a:rPr lang="en-US" sz="2400">
                <a:solidFill>
                  <a:schemeClr val="bg1"/>
                </a:solidFill>
              </a:rPr>
              <a:t>/Lecture 11</a:t>
            </a:r>
          </a:p>
          <a:p>
            <a:pPr algn="ctr"/>
            <a:r>
              <a:rPr lang="en-US" sz="2400">
                <a:solidFill>
                  <a:schemeClr val="bg1"/>
                </a:solidFill>
              </a:rPr>
              <a:t>12.1.2021</a:t>
            </a:r>
          </a:p>
          <a:p>
            <a:pPr algn="ctr"/>
            <a:endParaRPr lang="en-US" sz="200">
              <a:solidFill>
                <a:schemeClr val="bg1"/>
              </a:solidFill>
            </a:endParaRPr>
          </a:p>
          <a:p>
            <a:pPr algn="ctr"/>
            <a:endParaRPr lang="en-US" sz="200">
              <a:solidFill>
                <a:schemeClr val="bg1"/>
              </a:solidFill>
            </a:endParaRPr>
          </a:p>
          <a:p>
            <a:pPr algn="ctr"/>
            <a:endParaRPr lang="en-US" sz="200">
              <a:solidFill>
                <a:schemeClr val="bg1"/>
              </a:solidFill>
            </a:endParaRPr>
          </a:p>
          <a:p>
            <a:pPr algn="ctr"/>
            <a:endParaRPr lang="en-US" sz="200">
              <a:solidFill>
                <a:schemeClr val="bg1"/>
              </a:solidFill>
            </a:endParaRPr>
          </a:p>
          <a:p>
            <a:pPr algn="ctr"/>
            <a:endParaRPr lang="en-US" sz="200">
              <a:solidFill>
                <a:schemeClr val="bg1"/>
              </a:solidFill>
            </a:endParaRPr>
          </a:p>
          <a:p>
            <a:pPr algn="ctr"/>
            <a:r>
              <a:rPr lang="en-US" sz="2400" err="1">
                <a:solidFill>
                  <a:schemeClr val="bg1"/>
                </a:solidFill>
              </a:rPr>
              <a:t>Catrin</a:t>
            </a:r>
            <a:r>
              <a:rPr lang="en-US" sz="240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>
              <a:solidFill>
                <a:schemeClr val="bg1"/>
              </a:solidFill>
            </a:endParaRPr>
          </a:p>
          <a:p>
            <a:pPr algn="ctr"/>
            <a:endParaRPr lang="en-US" sz="200">
              <a:solidFill>
                <a:schemeClr val="bg1"/>
              </a:solidFill>
            </a:endParaRPr>
          </a:p>
          <a:p>
            <a:pPr algn="ctr"/>
            <a:endParaRPr lang="en-US" sz="200">
              <a:solidFill>
                <a:schemeClr val="bg1"/>
              </a:solidFill>
            </a:endParaRPr>
          </a:p>
          <a:p>
            <a:pPr algn="ctr"/>
            <a:endParaRPr lang="en-US" sz="200">
              <a:solidFill>
                <a:schemeClr val="bg1"/>
              </a:solidFill>
            </a:endParaRPr>
          </a:p>
          <a:p>
            <a:pPr algn="ctr"/>
            <a:endParaRPr lang="en-US" sz="200">
              <a:solidFill>
                <a:schemeClr val="bg1"/>
              </a:solidFill>
            </a:endParaRPr>
          </a:p>
          <a:p>
            <a:endParaRPr lang="en-US" sz="2400">
              <a:solidFill>
                <a:schemeClr val="bg1"/>
              </a:solidFill>
            </a:endParaRPr>
          </a:p>
          <a:p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>
                <a:solidFill>
                  <a:schemeClr val="bg1"/>
                </a:solidFill>
                <a:latin typeface="Ink Free" panose="03080402000500000000" pitchFamily="66" charset="0"/>
              </a:rPr>
              <a:t> 1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>
                  <a:latin typeface="Tw Cen MT" panose="020B0602020104020603" pitchFamily="34" charset="0"/>
                </a:rPr>
                <a:t>Nod Ac </a:t>
              </a:r>
              <a:r>
                <a:rPr lang="en-US" sz="3600" err="1">
                  <a:latin typeface="Tw Cen MT" panose="020B0602020104020603" pitchFamily="34" charset="0"/>
                </a:rPr>
                <a:t>Amcanion</a:t>
              </a:r>
              <a:br>
                <a:rPr lang="en-US" sz="3600">
                  <a:latin typeface="Tw Cen MT" panose="020B0602020104020603" pitchFamily="34" charset="0"/>
                </a:rPr>
              </a:br>
              <a:r>
                <a:rPr lang="en-US" sz="360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err="1">
                  <a:latin typeface="Tw Cen MT" panose="020B0602020104020603" pitchFamily="34" charset="0"/>
                </a:rPr>
                <a:t>Sesiwn</a:t>
              </a:r>
              <a:r>
                <a:rPr lang="en-US" sz="3200">
                  <a:latin typeface="Tw Cen MT" panose="020B0602020104020603" pitchFamily="34" charset="0"/>
                </a:rPr>
                <a:t> 11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err="1">
                <a:latin typeface="Ink Free" panose="03080402000500000000" pitchFamily="66" charset="0"/>
              </a:rPr>
              <a:t>Llwybr</a:t>
            </a:r>
            <a:r>
              <a:rPr lang="en-US" sz="4500" b="1" cap="none">
                <a:latin typeface="Ink Free" panose="03080402000500000000" pitchFamily="66" charset="0"/>
              </a:rPr>
              <a:t> y </a:t>
            </a:r>
            <a:r>
              <a:rPr lang="en-US" sz="4500" b="1" cap="none" err="1">
                <a:latin typeface="Ink Free" panose="03080402000500000000" pitchFamily="66" charset="0"/>
              </a:rPr>
              <a:t>Gymraeg</a:t>
            </a:r>
            <a:r>
              <a:rPr lang="en-US" sz="4500" b="1" cap="none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>
                <a:latin typeface="Ink Free" panose="03080402000500000000" pitchFamily="66" charset="0"/>
              </a:rPr>
              <a:t> Welsh Pathway </a:t>
            </a:r>
            <a:r>
              <a:rPr lang="en-US" sz="4500" b="1" cap="none" err="1">
                <a:latin typeface="Ink Free" panose="03080402000500000000" pitchFamily="66" charset="0"/>
              </a:rPr>
              <a:t>Blwyddyn</a:t>
            </a:r>
            <a:r>
              <a:rPr lang="en-US" sz="4500" b="1" cap="none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3F0F30C-1E39-DB4A-B88A-2E4A405F4D8F}"/>
              </a:ext>
            </a:extLst>
          </p:cNvPr>
          <p:cNvSpPr txBox="1">
            <a:spLocks/>
          </p:cNvSpPr>
          <p:nvPr/>
        </p:nvSpPr>
        <p:spPr>
          <a:xfrm>
            <a:off x="691285" y="984614"/>
            <a:ext cx="5799629" cy="3981834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err="1">
                <a:latin typeface="Cavolini" panose="03000502040302020204" pitchFamily="66" charset="0"/>
                <a:cs typeface="Cavolini" panose="03000502040302020204" pitchFamily="66" charset="0"/>
              </a:rPr>
              <a:t>Amser</a:t>
            </a:r>
            <a:r>
              <a:rPr lang="en-US" sz="280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err="1">
                <a:latin typeface="Cavolini" panose="03000502040302020204" pitchFamily="66" charset="0"/>
                <a:cs typeface="Cavolini" panose="03000502040302020204" pitchFamily="66" charset="0"/>
              </a:rPr>
              <a:t>cylch</a:t>
            </a:r>
            <a:r>
              <a:rPr lang="en-US" sz="280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US" sz="2800" err="1"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endParaRPr lang="en-US" sz="280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err="1">
                <a:latin typeface="Cavolini" panose="03000502040302020204" pitchFamily="66" charset="0"/>
                <a:cs typeface="Cavolini" panose="03000502040302020204" pitchFamily="66" charset="0"/>
              </a:rPr>
              <a:t>Dyddiau’r</a:t>
            </a:r>
            <a:r>
              <a:rPr lang="en-US" sz="280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err="1"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US" sz="280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err="1">
                <a:latin typeface="Cavolini" panose="03000502040302020204" pitchFamily="66" charset="0"/>
                <a:cs typeface="Cavolini" panose="03000502040302020204" pitchFamily="66" charset="0"/>
              </a:rPr>
              <a:t>Misoedd</a:t>
            </a:r>
            <a:r>
              <a:rPr lang="en-US" sz="280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err="1">
                <a:latin typeface="Cavolini" panose="03000502040302020204" pitchFamily="66" charset="0"/>
                <a:cs typeface="Cavolini" panose="03000502040302020204" pitchFamily="66" charset="0"/>
              </a:rPr>
              <a:t>Flwyddyn</a:t>
            </a:r>
            <a:endParaRPr lang="en-US" sz="280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>
                <a:latin typeface="Cavolini" panose="03000502040302020204" pitchFamily="66" charset="0"/>
                <a:cs typeface="Cavolini" panose="03000502040302020204" pitchFamily="66" charset="0"/>
              </a:rPr>
              <a:t>Y </a:t>
            </a:r>
            <a:r>
              <a:rPr lang="en-US" sz="2800" err="1">
                <a:latin typeface="Cavolini" panose="03000502040302020204" pitchFamily="66" charset="0"/>
                <a:cs typeface="Cavolini" panose="03000502040302020204" pitchFamily="66" charset="0"/>
              </a:rPr>
              <a:t>tymhorau</a:t>
            </a:r>
            <a:endParaRPr lang="en-US" sz="280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7830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065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262359" y="4155311"/>
            <a:ext cx="11667281" cy="227064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Gwyliwch y </a:t>
            </a:r>
            <a:r>
              <a:rPr lang="cy-GB" sz="1700" b="1">
                <a:solidFill>
                  <a:schemeClr val="tx1"/>
                </a:solidFill>
                <a:latin typeface="American Typewriter" panose="02090604020004020304" pitchFamily="18" charset="77"/>
              </a:rPr>
              <a:t>rhaglen</a:t>
            </a: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 (</a:t>
            </a:r>
            <a:r>
              <a:rPr lang="cy-GB" sz="1700" i="1">
                <a:solidFill>
                  <a:schemeClr val="tx1"/>
                </a:solidFill>
                <a:latin typeface="American Typewriter" panose="02090604020004020304" pitchFamily="18" charset="77"/>
              </a:rPr>
              <a:t>programme</a:t>
            </a: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) yma ar Cyw, o’r enw ‘Amser Maith Maith yn Ôl’ </a:t>
            </a:r>
            <a:r>
              <a:rPr lang="cy-GB" sz="1700" i="1">
                <a:solidFill>
                  <a:schemeClr val="tx1"/>
                </a:solidFill>
                <a:latin typeface="American Typewriter" panose="02090604020004020304" pitchFamily="18" charset="77"/>
              </a:rPr>
              <a:t>(‘A long long time ago</a:t>
            </a: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’).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Mae’r rhaglen yn siarad am </a:t>
            </a:r>
            <a:r>
              <a:rPr lang="cy-GB" sz="1700" b="1">
                <a:solidFill>
                  <a:schemeClr val="tx1"/>
                </a:solidFill>
                <a:latin typeface="American Typewriter" panose="02090604020004020304" pitchFamily="18" charset="77"/>
              </a:rPr>
              <a:t>arferion blwyddyn newydd Oes Fictoria </a:t>
            </a: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(</a:t>
            </a:r>
            <a:r>
              <a:rPr lang="cy-GB" sz="1700" i="1">
                <a:solidFill>
                  <a:schemeClr val="tx1"/>
                </a:solidFill>
                <a:latin typeface="American Typewriter" panose="02090604020004020304" pitchFamily="18" charset="77"/>
              </a:rPr>
              <a:t>Victorian Age new year traditions</a:t>
            </a: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).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Mae </a:t>
            </a:r>
            <a:r>
              <a:rPr lang="cy-GB" sz="1700" b="1">
                <a:solidFill>
                  <a:schemeClr val="tx1"/>
                </a:solidFill>
                <a:latin typeface="American Typewriter" panose="02090604020004020304" pitchFamily="18" charset="77"/>
              </a:rPr>
              <a:t>isdeitlau</a:t>
            </a: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 (</a:t>
            </a:r>
            <a:r>
              <a:rPr lang="cy-GB" sz="1700" i="1">
                <a:solidFill>
                  <a:schemeClr val="tx1"/>
                </a:solidFill>
                <a:latin typeface="American Typewriter" panose="02090604020004020304" pitchFamily="18" charset="77"/>
              </a:rPr>
              <a:t>sub-titles</a:t>
            </a: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) i’ch helpu chi.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u="sng">
                <a:solidFill>
                  <a:srgbClr val="FF0000"/>
                </a:solidFill>
                <a:latin typeface="American Typewriter" panose="02090604020004020304" pitchFamily="18" charset="77"/>
              </a:rPr>
              <a:t>Does dim rhaid deall popeth.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Gwyliwch ac atebwch y cwestiynau </a:t>
            </a:r>
            <a:r>
              <a:rPr lang="cy-GB" sz="1700" b="1">
                <a:solidFill>
                  <a:schemeClr val="tx1"/>
                </a:solidFill>
                <a:latin typeface="American Typewriter" panose="02090604020004020304" pitchFamily="18" charset="77"/>
              </a:rPr>
              <a:t>ar y sleid nesa </a:t>
            </a: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(</a:t>
            </a:r>
            <a:r>
              <a:rPr lang="cy-GB" sz="1700" i="1">
                <a:solidFill>
                  <a:schemeClr val="tx1"/>
                </a:solidFill>
                <a:latin typeface="American Typewriter" panose="02090604020004020304" pitchFamily="18" charset="77"/>
              </a:rPr>
              <a:t>on the next slide</a:t>
            </a: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): 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FDF349-3BAA-914F-963C-C97AE41DBCC8}"/>
              </a:ext>
            </a:extLst>
          </p:cNvPr>
          <p:cNvSpPr txBox="1">
            <a:spLocks/>
          </p:cNvSpPr>
          <p:nvPr/>
        </p:nvSpPr>
        <p:spPr>
          <a:xfrm>
            <a:off x="1053296" y="346617"/>
            <a:ext cx="10662454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r>
              <a:rPr lang="en-US" sz="32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     Directed learning</a:t>
            </a:r>
          </a:p>
        </p:txBody>
      </p:sp>
      <p:pic>
        <p:nvPicPr>
          <p:cNvPr id="9" name="Picture 8">
            <a:hlinkClick r:id="rId4"/>
            <a:extLst>
              <a:ext uri="{FF2B5EF4-FFF2-40B4-BE49-F238E27FC236}">
                <a16:creationId xmlns:a16="http://schemas.microsoft.com/office/drawing/2014/main" id="{4C111E1B-AF15-8D4C-AD0B-B78A40A673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204" y="1390116"/>
            <a:ext cx="4389018" cy="2441103"/>
          </a:xfrm>
          <a:prstGeom prst="rect">
            <a:avLst/>
          </a:prstGeom>
        </p:spPr>
      </p:pic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CC89F924-40C9-FD48-AB0E-A33A8135B3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5199356"/>
              </p:ext>
            </p:extLst>
          </p:nvPr>
        </p:nvGraphicFramePr>
        <p:xfrm>
          <a:off x="5130579" y="1528627"/>
          <a:ext cx="6799061" cy="216408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3168469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  <a:gridCol w="3630592">
                  <a:extLst>
                    <a:ext uri="{9D8B030D-6E8A-4147-A177-3AD203B41FA5}">
                      <a16:colId xmlns:a16="http://schemas.microsoft.com/office/drawing/2014/main" val="1668888008"/>
                    </a:ext>
                  </a:extLst>
                </a:gridCol>
              </a:tblGrid>
              <a:tr h="36738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  <a:cs typeface="Cavolini" panose="03000502040302020204" pitchFamily="66" charset="0"/>
                        </a:rPr>
                        <a:t>Help </a:t>
                      </a:r>
                      <a:r>
                        <a:rPr lang="en-US" sz="1400" b="1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  <a:cs typeface="Cavolini" panose="03000502040302020204" pitchFamily="66" charset="0"/>
                        </a:rPr>
                        <a:t>llaw</a:t>
                      </a:r>
                      <a:r>
                        <a:rPr lang="en-US" sz="1400" b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  <a:cs typeface="Cavolini" panose="03000502040302020204" pitchFamily="66" charset="0"/>
                        </a:rPr>
                        <a:t>!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b="1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  <a:p>
                      <a:r>
                        <a:rPr lang="en-US" sz="1400" b="1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blwyddyn</a:t>
                      </a:r>
                      <a:r>
                        <a:rPr lang="en-US" sz="1400" b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400" b="1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newydd</a:t>
                      </a:r>
                      <a:endParaRPr lang="en-US" sz="1400" b="1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400" b="1" i="0">
                        <a:latin typeface="American Typewriter" panose="02090604020004020304" pitchFamily="18" charset="77"/>
                      </a:endParaRPr>
                    </a:p>
                    <a:p>
                      <a:endParaRPr lang="en-US" sz="1400" b="1" i="0">
                        <a:latin typeface="American Typewriter" panose="02090604020004020304" pitchFamily="18" charset="77"/>
                      </a:endParaRPr>
                    </a:p>
                    <a:p>
                      <a:r>
                        <a:rPr lang="en-US" sz="1400" b="1" i="0">
                          <a:latin typeface="American Typewriter" panose="02090604020004020304" pitchFamily="18" charset="77"/>
                        </a:rPr>
                        <a:t>new year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  <a:tr h="216110">
                <a:tc>
                  <a:txBody>
                    <a:bodyPr/>
                    <a:lstStyle/>
                    <a:p>
                      <a:r>
                        <a:rPr lang="en-US" sz="1400" b="1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dathlu</a:t>
                      </a:r>
                      <a:endParaRPr lang="en-US" sz="1400" b="1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i="0">
                          <a:latin typeface="American Typewriter" panose="02090604020004020304" pitchFamily="18" charset="77"/>
                        </a:rPr>
                        <a:t>to celebrate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796343"/>
                  </a:ext>
                </a:extLst>
              </a:tr>
              <a:tr h="216110">
                <a:tc>
                  <a:txBody>
                    <a:bodyPr/>
                    <a:lstStyle/>
                    <a:p>
                      <a:r>
                        <a:rPr lang="en-US" sz="1400" b="1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Calennig</a:t>
                      </a:r>
                      <a:endParaRPr lang="en-US" sz="1400" b="1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i="0">
                          <a:latin typeface="American Typewriter" panose="02090604020004020304" pitchFamily="18" charset="77"/>
                        </a:rPr>
                        <a:t>a new year gift made of apples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0535586"/>
                  </a:ext>
                </a:extLst>
              </a:tr>
              <a:tr h="216110">
                <a:tc>
                  <a:txBody>
                    <a:bodyPr/>
                    <a:lstStyle/>
                    <a:p>
                      <a:r>
                        <a:rPr lang="en-US" sz="1400" b="1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400" b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400" b="1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Calennig</a:t>
                      </a:r>
                      <a:endParaRPr lang="en-US" sz="1400" b="1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i="0">
                          <a:latin typeface="American Typewriter" panose="02090604020004020304" pitchFamily="18" charset="77"/>
                        </a:rPr>
                        <a:t>the song sung around the houses on new year’s day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3556004"/>
                  </a:ext>
                </a:extLst>
              </a:tr>
              <a:tr h="216110">
                <a:tc>
                  <a:txBody>
                    <a:bodyPr/>
                    <a:lstStyle/>
                    <a:p>
                      <a:r>
                        <a:rPr lang="en-US" sz="1400" b="1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ceiniog</a:t>
                      </a:r>
                      <a:r>
                        <a:rPr lang="en-US" sz="1400" b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 / </a:t>
                      </a:r>
                      <a:r>
                        <a:rPr lang="en-US" sz="1400" b="1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dwy</a:t>
                      </a:r>
                      <a:r>
                        <a:rPr lang="en-US" sz="1400" b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400" b="1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geiniog</a:t>
                      </a:r>
                      <a:endParaRPr lang="en-US" sz="1400" b="1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i="0">
                          <a:latin typeface="American Typewriter" panose="02090604020004020304" pitchFamily="18" charset="77"/>
                        </a:rPr>
                        <a:t>penny / two pence (</a:t>
                      </a:r>
                      <a:r>
                        <a:rPr lang="en-US" sz="1400" b="1" i="0" err="1">
                          <a:latin typeface="American Typewriter" panose="02090604020004020304" pitchFamily="18" charset="77"/>
                        </a:rPr>
                        <a:t>tuppence</a:t>
                      </a:r>
                      <a:r>
                        <a:rPr lang="en-US" sz="1400" b="1" i="0">
                          <a:latin typeface="American Typewriter" panose="02090604020004020304" pitchFamily="18" charset="77"/>
                        </a:rPr>
                        <a:t>)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357816"/>
                  </a:ext>
                </a:extLst>
              </a:tr>
            </a:tbl>
          </a:graphicData>
        </a:graphic>
      </p:graphicFrame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4391F02-3963-9D4A-9470-E83C439A31C2}"/>
              </a:ext>
            </a:extLst>
          </p:cNvPr>
          <p:cNvCxnSpPr>
            <a:cxnSpLocks/>
          </p:cNvCxnSpPr>
          <p:nvPr/>
        </p:nvCxnSpPr>
        <p:spPr>
          <a:xfrm flipV="1">
            <a:off x="2708476" y="3565003"/>
            <a:ext cx="0" cy="729205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7039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98" y="20065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3434372" y="876768"/>
            <a:ext cx="5369052" cy="72719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>
                <a:solidFill>
                  <a:schemeClr val="tx1"/>
                </a:solidFill>
                <a:latin typeface="American Typewriter" panose="02090604020004020304" pitchFamily="18" charset="77"/>
              </a:rPr>
              <a:t>1. Ail-ysgrifennwch y brawddegau sy’n GYWIR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>
                <a:solidFill>
                  <a:schemeClr val="tx1"/>
                </a:solidFill>
                <a:latin typeface="American Typewriter" panose="02090604020004020304" pitchFamily="18" charset="77"/>
              </a:rPr>
              <a:t>(Re-write the sentences that are correct)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FDF349-3BAA-914F-963C-C97AE41DBCC8}"/>
              </a:ext>
            </a:extLst>
          </p:cNvPr>
          <p:cNvSpPr txBox="1">
            <a:spLocks/>
          </p:cNvSpPr>
          <p:nvPr/>
        </p:nvSpPr>
        <p:spPr>
          <a:xfrm>
            <a:off x="1053296" y="346617"/>
            <a:ext cx="10662454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r>
              <a:rPr lang="en-US" sz="32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     Directed learning</a:t>
            </a:r>
          </a:p>
        </p:txBody>
      </p:sp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32FB6A0C-5140-B045-934E-A717B85B18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9838010"/>
              </p:ext>
            </p:extLst>
          </p:nvPr>
        </p:nvGraphicFramePr>
        <p:xfrm>
          <a:off x="256572" y="1662562"/>
          <a:ext cx="11678856" cy="182880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5656146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  <a:gridCol w="6022710">
                  <a:extLst>
                    <a:ext uri="{9D8B030D-6E8A-4147-A177-3AD203B41FA5}">
                      <a16:colId xmlns:a16="http://schemas.microsoft.com/office/drawing/2014/main" val="1668888008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defnyddio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afalau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wneud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defnyddio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orennau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wneud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Mae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merched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Mae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bechgyn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79634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cael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ceiniog</a:t>
                      </a:r>
                      <a:r>
                        <a:rPr lang="en-US" sz="1600" b="1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neu</a:t>
                      </a:r>
                      <a:r>
                        <a:rPr lang="en-US" sz="1600" b="1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gacen</a:t>
                      </a:r>
                      <a:r>
                        <a:rPr lang="en-US" sz="1600" b="1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am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ganu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cael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cawl</a:t>
                      </a:r>
                      <a:r>
                        <a:rPr lang="en-US" sz="1600" b="1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neu</a:t>
                      </a:r>
                      <a:r>
                        <a:rPr lang="en-US" sz="1600" b="1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losin</a:t>
                      </a:r>
                      <a:r>
                        <a:rPr lang="en-US" sz="1600" b="1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am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ganu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232887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cyn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cinio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ar</a:t>
                      </a:r>
                      <a:r>
                        <a:rPr lang="en-US" sz="1600" b="1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ôl</a:t>
                      </a:r>
                      <a:r>
                        <a:rPr lang="en-US" sz="1600" b="1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cinio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60152"/>
                  </a:ext>
                </a:extLst>
              </a:tr>
            </a:tbl>
          </a:graphicData>
        </a:graphic>
      </p:graphicFrame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BE9F2863-A71E-2B44-8310-FA253D18B04C}"/>
              </a:ext>
            </a:extLst>
          </p:cNvPr>
          <p:cNvSpPr/>
          <p:nvPr/>
        </p:nvSpPr>
        <p:spPr>
          <a:xfrm>
            <a:off x="297313" y="3259096"/>
            <a:ext cx="5415349" cy="1100231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>
                <a:solidFill>
                  <a:schemeClr val="tx1"/>
                </a:solidFill>
                <a:latin typeface="American Typewriter" panose="02090604020004020304" pitchFamily="18" charset="77"/>
              </a:rPr>
              <a:t>2. Gan ddefnyddio’r patrymau a ddysgwyd y tymor diwethaf, disgrifiwch y pethau yma :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>
                <a:solidFill>
                  <a:schemeClr val="tx1"/>
                </a:solidFill>
                <a:latin typeface="American Typewriter" panose="02090604020004020304" pitchFamily="18" charset="77"/>
              </a:rPr>
              <a:t>(Using the patterns we learnt last term, describe these items : 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6BF990-091D-FD42-A817-D1FCF1D68A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7956" y="4503776"/>
            <a:ext cx="1494992" cy="1180257"/>
          </a:xfrm>
          <a:prstGeom prst="rect">
            <a:avLst/>
          </a:prstGeom>
        </p:spPr>
      </p:pic>
      <p:sp>
        <p:nvSpPr>
          <p:cNvPr id="12" name="Title 6">
            <a:extLst>
              <a:ext uri="{FF2B5EF4-FFF2-40B4-BE49-F238E27FC236}">
                <a16:creationId xmlns:a16="http://schemas.microsoft.com/office/drawing/2014/main" id="{D54C4C1D-4799-C642-B572-B11285E44801}"/>
              </a:ext>
            </a:extLst>
          </p:cNvPr>
          <p:cNvSpPr txBox="1">
            <a:spLocks/>
          </p:cNvSpPr>
          <p:nvPr/>
        </p:nvSpPr>
        <p:spPr>
          <a:xfrm>
            <a:off x="-77680" y="5783397"/>
            <a:ext cx="2127813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err="1">
                <a:latin typeface="American Typewriter" panose="02090604020004020304" pitchFamily="18" charset="77"/>
              </a:rPr>
              <a:t>Calennig</a:t>
            </a:r>
            <a:endParaRPr lang="en-US" sz="1800" b="1" cap="none">
              <a:latin typeface="American Typewriter" panose="02090604020004020304" pitchFamily="18" charset="77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0AB125B-478C-1F41-B881-99B4E8AD67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39522" y="4443354"/>
            <a:ext cx="1342667" cy="1378000"/>
          </a:xfrm>
          <a:prstGeom prst="rect">
            <a:avLst/>
          </a:prstGeom>
        </p:spPr>
      </p:pic>
      <p:sp>
        <p:nvSpPr>
          <p:cNvPr id="16" name="Title 6">
            <a:extLst>
              <a:ext uri="{FF2B5EF4-FFF2-40B4-BE49-F238E27FC236}">
                <a16:creationId xmlns:a16="http://schemas.microsoft.com/office/drawing/2014/main" id="{235BD71B-15C6-0F48-9993-C38E9777EA6E}"/>
              </a:ext>
            </a:extLst>
          </p:cNvPr>
          <p:cNvSpPr txBox="1">
            <a:spLocks/>
          </p:cNvSpPr>
          <p:nvPr/>
        </p:nvSpPr>
        <p:spPr>
          <a:xfrm>
            <a:off x="1310344" y="5787485"/>
            <a:ext cx="277179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err="1">
                <a:latin typeface="American Typewriter" panose="02090604020004020304" pitchFamily="18" charset="77"/>
              </a:rPr>
              <a:t>dillad</a:t>
            </a:r>
            <a:r>
              <a:rPr lang="en-US" sz="1800" b="1" cap="none">
                <a:latin typeface="American Typewriter" panose="02090604020004020304" pitchFamily="18" charset="77"/>
              </a:rPr>
              <a:t> y plant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942AC04-E69E-9A45-8DC9-329FB95086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8763" y="4443354"/>
            <a:ext cx="2064542" cy="1200805"/>
          </a:xfrm>
          <a:prstGeom prst="rect">
            <a:avLst/>
          </a:prstGeom>
        </p:spPr>
      </p:pic>
      <p:sp>
        <p:nvSpPr>
          <p:cNvPr id="19" name="Title 6">
            <a:extLst>
              <a:ext uri="{FF2B5EF4-FFF2-40B4-BE49-F238E27FC236}">
                <a16:creationId xmlns:a16="http://schemas.microsoft.com/office/drawing/2014/main" id="{459AE933-6CE1-CB4A-8AC3-F20B31559244}"/>
              </a:ext>
            </a:extLst>
          </p:cNvPr>
          <p:cNvSpPr txBox="1">
            <a:spLocks/>
          </p:cNvSpPr>
          <p:nvPr/>
        </p:nvSpPr>
        <p:spPr>
          <a:xfrm>
            <a:off x="3240648" y="5798533"/>
            <a:ext cx="2860772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>
                <a:latin typeface="American Typewriter" panose="02090604020004020304" pitchFamily="18" charset="77"/>
              </a:rPr>
              <a:t>y </a:t>
            </a:r>
            <a:r>
              <a:rPr lang="en-US" sz="1800" b="1" cap="none" err="1">
                <a:latin typeface="American Typewriter" panose="02090604020004020304" pitchFamily="18" charset="77"/>
              </a:rPr>
              <a:t>cacennau</a:t>
            </a:r>
            <a:endParaRPr lang="en-US" sz="1800" b="1" cap="none">
              <a:latin typeface="American Typewriter" panose="02090604020004020304" pitchFamily="18" charset="77"/>
            </a:endParaRPr>
          </a:p>
        </p:txBody>
      </p: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66D57C1C-E883-3D4C-AFE4-FD0104D69E09}"/>
              </a:ext>
            </a:extLst>
          </p:cNvPr>
          <p:cNvSpPr txBox="1">
            <a:spLocks/>
          </p:cNvSpPr>
          <p:nvPr/>
        </p:nvSpPr>
        <p:spPr>
          <a:xfrm>
            <a:off x="5937380" y="4443354"/>
            <a:ext cx="3397739" cy="18527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Help </a:t>
            </a:r>
            <a:r>
              <a:rPr lang="en-US" sz="1600" b="1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llaw</a:t>
            </a:r>
            <a:r>
              <a:rPr lang="en-US" sz="1600" b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600" b="1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>
                <a:latin typeface="American Typewriter" panose="02090604020004020304" pitchFamily="18" charset="77"/>
                <a:cs typeface="Cavolini" panose="03000502040302020204" pitchFamily="66" charset="0"/>
              </a:rPr>
              <a:t>Mae </a:t>
            </a:r>
            <a:r>
              <a:rPr lang="en-US" sz="16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e’n</a:t>
            </a:r>
            <a:r>
              <a:rPr lang="en-US" sz="1600" b="1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1600" i="1">
                <a:latin typeface="American Typewriter" panose="02090604020004020304" pitchFamily="18" charset="77"/>
                <a:cs typeface="Cavolini" panose="03000502040302020204" pitchFamily="66" charset="0"/>
              </a:rPr>
              <a:t>(It is…)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>
                <a:latin typeface="American Typewriter" panose="02090604020004020304" pitchFamily="18" charset="77"/>
                <a:cs typeface="Cavolini" panose="03000502040302020204" pitchFamily="66" charset="0"/>
              </a:rPr>
              <a:t>Mae … </a:t>
            </a:r>
            <a:r>
              <a:rPr lang="en-US" sz="16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gyda</a:t>
            </a:r>
            <a:r>
              <a:rPr lang="en-US" sz="1600" b="1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6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fe</a:t>
            </a:r>
            <a:r>
              <a:rPr lang="en-US" sz="1600" b="1">
                <a:latin typeface="American Typewriter" panose="02090604020004020304" pitchFamily="18" charset="77"/>
                <a:cs typeface="Cavolini" panose="03000502040302020204" pitchFamily="66" charset="0"/>
              </a:rPr>
              <a:t>. </a:t>
            </a:r>
            <a:r>
              <a:rPr lang="en-US" sz="1600" i="1">
                <a:latin typeface="American Typewriter" panose="02090604020004020304" pitchFamily="18" charset="77"/>
                <a:cs typeface="Cavolini" panose="03000502040302020204" pitchFamily="66" charset="0"/>
              </a:rPr>
              <a:t>(It has…)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600" i="1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Maen</a:t>
            </a:r>
            <a:r>
              <a:rPr lang="en-US" sz="1600" b="1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6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nhw’n</a:t>
            </a:r>
            <a:r>
              <a:rPr lang="en-US" sz="1600" b="1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1600" i="1">
                <a:latin typeface="American Typewriter" panose="02090604020004020304" pitchFamily="18" charset="77"/>
                <a:cs typeface="Cavolini" panose="03000502040302020204" pitchFamily="66" charset="0"/>
              </a:rPr>
              <a:t>(They are…)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>
                <a:latin typeface="American Typewriter" panose="02090604020004020304" pitchFamily="18" charset="77"/>
                <a:cs typeface="Cavolini" panose="03000502040302020204" pitchFamily="66" charset="0"/>
              </a:rPr>
              <a:t>Mae … </a:t>
            </a:r>
            <a:r>
              <a:rPr lang="en-US" sz="16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gyda</a:t>
            </a:r>
            <a:r>
              <a:rPr lang="en-US" sz="1600" b="1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6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nhw</a:t>
            </a:r>
            <a:r>
              <a:rPr lang="en-US" sz="1600" b="1">
                <a:latin typeface="American Typewriter" panose="02090604020004020304" pitchFamily="18" charset="77"/>
                <a:cs typeface="Cavolini" panose="03000502040302020204" pitchFamily="66" charset="0"/>
              </a:rPr>
              <a:t>. </a:t>
            </a:r>
            <a:r>
              <a:rPr lang="en-US" sz="1600" i="1">
                <a:latin typeface="American Typewriter" panose="02090604020004020304" pitchFamily="18" charset="77"/>
                <a:cs typeface="Cavolini" panose="03000502040302020204" pitchFamily="66" charset="0"/>
              </a:rPr>
              <a:t>(They have…)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600" i="1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EB83D366-BA01-774C-A1D8-8048DB8646CF}"/>
              </a:ext>
            </a:extLst>
          </p:cNvPr>
          <p:cNvSpPr/>
          <p:nvPr/>
        </p:nvSpPr>
        <p:spPr>
          <a:xfrm>
            <a:off x="5824819" y="3286208"/>
            <a:ext cx="6154442" cy="72719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>
                <a:solidFill>
                  <a:schemeClr val="tx1"/>
                </a:solidFill>
                <a:latin typeface="American Typewriter" panose="02090604020004020304" pitchFamily="18" charset="77"/>
              </a:rPr>
              <a:t>3. Beth ydy hwn? Ymchwiliwch erbyn wythnos nesaf! :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>
                <a:solidFill>
                  <a:schemeClr val="tx1"/>
                </a:solidFill>
                <a:latin typeface="American Typewriter" panose="02090604020004020304" pitchFamily="18" charset="77"/>
              </a:rPr>
              <a:t>(What is this? Find out by next week! : )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DB0FF191-34A2-5147-866D-C20500A5F5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69194" y="4527584"/>
            <a:ext cx="2377217" cy="1579649"/>
          </a:xfrm>
          <a:prstGeom prst="rect">
            <a:avLst/>
          </a:prstGeom>
        </p:spPr>
      </p:pic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DCE6EDD4-9CCA-2144-BE0B-857D34FFFE3F}"/>
              </a:ext>
            </a:extLst>
          </p:cNvPr>
          <p:cNvCxnSpPr>
            <a:cxnSpLocks/>
          </p:cNvCxnSpPr>
          <p:nvPr/>
        </p:nvCxnSpPr>
        <p:spPr>
          <a:xfrm>
            <a:off x="10116410" y="4064796"/>
            <a:ext cx="523058" cy="434894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4569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08" y="7754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256572" y="984734"/>
            <a:ext cx="7435617" cy="342919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>
                <a:solidFill>
                  <a:schemeClr val="tx1"/>
                </a:solidFill>
                <a:latin typeface="American Typewriter" panose="02090604020004020304" pitchFamily="18" charset="77"/>
              </a:rPr>
              <a:t>1. Y brawddegau sy’n GYWIR: </a:t>
            </a:r>
            <a:r>
              <a:rPr lang="cy-GB" sz="1600">
                <a:solidFill>
                  <a:schemeClr val="tx1"/>
                </a:solidFill>
                <a:latin typeface="American Typewriter" panose="02090604020004020304" pitchFamily="18" charset="77"/>
              </a:rPr>
              <a:t>(the correct sentences)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FDF349-3BAA-914F-963C-C97AE41DBCC8}"/>
              </a:ext>
            </a:extLst>
          </p:cNvPr>
          <p:cNvSpPr txBox="1">
            <a:spLocks/>
          </p:cNvSpPr>
          <p:nvPr/>
        </p:nvSpPr>
        <p:spPr>
          <a:xfrm>
            <a:off x="1053296" y="346617"/>
            <a:ext cx="10662454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cap="none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28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2800" b="1" cap="none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r>
              <a:rPr lang="en-US" sz="28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 - </a:t>
            </a:r>
            <a:r>
              <a:rPr lang="en-US" sz="2800" b="1" cap="none" err="1">
                <a:solidFill>
                  <a:schemeClr val="accent6"/>
                </a:solidFill>
                <a:latin typeface="American Typewriter" panose="02090604020004020304" pitchFamily="18" charset="77"/>
              </a:rPr>
              <a:t>atebion</a:t>
            </a:r>
            <a:r>
              <a:rPr lang="en-US" sz="28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    Directed learning - </a:t>
            </a:r>
            <a:r>
              <a:rPr lang="en-US" sz="2800" b="1" cap="none">
                <a:solidFill>
                  <a:schemeClr val="accent6"/>
                </a:solidFill>
                <a:latin typeface="American Typewriter" panose="02090604020004020304" pitchFamily="18" charset="77"/>
              </a:rPr>
              <a:t>answers</a:t>
            </a:r>
          </a:p>
        </p:txBody>
      </p:sp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32FB6A0C-5140-B045-934E-A717B85B18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3986679"/>
              </p:ext>
            </p:extLst>
          </p:nvPr>
        </p:nvGraphicFramePr>
        <p:xfrm>
          <a:off x="256572" y="1380041"/>
          <a:ext cx="11678856" cy="182880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5656146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  <a:gridCol w="6022710">
                  <a:extLst>
                    <a:ext uri="{9D8B030D-6E8A-4147-A177-3AD203B41FA5}">
                      <a16:colId xmlns:a16="http://schemas.microsoft.com/office/drawing/2014/main" val="1668888008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defnyddio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afalau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wneud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defnyddio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orennau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wneud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Mae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merched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Mae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bechgyn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79634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cael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ceiniog</a:t>
                      </a:r>
                      <a:r>
                        <a:rPr lang="en-US" sz="1600" b="1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neu</a:t>
                      </a:r>
                      <a:r>
                        <a:rPr lang="en-US" sz="1600" b="1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gacen</a:t>
                      </a:r>
                      <a:r>
                        <a:rPr lang="en-US" sz="1600" b="1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am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ganu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cael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cawl</a:t>
                      </a:r>
                      <a:r>
                        <a:rPr lang="en-US" sz="1600" b="1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neu</a:t>
                      </a:r>
                      <a:r>
                        <a:rPr lang="en-US" sz="1600" b="1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losin</a:t>
                      </a:r>
                      <a:r>
                        <a:rPr lang="en-US" sz="1600" b="1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am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ganu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232887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cyn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cinio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ar</a:t>
                      </a:r>
                      <a:r>
                        <a:rPr lang="en-US" sz="1600" b="1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err="1">
                          <a:latin typeface="American Typewriter" panose="02090604020004020304" pitchFamily="18" charset="77"/>
                        </a:rPr>
                        <a:t>ôl</a:t>
                      </a:r>
                      <a:r>
                        <a:rPr lang="en-US" sz="1600" b="1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err="1">
                          <a:latin typeface="American Typewriter" panose="02090604020004020304" pitchFamily="18" charset="77"/>
                        </a:rPr>
                        <a:t>cinio</a:t>
                      </a:r>
                      <a:r>
                        <a:rPr lang="en-US" sz="1600" b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60152"/>
                  </a:ext>
                </a:extLst>
              </a:tr>
            </a:tbl>
          </a:graphicData>
        </a:graphic>
      </p:graphicFrame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BE9F2863-A71E-2B44-8310-FA253D18B04C}"/>
              </a:ext>
            </a:extLst>
          </p:cNvPr>
          <p:cNvSpPr/>
          <p:nvPr/>
        </p:nvSpPr>
        <p:spPr>
          <a:xfrm>
            <a:off x="147418" y="2896297"/>
            <a:ext cx="5415349" cy="322456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>
                <a:solidFill>
                  <a:schemeClr val="tx1"/>
                </a:solidFill>
                <a:latin typeface="American Typewriter" panose="02090604020004020304" pitchFamily="18" charset="77"/>
              </a:rPr>
              <a:t>2. Disgrifiwch y pethau yma: </a:t>
            </a:r>
            <a:r>
              <a:rPr lang="cy-GB" sz="1600">
                <a:solidFill>
                  <a:schemeClr val="tx1"/>
                </a:solidFill>
                <a:latin typeface="American Typewriter" panose="02090604020004020304" pitchFamily="18" charset="77"/>
              </a:rPr>
              <a:t>(Describe these :)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6BF990-091D-FD42-A817-D1FCF1D68A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369" y="3307032"/>
            <a:ext cx="1494992" cy="1180257"/>
          </a:xfrm>
          <a:prstGeom prst="rect">
            <a:avLst/>
          </a:prstGeom>
        </p:spPr>
      </p:pic>
      <p:sp>
        <p:nvSpPr>
          <p:cNvPr id="12" name="Title 6">
            <a:extLst>
              <a:ext uri="{FF2B5EF4-FFF2-40B4-BE49-F238E27FC236}">
                <a16:creationId xmlns:a16="http://schemas.microsoft.com/office/drawing/2014/main" id="{D54C4C1D-4799-C642-B572-B11285E44801}"/>
              </a:ext>
            </a:extLst>
          </p:cNvPr>
          <p:cNvSpPr txBox="1">
            <a:spLocks/>
          </p:cNvSpPr>
          <p:nvPr/>
        </p:nvSpPr>
        <p:spPr>
          <a:xfrm>
            <a:off x="-84426" y="4490518"/>
            <a:ext cx="2127813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err="1">
                <a:latin typeface="American Typewriter" panose="02090604020004020304" pitchFamily="18" charset="77"/>
              </a:rPr>
              <a:t>Calennig</a:t>
            </a:r>
            <a:endParaRPr lang="en-US" sz="1800" b="1" cap="none">
              <a:latin typeface="American Typewriter" panose="02090604020004020304" pitchFamily="18" charset="77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0AB125B-478C-1F41-B881-99B4E8AD67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3806" y="3308886"/>
            <a:ext cx="1195543" cy="1227004"/>
          </a:xfrm>
          <a:prstGeom prst="rect">
            <a:avLst/>
          </a:prstGeom>
        </p:spPr>
      </p:pic>
      <p:sp>
        <p:nvSpPr>
          <p:cNvPr id="16" name="Title 6">
            <a:extLst>
              <a:ext uri="{FF2B5EF4-FFF2-40B4-BE49-F238E27FC236}">
                <a16:creationId xmlns:a16="http://schemas.microsoft.com/office/drawing/2014/main" id="{235BD71B-15C6-0F48-9993-C38E9777EA6E}"/>
              </a:ext>
            </a:extLst>
          </p:cNvPr>
          <p:cNvSpPr txBox="1">
            <a:spLocks/>
          </p:cNvSpPr>
          <p:nvPr/>
        </p:nvSpPr>
        <p:spPr>
          <a:xfrm>
            <a:off x="1688335" y="4458551"/>
            <a:ext cx="277179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err="1">
                <a:latin typeface="American Typewriter" panose="02090604020004020304" pitchFamily="18" charset="77"/>
              </a:rPr>
              <a:t>dillad</a:t>
            </a:r>
            <a:r>
              <a:rPr lang="en-US" sz="1800" b="1" cap="none">
                <a:latin typeface="American Typewriter" panose="02090604020004020304" pitchFamily="18" charset="77"/>
              </a:rPr>
              <a:t> y plant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942AC04-E69E-9A45-8DC9-329FB95086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4679" y="3314124"/>
            <a:ext cx="2064542" cy="1200805"/>
          </a:xfrm>
          <a:prstGeom prst="rect">
            <a:avLst/>
          </a:prstGeom>
        </p:spPr>
      </p:pic>
      <p:sp>
        <p:nvSpPr>
          <p:cNvPr id="19" name="Title 6">
            <a:extLst>
              <a:ext uri="{FF2B5EF4-FFF2-40B4-BE49-F238E27FC236}">
                <a16:creationId xmlns:a16="http://schemas.microsoft.com/office/drawing/2014/main" id="{459AE933-6CE1-CB4A-8AC3-F20B31559244}"/>
              </a:ext>
            </a:extLst>
          </p:cNvPr>
          <p:cNvSpPr txBox="1">
            <a:spLocks/>
          </p:cNvSpPr>
          <p:nvPr/>
        </p:nvSpPr>
        <p:spPr>
          <a:xfrm>
            <a:off x="3756070" y="4445876"/>
            <a:ext cx="2860772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>
                <a:latin typeface="American Typewriter" panose="02090604020004020304" pitchFamily="18" charset="77"/>
              </a:rPr>
              <a:t>y </a:t>
            </a:r>
            <a:r>
              <a:rPr lang="en-US" sz="1800" b="1" cap="none" err="1">
                <a:latin typeface="American Typewriter" panose="02090604020004020304" pitchFamily="18" charset="77"/>
              </a:rPr>
              <a:t>cacennau</a:t>
            </a:r>
            <a:endParaRPr lang="en-US" sz="1800" b="1" cap="none">
              <a:latin typeface="American Typewriter" panose="02090604020004020304" pitchFamily="18" charset="77"/>
            </a:endParaRPr>
          </a:p>
        </p:txBody>
      </p: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66D57C1C-E883-3D4C-AFE4-FD0104D69E09}"/>
              </a:ext>
            </a:extLst>
          </p:cNvPr>
          <p:cNvSpPr txBox="1">
            <a:spLocks/>
          </p:cNvSpPr>
          <p:nvPr/>
        </p:nvSpPr>
        <p:spPr>
          <a:xfrm>
            <a:off x="39731" y="5832343"/>
            <a:ext cx="2103084" cy="939743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Help </a:t>
            </a:r>
            <a:r>
              <a:rPr lang="en-US" sz="1200" b="1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llaw</a:t>
            </a:r>
            <a:r>
              <a:rPr lang="en-US" sz="1200" b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200" b="1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>
                <a:latin typeface="American Typewriter" panose="02090604020004020304" pitchFamily="18" charset="77"/>
                <a:cs typeface="Cavolini" panose="03000502040302020204" pitchFamily="66" charset="0"/>
              </a:rPr>
              <a:t>Mae </a:t>
            </a:r>
            <a:r>
              <a:rPr lang="en-US" sz="12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e’n</a:t>
            </a:r>
            <a:r>
              <a:rPr lang="en-US" sz="1200" b="1">
                <a:latin typeface="American Typewriter" panose="02090604020004020304" pitchFamily="18" charset="77"/>
                <a:cs typeface="Cavolini" panose="03000502040302020204" pitchFamily="66" charset="0"/>
              </a:rPr>
              <a:t>…</a:t>
            </a:r>
            <a:r>
              <a:rPr lang="en-US" sz="1200" i="1">
                <a:latin typeface="American Typewriter" panose="02090604020004020304" pitchFamily="18" charset="77"/>
                <a:cs typeface="Cavolini" panose="03000502040302020204" pitchFamily="66" charset="0"/>
              </a:rPr>
              <a:t>(It is…)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>
                <a:latin typeface="American Typewriter" panose="02090604020004020304" pitchFamily="18" charset="77"/>
                <a:cs typeface="Cavolini" panose="03000502040302020204" pitchFamily="66" charset="0"/>
              </a:rPr>
              <a:t>Mae … </a:t>
            </a:r>
            <a:r>
              <a:rPr lang="en-US" sz="12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gyda</a:t>
            </a:r>
            <a:r>
              <a:rPr lang="en-US" sz="1200" b="1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2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fe</a:t>
            </a:r>
            <a:r>
              <a:rPr lang="en-US" sz="1200" b="1">
                <a:latin typeface="American Typewriter" panose="02090604020004020304" pitchFamily="18" charset="77"/>
                <a:cs typeface="Cavolini" panose="03000502040302020204" pitchFamily="66" charset="0"/>
              </a:rPr>
              <a:t>. </a:t>
            </a:r>
            <a:r>
              <a:rPr lang="en-US" sz="1200" i="1">
                <a:latin typeface="American Typewriter" panose="02090604020004020304" pitchFamily="18" charset="77"/>
                <a:cs typeface="Cavolini" panose="03000502040302020204" pitchFamily="66" charset="0"/>
              </a:rPr>
              <a:t>(It has…)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200" i="1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Maen</a:t>
            </a:r>
            <a:r>
              <a:rPr lang="en-US" sz="1200" b="1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2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nhw’n</a:t>
            </a:r>
            <a:r>
              <a:rPr lang="en-US" sz="1200" b="1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1200" i="1">
                <a:latin typeface="American Typewriter" panose="02090604020004020304" pitchFamily="18" charset="77"/>
                <a:cs typeface="Cavolini" panose="03000502040302020204" pitchFamily="66" charset="0"/>
              </a:rPr>
              <a:t>(They are…)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>
                <a:latin typeface="American Typewriter" panose="02090604020004020304" pitchFamily="18" charset="77"/>
                <a:cs typeface="Cavolini" panose="03000502040302020204" pitchFamily="66" charset="0"/>
              </a:rPr>
              <a:t>Mae … </a:t>
            </a:r>
            <a:r>
              <a:rPr lang="en-US" sz="12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gyda</a:t>
            </a:r>
            <a:r>
              <a:rPr lang="en-US" sz="1200" b="1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2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nhw</a:t>
            </a:r>
            <a:r>
              <a:rPr lang="en-US" sz="1200" b="1">
                <a:latin typeface="American Typewriter" panose="02090604020004020304" pitchFamily="18" charset="77"/>
                <a:cs typeface="Cavolini" panose="03000502040302020204" pitchFamily="66" charset="0"/>
              </a:rPr>
              <a:t>. </a:t>
            </a:r>
            <a:r>
              <a:rPr lang="en-US" sz="1200" i="1">
                <a:latin typeface="American Typewriter" panose="02090604020004020304" pitchFamily="18" charset="77"/>
                <a:cs typeface="Cavolini" panose="03000502040302020204" pitchFamily="66" charset="0"/>
              </a:rPr>
              <a:t>(They have…)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EB83D366-BA01-774C-A1D8-8048DB8646CF}"/>
              </a:ext>
            </a:extLst>
          </p:cNvPr>
          <p:cNvSpPr/>
          <p:nvPr/>
        </p:nvSpPr>
        <p:spPr>
          <a:xfrm>
            <a:off x="6977717" y="2885380"/>
            <a:ext cx="3794825" cy="30964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>
                <a:solidFill>
                  <a:schemeClr val="tx1"/>
                </a:solidFill>
                <a:latin typeface="American Typewriter" panose="02090604020004020304" pitchFamily="18" charset="77"/>
              </a:rPr>
              <a:t>3. Beth ydy hwn? </a:t>
            </a:r>
            <a:r>
              <a:rPr lang="cy-GB" sz="1600">
                <a:solidFill>
                  <a:schemeClr val="tx1"/>
                </a:solidFill>
                <a:latin typeface="American Typewriter" panose="02090604020004020304" pitchFamily="18" charset="77"/>
              </a:rPr>
              <a:t>(What is this?)</a:t>
            </a:r>
          </a:p>
        </p:txBody>
      </p:sp>
      <p:pic>
        <p:nvPicPr>
          <p:cNvPr id="23" name="Picture 22">
            <a:hlinkClick r:id="rId7"/>
            <a:extLst>
              <a:ext uri="{FF2B5EF4-FFF2-40B4-BE49-F238E27FC236}">
                <a16:creationId xmlns:a16="http://schemas.microsoft.com/office/drawing/2014/main" id="{DB0FF191-34A2-5147-866D-C20500A5F5F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4551" y="3311888"/>
            <a:ext cx="2377217" cy="1579649"/>
          </a:xfrm>
          <a:prstGeom prst="rect">
            <a:avLst/>
          </a:prstGeom>
        </p:spPr>
      </p:pic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DCE6EDD4-9CCA-2144-BE0B-857D34FFFE3F}"/>
              </a:ext>
            </a:extLst>
          </p:cNvPr>
          <p:cNvCxnSpPr>
            <a:cxnSpLocks/>
          </p:cNvCxnSpPr>
          <p:nvPr/>
        </p:nvCxnSpPr>
        <p:spPr>
          <a:xfrm flipH="1">
            <a:off x="9086785" y="3230599"/>
            <a:ext cx="525383" cy="522786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4747BD2C-2A6D-C24D-8329-383EA6AD166D}"/>
              </a:ext>
            </a:extLst>
          </p:cNvPr>
          <p:cNvSpPr/>
          <p:nvPr/>
        </p:nvSpPr>
        <p:spPr>
          <a:xfrm>
            <a:off x="49160" y="4889221"/>
            <a:ext cx="1885453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b="1">
                <a:latin typeface="American Typewriter" panose="02090604020004020304" pitchFamily="18" charset="77"/>
                <a:cs typeface="Cavolini" panose="03000502040302020204" pitchFamily="66" charset="0"/>
              </a:rPr>
              <a:t>Mae </a:t>
            </a:r>
            <a:r>
              <a:rPr lang="en-US" sz="14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e’n</a:t>
            </a:r>
            <a:r>
              <a:rPr lang="en-US" sz="1400" b="1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4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goch</a:t>
            </a:r>
            <a:r>
              <a:rPr lang="en-US" sz="1400" b="1">
                <a:latin typeface="American Typewriter" panose="02090604020004020304" pitchFamily="18" charset="77"/>
                <a:cs typeface="Cavolini" panose="03000502040302020204" pitchFamily="66" charset="0"/>
              </a:rPr>
              <a:t>.</a:t>
            </a:r>
          </a:p>
          <a:p>
            <a:r>
              <a:rPr lang="en-US" sz="1400" b="1">
                <a:latin typeface="American Typewriter" panose="02090604020004020304" pitchFamily="18" charset="77"/>
              </a:rPr>
              <a:t>Mae </a:t>
            </a:r>
            <a:r>
              <a:rPr lang="en-US" sz="1400" b="1" err="1">
                <a:latin typeface="American Typewriter" panose="02090604020004020304" pitchFamily="18" charset="77"/>
              </a:rPr>
              <a:t>e’n</a:t>
            </a:r>
            <a:r>
              <a:rPr lang="en-US" sz="1400" b="1">
                <a:latin typeface="American Typewriter" panose="02090604020004020304" pitchFamily="18" charset="77"/>
              </a:rPr>
              <a:t> </a:t>
            </a:r>
            <a:r>
              <a:rPr lang="en-US" sz="1400" b="1" err="1">
                <a:latin typeface="American Typewriter" panose="02090604020004020304" pitchFamily="18" charset="77"/>
              </a:rPr>
              <a:t>ddiddorol</a:t>
            </a:r>
            <a:r>
              <a:rPr lang="en-US" sz="1400" b="1">
                <a:latin typeface="American Typewriter" panose="02090604020004020304" pitchFamily="18" charset="77"/>
              </a:rPr>
              <a:t>.</a:t>
            </a:r>
          </a:p>
          <a:p>
            <a:r>
              <a:rPr lang="en-US" sz="1400" b="1">
                <a:latin typeface="American Typewriter" panose="02090604020004020304" pitchFamily="18" charset="77"/>
              </a:rPr>
              <a:t>Mae </a:t>
            </a:r>
            <a:r>
              <a:rPr lang="en-US" sz="1400" b="1" err="1">
                <a:latin typeface="American Typewriter" panose="02090604020004020304" pitchFamily="18" charset="77"/>
              </a:rPr>
              <a:t>e’n</a:t>
            </a:r>
            <a:r>
              <a:rPr lang="en-US" sz="1400" b="1">
                <a:latin typeface="American Typewriter" panose="02090604020004020304" pitchFamily="18" charset="77"/>
              </a:rPr>
              <a:t> </a:t>
            </a:r>
            <a:r>
              <a:rPr lang="en-US" sz="1400" b="1" err="1">
                <a:latin typeface="American Typewriter" panose="02090604020004020304" pitchFamily="18" charset="77"/>
              </a:rPr>
              <a:t>wahanol</a:t>
            </a:r>
            <a:r>
              <a:rPr lang="en-US" sz="1400" b="1">
                <a:latin typeface="American Typewriter" panose="02090604020004020304" pitchFamily="18" charset="77"/>
              </a:rPr>
              <a:t>.</a:t>
            </a:r>
          </a:p>
          <a:p>
            <a:r>
              <a:rPr lang="en-US" sz="1400" b="1">
                <a:latin typeface="American Typewriter" panose="02090604020004020304" pitchFamily="18" charset="77"/>
              </a:rPr>
              <a:t>Mae </a:t>
            </a:r>
            <a:r>
              <a:rPr lang="en-US" sz="1400" b="1" err="1">
                <a:latin typeface="American Typewriter" panose="02090604020004020304" pitchFamily="18" charset="77"/>
              </a:rPr>
              <a:t>e’n</a:t>
            </a:r>
            <a:r>
              <a:rPr lang="en-US" sz="1400" b="1">
                <a:latin typeface="American Typewriter" panose="02090604020004020304" pitchFamily="18" charset="77"/>
              </a:rPr>
              <a:t>…</a:t>
            </a:r>
            <a:endParaRPr lang="cy-GB" sz="140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5207E14-F6A9-1844-AE5F-165A9137CF64}"/>
              </a:ext>
            </a:extLst>
          </p:cNvPr>
          <p:cNvSpPr/>
          <p:nvPr/>
        </p:nvSpPr>
        <p:spPr>
          <a:xfrm>
            <a:off x="2015143" y="4930979"/>
            <a:ext cx="244919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Maen</a:t>
            </a:r>
            <a:r>
              <a:rPr lang="en-US" sz="1200" b="1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2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nhw’n</a:t>
            </a:r>
            <a:r>
              <a:rPr lang="en-US" sz="1200" b="1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2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draddodiadol</a:t>
            </a:r>
            <a:r>
              <a:rPr lang="en-US" sz="1200" b="1">
                <a:latin typeface="American Typewriter" panose="02090604020004020304" pitchFamily="18" charset="77"/>
                <a:cs typeface="Cavolini" panose="03000502040302020204" pitchFamily="66" charset="0"/>
              </a:rPr>
              <a:t>.</a:t>
            </a:r>
          </a:p>
          <a:p>
            <a:r>
              <a:rPr lang="en-US" sz="1400" b="1" err="1">
                <a:latin typeface="American Typewriter" panose="02090604020004020304" pitchFamily="18" charset="77"/>
              </a:rPr>
              <a:t>Maen</a:t>
            </a:r>
            <a:r>
              <a:rPr lang="en-US" sz="1400" b="1">
                <a:latin typeface="American Typewriter" panose="02090604020004020304" pitchFamily="18" charset="77"/>
              </a:rPr>
              <a:t> </a:t>
            </a:r>
            <a:r>
              <a:rPr lang="en-US" sz="1400" b="1" err="1">
                <a:latin typeface="American Typewriter" panose="02090604020004020304" pitchFamily="18" charset="77"/>
              </a:rPr>
              <a:t>nhw’n</a:t>
            </a:r>
            <a:r>
              <a:rPr lang="en-US" sz="1400" b="1">
                <a:latin typeface="American Typewriter" panose="02090604020004020304" pitchFamily="18" charset="77"/>
              </a:rPr>
              <a:t> </a:t>
            </a:r>
            <a:r>
              <a:rPr lang="en-US" sz="1400" b="1" err="1">
                <a:latin typeface="American Typewriter" panose="02090604020004020304" pitchFamily="18" charset="77"/>
              </a:rPr>
              <a:t>henffasiwn</a:t>
            </a:r>
            <a:r>
              <a:rPr lang="en-US" sz="1400" b="1">
                <a:latin typeface="American Typewriter" panose="02090604020004020304" pitchFamily="18" charset="77"/>
              </a:rPr>
              <a:t>.</a:t>
            </a:r>
          </a:p>
          <a:p>
            <a:r>
              <a:rPr lang="en-US" sz="1400" b="1">
                <a:latin typeface="American Typewriter" panose="02090604020004020304" pitchFamily="18" charset="77"/>
              </a:rPr>
              <a:t>Mae </a:t>
            </a:r>
            <a:r>
              <a:rPr lang="en-US" sz="1400" b="1" err="1">
                <a:latin typeface="American Typewriter" panose="02090604020004020304" pitchFamily="18" charset="77"/>
              </a:rPr>
              <a:t>capiau</a:t>
            </a:r>
            <a:r>
              <a:rPr lang="en-US" sz="1400" b="1">
                <a:latin typeface="American Typewriter" panose="02090604020004020304" pitchFamily="18" charset="77"/>
              </a:rPr>
              <a:t> a </a:t>
            </a:r>
            <a:r>
              <a:rPr lang="en-US" sz="1400" b="1" err="1">
                <a:latin typeface="American Typewriter" panose="02090604020004020304" pitchFamily="18" charset="77"/>
              </a:rPr>
              <a:t>sgarffiau</a:t>
            </a:r>
            <a:r>
              <a:rPr lang="en-US" sz="1400" b="1">
                <a:latin typeface="American Typewriter" panose="02090604020004020304" pitchFamily="18" charset="77"/>
              </a:rPr>
              <a:t> </a:t>
            </a:r>
          </a:p>
          <a:p>
            <a:r>
              <a:rPr lang="en-US" sz="1400" b="1" err="1">
                <a:latin typeface="American Typewriter" panose="02090604020004020304" pitchFamily="18" charset="77"/>
              </a:rPr>
              <a:t>gyda</a:t>
            </a:r>
            <a:r>
              <a:rPr lang="en-US" sz="1400" b="1">
                <a:latin typeface="American Typewriter" panose="02090604020004020304" pitchFamily="18" charset="77"/>
              </a:rPr>
              <a:t> </a:t>
            </a:r>
            <a:r>
              <a:rPr lang="en-US" sz="1400" b="1" err="1">
                <a:latin typeface="American Typewriter" panose="02090604020004020304" pitchFamily="18" charset="77"/>
              </a:rPr>
              <a:t>nhw</a:t>
            </a:r>
            <a:r>
              <a:rPr lang="en-US" sz="1400" b="1">
                <a:latin typeface="American Typewriter" panose="02090604020004020304" pitchFamily="18" charset="77"/>
              </a:rPr>
              <a:t>.</a:t>
            </a:r>
            <a:endParaRPr lang="cy-GB" sz="140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064634D-68A1-E345-8D56-6D7A980263E2}"/>
              </a:ext>
            </a:extLst>
          </p:cNvPr>
          <p:cNvSpPr/>
          <p:nvPr/>
        </p:nvSpPr>
        <p:spPr>
          <a:xfrm>
            <a:off x="4392786" y="4912329"/>
            <a:ext cx="1973361" cy="7386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Maen</a:t>
            </a:r>
            <a:r>
              <a:rPr lang="en-US" sz="1400" b="1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4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nhw’n</a:t>
            </a:r>
            <a:r>
              <a:rPr lang="en-US" sz="1400" b="1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400" b="1" err="1">
                <a:latin typeface="American Typewriter" panose="02090604020004020304" pitchFamily="18" charset="77"/>
                <a:cs typeface="Cavolini" panose="03000502040302020204" pitchFamily="66" charset="0"/>
              </a:rPr>
              <a:t>flasus</a:t>
            </a:r>
            <a:r>
              <a:rPr lang="en-US" sz="1400" b="1">
                <a:latin typeface="American Typewriter" panose="02090604020004020304" pitchFamily="18" charset="77"/>
                <a:cs typeface="Cavolini" panose="03000502040302020204" pitchFamily="66" charset="0"/>
              </a:rPr>
              <a:t>.</a:t>
            </a:r>
          </a:p>
          <a:p>
            <a:r>
              <a:rPr lang="en-US" sz="1400" b="1" err="1">
                <a:latin typeface="American Typewriter" panose="02090604020004020304" pitchFamily="18" charset="77"/>
              </a:rPr>
              <a:t>Maen</a:t>
            </a:r>
            <a:r>
              <a:rPr lang="en-US" sz="1400" b="1">
                <a:latin typeface="American Typewriter" panose="02090604020004020304" pitchFamily="18" charset="77"/>
              </a:rPr>
              <a:t> </a:t>
            </a:r>
            <a:r>
              <a:rPr lang="en-US" sz="1400" b="1" err="1">
                <a:latin typeface="American Typewriter" panose="02090604020004020304" pitchFamily="18" charset="77"/>
              </a:rPr>
              <a:t>nhw’n</a:t>
            </a:r>
            <a:r>
              <a:rPr lang="en-US" sz="1400" b="1">
                <a:latin typeface="American Typewriter" panose="02090604020004020304" pitchFamily="18" charset="77"/>
              </a:rPr>
              <a:t> </a:t>
            </a:r>
            <a:r>
              <a:rPr lang="en-US" sz="1400" b="1" err="1">
                <a:latin typeface="American Typewriter" panose="02090604020004020304" pitchFamily="18" charset="77"/>
              </a:rPr>
              <a:t>felys</a:t>
            </a:r>
            <a:r>
              <a:rPr lang="en-US" sz="1400" b="1">
                <a:latin typeface="American Typewriter" panose="02090604020004020304" pitchFamily="18" charset="77"/>
              </a:rPr>
              <a:t>.</a:t>
            </a:r>
          </a:p>
          <a:p>
            <a:r>
              <a:rPr lang="en-US" sz="1400" b="1" err="1">
                <a:latin typeface="American Typewriter" panose="02090604020004020304" pitchFamily="18" charset="77"/>
              </a:rPr>
              <a:t>Maen</a:t>
            </a:r>
            <a:r>
              <a:rPr lang="en-US" sz="1400" b="1">
                <a:latin typeface="American Typewriter" panose="02090604020004020304" pitchFamily="18" charset="77"/>
              </a:rPr>
              <a:t> </a:t>
            </a:r>
            <a:r>
              <a:rPr lang="en-US" sz="1400" b="1" err="1">
                <a:latin typeface="American Typewriter" panose="02090604020004020304" pitchFamily="18" charset="77"/>
              </a:rPr>
              <a:t>nhw’n</a:t>
            </a:r>
            <a:r>
              <a:rPr lang="en-US" sz="1400" b="1">
                <a:latin typeface="American Typewriter" panose="02090604020004020304" pitchFamily="18" charset="77"/>
              </a:rPr>
              <a:t>…</a:t>
            </a:r>
            <a:endParaRPr lang="cy-GB" sz="1400"/>
          </a:p>
        </p:txBody>
      </p:sp>
      <p:sp>
        <p:nvSpPr>
          <p:cNvPr id="26" name="Title 6">
            <a:extLst>
              <a:ext uri="{FF2B5EF4-FFF2-40B4-BE49-F238E27FC236}">
                <a16:creationId xmlns:a16="http://schemas.microsoft.com/office/drawing/2014/main" id="{121ACC0A-20C9-C942-9D90-63468E8967C6}"/>
              </a:ext>
            </a:extLst>
          </p:cNvPr>
          <p:cNvSpPr txBox="1">
            <a:spLocks/>
          </p:cNvSpPr>
          <p:nvPr/>
        </p:nvSpPr>
        <p:spPr>
          <a:xfrm>
            <a:off x="9013647" y="3195025"/>
            <a:ext cx="2860772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>
                <a:latin typeface="American Typewriter" panose="02090604020004020304" pitchFamily="18" charset="77"/>
              </a:rPr>
              <a:t>Y </a:t>
            </a:r>
            <a:r>
              <a:rPr lang="en-US" sz="1800" b="1" cap="none" err="1">
                <a:latin typeface="American Typewriter" panose="02090604020004020304" pitchFamily="18" charset="77"/>
              </a:rPr>
              <a:t>Fari</a:t>
            </a:r>
            <a:r>
              <a:rPr lang="en-US" sz="1800" b="1" cap="none">
                <a:latin typeface="American Typewriter" panose="02090604020004020304" pitchFamily="18" charset="77"/>
              </a:rPr>
              <a:t> </a:t>
            </a:r>
            <a:r>
              <a:rPr lang="en-US" sz="1800" b="1" cap="none" err="1">
                <a:latin typeface="American Typewriter" panose="02090604020004020304" pitchFamily="18" charset="77"/>
              </a:rPr>
              <a:t>Lwyd</a:t>
            </a:r>
            <a:endParaRPr lang="en-US" sz="1800" b="1" cap="none">
              <a:latin typeface="American Typewriter" panose="02090604020004020304" pitchFamily="18" charset="77"/>
            </a:endParaRPr>
          </a:p>
        </p:txBody>
      </p:sp>
      <p:pic>
        <p:nvPicPr>
          <p:cNvPr id="17" name="Picture 16">
            <a:hlinkClick r:id="rId9"/>
            <a:extLst>
              <a:ext uri="{FF2B5EF4-FFF2-40B4-BE49-F238E27FC236}">
                <a16:creationId xmlns:a16="http://schemas.microsoft.com/office/drawing/2014/main" id="{5026037A-3142-A147-99AA-D4524E06184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21349" y="3939115"/>
            <a:ext cx="2187788" cy="1333287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DC2C883B-78F2-BA4C-9A7F-665214C70186}"/>
              </a:ext>
            </a:extLst>
          </p:cNvPr>
          <p:cNvSpPr/>
          <p:nvPr/>
        </p:nvSpPr>
        <p:spPr>
          <a:xfrm>
            <a:off x="6747659" y="5368122"/>
            <a:ext cx="49680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/>
              <a:t>https://www.wales.com/about/culture/mari-lwyd</a:t>
            </a:r>
          </a:p>
        </p:txBody>
      </p:sp>
    </p:spTree>
    <p:extLst>
      <p:ext uri="{BB962C8B-B14F-4D97-AF65-F5344CB8AC3E}">
        <p14:creationId xmlns:p14="http://schemas.microsoft.com/office/powerpoint/2010/main" val="15177241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5BA99ED-10D4-EC4C-9D40-89C25B435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198" y="245208"/>
            <a:ext cx="10379528" cy="6367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828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58258-DE56-A340-A58C-27FDA3A20931}"/>
              </a:ext>
            </a:extLst>
          </p:cNvPr>
          <p:cNvSpPr txBox="1">
            <a:spLocks/>
          </p:cNvSpPr>
          <p:nvPr/>
        </p:nvSpPr>
        <p:spPr>
          <a:xfrm>
            <a:off x="277531" y="196487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err="1">
                <a:latin typeface="Ink Free" panose="03080402000500000000" pitchFamily="66" charset="0"/>
              </a:rPr>
              <a:t>Geiriau</a:t>
            </a:r>
            <a:r>
              <a:rPr lang="en-US" b="1">
                <a:latin typeface="Ink Free" panose="03080402000500000000" pitchFamily="66" charset="0"/>
              </a:rPr>
              <a:t> </a:t>
            </a:r>
            <a:r>
              <a:rPr lang="en-US" b="1" err="1">
                <a:latin typeface="Ink Free" panose="03080402000500000000" pitchFamily="66" charset="0"/>
              </a:rPr>
              <a:t>allweddol</a:t>
            </a:r>
            <a:endParaRPr lang="en-US" b="1">
              <a:latin typeface="Ink Free" panose="03080402000500000000" pitchFamily="66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6C01953-A6D8-3741-A599-BFF39C3008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1956904"/>
              </p:ext>
            </p:extLst>
          </p:nvPr>
        </p:nvGraphicFramePr>
        <p:xfrm>
          <a:off x="729382" y="1494082"/>
          <a:ext cx="5069639" cy="2103120"/>
        </p:xfrm>
        <a:graphic>
          <a:graphicData uri="http://schemas.openxmlformats.org/drawingml/2006/table">
            <a:tbl>
              <a:tblPr firstRow="1" firstCol="1" bandRow="1"/>
              <a:tblGrid>
                <a:gridCol w="2310563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2759076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899405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brechdan(au)</a:t>
                      </a: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cinio</a:t>
                      </a: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cofrestr</a:t>
                      </a: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cofrestru</a:t>
                      </a: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dost/sâl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sandwich(es)</a:t>
                      </a: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lunch</a:t>
                      </a: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register</a:t>
                      </a: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to (to the) register</a:t>
                      </a: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ill</a:t>
                      </a:r>
                      <a:endParaRPr lang="en-GB" sz="2300" i="1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299802">
                <a:tc>
                  <a:txBody>
                    <a:bodyPr/>
                    <a:lstStyle/>
                    <a:p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dyddiad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(au)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date(s)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B121FA8-0B1F-E048-A992-EE3FD79EF6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3992596"/>
              </p:ext>
            </p:extLst>
          </p:nvPr>
        </p:nvGraphicFramePr>
        <p:xfrm>
          <a:off x="6250870" y="1475010"/>
          <a:ext cx="5069639" cy="1752600"/>
        </p:xfrm>
        <a:graphic>
          <a:graphicData uri="http://schemas.openxmlformats.org/drawingml/2006/table">
            <a:tbl>
              <a:tblPr firstRow="1" firstCol="1" bandRow="1"/>
              <a:tblGrid>
                <a:gridCol w="2310563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2759076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899405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absennol</a:t>
                      </a: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dweud</a:t>
                      </a: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dweud wrth</a:t>
                      </a: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presennol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absent</a:t>
                      </a: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say</a:t>
                      </a: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to tell</a:t>
                      </a: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present</a:t>
                      </a:r>
                      <a:endParaRPr lang="en-GB" sz="2300" i="1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299802">
                <a:tc>
                  <a:txBody>
                    <a:bodyPr/>
                    <a:lstStyle/>
                    <a:p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siarad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â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speak with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BE5A142-C226-CA43-9EDB-5661C9A68D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3100549"/>
              </p:ext>
            </p:extLst>
          </p:nvPr>
        </p:nvGraphicFramePr>
        <p:xfrm>
          <a:off x="517230" y="4030808"/>
          <a:ext cx="11042978" cy="2453640"/>
        </p:xfrm>
        <a:graphic>
          <a:graphicData uri="http://schemas.openxmlformats.org/drawingml/2006/table">
            <a:tbl>
              <a:tblPr firstRow="1" firstCol="1" bandRow="1"/>
              <a:tblGrid>
                <a:gridCol w="5473118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569860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 Hanna yma?</a:t>
                      </a:r>
                    </a:p>
                    <a:p>
                      <a:endParaRPr lang="cy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endParaRPr lang="cy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Ble mae Hanna heddiw?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Yma! Mae Hanna’n bresennol.</a:t>
                      </a: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Ddim yma! Dydy Hanna ddim yma.</a:t>
                      </a:r>
                    </a:p>
                    <a:p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</a:t>
                      </a:r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Hanna’n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absennol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Hanna’n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dost/</a:t>
                      </a:r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sâl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?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 Mae </a:t>
                      </a:r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Hanna’n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dost/</a:t>
                      </a:r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sâl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 </a:t>
                      </a:r>
                    </a:p>
                    <a:p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Nac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 Mae Hanna </a:t>
                      </a:r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ar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wyliau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6635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11998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Battleship | World of Warships Wiki | Fandom">
            <a:extLst>
              <a:ext uri="{FF2B5EF4-FFF2-40B4-BE49-F238E27FC236}">
                <a16:creationId xmlns:a16="http://schemas.microsoft.com/office/drawing/2014/main" id="{8E8D699C-886C-594F-97CA-EFFE38E5E1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646218" y="-153138"/>
            <a:ext cx="5462546" cy="282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F1A51E7A-B5A6-1E41-83CA-B3BCA737CC30}"/>
              </a:ext>
            </a:extLst>
          </p:cNvPr>
          <p:cNvSpPr txBox="1">
            <a:spLocks/>
          </p:cNvSpPr>
          <p:nvPr/>
        </p:nvSpPr>
        <p:spPr>
          <a:xfrm>
            <a:off x="909100" y="212335"/>
            <a:ext cx="5216493" cy="115221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err="1">
                <a:solidFill>
                  <a:schemeClr val="tx1">
                    <a:lumMod val="75000"/>
                    <a:lumOff val="25000"/>
                  </a:schemeClr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Cadlongau</a:t>
            </a:r>
            <a:endParaRPr lang="en-US" sz="4500" b="1">
              <a:solidFill>
                <a:schemeClr val="tx1">
                  <a:lumMod val="75000"/>
                  <a:lumOff val="25000"/>
                </a:schemeClr>
              </a:solidFill>
              <a:latin typeface="American Typewriter" panose="02090604020004020304" pitchFamily="18" charset="77"/>
              <a:cs typeface="Cavolini" panose="03000502040302020204" pitchFamily="66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03D7169-ED5E-1543-95C7-64739180F85B}"/>
              </a:ext>
            </a:extLst>
          </p:cNvPr>
          <p:cNvSpPr txBox="1">
            <a:spLocks/>
          </p:cNvSpPr>
          <p:nvPr/>
        </p:nvSpPr>
        <p:spPr>
          <a:xfrm>
            <a:off x="5413995" y="1436033"/>
            <a:ext cx="6778005" cy="5279158"/>
          </a:xfrm>
          <a:prstGeom prst="rect">
            <a:avLst/>
          </a:prstGeom>
        </p:spPr>
        <p:txBody>
          <a:bodyPr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err="1">
                <a:solidFill>
                  <a:srgbClr val="000000"/>
                </a:solidFill>
                <a:latin typeface="Avenir Book" panose="02000503020000020003" pitchFamily="2" charset="0"/>
              </a:rPr>
              <a:t>Chwaraewch</a:t>
            </a:r>
            <a:r>
              <a:rPr lang="en-US" sz="260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err="1">
                <a:solidFill>
                  <a:srgbClr val="000000"/>
                </a:solidFill>
                <a:latin typeface="Avenir Book" panose="02000503020000020003" pitchFamily="2" charset="0"/>
              </a:rPr>
              <a:t>gêm</a:t>
            </a:r>
            <a:r>
              <a:rPr lang="en-US" sz="260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err="1">
                <a:solidFill>
                  <a:srgbClr val="000000"/>
                </a:solidFill>
                <a:latin typeface="Avenir Book" panose="02000503020000020003" pitchFamily="2" charset="0"/>
              </a:rPr>
              <a:t>Cadlongau</a:t>
            </a:r>
            <a:r>
              <a:rPr lang="en-US" sz="2600">
                <a:solidFill>
                  <a:srgbClr val="000000"/>
                </a:solidFill>
                <a:latin typeface="Avenir Book" panose="02000503020000020003" pitchFamily="2" charset="0"/>
              </a:rPr>
              <a:t> (</a:t>
            </a:r>
            <a:r>
              <a:rPr lang="en-US" sz="2600" i="1">
                <a:solidFill>
                  <a:srgbClr val="000000"/>
                </a:solidFill>
                <a:latin typeface="Avenir Book" panose="02000503020000020003" pitchFamily="2" charset="0"/>
              </a:rPr>
              <a:t>Battleships</a:t>
            </a:r>
            <a:r>
              <a:rPr lang="en-US" sz="2600">
                <a:solidFill>
                  <a:srgbClr val="000000"/>
                </a:solidFill>
                <a:latin typeface="Avenir Book" panose="02000503020000020003" pitchFamily="2" charset="0"/>
              </a:rPr>
              <a:t>).</a:t>
            </a:r>
          </a:p>
          <a:p>
            <a:pPr marL="0" indent="0" algn="ctr">
              <a:buNone/>
            </a:pPr>
            <a:endParaRPr lang="en-US" sz="260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 b="1">
                <a:solidFill>
                  <a:srgbClr val="00000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err="1">
                <a:solidFill>
                  <a:srgbClr val="00000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>
                <a:solidFill>
                  <a:srgbClr val="00000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err="1">
                <a:solidFill>
                  <a:srgbClr val="000000"/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>
                <a:solidFill>
                  <a:srgbClr val="000000"/>
                </a:solidFill>
                <a:latin typeface="American Typewriter" panose="02090604020004020304" pitchFamily="18" charset="77"/>
              </a:rPr>
              <a:t>  </a:t>
            </a:r>
            <a:r>
              <a:rPr lang="en-US" sz="2600" b="1" err="1">
                <a:solidFill>
                  <a:srgbClr val="000000"/>
                </a:solidFill>
                <a:latin typeface="American Typewriter" panose="02090604020004020304" pitchFamily="18" charset="77"/>
              </a:rPr>
              <a:t>bresennol</a:t>
            </a:r>
            <a:r>
              <a:rPr lang="en-US" sz="2600" b="1">
                <a:solidFill>
                  <a:srgbClr val="000000"/>
                </a:solidFill>
                <a:latin typeface="American Typewriter" panose="02090604020004020304" pitchFamily="18" charset="77"/>
              </a:rPr>
              <a:t>?”</a:t>
            </a:r>
          </a:p>
          <a:p>
            <a:pPr marL="0" indent="0" algn="ctr">
              <a:buNone/>
            </a:pPr>
            <a:r>
              <a:rPr lang="en-US" sz="2600" b="1">
                <a:solidFill>
                  <a:srgbClr val="00000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err="1">
                <a:solidFill>
                  <a:srgbClr val="00000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>
                <a:solidFill>
                  <a:srgbClr val="00000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err="1">
                <a:solidFill>
                  <a:srgbClr val="000000"/>
                </a:solidFill>
                <a:latin typeface="American Typewriter" panose="02090604020004020304" pitchFamily="18" charset="77"/>
              </a:rPr>
              <a:t>yma</a:t>
            </a:r>
            <a:r>
              <a:rPr lang="en-US" sz="2600" b="1">
                <a:solidFill>
                  <a:srgbClr val="000000"/>
                </a:solidFill>
                <a:latin typeface="American Typewriter" panose="02090604020004020304" pitchFamily="18" charset="77"/>
              </a:rPr>
              <a:t>?”</a:t>
            </a:r>
          </a:p>
          <a:p>
            <a:pPr marL="0" indent="0" algn="ctr">
              <a:buNone/>
            </a:pPr>
            <a:endParaRPr lang="en-US" sz="2600" b="1">
              <a:solidFill>
                <a:srgbClr val="00000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endParaRPr lang="en-US" sz="2600" b="1">
              <a:solidFill>
                <a:schemeClr val="accent6">
                  <a:lumMod val="75000"/>
                </a:schemeClr>
              </a:solidFill>
              <a:latin typeface="American Typewriter" panose="02090604020004020304" pitchFamily="18" charset="77"/>
            </a:endParaRPr>
          </a:p>
          <a:p>
            <a:pPr algn="ctr">
              <a:buFont typeface="Wingdings" pitchFamily="2" charset="2"/>
              <a:buChar char="J"/>
            </a:pP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bresennol</a:t>
            </a: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.”</a:t>
            </a:r>
          </a:p>
          <a:p>
            <a:pPr marL="0" indent="0" algn="ctr">
              <a:buNone/>
            </a:pP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  <a:sym typeface="Wingdings" pitchFamily="2" charset="2"/>
              </a:rPr>
              <a:t> </a:t>
            </a: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yma</a:t>
            </a: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.”</a:t>
            </a:r>
          </a:p>
          <a:p>
            <a:pPr algn="ctr">
              <a:buFont typeface="Wingdings" pitchFamily="2" charset="2"/>
              <a:buChar char="J"/>
            </a:pPr>
            <a:endParaRPr lang="en-US" sz="2600" b="1">
              <a:solidFill>
                <a:srgbClr val="00000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r>
              <a:rPr lang="en-US" sz="2600" err="1">
                <a:solidFill>
                  <a:srgbClr val="000000"/>
                </a:solidFill>
                <a:latin typeface="Avenir Book" panose="02000503020000020003" pitchFamily="2" charset="0"/>
              </a:rPr>
              <a:t>neu</a:t>
            </a:r>
            <a:endParaRPr lang="en-US" sz="260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>
                <a:solidFill>
                  <a:srgbClr val="00000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>
                <a:solidFill>
                  <a:srgbClr val="000000"/>
                </a:solidFill>
                <a:latin typeface="American Typewriter" panose="02090604020004020304" pitchFamily="18" charset="77"/>
                <a:sym typeface="Wingdings" pitchFamily="2" charset="2"/>
              </a:rPr>
              <a:t> 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</a:rPr>
              <a:t>Nac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</a:rPr>
              <a:t>absennol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</a:rPr>
              <a:t>.”</a:t>
            </a:r>
          </a:p>
          <a:p>
            <a:pPr marL="0" indent="0" algn="ctr">
              <a:buNone/>
            </a:pP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 “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Nac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ydy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, 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dydy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… 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ddim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yma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.”</a:t>
            </a:r>
            <a:endParaRPr lang="en-US" sz="2600" b="1">
              <a:solidFill>
                <a:srgbClr val="0070C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endParaRPr lang="en-US" sz="2600" b="1">
              <a:solidFill>
                <a:srgbClr val="0070C0"/>
              </a:solidFill>
              <a:latin typeface="Avenir Book" panose="02000503020000020003" pitchFamily="2" charset="0"/>
            </a:endParaRPr>
          </a:p>
          <a:p>
            <a:pPr marL="0" indent="0">
              <a:buNone/>
            </a:pPr>
            <a:endParaRPr lang="en-US" sz="260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endParaRPr lang="en-US" sz="3500" i="1">
              <a:solidFill>
                <a:schemeClr val="accent6">
                  <a:lumMod val="60000"/>
                  <a:lumOff val="40000"/>
                </a:schemeClr>
              </a:solidFill>
              <a:latin typeface="Avenir Book" panose="02000503020000020003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1B6359-F764-3849-BE63-6B133FCEDC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122" y="4208597"/>
            <a:ext cx="1016000" cy="1016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F919C56-39CA-384F-8115-E0140B05E8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761757" y="1888927"/>
            <a:ext cx="1210731" cy="12107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E0A253-F6C4-FC44-927E-5CA78451BA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802347" y="3012474"/>
            <a:ext cx="1129550" cy="11295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3BC59E1-1697-3249-BA0B-ADA3759BBD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41" y="5054422"/>
            <a:ext cx="1619762" cy="1660769"/>
          </a:xfrm>
          <a:prstGeom prst="rect">
            <a:avLst/>
          </a:prstGeom>
        </p:spPr>
      </p:pic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50DC2A94-1686-284A-8684-478A17BA569D}"/>
              </a:ext>
            </a:extLst>
          </p:cNvPr>
          <p:cNvSpPr/>
          <p:nvPr/>
        </p:nvSpPr>
        <p:spPr>
          <a:xfrm>
            <a:off x="2197621" y="2174794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10105B3D-3820-C941-BFD9-E3EB36228BF1}"/>
              </a:ext>
            </a:extLst>
          </p:cNvPr>
          <p:cNvSpPr/>
          <p:nvPr/>
        </p:nvSpPr>
        <p:spPr>
          <a:xfrm>
            <a:off x="2197621" y="3212369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9D2F7ACD-4948-C54B-82D4-1B59D97FE8A6}"/>
              </a:ext>
            </a:extLst>
          </p:cNvPr>
          <p:cNvSpPr/>
          <p:nvPr/>
        </p:nvSpPr>
        <p:spPr>
          <a:xfrm>
            <a:off x="2197621" y="4261601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74A7E6E5-7663-934A-83BC-880AE1A4A25E}"/>
              </a:ext>
            </a:extLst>
          </p:cNvPr>
          <p:cNvSpPr/>
          <p:nvPr/>
        </p:nvSpPr>
        <p:spPr>
          <a:xfrm>
            <a:off x="2177003" y="5410311"/>
            <a:ext cx="3236992" cy="605771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>
                <a:solidFill>
                  <a:schemeClr val="tx1"/>
                </a:solidFill>
                <a:latin typeface="American Typewriter" panose="02090604020004020304" pitchFamily="18" charset="77"/>
              </a:rPr>
              <a:t>Absennol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BE1739A2-192F-394E-B195-8C45BD4D0E7A}"/>
              </a:ext>
            </a:extLst>
          </p:cNvPr>
          <p:cNvSpPr/>
          <p:nvPr/>
        </p:nvSpPr>
        <p:spPr>
          <a:xfrm>
            <a:off x="6125593" y="272949"/>
            <a:ext cx="5521912" cy="97662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>
                <a:solidFill>
                  <a:schemeClr val="tx1"/>
                </a:solidFill>
                <a:latin typeface="American Typewriter" panose="02090604020004020304" pitchFamily="18" charset="77"/>
              </a:rPr>
              <a:t>Pwy sy’n bresennol?   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>
                <a:solidFill>
                  <a:schemeClr val="tx1"/>
                </a:solidFill>
                <a:latin typeface="American Typewriter" panose="02090604020004020304" pitchFamily="18" charset="77"/>
              </a:rPr>
              <a:t>Pwy sy’n absennol? </a:t>
            </a:r>
          </a:p>
        </p:txBody>
      </p:sp>
    </p:spTree>
    <p:extLst>
      <p:ext uri="{BB962C8B-B14F-4D97-AF65-F5344CB8AC3E}">
        <p14:creationId xmlns:p14="http://schemas.microsoft.com/office/powerpoint/2010/main" val="29305043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8A391E-38BE-7840-9BC3-E4095488B1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2808" y="1522786"/>
            <a:ext cx="1016000" cy="1016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B996971-1EFB-6B44-B84E-B09EF76AE5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1441" y="5599481"/>
            <a:ext cx="1016000" cy="1016000"/>
          </a:xfrm>
          <a:prstGeom prst="rect">
            <a:avLst/>
          </a:prstGeom>
        </p:spPr>
      </p:pic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455CF0-E037-084A-B9B6-4F5DDF4655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6705" y="4255661"/>
            <a:ext cx="1016000" cy="1016000"/>
          </a:xfrm>
          <a:prstGeom prst="rect">
            <a:avLst/>
          </a:prstGeom>
        </p:spPr>
      </p:pic>
      <p:sp>
        <p:nvSpPr>
          <p:cNvPr id="8" name="D_left"/>
          <p:cNvSpPr/>
          <p:nvPr/>
        </p:nvSpPr>
        <p:spPr>
          <a:xfrm>
            <a:off x="0" y="5472000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91643" y="2735798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5DD930-780A-EB4C-835C-B4A2D44A24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0318" y="2811383"/>
            <a:ext cx="1016000" cy="1016000"/>
          </a:xfrm>
          <a:prstGeom prst="rect">
            <a:avLst/>
          </a:prstGeom>
        </p:spPr>
      </p:pic>
      <p:sp>
        <p:nvSpPr>
          <p:cNvPr id="212" name="D_right"/>
          <p:cNvSpPr/>
          <p:nvPr/>
        </p:nvSpPr>
        <p:spPr>
          <a:xfrm>
            <a:off x="10900983" y="5472000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E82998C-0501-884D-9FF6-3EF9B7530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6911" y="5637460"/>
            <a:ext cx="1016000" cy="1016000"/>
          </a:xfrm>
          <a:prstGeom prst="rect">
            <a:avLst/>
          </a:prstGeom>
        </p:spPr>
      </p:pic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2AC5E1B-3F9E-4843-AE29-337514571B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8191829" y="1409014"/>
            <a:ext cx="1210731" cy="1210731"/>
          </a:xfrm>
          <a:prstGeom prst="rect">
            <a:avLst/>
          </a:prstGeom>
        </p:spPr>
      </p:pic>
      <p:pic>
        <p:nvPicPr>
          <p:cNvPr id="100" name="Picture 99">
            <a:extLst>
              <a:ext uri="{FF2B5EF4-FFF2-40B4-BE49-F238E27FC236}">
                <a16:creationId xmlns:a16="http://schemas.microsoft.com/office/drawing/2014/main" id="{CB67DBEB-5D66-8046-809B-6BEAF7E2F0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4113868" y="1368471"/>
            <a:ext cx="1210731" cy="1210731"/>
          </a:xfrm>
          <a:prstGeom prst="rect">
            <a:avLst/>
          </a:prstGeom>
        </p:spPr>
      </p:pic>
      <p:pic>
        <p:nvPicPr>
          <p:cNvPr id="102" name="Picture 101">
            <a:extLst>
              <a:ext uri="{FF2B5EF4-FFF2-40B4-BE49-F238E27FC236}">
                <a16:creationId xmlns:a16="http://schemas.microsoft.com/office/drawing/2014/main" id="{894F036D-DEB6-9447-B562-E320F8C82B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5543825" y="5492923"/>
            <a:ext cx="1210731" cy="1210731"/>
          </a:xfrm>
          <a:prstGeom prst="rect">
            <a:avLst/>
          </a:prstGeom>
        </p:spPr>
      </p:pic>
      <p:pic>
        <p:nvPicPr>
          <p:cNvPr id="104" name="Picture 103">
            <a:extLst>
              <a:ext uri="{FF2B5EF4-FFF2-40B4-BE49-F238E27FC236}">
                <a16:creationId xmlns:a16="http://schemas.microsoft.com/office/drawing/2014/main" id="{0B26823A-DE36-8543-8A16-EE0617DAE3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6889446" y="4178505"/>
            <a:ext cx="1210731" cy="1210731"/>
          </a:xfrm>
          <a:prstGeom prst="rect">
            <a:avLst/>
          </a:prstGeom>
        </p:spPr>
      </p:pic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6498" y="0"/>
            <a:ext cx="12192000" cy="6848475"/>
            <a:chOff x="0" y="0"/>
            <a:chExt cx="12192000" cy="6848475"/>
          </a:xfrm>
          <a:solidFill>
            <a:srgbClr val="FF0000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5" name="Picture 104">
            <a:extLst>
              <a:ext uri="{FF2B5EF4-FFF2-40B4-BE49-F238E27FC236}">
                <a16:creationId xmlns:a16="http://schemas.microsoft.com/office/drawing/2014/main" id="{6F188BA9-8D55-8C4A-A55D-AAD6E53244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5514745" y="1400665"/>
            <a:ext cx="1210731" cy="121073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2F1544B-B0F7-AC4B-822E-050ECAC67D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9675902" y="1453860"/>
            <a:ext cx="1129550" cy="1129550"/>
          </a:xfrm>
          <a:prstGeom prst="rect">
            <a:avLst/>
          </a:prstGeom>
        </p:spPr>
      </p:pic>
      <p:pic>
        <p:nvPicPr>
          <p:cNvPr id="106" name="Picture 105">
            <a:extLst>
              <a:ext uri="{FF2B5EF4-FFF2-40B4-BE49-F238E27FC236}">
                <a16:creationId xmlns:a16="http://schemas.microsoft.com/office/drawing/2014/main" id="{EFDF9DCE-4D4A-114F-9CD3-2654545709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4231833" y="2841625"/>
            <a:ext cx="1129550" cy="1129550"/>
          </a:xfrm>
          <a:prstGeom prst="rect">
            <a:avLst/>
          </a:prstGeom>
        </p:spPr>
      </p:pic>
      <p:pic>
        <p:nvPicPr>
          <p:cNvPr id="107" name="Picture 106">
            <a:extLst>
              <a:ext uri="{FF2B5EF4-FFF2-40B4-BE49-F238E27FC236}">
                <a16:creationId xmlns:a16="http://schemas.microsoft.com/office/drawing/2014/main" id="{45AEE0E4-1C41-7F4B-9AD4-C70B33A9D6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6895791" y="5592409"/>
            <a:ext cx="1129550" cy="1129550"/>
          </a:xfrm>
          <a:prstGeom prst="rect">
            <a:avLst/>
          </a:prstGeom>
        </p:spPr>
      </p:pic>
      <p:pic>
        <p:nvPicPr>
          <p:cNvPr id="108" name="Picture 107">
            <a:extLst>
              <a:ext uri="{FF2B5EF4-FFF2-40B4-BE49-F238E27FC236}">
                <a16:creationId xmlns:a16="http://schemas.microsoft.com/office/drawing/2014/main" id="{E63C1444-CB3C-C34E-8175-FFC684330D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378751" y="1456975"/>
            <a:ext cx="1129550" cy="1129550"/>
          </a:xfrm>
          <a:prstGeom prst="rect">
            <a:avLst/>
          </a:prstGeom>
        </p:spPr>
      </p:pic>
      <p:pic>
        <p:nvPicPr>
          <p:cNvPr id="109" name="Picture 108">
            <a:extLst>
              <a:ext uri="{FF2B5EF4-FFF2-40B4-BE49-F238E27FC236}">
                <a16:creationId xmlns:a16="http://schemas.microsoft.com/office/drawing/2014/main" id="{C146CD0A-3266-6D4D-9D8C-8F473F61C7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2832855" y="5592409"/>
            <a:ext cx="1129550" cy="1129550"/>
          </a:xfrm>
          <a:prstGeom prst="rect">
            <a:avLst/>
          </a:prstGeom>
        </p:spPr>
      </p:pic>
      <p:pic>
        <p:nvPicPr>
          <p:cNvPr id="110" name="Picture 109">
            <a:extLst>
              <a:ext uri="{FF2B5EF4-FFF2-40B4-BE49-F238E27FC236}">
                <a16:creationId xmlns:a16="http://schemas.microsoft.com/office/drawing/2014/main" id="{75DE341C-3D9A-1B4B-B8EC-B4EE6C55D5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6969665" y="1475072"/>
            <a:ext cx="1129550" cy="112955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8BD49B3-7C2A-CD41-9AD0-A7BED8EA54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38772" y="5315075"/>
            <a:ext cx="1619762" cy="1660769"/>
          </a:xfrm>
          <a:prstGeom prst="rect">
            <a:avLst/>
          </a:prstGeom>
        </p:spPr>
      </p:pic>
      <p:pic>
        <p:nvPicPr>
          <p:cNvPr id="112" name="Picture 111">
            <a:extLst>
              <a:ext uri="{FF2B5EF4-FFF2-40B4-BE49-F238E27FC236}">
                <a16:creationId xmlns:a16="http://schemas.microsoft.com/office/drawing/2014/main" id="{4041B2B9-E9A2-1941-A102-C2160CD3B2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66488" y="2512784"/>
            <a:ext cx="1619762" cy="1660769"/>
          </a:xfrm>
          <a:prstGeom prst="rect">
            <a:avLst/>
          </a:prstGeom>
        </p:spPr>
      </p:pic>
      <p:pic>
        <p:nvPicPr>
          <p:cNvPr id="113" name="Picture 112">
            <a:extLst>
              <a:ext uri="{FF2B5EF4-FFF2-40B4-BE49-F238E27FC236}">
                <a16:creationId xmlns:a16="http://schemas.microsoft.com/office/drawing/2014/main" id="{527B9216-A2CF-1740-8AEC-A8188BBF84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13019" y="3931640"/>
            <a:ext cx="1619762" cy="1660769"/>
          </a:xfrm>
          <a:prstGeom prst="rect">
            <a:avLst/>
          </a:prstGeom>
        </p:spPr>
      </p:pic>
      <p:pic>
        <p:nvPicPr>
          <p:cNvPr id="114" name="Picture 113">
            <a:extLst>
              <a:ext uri="{FF2B5EF4-FFF2-40B4-BE49-F238E27FC236}">
                <a16:creationId xmlns:a16="http://schemas.microsoft.com/office/drawing/2014/main" id="{810D762A-4237-2C43-99A1-223F0D4B7A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4682" y="2493914"/>
            <a:ext cx="1619762" cy="1660769"/>
          </a:xfrm>
          <a:prstGeom prst="rect">
            <a:avLst/>
          </a:prstGeom>
        </p:spPr>
      </p:pic>
      <p:pic>
        <p:nvPicPr>
          <p:cNvPr id="115" name="Picture 114">
            <a:extLst>
              <a:ext uri="{FF2B5EF4-FFF2-40B4-BE49-F238E27FC236}">
                <a16:creationId xmlns:a16="http://schemas.microsoft.com/office/drawing/2014/main" id="{424069A2-46B2-ED42-8BA4-31627D129E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7838" y="5267903"/>
            <a:ext cx="1619762" cy="1660769"/>
          </a:xfrm>
          <a:prstGeom prst="rect">
            <a:avLst/>
          </a:prstGeom>
        </p:spPr>
      </p:pic>
      <p:pic>
        <p:nvPicPr>
          <p:cNvPr id="116" name="Picture 115">
            <a:extLst>
              <a:ext uri="{FF2B5EF4-FFF2-40B4-BE49-F238E27FC236}">
                <a16:creationId xmlns:a16="http://schemas.microsoft.com/office/drawing/2014/main" id="{11449303-A1F2-6841-8446-1AF9B0C5A9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19911" y="3918009"/>
            <a:ext cx="1619762" cy="1660769"/>
          </a:xfrm>
          <a:prstGeom prst="rect">
            <a:avLst/>
          </a:prstGeom>
        </p:spPr>
      </p:pic>
      <p:pic>
        <p:nvPicPr>
          <p:cNvPr id="117" name="Picture 116">
            <a:extLst>
              <a:ext uri="{FF2B5EF4-FFF2-40B4-BE49-F238E27FC236}">
                <a16:creationId xmlns:a16="http://schemas.microsoft.com/office/drawing/2014/main" id="{B85B263D-9998-194C-ABD2-9CF7BA071A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8156" y="4224516"/>
            <a:ext cx="1016000" cy="1016000"/>
          </a:xfrm>
          <a:prstGeom prst="rect">
            <a:avLst/>
          </a:prstGeom>
        </p:spPr>
      </p:pic>
      <p:pic>
        <p:nvPicPr>
          <p:cNvPr id="119" name="Picture 118">
            <a:extLst>
              <a:ext uri="{FF2B5EF4-FFF2-40B4-BE49-F238E27FC236}">
                <a16:creationId xmlns:a16="http://schemas.microsoft.com/office/drawing/2014/main" id="{DB077B8E-B2EC-9441-99B2-7DB23500B8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9544" y="4240393"/>
            <a:ext cx="1016000" cy="1016000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607C9DAB-C69E-794B-8A3C-C4E078DE5B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375579" y="4177937"/>
            <a:ext cx="1129550" cy="1129550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C4E726DC-1A0C-6044-BEE2-7EAB5E01D2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6909797" y="2869123"/>
            <a:ext cx="1129550" cy="1129550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5FB4FE9F-C815-E14C-B13A-5E26B70F8F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5463714" y="2781267"/>
            <a:ext cx="1210731" cy="1210731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09F8E4DC-4D86-0248-B3D9-45C3CE1F95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2699204" y="2773627"/>
            <a:ext cx="1210731" cy="1210731"/>
          </a:xfrm>
          <a:prstGeom prst="rect">
            <a:avLst/>
          </a:prstGeom>
        </p:spPr>
      </p:pic>
      <p:sp>
        <p:nvSpPr>
          <p:cNvPr id="65" name="Word23">
            <a:extLst>
              <a:ext uri="{FF2B5EF4-FFF2-40B4-BE49-F238E27FC236}">
                <a16:creationId xmlns:a16="http://schemas.microsoft.com/office/drawing/2014/main" id="{22484A7B-3572-3142-94F0-CCA3763C6948}"/>
              </a:ext>
            </a:extLst>
          </p:cNvPr>
          <p:cNvSpPr/>
          <p:nvPr/>
        </p:nvSpPr>
        <p:spPr>
          <a:xfrm>
            <a:off x="1282917" y="5508202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Gethin</a:t>
            </a:r>
          </a:p>
        </p:txBody>
      </p:sp>
      <p:sp>
        <p:nvSpPr>
          <p:cNvPr id="66" name="Word05">
            <a:extLst>
              <a:ext uri="{FF2B5EF4-FFF2-40B4-BE49-F238E27FC236}">
                <a16:creationId xmlns:a16="http://schemas.microsoft.com/office/drawing/2014/main" id="{C6EA2803-64DC-8249-AE4D-74E4EF26DDD5}"/>
              </a:ext>
            </a:extLst>
          </p:cNvPr>
          <p:cNvSpPr/>
          <p:nvPr/>
        </p:nvSpPr>
        <p:spPr>
          <a:xfrm>
            <a:off x="2636379" y="5478104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Rhys</a:t>
            </a:r>
          </a:p>
        </p:txBody>
      </p:sp>
      <p:sp>
        <p:nvSpPr>
          <p:cNvPr id="67" name="Word24">
            <a:extLst>
              <a:ext uri="{FF2B5EF4-FFF2-40B4-BE49-F238E27FC236}">
                <a16:creationId xmlns:a16="http://schemas.microsoft.com/office/drawing/2014/main" id="{54980608-419D-CC47-BDF0-10807B51AD5F}"/>
              </a:ext>
            </a:extLst>
          </p:cNvPr>
          <p:cNvSpPr/>
          <p:nvPr/>
        </p:nvSpPr>
        <p:spPr>
          <a:xfrm>
            <a:off x="4026666" y="5461242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Darma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68" name="Word16">
            <a:extLst>
              <a:ext uri="{FF2B5EF4-FFF2-40B4-BE49-F238E27FC236}">
                <a16:creationId xmlns:a16="http://schemas.microsoft.com/office/drawing/2014/main" id="{6174704F-E655-2945-9338-ABF90D770D9F}"/>
              </a:ext>
            </a:extLst>
          </p:cNvPr>
          <p:cNvSpPr/>
          <p:nvPr/>
        </p:nvSpPr>
        <p:spPr>
          <a:xfrm>
            <a:off x="5409498" y="5477655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Gareth</a:t>
            </a:r>
          </a:p>
        </p:txBody>
      </p:sp>
      <p:sp>
        <p:nvSpPr>
          <p:cNvPr id="69" name="Word14">
            <a:extLst>
              <a:ext uri="{FF2B5EF4-FFF2-40B4-BE49-F238E27FC236}">
                <a16:creationId xmlns:a16="http://schemas.microsoft.com/office/drawing/2014/main" id="{B84F1B03-2EDF-6745-AA95-3B0C4200125F}"/>
              </a:ext>
            </a:extLst>
          </p:cNvPr>
          <p:cNvSpPr/>
          <p:nvPr/>
        </p:nvSpPr>
        <p:spPr>
          <a:xfrm>
            <a:off x="6790031" y="549990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Kevin</a:t>
            </a:r>
          </a:p>
        </p:txBody>
      </p:sp>
      <p:sp>
        <p:nvSpPr>
          <p:cNvPr id="70" name="Word17">
            <a:extLst>
              <a:ext uri="{FF2B5EF4-FFF2-40B4-BE49-F238E27FC236}">
                <a16:creationId xmlns:a16="http://schemas.microsoft.com/office/drawing/2014/main" id="{3893769A-B358-644B-B485-8805131B2CDE}"/>
              </a:ext>
            </a:extLst>
          </p:cNvPr>
          <p:cNvSpPr/>
          <p:nvPr/>
        </p:nvSpPr>
        <p:spPr>
          <a:xfrm>
            <a:off x="8163265" y="5500110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Riley</a:t>
            </a:r>
          </a:p>
        </p:txBody>
      </p:sp>
      <p:sp>
        <p:nvSpPr>
          <p:cNvPr id="71" name="Word22">
            <a:extLst>
              <a:ext uri="{FF2B5EF4-FFF2-40B4-BE49-F238E27FC236}">
                <a16:creationId xmlns:a16="http://schemas.microsoft.com/office/drawing/2014/main" id="{502E3BAE-87D2-2C43-96A9-749C2141AB43}"/>
              </a:ext>
            </a:extLst>
          </p:cNvPr>
          <p:cNvSpPr/>
          <p:nvPr/>
        </p:nvSpPr>
        <p:spPr>
          <a:xfrm>
            <a:off x="9539646" y="5466371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Alaw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2" name="Word27">
            <a:extLst>
              <a:ext uri="{FF2B5EF4-FFF2-40B4-BE49-F238E27FC236}">
                <a16:creationId xmlns:a16="http://schemas.microsoft.com/office/drawing/2014/main" id="{844B59CD-4B62-9A40-8F3D-C0EA18BA0240}"/>
              </a:ext>
            </a:extLst>
          </p:cNvPr>
          <p:cNvSpPr/>
          <p:nvPr/>
        </p:nvSpPr>
        <p:spPr>
          <a:xfrm>
            <a:off x="1282536" y="4107595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Mirain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3" name="Word02">
            <a:extLst>
              <a:ext uri="{FF2B5EF4-FFF2-40B4-BE49-F238E27FC236}">
                <a16:creationId xmlns:a16="http://schemas.microsoft.com/office/drawing/2014/main" id="{4094A295-0ED2-D742-9F65-CDEEBCAEB18F}"/>
              </a:ext>
            </a:extLst>
          </p:cNvPr>
          <p:cNvSpPr/>
          <p:nvPr/>
        </p:nvSpPr>
        <p:spPr>
          <a:xfrm>
            <a:off x="2672750" y="4121770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Elsi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4" name="Word04">
            <a:extLst>
              <a:ext uri="{FF2B5EF4-FFF2-40B4-BE49-F238E27FC236}">
                <a16:creationId xmlns:a16="http://schemas.microsoft.com/office/drawing/2014/main" id="{3E603DCD-EA41-3241-8312-212FCB94CF13}"/>
              </a:ext>
            </a:extLst>
          </p:cNvPr>
          <p:cNvSpPr/>
          <p:nvPr/>
        </p:nvSpPr>
        <p:spPr>
          <a:xfrm>
            <a:off x="4044852" y="4083343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Sully</a:t>
            </a:r>
          </a:p>
        </p:txBody>
      </p:sp>
      <p:sp>
        <p:nvSpPr>
          <p:cNvPr id="75" name="Word18">
            <a:extLst>
              <a:ext uri="{FF2B5EF4-FFF2-40B4-BE49-F238E27FC236}">
                <a16:creationId xmlns:a16="http://schemas.microsoft.com/office/drawing/2014/main" id="{BE2BF5FB-0AE7-3647-9D31-FF559ED08B5D}"/>
              </a:ext>
            </a:extLst>
          </p:cNvPr>
          <p:cNvSpPr/>
          <p:nvPr/>
        </p:nvSpPr>
        <p:spPr>
          <a:xfrm>
            <a:off x="5409498" y="4092779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Madi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6" name="Word07">
            <a:extLst>
              <a:ext uri="{FF2B5EF4-FFF2-40B4-BE49-F238E27FC236}">
                <a16:creationId xmlns:a16="http://schemas.microsoft.com/office/drawing/2014/main" id="{3C833758-8E4D-4A45-BE83-7517516A1F75}"/>
              </a:ext>
            </a:extLst>
          </p:cNvPr>
          <p:cNvSpPr/>
          <p:nvPr/>
        </p:nvSpPr>
        <p:spPr>
          <a:xfrm>
            <a:off x="6787370" y="4116220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Elen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7" name="Word09">
            <a:extLst>
              <a:ext uri="{FF2B5EF4-FFF2-40B4-BE49-F238E27FC236}">
                <a16:creationId xmlns:a16="http://schemas.microsoft.com/office/drawing/2014/main" id="{773A6045-2E35-3D40-A424-3B645146A033}"/>
              </a:ext>
            </a:extLst>
          </p:cNvPr>
          <p:cNvSpPr/>
          <p:nvPr/>
        </p:nvSpPr>
        <p:spPr>
          <a:xfrm>
            <a:off x="8129168" y="4108666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Elliw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  <a:p>
            <a:pPr algn="ctr"/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8" name="Word15">
            <a:extLst>
              <a:ext uri="{FF2B5EF4-FFF2-40B4-BE49-F238E27FC236}">
                <a16:creationId xmlns:a16="http://schemas.microsoft.com/office/drawing/2014/main" id="{61D299B1-B653-A54D-8A42-1F3F7465C875}"/>
              </a:ext>
            </a:extLst>
          </p:cNvPr>
          <p:cNvSpPr/>
          <p:nvPr/>
        </p:nvSpPr>
        <p:spPr>
          <a:xfrm>
            <a:off x="9510315" y="4087150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Eira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  <a:p>
            <a:pPr algn="ctr"/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79" name="Word27">
            <a:extLst>
              <a:ext uri="{FF2B5EF4-FFF2-40B4-BE49-F238E27FC236}">
                <a16:creationId xmlns:a16="http://schemas.microsoft.com/office/drawing/2014/main" id="{CBA6FE4A-F1E6-9745-88F4-277B3E0B69FF}"/>
              </a:ext>
            </a:extLst>
          </p:cNvPr>
          <p:cNvSpPr/>
          <p:nvPr/>
        </p:nvSpPr>
        <p:spPr>
          <a:xfrm>
            <a:off x="1287360" y="2729019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Caleb</a:t>
            </a:r>
          </a:p>
        </p:txBody>
      </p:sp>
      <p:sp>
        <p:nvSpPr>
          <p:cNvPr id="80" name="Word20">
            <a:extLst>
              <a:ext uri="{FF2B5EF4-FFF2-40B4-BE49-F238E27FC236}">
                <a16:creationId xmlns:a16="http://schemas.microsoft.com/office/drawing/2014/main" id="{E6A54D81-7B7A-594D-86C4-EA265A32C4A9}"/>
              </a:ext>
            </a:extLst>
          </p:cNvPr>
          <p:cNvSpPr/>
          <p:nvPr/>
        </p:nvSpPr>
        <p:spPr>
          <a:xfrm>
            <a:off x="1287360" y="134979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Mared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81" name="Word28">
            <a:extLst>
              <a:ext uri="{FF2B5EF4-FFF2-40B4-BE49-F238E27FC236}">
                <a16:creationId xmlns:a16="http://schemas.microsoft.com/office/drawing/2014/main" id="{C35DE69A-1B7C-5543-811B-5675EAF631B9}"/>
              </a:ext>
            </a:extLst>
          </p:cNvPr>
          <p:cNvSpPr/>
          <p:nvPr/>
        </p:nvSpPr>
        <p:spPr>
          <a:xfrm>
            <a:off x="2648676" y="2729019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Cai</a:t>
            </a:r>
          </a:p>
        </p:txBody>
      </p:sp>
      <p:sp>
        <p:nvSpPr>
          <p:cNvPr id="82" name="Word21">
            <a:extLst>
              <a:ext uri="{FF2B5EF4-FFF2-40B4-BE49-F238E27FC236}">
                <a16:creationId xmlns:a16="http://schemas.microsoft.com/office/drawing/2014/main" id="{7F5784DC-137F-B648-821C-68DCA9F1164A}"/>
              </a:ext>
            </a:extLst>
          </p:cNvPr>
          <p:cNvSpPr/>
          <p:nvPr/>
        </p:nvSpPr>
        <p:spPr>
          <a:xfrm>
            <a:off x="2659434" y="134979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Siôn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83" name="Word26">
            <a:extLst>
              <a:ext uri="{FF2B5EF4-FFF2-40B4-BE49-F238E27FC236}">
                <a16:creationId xmlns:a16="http://schemas.microsoft.com/office/drawing/2014/main" id="{CAE23DC2-7173-E448-BB7D-ADA94746E962}"/>
              </a:ext>
            </a:extLst>
          </p:cNvPr>
          <p:cNvSpPr/>
          <p:nvPr/>
        </p:nvSpPr>
        <p:spPr>
          <a:xfrm>
            <a:off x="4045852" y="2726520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Emma</a:t>
            </a:r>
          </a:p>
        </p:txBody>
      </p:sp>
      <p:sp>
        <p:nvSpPr>
          <p:cNvPr id="84" name="Word19">
            <a:extLst>
              <a:ext uri="{FF2B5EF4-FFF2-40B4-BE49-F238E27FC236}">
                <a16:creationId xmlns:a16="http://schemas.microsoft.com/office/drawing/2014/main" id="{8E3045BE-B894-9942-B6EE-F6B3274DB82D}"/>
              </a:ext>
            </a:extLst>
          </p:cNvPr>
          <p:cNvSpPr/>
          <p:nvPr/>
        </p:nvSpPr>
        <p:spPr>
          <a:xfrm>
            <a:off x="4045852" y="1347299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Mair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85" name="Word10">
            <a:extLst>
              <a:ext uri="{FF2B5EF4-FFF2-40B4-BE49-F238E27FC236}">
                <a16:creationId xmlns:a16="http://schemas.microsoft.com/office/drawing/2014/main" id="{A06E3D14-D5F8-F442-BA0D-E7CAD44C56CD}"/>
              </a:ext>
            </a:extLst>
          </p:cNvPr>
          <p:cNvSpPr/>
          <p:nvPr/>
        </p:nvSpPr>
        <p:spPr>
          <a:xfrm>
            <a:off x="5392951" y="135786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Jayden</a:t>
            </a:r>
          </a:p>
        </p:txBody>
      </p:sp>
      <p:sp>
        <p:nvSpPr>
          <p:cNvPr id="86" name="Word25">
            <a:extLst>
              <a:ext uri="{FF2B5EF4-FFF2-40B4-BE49-F238E27FC236}">
                <a16:creationId xmlns:a16="http://schemas.microsoft.com/office/drawing/2014/main" id="{7CFA9E6C-7E12-AA4D-B86A-26CAD75CCF46}"/>
              </a:ext>
            </a:extLst>
          </p:cNvPr>
          <p:cNvSpPr/>
          <p:nvPr/>
        </p:nvSpPr>
        <p:spPr>
          <a:xfrm>
            <a:off x="5419368" y="2708102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Esme</a:t>
            </a:r>
          </a:p>
        </p:txBody>
      </p:sp>
      <p:sp>
        <p:nvSpPr>
          <p:cNvPr id="87" name="Word11">
            <a:extLst>
              <a:ext uri="{FF2B5EF4-FFF2-40B4-BE49-F238E27FC236}">
                <a16:creationId xmlns:a16="http://schemas.microsoft.com/office/drawing/2014/main" id="{C4D9926C-2904-9C40-A397-B3918D8E94DD}"/>
              </a:ext>
            </a:extLst>
          </p:cNvPr>
          <p:cNvSpPr/>
          <p:nvPr/>
        </p:nvSpPr>
        <p:spPr>
          <a:xfrm>
            <a:off x="6835303" y="135786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Anika</a:t>
            </a:r>
          </a:p>
          <a:p>
            <a:pPr algn="ctr"/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88" name="Word03">
            <a:extLst>
              <a:ext uri="{FF2B5EF4-FFF2-40B4-BE49-F238E27FC236}">
                <a16:creationId xmlns:a16="http://schemas.microsoft.com/office/drawing/2014/main" id="{3EA68A16-0401-7E47-8600-BB7663917B33}"/>
              </a:ext>
            </a:extLst>
          </p:cNvPr>
          <p:cNvSpPr/>
          <p:nvPr/>
        </p:nvSpPr>
        <p:spPr>
          <a:xfrm>
            <a:off x="6790644" y="2732947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Chloe</a:t>
            </a:r>
          </a:p>
        </p:txBody>
      </p:sp>
      <p:sp>
        <p:nvSpPr>
          <p:cNvPr id="89" name="Word12">
            <a:extLst>
              <a:ext uri="{FF2B5EF4-FFF2-40B4-BE49-F238E27FC236}">
                <a16:creationId xmlns:a16="http://schemas.microsoft.com/office/drawing/2014/main" id="{81D0021C-114F-B047-857E-B346B5A5F8BB}"/>
              </a:ext>
            </a:extLst>
          </p:cNvPr>
          <p:cNvSpPr/>
          <p:nvPr/>
        </p:nvSpPr>
        <p:spPr>
          <a:xfrm>
            <a:off x="8137099" y="135786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Dafi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90" name="Word13">
            <a:extLst>
              <a:ext uri="{FF2B5EF4-FFF2-40B4-BE49-F238E27FC236}">
                <a16:creationId xmlns:a16="http://schemas.microsoft.com/office/drawing/2014/main" id="{E7043ED6-858D-9945-AE79-64605A8874BD}"/>
              </a:ext>
            </a:extLst>
          </p:cNvPr>
          <p:cNvSpPr/>
          <p:nvPr/>
        </p:nvSpPr>
        <p:spPr>
          <a:xfrm>
            <a:off x="9509173" y="1357868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Mari</a:t>
            </a:r>
          </a:p>
        </p:txBody>
      </p:sp>
      <p:sp>
        <p:nvSpPr>
          <p:cNvPr id="91" name="Word08">
            <a:extLst>
              <a:ext uri="{FF2B5EF4-FFF2-40B4-BE49-F238E27FC236}">
                <a16:creationId xmlns:a16="http://schemas.microsoft.com/office/drawing/2014/main" id="{3A66D46E-487B-E440-8EA8-AF6E6834D9FB}"/>
              </a:ext>
            </a:extLst>
          </p:cNvPr>
          <p:cNvSpPr/>
          <p:nvPr/>
        </p:nvSpPr>
        <p:spPr>
          <a:xfrm>
            <a:off x="9518130" y="2707929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Siân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92" name="Word01">
            <a:extLst>
              <a:ext uri="{FF2B5EF4-FFF2-40B4-BE49-F238E27FC236}">
                <a16:creationId xmlns:a16="http://schemas.microsoft.com/office/drawing/2014/main" id="{551B5896-0E4C-8D49-8ED3-D961F52396B8}"/>
              </a:ext>
            </a:extLst>
          </p:cNvPr>
          <p:cNvSpPr/>
          <p:nvPr/>
        </p:nvSpPr>
        <p:spPr>
          <a:xfrm>
            <a:off x="8141699" y="2733083"/>
            <a:ext cx="1386000" cy="138600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Deiniol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8814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</p:childTnLst>
        </p:cTn>
      </p:par>
    </p:tnLst>
    <p:bldLst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Battleship | World of Warships Wiki | Fandom">
            <a:extLst>
              <a:ext uri="{FF2B5EF4-FFF2-40B4-BE49-F238E27FC236}">
                <a16:creationId xmlns:a16="http://schemas.microsoft.com/office/drawing/2014/main" id="{8E8D699C-886C-594F-97CA-EFFE38E5E1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66773" y="-245810"/>
            <a:ext cx="5462546" cy="282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03D7169-ED5E-1543-95C7-64739180F85B}"/>
              </a:ext>
            </a:extLst>
          </p:cNvPr>
          <p:cNvSpPr txBox="1">
            <a:spLocks/>
          </p:cNvSpPr>
          <p:nvPr/>
        </p:nvSpPr>
        <p:spPr>
          <a:xfrm>
            <a:off x="5413995" y="124287"/>
            <a:ext cx="6778005" cy="6590904"/>
          </a:xfrm>
          <a:prstGeom prst="rect">
            <a:avLst/>
          </a:prstGeom>
        </p:spPr>
        <p:txBody>
          <a:bodyPr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600" err="1">
                <a:solidFill>
                  <a:srgbClr val="000000"/>
                </a:solidFill>
                <a:latin typeface="Avenir Book" panose="02000503020000020003" pitchFamily="2" charset="0"/>
              </a:rPr>
              <a:t>Chwaraewch</a:t>
            </a:r>
            <a:r>
              <a:rPr lang="en-US" sz="260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err="1">
                <a:solidFill>
                  <a:srgbClr val="000000"/>
                </a:solidFill>
                <a:latin typeface="Avenir Book" panose="02000503020000020003" pitchFamily="2" charset="0"/>
              </a:rPr>
              <a:t>gêm</a:t>
            </a:r>
            <a:r>
              <a:rPr lang="en-US" sz="260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err="1">
                <a:solidFill>
                  <a:srgbClr val="000000"/>
                </a:solidFill>
                <a:latin typeface="Avenir Book" panose="02000503020000020003" pitchFamily="2" charset="0"/>
              </a:rPr>
              <a:t>Cadlongau</a:t>
            </a:r>
            <a:r>
              <a:rPr lang="en-US" sz="2600">
                <a:solidFill>
                  <a:srgbClr val="000000"/>
                </a:solidFill>
                <a:latin typeface="Avenir Book" panose="02000503020000020003" pitchFamily="2" charset="0"/>
              </a:rPr>
              <a:t> (</a:t>
            </a:r>
            <a:r>
              <a:rPr lang="en-US" sz="2600" i="1">
                <a:solidFill>
                  <a:srgbClr val="000000"/>
                </a:solidFill>
                <a:latin typeface="Avenir Book" panose="02000503020000020003" pitchFamily="2" charset="0"/>
              </a:rPr>
              <a:t>Battleships</a:t>
            </a:r>
            <a:r>
              <a:rPr lang="en-US" sz="2600">
                <a:solidFill>
                  <a:srgbClr val="000000"/>
                </a:solidFill>
                <a:latin typeface="Avenir Book" panose="02000503020000020003" pitchFamily="2" charset="0"/>
              </a:rPr>
              <a:t>).</a:t>
            </a:r>
          </a:p>
          <a:p>
            <a:pPr marL="0" indent="0" algn="ctr">
              <a:buNone/>
            </a:pPr>
            <a:endParaRPr lang="en-US" sz="260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 err="1">
                <a:solidFill>
                  <a:srgbClr val="000000"/>
                </a:solidFill>
                <a:latin typeface="Avenir Book" panose="02000503020000020003" pitchFamily="2" charset="0"/>
              </a:rPr>
              <a:t>Cymrwch</a:t>
            </a:r>
            <a:r>
              <a:rPr lang="en-US" sz="260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err="1">
                <a:solidFill>
                  <a:srgbClr val="000000"/>
                </a:solidFill>
                <a:latin typeface="Avenir Book" panose="02000503020000020003" pitchFamily="2" charset="0"/>
              </a:rPr>
              <a:t>eich</a:t>
            </a:r>
            <a:r>
              <a:rPr lang="en-US" sz="260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err="1">
                <a:solidFill>
                  <a:srgbClr val="000000"/>
                </a:solidFill>
                <a:latin typeface="Avenir Book" panose="02000503020000020003" pitchFamily="2" charset="0"/>
              </a:rPr>
              <a:t>tro</a:t>
            </a:r>
            <a:r>
              <a:rPr lang="en-US" sz="260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i="1">
                <a:solidFill>
                  <a:srgbClr val="000000"/>
                </a:solidFill>
                <a:latin typeface="Avenir Book" panose="02000503020000020003" pitchFamily="2" charset="0"/>
              </a:rPr>
              <a:t>(Take your turns) .</a:t>
            </a:r>
          </a:p>
          <a:p>
            <a:pPr marL="0" indent="0" algn="ctr">
              <a:buNone/>
            </a:pPr>
            <a:r>
              <a:rPr lang="en-US" sz="2600" err="1">
                <a:solidFill>
                  <a:srgbClr val="000000"/>
                </a:solidFill>
                <a:latin typeface="Avenir Book" panose="02000503020000020003" pitchFamily="2" charset="0"/>
              </a:rPr>
              <a:t>Gofynnwch</a:t>
            </a:r>
            <a:r>
              <a:rPr lang="en-US" sz="2600">
                <a:solidFill>
                  <a:srgbClr val="000000"/>
                </a:solidFill>
                <a:latin typeface="Avenir Book" panose="02000503020000020003" pitchFamily="2" charset="0"/>
              </a:rPr>
              <a:t> : </a:t>
            </a:r>
          </a:p>
          <a:p>
            <a:pPr marL="0" indent="0" algn="ctr">
              <a:buNone/>
            </a:pPr>
            <a:r>
              <a:rPr lang="en-US" sz="2600" b="1">
                <a:solidFill>
                  <a:srgbClr val="00000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err="1">
                <a:solidFill>
                  <a:srgbClr val="00000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>
                <a:solidFill>
                  <a:srgbClr val="00000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err="1">
                <a:solidFill>
                  <a:srgbClr val="000000"/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>
                <a:solidFill>
                  <a:srgbClr val="000000"/>
                </a:solidFill>
                <a:latin typeface="American Typewriter" panose="02090604020004020304" pitchFamily="18" charset="77"/>
              </a:rPr>
              <a:t>  </a:t>
            </a:r>
            <a:r>
              <a:rPr lang="en-US" sz="2600" b="1" err="1">
                <a:solidFill>
                  <a:srgbClr val="000000"/>
                </a:solidFill>
                <a:latin typeface="American Typewriter" panose="02090604020004020304" pitchFamily="18" charset="77"/>
              </a:rPr>
              <a:t>bresennol</a:t>
            </a:r>
            <a:r>
              <a:rPr lang="en-US" sz="2600" b="1">
                <a:solidFill>
                  <a:srgbClr val="000000"/>
                </a:solidFill>
                <a:latin typeface="American Typewriter" panose="02090604020004020304" pitchFamily="18" charset="77"/>
              </a:rPr>
              <a:t>?”</a:t>
            </a:r>
          </a:p>
          <a:p>
            <a:pPr marL="0" indent="0" algn="ctr">
              <a:buNone/>
            </a:pPr>
            <a:r>
              <a:rPr lang="en-US" sz="2600" b="1">
                <a:solidFill>
                  <a:srgbClr val="00000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err="1">
                <a:solidFill>
                  <a:srgbClr val="00000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>
                <a:solidFill>
                  <a:srgbClr val="00000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err="1">
                <a:solidFill>
                  <a:srgbClr val="000000"/>
                </a:solidFill>
                <a:latin typeface="American Typewriter" panose="02090604020004020304" pitchFamily="18" charset="77"/>
              </a:rPr>
              <a:t>yma</a:t>
            </a:r>
            <a:r>
              <a:rPr lang="en-US" sz="2600" b="1">
                <a:solidFill>
                  <a:srgbClr val="000000"/>
                </a:solidFill>
                <a:latin typeface="American Typewriter" panose="02090604020004020304" pitchFamily="18" charset="77"/>
              </a:rPr>
              <a:t>?”</a:t>
            </a:r>
          </a:p>
          <a:p>
            <a:pPr marL="0" indent="0" algn="ctr">
              <a:buNone/>
            </a:pPr>
            <a:endParaRPr lang="en-US" sz="2600" b="1">
              <a:solidFill>
                <a:srgbClr val="00000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r>
              <a:rPr lang="en-US" sz="2600">
                <a:solidFill>
                  <a:srgbClr val="000000"/>
                </a:solidFill>
                <a:latin typeface="Avenir Book" panose="02000503020000020003" pitchFamily="2" charset="0"/>
              </a:rPr>
              <a:t>ac </a:t>
            </a:r>
            <a:r>
              <a:rPr lang="en-US" sz="2600" err="1">
                <a:solidFill>
                  <a:srgbClr val="000000"/>
                </a:solidFill>
                <a:latin typeface="Avenir Book" panose="02000503020000020003" pitchFamily="2" charset="0"/>
              </a:rPr>
              <a:t>atebwch</a:t>
            </a:r>
            <a:r>
              <a:rPr lang="en-US" sz="2600">
                <a:solidFill>
                  <a:srgbClr val="000000"/>
                </a:solidFill>
                <a:latin typeface="Avenir Book" panose="02000503020000020003" pitchFamily="2" charset="0"/>
              </a:rPr>
              <a:t> : </a:t>
            </a:r>
            <a:endParaRPr lang="en-US" sz="2600" b="1">
              <a:solidFill>
                <a:schemeClr val="accent6">
                  <a:lumMod val="75000"/>
                </a:schemeClr>
              </a:solidFill>
              <a:latin typeface="American Typewriter" panose="02090604020004020304" pitchFamily="18" charset="77"/>
            </a:endParaRPr>
          </a:p>
          <a:p>
            <a:pPr algn="ctr">
              <a:buFont typeface="Wingdings" pitchFamily="2" charset="2"/>
              <a:buChar char="J"/>
            </a:pP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bresennol</a:t>
            </a: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.”</a:t>
            </a:r>
          </a:p>
          <a:p>
            <a:pPr marL="0" indent="0" algn="ctr">
              <a:buNone/>
            </a:pP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  <a:sym typeface="Wingdings" pitchFamily="2" charset="2"/>
              </a:rPr>
              <a:t> </a:t>
            </a: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err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yma</a:t>
            </a:r>
            <a:r>
              <a:rPr lang="en-US" sz="2600" b="1">
                <a:solidFill>
                  <a:schemeClr val="accent6">
                    <a:lumMod val="75000"/>
                  </a:schemeClr>
                </a:solidFill>
                <a:latin typeface="American Typewriter" panose="02090604020004020304" pitchFamily="18" charset="77"/>
              </a:rPr>
              <a:t>.”</a:t>
            </a:r>
          </a:p>
          <a:p>
            <a:pPr algn="ctr">
              <a:buFont typeface="Wingdings" pitchFamily="2" charset="2"/>
              <a:buChar char="J"/>
            </a:pPr>
            <a:endParaRPr lang="en-US" sz="2600" b="1">
              <a:solidFill>
                <a:srgbClr val="00000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r>
              <a:rPr lang="en-US" sz="2600" err="1">
                <a:solidFill>
                  <a:srgbClr val="000000"/>
                </a:solidFill>
                <a:latin typeface="Avenir Book" panose="02000503020000020003" pitchFamily="2" charset="0"/>
              </a:rPr>
              <a:t>neu</a:t>
            </a:r>
            <a:endParaRPr lang="en-US" sz="260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>
                <a:solidFill>
                  <a:srgbClr val="00000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>
                <a:solidFill>
                  <a:srgbClr val="000000"/>
                </a:solidFill>
                <a:latin typeface="American Typewriter" panose="02090604020004020304" pitchFamily="18" charset="77"/>
                <a:sym typeface="Wingdings" pitchFamily="2" charset="2"/>
              </a:rPr>
              <a:t> 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</a:rPr>
              <a:t>“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</a:rPr>
              <a:t>Nac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</a:rPr>
              <a:t>ydy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</a:rPr>
              <a:t>, 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</a:rPr>
              <a:t>mae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</a:rPr>
              <a:t> … 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</a:rPr>
              <a:t>yn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</a:rPr>
              <a:t> 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</a:rPr>
              <a:t>absennol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</a:rPr>
              <a:t>.”</a:t>
            </a:r>
          </a:p>
          <a:p>
            <a:pPr marL="0" indent="0" algn="ctr">
              <a:buNone/>
            </a:pP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 “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Nac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ydy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, 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dydy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… 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ddim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 </a:t>
            </a:r>
            <a:r>
              <a:rPr lang="en-US" sz="2600" b="1" err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yma</a:t>
            </a:r>
            <a:r>
              <a:rPr lang="en-US" sz="2600" b="1">
                <a:solidFill>
                  <a:srgbClr val="0070C0"/>
                </a:solidFill>
                <a:latin typeface="American Typewriter" panose="02090604020004020304" pitchFamily="18" charset="77"/>
                <a:sym typeface="Wingdings" pitchFamily="2" charset="2"/>
              </a:rPr>
              <a:t>.”</a:t>
            </a:r>
            <a:endParaRPr lang="en-US" sz="2600" b="1">
              <a:solidFill>
                <a:srgbClr val="0070C0"/>
              </a:solidFill>
              <a:latin typeface="American Typewriter" panose="02090604020004020304" pitchFamily="18" charset="77"/>
            </a:endParaRPr>
          </a:p>
          <a:p>
            <a:pPr marL="0" indent="0" algn="ctr">
              <a:buNone/>
            </a:pPr>
            <a:endParaRPr lang="en-US" sz="2600" b="1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 b="1" err="1">
                <a:solidFill>
                  <a:srgbClr val="000000"/>
                </a:solidFill>
                <a:latin typeface="Avenir Book" panose="02000503020000020003" pitchFamily="2" charset="0"/>
              </a:rPr>
              <a:t>Cadwch</a:t>
            </a:r>
            <a:r>
              <a:rPr lang="en-US" sz="2600" b="1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b="1" err="1">
                <a:solidFill>
                  <a:srgbClr val="000000"/>
                </a:solidFill>
                <a:latin typeface="Avenir Book" panose="02000503020000020003" pitchFamily="2" charset="0"/>
              </a:rPr>
              <a:t>sgôr</a:t>
            </a:r>
            <a:r>
              <a:rPr lang="en-US" sz="2600" b="1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marL="0" indent="0">
              <a:buNone/>
            </a:pPr>
            <a:endParaRPr lang="en-US" sz="260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endParaRPr lang="en-US" sz="3500" i="1">
              <a:solidFill>
                <a:schemeClr val="accent6">
                  <a:lumMod val="60000"/>
                  <a:lumOff val="40000"/>
                </a:schemeClr>
              </a:solidFill>
              <a:latin typeface="Avenir Book" panose="02000503020000020003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1B6359-F764-3849-BE63-6B133FCEDC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122" y="4208597"/>
            <a:ext cx="1016000" cy="1016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F919C56-39CA-384F-8115-E0140B05E8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761757" y="1888927"/>
            <a:ext cx="1210731" cy="12107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E0A253-F6C4-FC44-927E-5CA78451BA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802347" y="3012474"/>
            <a:ext cx="1129550" cy="112955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3BC59E1-1697-3249-BA0B-ADA3759BBD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41" y="5054422"/>
            <a:ext cx="1619762" cy="1660769"/>
          </a:xfrm>
          <a:prstGeom prst="rect">
            <a:avLst/>
          </a:prstGeom>
        </p:spPr>
      </p:pic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50DC2A94-1686-284A-8684-478A17BA569D}"/>
              </a:ext>
            </a:extLst>
          </p:cNvPr>
          <p:cNvSpPr/>
          <p:nvPr/>
        </p:nvSpPr>
        <p:spPr>
          <a:xfrm>
            <a:off x="2197621" y="2174794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10105B3D-3820-C941-BFD9-E3EB36228BF1}"/>
              </a:ext>
            </a:extLst>
          </p:cNvPr>
          <p:cNvSpPr/>
          <p:nvPr/>
        </p:nvSpPr>
        <p:spPr>
          <a:xfrm>
            <a:off x="2197621" y="3212369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9D2F7ACD-4948-C54B-82D4-1B59D97FE8A6}"/>
              </a:ext>
            </a:extLst>
          </p:cNvPr>
          <p:cNvSpPr/>
          <p:nvPr/>
        </p:nvSpPr>
        <p:spPr>
          <a:xfrm>
            <a:off x="2197621" y="4261601"/>
            <a:ext cx="3236992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>
                <a:solidFill>
                  <a:schemeClr val="tx1"/>
                </a:solidFill>
                <a:latin typeface="American Typewriter" panose="02090604020004020304" pitchFamily="18" charset="77"/>
              </a:rPr>
              <a:t>Presennol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74A7E6E5-7663-934A-83BC-880AE1A4A25E}"/>
              </a:ext>
            </a:extLst>
          </p:cNvPr>
          <p:cNvSpPr/>
          <p:nvPr/>
        </p:nvSpPr>
        <p:spPr>
          <a:xfrm>
            <a:off x="2177003" y="5410311"/>
            <a:ext cx="3236992" cy="605771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b="1">
                <a:solidFill>
                  <a:schemeClr val="tx1"/>
                </a:solidFill>
                <a:latin typeface="American Typewriter" panose="02090604020004020304" pitchFamily="18" charset="77"/>
              </a:rPr>
              <a:t>Absennol</a:t>
            </a:r>
          </a:p>
        </p:txBody>
      </p:sp>
    </p:spTree>
    <p:extLst>
      <p:ext uri="{BB962C8B-B14F-4D97-AF65-F5344CB8AC3E}">
        <p14:creationId xmlns:p14="http://schemas.microsoft.com/office/powerpoint/2010/main" val="37827667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8A391E-38BE-7840-9BC3-E4095488B1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4029" y="1530602"/>
            <a:ext cx="1016000" cy="1016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B996971-1EFB-6B44-B84E-B09EF76AE5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2662" y="5607297"/>
            <a:ext cx="1016000" cy="1016000"/>
          </a:xfrm>
          <a:prstGeom prst="rect">
            <a:avLst/>
          </a:prstGeom>
        </p:spPr>
      </p:pic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455CF0-E037-084A-B9B6-4F5DDF4655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6700" y="4327003"/>
            <a:ext cx="1016000" cy="1016000"/>
          </a:xfrm>
          <a:prstGeom prst="rect">
            <a:avLst/>
          </a:prstGeom>
        </p:spPr>
      </p:pic>
      <p:sp>
        <p:nvSpPr>
          <p:cNvPr id="8" name="D_left"/>
          <p:cNvSpPr/>
          <p:nvPr/>
        </p:nvSpPr>
        <p:spPr>
          <a:xfrm>
            <a:off x="0" y="5472000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91643" y="2735798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5DD930-780A-EB4C-835C-B4A2D44A24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290" y="2916236"/>
            <a:ext cx="1016000" cy="1016000"/>
          </a:xfrm>
          <a:prstGeom prst="rect">
            <a:avLst/>
          </a:prstGeom>
        </p:spPr>
      </p:pic>
      <p:sp>
        <p:nvSpPr>
          <p:cNvPr id="212" name="D_right"/>
          <p:cNvSpPr/>
          <p:nvPr/>
        </p:nvSpPr>
        <p:spPr>
          <a:xfrm>
            <a:off x="10900983" y="5472000"/>
            <a:ext cx="1296000" cy="1386000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4767B20-E2EB-5F4C-84FE-CD4A100632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84857" y="1531385"/>
            <a:ext cx="1016000" cy="1016000"/>
          </a:xfrm>
          <a:prstGeom prst="rect">
            <a:avLst/>
          </a:prstGeom>
        </p:spPr>
      </p:pic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E82998C-0501-884D-9FF6-3EF9B7530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132" y="5645276"/>
            <a:ext cx="1016000" cy="1016000"/>
          </a:xfrm>
          <a:prstGeom prst="rect">
            <a:avLst/>
          </a:prstGeom>
        </p:spPr>
      </p:pic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2AC5E1B-3F9E-4843-AE29-337514571B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6810617" y="1408482"/>
            <a:ext cx="1210731" cy="1210731"/>
          </a:xfrm>
          <a:prstGeom prst="rect">
            <a:avLst/>
          </a:prstGeom>
        </p:spPr>
      </p:pic>
      <p:pic>
        <p:nvPicPr>
          <p:cNvPr id="100" name="Picture 99">
            <a:extLst>
              <a:ext uri="{FF2B5EF4-FFF2-40B4-BE49-F238E27FC236}">
                <a16:creationId xmlns:a16="http://schemas.microsoft.com/office/drawing/2014/main" id="{CB67DBEB-5D66-8046-809B-6BEAF7E2F0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286727" y="2789174"/>
            <a:ext cx="1210731" cy="1210731"/>
          </a:xfrm>
          <a:prstGeom prst="rect">
            <a:avLst/>
          </a:prstGeom>
        </p:spPr>
      </p:pic>
      <p:pic>
        <p:nvPicPr>
          <p:cNvPr id="102" name="Picture 101">
            <a:extLst>
              <a:ext uri="{FF2B5EF4-FFF2-40B4-BE49-F238E27FC236}">
                <a16:creationId xmlns:a16="http://schemas.microsoft.com/office/drawing/2014/main" id="{894F036D-DEB6-9447-B562-E320F8C82B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4095046" y="5500739"/>
            <a:ext cx="1210731" cy="1210731"/>
          </a:xfrm>
          <a:prstGeom prst="rect">
            <a:avLst/>
          </a:prstGeom>
        </p:spPr>
      </p:pic>
      <p:pic>
        <p:nvPicPr>
          <p:cNvPr id="103" name="Picture 102">
            <a:extLst>
              <a:ext uri="{FF2B5EF4-FFF2-40B4-BE49-F238E27FC236}">
                <a16:creationId xmlns:a16="http://schemas.microsoft.com/office/drawing/2014/main" id="{722A60DD-BB64-5641-B212-7107C94456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9550517" y="4166111"/>
            <a:ext cx="1210731" cy="1210731"/>
          </a:xfrm>
          <a:prstGeom prst="rect">
            <a:avLst/>
          </a:prstGeom>
        </p:spPr>
      </p:pic>
      <p:pic>
        <p:nvPicPr>
          <p:cNvPr id="104" name="Picture 103">
            <a:extLst>
              <a:ext uri="{FF2B5EF4-FFF2-40B4-BE49-F238E27FC236}">
                <a16:creationId xmlns:a16="http://schemas.microsoft.com/office/drawing/2014/main" id="{0B26823A-DE36-8543-8A16-EE0617DAE3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5440667" y="4186321"/>
            <a:ext cx="1210731" cy="1210731"/>
          </a:xfrm>
          <a:prstGeom prst="rect">
            <a:avLst/>
          </a:prstGeom>
        </p:spPr>
      </p:pic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57509" y="-115019"/>
            <a:ext cx="12192000" cy="6848475"/>
            <a:chOff x="0" y="0"/>
            <a:chExt cx="12192000" cy="6848475"/>
          </a:xfrm>
          <a:solidFill>
            <a:srgbClr val="FF0000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5" name="Picture 104">
            <a:extLst>
              <a:ext uri="{FF2B5EF4-FFF2-40B4-BE49-F238E27FC236}">
                <a16:creationId xmlns:a16="http://schemas.microsoft.com/office/drawing/2014/main" id="{6F188BA9-8D55-8C4A-A55D-AAD6E53244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4065966" y="1408481"/>
            <a:ext cx="1210731" cy="121073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2F1544B-B0F7-AC4B-822E-050ECAC67D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8227123" y="1461676"/>
            <a:ext cx="1129550" cy="1129550"/>
          </a:xfrm>
          <a:prstGeom prst="rect">
            <a:avLst/>
          </a:prstGeom>
        </p:spPr>
      </p:pic>
      <p:pic>
        <p:nvPicPr>
          <p:cNvPr id="106" name="Picture 105">
            <a:extLst>
              <a:ext uri="{FF2B5EF4-FFF2-40B4-BE49-F238E27FC236}">
                <a16:creationId xmlns:a16="http://schemas.microsoft.com/office/drawing/2014/main" id="{EFDF9DCE-4D4A-114F-9CD3-2654545709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2783054" y="2849441"/>
            <a:ext cx="1129550" cy="1129550"/>
          </a:xfrm>
          <a:prstGeom prst="rect">
            <a:avLst/>
          </a:prstGeom>
        </p:spPr>
      </p:pic>
      <p:pic>
        <p:nvPicPr>
          <p:cNvPr id="107" name="Picture 106">
            <a:extLst>
              <a:ext uri="{FF2B5EF4-FFF2-40B4-BE49-F238E27FC236}">
                <a16:creationId xmlns:a16="http://schemas.microsoft.com/office/drawing/2014/main" id="{45AEE0E4-1C41-7F4B-9AD4-C70B33A9D6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5447012" y="5600225"/>
            <a:ext cx="1129550" cy="1129550"/>
          </a:xfrm>
          <a:prstGeom prst="rect">
            <a:avLst/>
          </a:prstGeom>
        </p:spPr>
      </p:pic>
      <p:pic>
        <p:nvPicPr>
          <p:cNvPr id="108" name="Picture 107">
            <a:extLst>
              <a:ext uri="{FF2B5EF4-FFF2-40B4-BE49-F238E27FC236}">
                <a16:creationId xmlns:a16="http://schemas.microsoft.com/office/drawing/2014/main" id="{E63C1444-CB3C-C34E-8175-FFC684330D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6895887" y="2841045"/>
            <a:ext cx="1129550" cy="1129550"/>
          </a:xfrm>
          <a:prstGeom prst="rect">
            <a:avLst/>
          </a:prstGeom>
        </p:spPr>
      </p:pic>
      <p:pic>
        <p:nvPicPr>
          <p:cNvPr id="109" name="Picture 108">
            <a:extLst>
              <a:ext uri="{FF2B5EF4-FFF2-40B4-BE49-F238E27FC236}">
                <a16:creationId xmlns:a16="http://schemas.microsoft.com/office/drawing/2014/main" id="{C146CD0A-3266-6D4D-9D8C-8F473F61C7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384076" y="5600225"/>
            <a:ext cx="1129550" cy="1129550"/>
          </a:xfrm>
          <a:prstGeom prst="rect">
            <a:avLst/>
          </a:prstGeom>
        </p:spPr>
      </p:pic>
      <p:pic>
        <p:nvPicPr>
          <p:cNvPr id="110" name="Picture 109">
            <a:extLst>
              <a:ext uri="{FF2B5EF4-FFF2-40B4-BE49-F238E27FC236}">
                <a16:creationId xmlns:a16="http://schemas.microsoft.com/office/drawing/2014/main" id="{75DE341C-3D9A-1B4B-B8EC-B4EE6C55D5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5520886" y="1482888"/>
            <a:ext cx="1129550" cy="1129550"/>
          </a:xfrm>
          <a:prstGeom prst="rect">
            <a:avLst/>
          </a:prstGeom>
        </p:spPr>
      </p:pic>
      <p:pic>
        <p:nvPicPr>
          <p:cNvPr id="111" name="Picture 110">
            <a:extLst>
              <a:ext uri="{FF2B5EF4-FFF2-40B4-BE49-F238E27FC236}">
                <a16:creationId xmlns:a16="http://schemas.microsoft.com/office/drawing/2014/main" id="{A7F30455-FCFD-2947-A8B2-22023381D3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9601101" y="5541329"/>
            <a:ext cx="1129550" cy="112955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8BD49B3-7C2A-CD41-9AD0-A7BED8EA54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89993" y="5322891"/>
            <a:ext cx="1619762" cy="1660769"/>
          </a:xfrm>
          <a:prstGeom prst="rect">
            <a:avLst/>
          </a:prstGeom>
        </p:spPr>
      </p:pic>
      <p:pic>
        <p:nvPicPr>
          <p:cNvPr id="112" name="Picture 111">
            <a:extLst>
              <a:ext uri="{FF2B5EF4-FFF2-40B4-BE49-F238E27FC236}">
                <a16:creationId xmlns:a16="http://schemas.microsoft.com/office/drawing/2014/main" id="{4041B2B9-E9A2-1941-A102-C2160CD3B2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17709" y="2520600"/>
            <a:ext cx="1619762" cy="1660769"/>
          </a:xfrm>
          <a:prstGeom prst="rect">
            <a:avLst/>
          </a:prstGeom>
        </p:spPr>
      </p:pic>
      <p:pic>
        <p:nvPicPr>
          <p:cNvPr id="113" name="Picture 112">
            <a:extLst>
              <a:ext uri="{FF2B5EF4-FFF2-40B4-BE49-F238E27FC236}">
                <a16:creationId xmlns:a16="http://schemas.microsoft.com/office/drawing/2014/main" id="{527B9216-A2CF-1740-8AEC-A8188BBF84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4240" y="3939456"/>
            <a:ext cx="1619762" cy="1660769"/>
          </a:xfrm>
          <a:prstGeom prst="rect">
            <a:avLst/>
          </a:prstGeom>
        </p:spPr>
      </p:pic>
      <p:pic>
        <p:nvPicPr>
          <p:cNvPr id="114" name="Picture 113">
            <a:extLst>
              <a:ext uri="{FF2B5EF4-FFF2-40B4-BE49-F238E27FC236}">
                <a16:creationId xmlns:a16="http://schemas.microsoft.com/office/drawing/2014/main" id="{810D762A-4237-2C43-99A1-223F0D4B7A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104" y="1191320"/>
            <a:ext cx="1619762" cy="1660769"/>
          </a:xfrm>
          <a:prstGeom prst="rect">
            <a:avLst/>
          </a:prstGeom>
        </p:spPr>
      </p:pic>
      <p:pic>
        <p:nvPicPr>
          <p:cNvPr id="115" name="Picture 114">
            <a:extLst>
              <a:ext uri="{FF2B5EF4-FFF2-40B4-BE49-F238E27FC236}">
                <a16:creationId xmlns:a16="http://schemas.microsoft.com/office/drawing/2014/main" id="{424069A2-46B2-ED42-8BA4-31627D129E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27628" y="2546602"/>
            <a:ext cx="1619762" cy="1660769"/>
          </a:xfrm>
          <a:prstGeom prst="rect">
            <a:avLst/>
          </a:prstGeom>
        </p:spPr>
      </p:pic>
      <p:pic>
        <p:nvPicPr>
          <p:cNvPr id="116" name="Picture 115">
            <a:extLst>
              <a:ext uri="{FF2B5EF4-FFF2-40B4-BE49-F238E27FC236}">
                <a16:creationId xmlns:a16="http://schemas.microsoft.com/office/drawing/2014/main" id="{11449303-A1F2-6841-8446-1AF9B0C5A9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71132" y="3925825"/>
            <a:ext cx="1619762" cy="1660769"/>
          </a:xfrm>
          <a:prstGeom prst="rect">
            <a:avLst/>
          </a:prstGeom>
        </p:spPr>
      </p:pic>
      <p:pic>
        <p:nvPicPr>
          <p:cNvPr id="117" name="Picture 116">
            <a:extLst>
              <a:ext uri="{FF2B5EF4-FFF2-40B4-BE49-F238E27FC236}">
                <a16:creationId xmlns:a16="http://schemas.microsoft.com/office/drawing/2014/main" id="{B85B263D-9998-194C-ABD2-9CF7BA071A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9377" y="4232332"/>
            <a:ext cx="1016000" cy="1016000"/>
          </a:xfrm>
          <a:prstGeom prst="rect">
            <a:avLst/>
          </a:prstGeom>
        </p:spPr>
      </p:pic>
      <p:pic>
        <p:nvPicPr>
          <p:cNvPr id="118" name="Picture 117">
            <a:extLst>
              <a:ext uri="{FF2B5EF4-FFF2-40B4-BE49-F238E27FC236}">
                <a16:creationId xmlns:a16="http://schemas.microsoft.com/office/drawing/2014/main" id="{59C90463-3F6A-B648-B69A-67D6095F70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47882" y="2835040"/>
            <a:ext cx="1016000" cy="1016000"/>
          </a:xfrm>
          <a:prstGeom prst="rect">
            <a:avLst/>
          </a:prstGeom>
        </p:spPr>
      </p:pic>
      <p:pic>
        <p:nvPicPr>
          <p:cNvPr id="119" name="Picture 118">
            <a:extLst>
              <a:ext uri="{FF2B5EF4-FFF2-40B4-BE49-F238E27FC236}">
                <a16:creationId xmlns:a16="http://schemas.microsoft.com/office/drawing/2014/main" id="{DB077B8E-B2EC-9441-99B2-7DB23500B8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0765" y="4248209"/>
            <a:ext cx="1016000" cy="1016000"/>
          </a:xfrm>
          <a:prstGeom prst="rect">
            <a:avLst/>
          </a:prstGeom>
        </p:spPr>
      </p:pic>
      <p:sp>
        <p:nvSpPr>
          <p:cNvPr id="207" name="Word20">
            <a:extLst>
              <a:ext uri="{FF2B5EF4-FFF2-40B4-BE49-F238E27FC236}">
                <a16:creationId xmlns:a16="http://schemas.microsoft.com/office/drawing/2014/main" id="{4E6687FF-B5B9-484A-A493-653F0F3ED647}"/>
              </a:ext>
            </a:extLst>
          </p:cNvPr>
          <p:cNvSpPr/>
          <p:nvPr/>
        </p:nvSpPr>
        <p:spPr>
          <a:xfrm>
            <a:off x="1328401" y="134360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Deian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13" name="Word21">
            <a:extLst>
              <a:ext uri="{FF2B5EF4-FFF2-40B4-BE49-F238E27FC236}">
                <a16:creationId xmlns:a16="http://schemas.microsoft.com/office/drawing/2014/main" id="{25DC48A6-E81E-714C-974C-053AEAC38A96}"/>
              </a:ext>
            </a:extLst>
          </p:cNvPr>
          <p:cNvSpPr/>
          <p:nvPr/>
        </p:nvSpPr>
        <p:spPr>
          <a:xfrm>
            <a:off x="2700475" y="134360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Lleucu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22" name="Word19">
            <a:extLst>
              <a:ext uri="{FF2B5EF4-FFF2-40B4-BE49-F238E27FC236}">
                <a16:creationId xmlns:a16="http://schemas.microsoft.com/office/drawing/2014/main" id="{79EC234F-0138-D346-94ED-255236BAC04E}"/>
              </a:ext>
            </a:extLst>
          </p:cNvPr>
          <p:cNvSpPr/>
          <p:nvPr/>
        </p:nvSpPr>
        <p:spPr>
          <a:xfrm>
            <a:off x="4086893" y="1341110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Jac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35" name="Word10">
            <a:extLst>
              <a:ext uri="{FF2B5EF4-FFF2-40B4-BE49-F238E27FC236}">
                <a16:creationId xmlns:a16="http://schemas.microsoft.com/office/drawing/2014/main" id="{992533F7-603A-F34F-8F26-DF02C7BD5522}"/>
              </a:ext>
            </a:extLst>
          </p:cNvPr>
          <p:cNvSpPr/>
          <p:nvPr/>
        </p:nvSpPr>
        <p:spPr>
          <a:xfrm>
            <a:off x="5433992" y="135167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Elis</a:t>
            </a:r>
          </a:p>
        </p:txBody>
      </p:sp>
      <p:sp>
        <p:nvSpPr>
          <p:cNvPr id="238" name="Word11">
            <a:extLst>
              <a:ext uri="{FF2B5EF4-FFF2-40B4-BE49-F238E27FC236}">
                <a16:creationId xmlns:a16="http://schemas.microsoft.com/office/drawing/2014/main" id="{FE8A91D6-7325-5140-BCAB-E0EF99F0F8C2}"/>
              </a:ext>
            </a:extLst>
          </p:cNvPr>
          <p:cNvSpPr/>
          <p:nvPr/>
        </p:nvSpPr>
        <p:spPr>
          <a:xfrm>
            <a:off x="6775480" y="1343586"/>
            <a:ext cx="1386000" cy="1377445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Steffan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  <a:p>
            <a:pPr algn="ctr"/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39" name="Word12">
            <a:extLst>
              <a:ext uri="{FF2B5EF4-FFF2-40B4-BE49-F238E27FC236}">
                <a16:creationId xmlns:a16="http://schemas.microsoft.com/office/drawing/2014/main" id="{22985523-3BBE-C04B-8EF7-1743D5611C42}"/>
              </a:ext>
            </a:extLst>
          </p:cNvPr>
          <p:cNvSpPr/>
          <p:nvPr/>
        </p:nvSpPr>
        <p:spPr>
          <a:xfrm>
            <a:off x="8162510" y="135167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Dafi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40" name="Word27">
            <a:extLst>
              <a:ext uri="{FF2B5EF4-FFF2-40B4-BE49-F238E27FC236}">
                <a16:creationId xmlns:a16="http://schemas.microsoft.com/office/drawing/2014/main" id="{DCA58672-F242-4C44-A8BB-4FC9FF27ACF5}"/>
              </a:ext>
            </a:extLst>
          </p:cNvPr>
          <p:cNvSpPr/>
          <p:nvPr/>
        </p:nvSpPr>
        <p:spPr>
          <a:xfrm>
            <a:off x="1328401" y="2722830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Esyllt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41" name="Word23">
            <a:extLst>
              <a:ext uri="{FF2B5EF4-FFF2-40B4-BE49-F238E27FC236}">
                <a16:creationId xmlns:a16="http://schemas.microsoft.com/office/drawing/2014/main" id="{7F4B582F-7E85-6644-BE4B-520096EE709F}"/>
              </a:ext>
            </a:extLst>
          </p:cNvPr>
          <p:cNvSpPr/>
          <p:nvPr/>
        </p:nvSpPr>
        <p:spPr>
          <a:xfrm>
            <a:off x="1323958" y="5502013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Gwenlli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42" name="Word23">
            <a:extLst>
              <a:ext uri="{FF2B5EF4-FFF2-40B4-BE49-F238E27FC236}">
                <a16:creationId xmlns:a16="http://schemas.microsoft.com/office/drawing/2014/main" id="{6F567058-48D3-2545-917A-063E096C08B8}"/>
              </a:ext>
            </a:extLst>
          </p:cNvPr>
          <p:cNvSpPr/>
          <p:nvPr/>
        </p:nvSpPr>
        <p:spPr>
          <a:xfrm>
            <a:off x="1298262" y="4106487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Marged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46" name="Word02">
            <a:extLst>
              <a:ext uri="{FF2B5EF4-FFF2-40B4-BE49-F238E27FC236}">
                <a16:creationId xmlns:a16="http://schemas.microsoft.com/office/drawing/2014/main" id="{C3ECDCC0-6CDC-844B-AAD1-8A77F8A19BDB}"/>
              </a:ext>
            </a:extLst>
          </p:cNvPr>
          <p:cNvSpPr/>
          <p:nvPr/>
        </p:nvSpPr>
        <p:spPr>
          <a:xfrm>
            <a:off x="2667015" y="4106487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Megan</a:t>
            </a:r>
          </a:p>
        </p:txBody>
      </p:sp>
      <p:sp>
        <p:nvSpPr>
          <p:cNvPr id="247" name="Word05">
            <a:extLst>
              <a:ext uri="{FF2B5EF4-FFF2-40B4-BE49-F238E27FC236}">
                <a16:creationId xmlns:a16="http://schemas.microsoft.com/office/drawing/2014/main" id="{33CE101E-44BA-7B47-9EB8-E29F5D03AD8D}"/>
              </a:ext>
            </a:extLst>
          </p:cNvPr>
          <p:cNvSpPr/>
          <p:nvPr/>
        </p:nvSpPr>
        <p:spPr>
          <a:xfrm>
            <a:off x="2677420" y="5471915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Madison </a:t>
            </a:r>
          </a:p>
        </p:txBody>
      </p:sp>
      <p:sp>
        <p:nvSpPr>
          <p:cNvPr id="248" name="Word24">
            <a:extLst>
              <a:ext uri="{FF2B5EF4-FFF2-40B4-BE49-F238E27FC236}">
                <a16:creationId xmlns:a16="http://schemas.microsoft.com/office/drawing/2014/main" id="{3245C3B8-9D5C-5942-9219-D789D1B017A7}"/>
              </a:ext>
            </a:extLst>
          </p:cNvPr>
          <p:cNvSpPr/>
          <p:nvPr/>
        </p:nvSpPr>
        <p:spPr>
          <a:xfrm>
            <a:off x="4067707" y="5455053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Gracey</a:t>
            </a:r>
          </a:p>
        </p:txBody>
      </p:sp>
      <p:sp>
        <p:nvSpPr>
          <p:cNvPr id="249" name="Word16">
            <a:extLst>
              <a:ext uri="{FF2B5EF4-FFF2-40B4-BE49-F238E27FC236}">
                <a16:creationId xmlns:a16="http://schemas.microsoft.com/office/drawing/2014/main" id="{E9F54C0C-E78D-C74D-BFEB-8F24DD4E2239}"/>
              </a:ext>
            </a:extLst>
          </p:cNvPr>
          <p:cNvSpPr/>
          <p:nvPr/>
        </p:nvSpPr>
        <p:spPr>
          <a:xfrm>
            <a:off x="5450539" y="5471466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Harri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50" name="Word14">
            <a:extLst>
              <a:ext uri="{FF2B5EF4-FFF2-40B4-BE49-F238E27FC236}">
                <a16:creationId xmlns:a16="http://schemas.microsoft.com/office/drawing/2014/main" id="{7E0A9118-5AD1-C743-8F4C-C85D335EAC05}"/>
              </a:ext>
            </a:extLst>
          </p:cNvPr>
          <p:cNvSpPr/>
          <p:nvPr/>
        </p:nvSpPr>
        <p:spPr>
          <a:xfrm>
            <a:off x="6831072" y="549371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Dylan</a:t>
            </a:r>
          </a:p>
        </p:txBody>
      </p:sp>
      <p:sp>
        <p:nvSpPr>
          <p:cNvPr id="251" name="Word17">
            <a:extLst>
              <a:ext uri="{FF2B5EF4-FFF2-40B4-BE49-F238E27FC236}">
                <a16:creationId xmlns:a16="http://schemas.microsoft.com/office/drawing/2014/main" id="{B9D8D943-93B4-8042-9572-98B913F487FC}"/>
              </a:ext>
            </a:extLst>
          </p:cNvPr>
          <p:cNvSpPr/>
          <p:nvPr/>
        </p:nvSpPr>
        <p:spPr>
          <a:xfrm>
            <a:off x="8204306" y="5493921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Harley</a:t>
            </a:r>
          </a:p>
        </p:txBody>
      </p:sp>
      <p:sp>
        <p:nvSpPr>
          <p:cNvPr id="252" name="Word22">
            <a:extLst>
              <a:ext uri="{FF2B5EF4-FFF2-40B4-BE49-F238E27FC236}">
                <a16:creationId xmlns:a16="http://schemas.microsoft.com/office/drawing/2014/main" id="{7FA9E25B-77D6-5F47-99D5-2E1DF89F6183}"/>
              </a:ext>
            </a:extLst>
          </p:cNvPr>
          <p:cNvSpPr/>
          <p:nvPr/>
        </p:nvSpPr>
        <p:spPr>
          <a:xfrm>
            <a:off x="9580687" y="5460182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Andrew</a:t>
            </a:r>
          </a:p>
        </p:txBody>
      </p:sp>
      <p:sp>
        <p:nvSpPr>
          <p:cNvPr id="254" name="Word26">
            <a:extLst>
              <a:ext uri="{FF2B5EF4-FFF2-40B4-BE49-F238E27FC236}">
                <a16:creationId xmlns:a16="http://schemas.microsoft.com/office/drawing/2014/main" id="{AE3086B7-6DFF-D14A-916F-B8D482D75F7A}"/>
              </a:ext>
            </a:extLst>
          </p:cNvPr>
          <p:cNvSpPr/>
          <p:nvPr/>
        </p:nvSpPr>
        <p:spPr>
          <a:xfrm>
            <a:off x="4055633" y="2720331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Cian</a:t>
            </a:r>
          </a:p>
        </p:txBody>
      </p:sp>
      <p:sp>
        <p:nvSpPr>
          <p:cNvPr id="255" name="Word25">
            <a:extLst>
              <a:ext uri="{FF2B5EF4-FFF2-40B4-BE49-F238E27FC236}">
                <a16:creationId xmlns:a16="http://schemas.microsoft.com/office/drawing/2014/main" id="{58AAD146-3616-7C4E-8E52-6510D129B823}"/>
              </a:ext>
            </a:extLst>
          </p:cNvPr>
          <p:cNvSpPr/>
          <p:nvPr/>
        </p:nvSpPr>
        <p:spPr>
          <a:xfrm>
            <a:off x="5405704" y="2701913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Isaam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56" name="Word03">
            <a:extLst>
              <a:ext uri="{FF2B5EF4-FFF2-40B4-BE49-F238E27FC236}">
                <a16:creationId xmlns:a16="http://schemas.microsoft.com/office/drawing/2014/main" id="{945B483B-9ED8-A145-958F-327D635FE093}"/>
              </a:ext>
            </a:extLst>
          </p:cNvPr>
          <p:cNvSpPr/>
          <p:nvPr/>
        </p:nvSpPr>
        <p:spPr>
          <a:xfrm>
            <a:off x="6769388" y="2719636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Alex</a:t>
            </a:r>
          </a:p>
        </p:txBody>
      </p:sp>
      <p:sp>
        <p:nvSpPr>
          <p:cNvPr id="257" name="Word01">
            <a:extLst>
              <a:ext uri="{FF2B5EF4-FFF2-40B4-BE49-F238E27FC236}">
                <a16:creationId xmlns:a16="http://schemas.microsoft.com/office/drawing/2014/main" id="{7BB31670-3B2D-E845-AB9F-A13C216E6153}"/>
              </a:ext>
            </a:extLst>
          </p:cNvPr>
          <p:cNvSpPr/>
          <p:nvPr/>
        </p:nvSpPr>
        <p:spPr>
          <a:xfrm>
            <a:off x="8118984" y="2726452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Ben</a:t>
            </a:r>
          </a:p>
        </p:txBody>
      </p:sp>
      <p:sp>
        <p:nvSpPr>
          <p:cNvPr id="258" name="Word13">
            <a:extLst>
              <a:ext uri="{FF2B5EF4-FFF2-40B4-BE49-F238E27FC236}">
                <a16:creationId xmlns:a16="http://schemas.microsoft.com/office/drawing/2014/main" id="{C7FF4AB2-377A-2C42-8BC1-1A3C62D4DD16}"/>
              </a:ext>
            </a:extLst>
          </p:cNvPr>
          <p:cNvSpPr/>
          <p:nvPr/>
        </p:nvSpPr>
        <p:spPr>
          <a:xfrm>
            <a:off x="9503066" y="2711319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Caio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59" name="Word04">
            <a:extLst>
              <a:ext uri="{FF2B5EF4-FFF2-40B4-BE49-F238E27FC236}">
                <a16:creationId xmlns:a16="http://schemas.microsoft.com/office/drawing/2014/main" id="{6C87FF0F-DED0-2544-AF71-9E7C8F95E389}"/>
              </a:ext>
            </a:extLst>
          </p:cNvPr>
          <p:cNvSpPr/>
          <p:nvPr/>
        </p:nvSpPr>
        <p:spPr>
          <a:xfrm>
            <a:off x="4039615" y="4099554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Ollie</a:t>
            </a:r>
          </a:p>
        </p:txBody>
      </p:sp>
      <p:sp>
        <p:nvSpPr>
          <p:cNvPr id="260" name="Word18">
            <a:extLst>
              <a:ext uri="{FF2B5EF4-FFF2-40B4-BE49-F238E27FC236}">
                <a16:creationId xmlns:a16="http://schemas.microsoft.com/office/drawing/2014/main" id="{1C6FE45A-70F7-6342-B502-3686D1873DEE}"/>
              </a:ext>
            </a:extLst>
          </p:cNvPr>
          <p:cNvSpPr/>
          <p:nvPr/>
        </p:nvSpPr>
        <p:spPr>
          <a:xfrm>
            <a:off x="5419279" y="4086590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Laylan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61" name="Word09">
            <a:extLst>
              <a:ext uri="{FF2B5EF4-FFF2-40B4-BE49-F238E27FC236}">
                <a16:creationId xmlns:a16="http://schemas.microsoft.com/office/drawing/2014/main" id="{E8C65B76-6B08-794A-A38C-6264D221682E}"/>
              </a:ext>
            </a:extLst>
          </p:cNvPr>
          <p:cNvSpPr/>
          <p:nvPr/>
        </p:nvSpPr>
        <p:spPr>
          <a:xfrm>
            <a:off x="8170209" y="4102477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Josh</a:t>
            </a:r>
          </a:p>
          <a:p>
            <a:pPr algn="ctr"/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62" name="Word07">
            <a:extLst>
              <a:ext uri="{FF2B5EF4-FFF2-40B4-BE49-F238E27FC236}">
                <a16:creationId xmlns:a16="http://schemas.microsoft.com/office/drawing/2014/main" id="{AC6F9B21-C0E6-4545-AE85-08A685DC4ABB}"/>
              </a:ext>
            </a:extLst>
          </p:cNvPr>
          <p:cNvSpPr/>
          <p:nvPr/>
        </p:nvSpPr>
        <p:spPr>
          <a:xfrm>
            <a:off x="6819533" y="4110031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err="1">
                <a:latin typeface="American Typewriter" panose="02090604020004020304" pitchFamily="18" charset="77"/>
                <a:cs typeface="Arial" panose="020B0604020202020204" pitchFamily="34" charset="0"/>
              </a:rPr>
              <a:t>Cerian</a:t>
            </a:r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63" name="Word15">
            <a:extLst>
              <a:ext uri="{FF2B5EF4-FFF2-40B4-BE49-F238E27FC236}">
                <a16:creationId xmlns:a16="http://schemas.microsoft.com/office/drawing/2014/main" id="{AB2472B4-3316-9544-B683-0D7CB2978D26}"/>
              </a:ext>
            </a:extLst>
          </p:cNvPr>
          <p:cNvSpPr/>
          <p:nvPr/>
        </p:nvSpPr>
        <p:spPr>
          <a:xfrm>
            <a:off x="9551356" y="4080961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Maisie</a:t>
            </a:r>
          </a:p>
          <a:p>
            <a:pPr algn="ctr"/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264" name="Word15">
            <a:extLst>
              <a:ext uri="{FF2B5EF4-FFF2-40B4-BE49-F238E27FC236}">
                <a16:creationId xmlns:a16="http://schemas.microsoft.com/office/drawing/2014/main" id="{FDE9A31D-9ECF-6441-94F5-0407EC16956F}"/>
              </a:ext>
            </a:extLst>
          </p:cNvPr>
          <p:cNvSpPr/>
          <p:nvPr/>
        </p:nvSpPr>
        <p:spPr>
          <a:xfrm>
            <a:off x="9523595" y="1341933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Olivia</a:t>
            </a:r>
          </a:p>
          <a:p>
            <a:pPr algn="ctr"/>
            <a:endParaRPr lang="en-GB" b="1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  <p:sp>
        <p:nvSpPr>
          <p:cNvPr id="88" name="Word21">
            <a:extLst>
              <a:ext uri="{FF2B5EF4-FFF2-40B4-BE49-F238E27FC236}">
                <a16:creationId xmlns:a16="http://schemas.microsoft.com/office/drawing/2014/main" id="{3D6D0F18-E9A5-434E-B44C-87FFCB896CCD}"/>
              </a:ext>
            </a:extLst>
          </p:cNvPr>
          <p:cNvSpPr/>
          <p:nvPr/>
        </p:nvSpPr>
        <p:spPr>
          <a:xfrm>
            <a:off x="2713463" y="2725166"/>
            <a:ext cx="1386000" cy="1386000"/>
          </a:xfrm>
          <a:prstGeom prst="rect">
            <a:avLst/>
          </a:prstGeom>
          <a:solidFill>
            <a:srgbClr val="D883FF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>
                <a:latin typeface="American Typewriter" panose="02090604020004020304" pitchFamily="18" charset="77"/>
                <a:cs typeface="Arial" panose="020B0604020202020204" pitchFamily="34" charset="0"/>
              </a:rPr>
              <a:t>Mirain</a:t>
            </a:r>
            <a:endParaRPr lang="en-GB" b="1" dirty="0">
              <a:latin typeface="American Typewriter" panose="02090604020004020304" pitchFamily="18" charset="77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0056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6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0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1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3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4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</p:childTnLst>
        </p:cTn>
      </p:par>
    </p:tnLst>
    <p:bldLst>
      <p:bldP spid="207" grpId="0" animBg="1"/>
      <p:bldP spid="213" grpId="0" animBg="1"/>
      <p:bldP spid="222" grpId="0" animBg="1"/>
      <p:bldP spid="235" grpId="0" animBg="1"/>
      <p:bldP spid="238" grpId="0" animBg="1"/>
      <p:bldP spid="239" grpId="0" animBg="1"/>
      <p:bldP spid="240" grpId="0" animBg="1"/>
      <p:bldP spid="241" grpId="0" animBg="1"/>
      <p:bldP spid="242" grpId="0" animBg="1"/>
      <p:bldP spid="246" grpId="0" animBg="1"/>
      <p:bldP spid="247" grpId="0" animBg="1"/>
      <p:bldP spid="248" grpId="0" animBg="1"/>
      <p:bldP spid="249" grpId="0" animBg="1"/>
      <p:bldP spid="250" grpId="0" animBg="1"/>
      <p:bldP spid="251" grpId="0" animBg="1"/>
      <p:bldP spid="252" grpId="0" animBg="1"/>
      <p:bldP spid="254" grpId="0" animBg="1"/>
      <p:bldP spid="255" grpId="0" animBg="1"/>
      <p:bldP spid="256" grpId="0" animBg="1"/>
      <p:bldP spid="257" grpId="0" animBg="1"/>
      <p:bldP spid="258" grpId="0" animBg="1"/>
      <p:bldP spid="259" grpId="0" animBg="1"/>
      <p:bldP spid="260" grpId="0" animBg="1"/>
      <p:bldP spid="261" grpId="0" animBg="1"/>
      <p:bldP spid="262" grpId="0" animBg="1"/>
      <p:bldP spid="263" grpId="0" animBg="1"/>
      <p:bldP spid="264" grpId="0" animBg="1"/>
      <p:bldP spid="8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58258-DE56-A340-A58C-27FDA3A20931}"/>
              </a:ext>
            </a:extLst>
          </p:cNvPr>
          <p:cNvSpPr txBox="1">
            <a:spLocks/>
          </p:cNvSpPr>
          <p:nvPr/>
        </p:nvSpPr>
        <p:spPr>
          <a:xfrm>
            <a:off x="1523065" y="198892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err="1">
                <a:latin typeface="Ink Free" panose="03080402000500000000" pitchFamily="66" charset="0"/>
              </a:rPr>
              <a:t>Cwestiynau</a:t>
            </a:r>
            <a:r>
              <a:rPr lang="en-US" b="1">
                <a:latin typeface="Ink Free" panose="03080402000500000000" pitchFamily="66" charset="0"/>
              </a:rPr>
              <a:t> ac </a:t>
            </a:r>
            <a:r>
              <a:rPr lang="en-US" b="1" err="1">
                <a:latin typeface="Ink Free" panose="03080402000500000000" pitchFamily="66" charset="0"/>
              </a:rPr>
              <a:t>atebion</a:t>
            </a:r>
            <a:r>
              <a:rPr lang="en-US" b="1">
                <a:latin typeface="Ink Free" panose="03080402000500000000" pitchFamily="66" charset="0"/>
              </a:rPr>
              <a:t> </a:t>
            </a:r>
            <a:r>
              <a:rPr lang="en-US" b="1" err="1">
                <a:latin typeface="Ink Free" panose="03080402000500000000" pitchFamily="66" charset="0"/>
              </a:rPr>
              <a:t>allweddol</a:t>
            </a:r>
            <a:endParaRPr lang="en-US" b="1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b="1">
                <a:latin typeface="Ink Free" panose="03080402000500000000" pitchFamily="66" charset="0"/>
              </a:rPr>
              <a:t>Key questions and answers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6C01953-A6D8-3741-A599-BFF39C3008F6}"/>
              </a:ext>
            </a:extLst>
          </p:cNvPr>
          <p:cNvGraphicFramePr>
            <a:graphicFrameLocks noGrp="1"/>
          </p:cNvGraphicFramePr>
          <p:nvPr/>
        </p:nvGraphicFramePr>
        <p:xfrm>
          <a:off x="301349" y="2466689"/>
          <a:ext cx="11446365" cy="1051560"/>
        </p:xfrm>
        <a:graphic>
          <a:graphicData uri="http://schemas.openxmlformats.org/drawingml/2006/table">
            <a:tbl>
              <a:tblPr firstRow="1" firstCol="1" bandRow="1"/>
              <a:tblGrid>
                <a:gridCol w="567304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773320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248136">
                <a:tc>
                  <a:txBody>
                    <a:bodyPr/>
                    <a:lstStyle/>
                    <a:p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Pwy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sy’n cael  brechdanau heddiw?</a:t>
                      </a:r>
                    </a:p>
                    <a:p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Fi!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248136">
                <a:tc>
                  <a:txBody>
                    <a:bodyPr/>
                    <a:lstStyle/>
                    <a:p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Pwy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sy’n cael cinio heddiw?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Dim fi!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7DF8279-17DC-DB4A-8F29-1B9E7FD0309E}"/>
              </a:ext>
            </a:extLst>
          </p:cNvPr>
          <p:cNvGraphicFramePr>
            <a:graphicFrameLocks noGrp="1"/>
          </p:cNvGraphicFramePr>
          <p:nvPr/>
        </p:nvGraphicFramePr>
        <p:xfrm>
          <a:off x="301349" y="4639735"/>
          <a:ext cx="11446365" cy="1752600"/>
        </p:xfrm>
        <a:graphic>
          <a:graphicData uri="http://schemas.openxmlformats.org/drawingml/2006/table">
            <a:tbl>
              <a:tblPr firstRow="1" firstCol="1" bandRow="1"/>
              <a:tblGrid>
                <a:gridCol w="567304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773320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Sawl un 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sy’n cael cinio heddiw?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dau ddeg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cael cinio heddiw. / </a:t>
                      </a: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Dau ddeg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sy’n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cael cinio heddiw. 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Sawl un 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sy’n cael brechdanau heddiw?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pump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cael brechdanau heddiw. / </a:t>
                      </a: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Pump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sy’n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cael brechdanau heddiw. 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663579"/>
                  </a:ext>
                </a:extLst>
              </a:tr>
            </a:tbl>
          </a:graphicData>
        </a:graphic>
      </p:graphicFrame>
      <p:pic>
        <p:nvPicPr>
          <p:cNvPr id="5" name="Audio Recording 19 Jan 2021 at 07:45:06" descr="Audio Recording 19 Jan 2021 at 07:45:06">
            <a:hlinkClick r:id="" action="ppaction://media"/>
            <a:extLst>
              <a:ext uri="{FF2B5EF4-FFF2-40B4-BE49-F238E27FC236}">
                <a16:creationId xmlns:a16="http://schemas.microsoft.com/office/drawing/2014/main" id="{6FBDFF2E-84D5-7249-B592-909B0778CF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23334" y="258159"/>
            <a:ext cx="812800" cy="812800"/>
          </a:xfrm>
          <a:prstGeom prst="rect">
            <a:avLst/>
          </a:prstGeom>
          <a:ln w="38100" cap="sq">
            <a:solidFill>
              <a:schemeClr val="accent2">
                <a:lumMod val="20000"/>
                <a:lumOff val="80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Audio Recording 19 Jan 2021 at 07:45:39" descr="Audio Recording 19 Jan 2021 at 07:45:39">
            <a:hlinkClick r:id="" action="ppaction://media"/>
            <a:extLst>
              <a:ext uri="{FF2B5EF4-FFF2-40B4-BE49-F238E27FC236}">
                <a16:creationId xmlns:a16="http://schemas.microsoft.com/office/drawing/2014/main" id="{1F97C122-9791-AA47-89A0-5EBB54489BE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244891" y="2888787"/>
            <a:ext cx="457200" cy="457200"/>
          </a:xfrm>
          <a:prstGeom prst="rect">
            <a:avLst/>
          </a:prstGeom>
          <a:ln w="38100" cap="sq">
            <a:solidFill>
              <a:schemeClr val="accent2">
                <a:lumMod val="20000"/>
                <a:lumOff val="80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Audio Recording 19 Jan 2021 at 07:47:30" descr="Audio Recording 19 Jan 2021 at 07:47:30">
            <a:hlinkClick r:id="" action="ppaction://media"/>
            <a:extLst>
              <a:ext uri="{FF2B5EF4-FFF2-40B4-BE49-F238E27FC236}">
                <a16:creationId xmlns:a16="http://schemas.microsoft.com/office/drawing/2014/main" id="{D718EF7C-BEA3-7A47-8395-E9959BA692DF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353721" y="5046135"/>
            <a:ext cx="414443" cy="414443"/>
          </a:xfrm>
          <a:prstGeom prst="rect">
            <a:avLst/>
          </a:prstGeom>
          <a:ln w="38100" cap="sq">
            <a:solidFill>
              <a:schemeClr val="accent2">
                <a:lumMod val="20000"/>
                <a:lumOff val="80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44051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2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436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7E65F55-8A5D-B042-8C79-108D317848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71" y="1535624"/>
            <a:ext cx="5628025" cy="3208246"/>
          </a:xfrm>
          <a:prstGeom prst="rect">
            <a:avLst/>
          </a:prstGeom>
        </p:spPr>
      </p:pic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A4ED7543-A4DC-C94D-8BEF-910FD85B41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0997" y="3145971"/>
            <a:ext cx="6036733" cy="35052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3355A78-E7EA-2F42-B10B-053824AFBA94}"/>
              </a:ext>
            </a:extLst>
          </p:cNvPr>
          <p:cNvSpPr txBox="1">
            <a:spLocks/>
          </p:cNvSpPr>
          <p:nvPr/>
        </p:nvSpPr>
        <p:spPr>
          <a:xfrm>
            <a:off x="103361" y="28135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Sgwrs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gyda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phartner</a:t>
            </a:r>
            <a:endParaRPr lang="en-US" sz="4000" b="1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>
                <a:latin typeface="Ink Free" panose="03080402000500000000" pitchFamily="66" charset="0"/>
              </a:rPr>
              <a:t>Conversations with a partner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D2CDB9-4310-D943-AEE0-9E4B618F88C0}"/>
              </a:ext>
            </a:extLst>
          </p:cNvPr>
          <p:cNvPicPr/>
          <p:nvPr/>
        </p:nvPicPr>
        <p:blipFill rotWithShape="1">
          <a:blip r:embed="rId4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2485366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2BD6BAB-82F6-2F48-A5D7-8CB7335D5E43}"/>
              </a:ext>
            </a:extLst>
          </p:cNvPr>
          <p:cNvSpPr/>
          <p:nvPr/>
        </p:nvSpPr>
        <p:spPr>
          <a:xfrm>
            <a:off x="532660" y="186993"/>
            <a:ext cx="11151833" cy="98486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Atebwch y cwestiynau yma, gan ddefnyddio patrwm y brawddegau </a:t>
            </a:r>
            <a:r>
              <a:rPr lang="cy-GB" sz="1700" i="1">
                <a:solidFill>
                  <a:schemeClr val="tx1"/>
                </a:solidFill>
                <a:latin typeface="American Typewriter" panose="02090604020004020304" pitchFamily="18" charset="77"/>
              </a:rPr>
              <a:t>(use the sentence patterns) </a:t>
            </a: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>
                <a:solidFill>
                  <a:schemeClr val="tx1"/>
                </a:solidFill>
                <a:latin typeface="American Typewriter" panose="02090604020004020304" pitchFamily="18" charset="77"/>
              </a:rPr>
              <a:t>Faint sy’n cael cinio? Faint sy’n cael brechdanau?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E7DAF3B-DA04-7C45-8E54-F82A0F1BDEEB}"/>
              </a:ext>
            </a:extLst>
          </p:cNvPr>
          <p:cNvGraphicFramePr>
            <a:graphicFrameLocks noGrp="1"/>
          </p:cNvGraphicFramePr>
          <p:nvPr/>
        </p:nvGraphicFramePr>
        <p:xfrm>
          <a:off x="8336625" y="1596316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/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9796A2F-4103-F14A-A368-0FF732B9298F}"/>
              </a:ext>
            </a:extLst>
          </p:cNvPr>
          <p:cNvGraphicFramePr>
            <a:graphicFrameLocks noGrp="1"/>
          </p:cNvGraphicFramePr>
          <p:nvPr/>
        </p:nvGraphicFramePr>
        <p:xfrm>
          <a:off x="8336625" y="2455757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851B00E-54C7-9B40-9F3E-3C0F89B264EB}"/>
              </a:ext>
            </a:extLst>
          </p:cNvPr>
          <p:cNvGraphicFramePr>
            <a:graphicFrameLocks noGrp="1"/>
          </p:cNvGraphicFramePr>
          <p:nvPr/>
        </p:nvGraphicFramePr>
        <p:xfrm>
          <a:off x="8336625" y="4246367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B31DF3D-6740-754E-8CB5-A7F082D963DD}"/>
              </a:ext>
            </a:extLst>
          </p:cNvPr>
          <p:cNvGraphicFramePr>
            <a:graphicFrameLocks noGrp="1"/>
          </p:cNvGraphicFramePr>
          <p:nvPr/>
        </p:nvGraphicFramePr>
        <p:xfrm>
          <a:off x="8336625" y="3355246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/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/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1F309F0-8092-A04C-8D23-8B4FBE4A8E62}"/>
              </a:ext>
            </a:extLst>
          </p:cNvPr>
          <p:cNvGraphicFramePr>
            <a:graphicFrameLocks noGrp="1"/>
          </p:cNvGraphicFramePr>
          <p:nvPr/>
        </p:nvGraphicFramePr>
        <p:xfrm>
          <a:off x="8336625" y="5137488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/>
                        <a:t>29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6F71235-326F-CE48-A986-C28E416907B9}"/>
              </a:ext>
            </a:extLst>
          </p:cNvPr>
          <p:cNvGraphicFramePr>
            <a:graphicFrameLocks noGrp="1"/>
          </p:cNvGraphicFramePr>
          <p:nvPr/>
        </p:nvGraphicFramePr>
        <p:xfrm>
          <a:off x="8336625" y="6028609"/>
          <a:ext cx="3347868" cy="7416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673934">
                  <a:extLst>
                    <a:ext uri="{9D8B030D-6E8A-4147-A177-3AD203B41FA5}">
                      <a16:colId xmlns:a16="http://schemas.microsoft.com/office/drawing/2014/main" val="1846293042"/>
                    </a:ext>
                  </a:extLst>
                </a:gridCol>
                <a:gridCol w="1673934">
                  <a:extLst>
                    <a:ext uri="{9D8B030D-6E8A-4147-A177-3AD203B41FA5}">
                      <a16:colId xmlns:a16="http://schemas.microsoft.com/office/drawing/2014/main" val="146028535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>
                          <a:solidFill>
                            <a:schemeClr val="bg1"/>
                          </a:solidFill>
                        </a:rPr>
                        <a:t>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>
                          <a:solidFill>
                            <a:schemeClr val="bg1"/>
                          </a:solidFill>
                        </a:rPr>
                        <a:t>Brechdanau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6238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/>
                        <a:t>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95034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18D17713-7A78-9A46-8EEC-1776EBE465DD}"/>
              </a:ext>
            </a:extLst>
          </p:cNvPr>
          <p:cNvGraphicFramePr>
            <a:graphicFrameLocks noGrp="1"/>
          </p:cNvGraphicFramePr>
          <p:nvPr/>
        </p:nvGraphicFramePr>
        <p:xfrm>
          <a:off x="612559" y="1822323"/>
          <a:ext cx="6427434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8638">
                  <a:extLst>
                    <a:ext uri="{9D8B030D-6E8A-4147-A177-3AD203B41FA5}">
                      <a16:colId xmlns:a16="http://schemas.microsoft.com/office/drawing/2014/main" val="989302632"/>
                    </a:ext>
                  </a:extLst>
                </a:gridCol>
                <a:gridCol w="2155193">
                  <a:extLst>
                    <a:ext uri="{9D8B030D-6E8A-4147-A177-3AD203B41FA5}">
                      <a16:colId xmlns:a16="http://schemas.microsoft.com/office/drawing/2014/main" val="1933234917"/>
                    </a:ext>
                  </a:extLst>
                </a:gridCol>
                <a:gridCol w="2423603">
                  <a:extLst>
                    <a:ext uri="{9D8B030D-6E8A-4147-A177-3AD203B41FA5}">
                      <a16:colId xmlns:a16="http://schemas.microsoft.com/office/drawing/2014/main" val="5568766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1.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11. un deg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21. dau ddeg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201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2. dau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12. un deg dau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22. dau ddeg dau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22519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3. tri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13. un deg tri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23. dau ddeg tri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901688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4. pedwar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14. un deg pedwar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24. dau ddeg pedwar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90382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5. pump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15. un deg pump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25. dau ddeg pump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8767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6. chwech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16. un deg chwech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26. dau ddeg chwech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25208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7. saith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17. un deg saith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27. dau ddeg saith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42386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8. wyth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18. un deg wyth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28. dau ddeg wyth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40832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9. naw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19. un deg naw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29. dau ddeg naw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15805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10. deg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20. dau ddeg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700" b="1">
                          <a:solidFill>
                            <a:schemeClr val="tx1"/>
                          </a:solidFill>
                        </a:rPr>
                        <a:t>30. tri deg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2719924"/>
                  </a:ext>
                </a:extLst>
              </a:tr>
            </a:tbl>
          </a:graphicData>
        </a:graphic>
      </p:graphicFrame>
      <p:sp>
        <p:nvSpPr>
          <p:cNvPr id="10" name="Title 6">
            <a:extLst>
              <a:ext uri="{FF2B5EF4-FFF2-40B4-BE49-F238E27FC236}">
                <a16:creationId xmlns:a16="http://schemas.microsoft.com/office/drawing/2014/main" id="{BE994877-00E4-CD47-A49D-E0E8C3BDF197}"/>
              </a:ext>
            </a:extLst>
          </p:cNvPr>
          <p:cNvSpPr txBox="1">
            <a:spLocks/>
          </p:cNvSpPr>
          <p:nvPr/>
        </p:nvSpPr>
        <p:spPr>
          <a:xfrm>
            <a:off x="7315200" y="1761185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1</a:t>
            </a:r>
          </a:p>
        </p:txBody>
      </p:sp>
      <p:sp>
        <p:nvSpPr>
          <p:cNvPr id="11" name="Title 6">
            <a:extLst>
              <a:ext uri="{FF2B5EF4-FFF2-40B4-BE49-F238E27FC236}">
                <a16:creationId xmlns:a16="http://schemas.microsoft.com/office/drawing/2014/main" id="{AF7D23F1-9668-374D-B39B-633DC79F257D}"/>
              </a:ext>
            </a:extLst>
          </p:cNvPr>
          <p:cNvSpPr txBox="1">
            <a:spLocks/>
          </p:cNvSpPr>
          <p:nvPr/>
        </p:nvSpPr>
        <p:spPr>
          <a:xfrm>
            <a:off x="7315200" y="2636076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2</a:t>
            </a:r>
          </a:p>
        </p:txBody>
      </p:sp>
      <p:sp>
        <p:nvSpPr>
          <p:cNvPr id="12" name="Title 6">
            <a:extLst>
              <a:ext uri="{FF2B5EF4-FFF2-40B4-BE49-F238E27FC236}">
                <a16:creationId xmlns:a16="http://schemas.microsoft.com/office/drawing/2014/main" id="{CD08BB3D-D4C2-6A4D-87F1-FF4AB99B83B1}"/>
              </a:ext>
            </a:extLst>
          </p:cNvPr>
          <p:cNvSpPr txBox="1">
            <a:spLocks/>
          </p:cNvSpPr>
          <p:nvPr/>
        </p:nvSpPr>
        <p:spPr>
          <a:xfrm>
            <a:off x="7315199" y="3519269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3</a:t>
            </a:r>
          </a:p>
        </p:txBody>
      </p:sp>
      <p:sp>
        <p:nvSpPr>
          <p:cNvPr id="13" name="Title 6">
            <a:extLst>
              <a:ext uri="{FF2B5EF4-FFF2-40B4-BE49-F238E27FC236}">
                <a16:creationId xmlns:a16="http://schemas.microsoft.com/office/drawing/2014/main" id="{F18F74BD-CFAE-F347-B9A8-A68055554B1F}"/>
              </a:ext>
            </a:extLst>
          </p:cNvPr>
          <p:cNvSpPr txBox="1">
            <a:spLocks/>
          </p:cNvSpPr>
          <p:nvPr/>
        </p:nvSpPr>
        <p:spPr>
          <a:xfrm>
            <a:off x="7315197" y="4442000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4</a:t>
            </a:r>
          </a:p>
        </p:txBody>
      </p:sp>
      <p:sp>
        <p:nvSpPr>
          <p:cNvPr id="14" name="Title 6">
            <a:extLst>
              <a:ext uri="{FF2B5EF4-FFF2-40B4-BE49-F238E27FC236}">
                <a16:creationId xmlns:a16="http://schemas.microsoft.com/office/drawing/2014/main" id="{0A3EEDFE-3387-4148-B14C-8C28AEE04DD7}"/>
              </a:ext>
            </a:extLst>
          </p:cNvPr>
          <p:cNvSpPr txBox="1">
            <a:spLocks/>
          </p:cNvSpPr>
          <p:nvPr/>
        </p:nvSpPr>
        <p:spPr>
          <a:xfrm>
            <a:off x="7315198" y="5362429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5</a:t>
            </a:r>
          </a:p>
        </p:txBody>
      </p:sp>
      <p:sp>
        <p:nvSpPr>
          <p:cNvPr id="15" name="Title 6">
            <a:extLst>
              <a:ext uri="{FF2B5EF4-FFF2-40B4-BE49-F238E27FC236}">
                <a16:creationId xmlns:a16="http://schemas.microsoft.com/office/drawing/2014/main" id="{04FD94E8-7C85-0C48-A62F-0FF90325B6C9}"/>
              </a:ext>
            </a:extLst>
          </p:cNvPr>
          <p:cNvSpPr txBox="1">
            <a:spLocks/>
          </p:cNvSpPr>
          <p:nvPr/>
        </p:nvSpPr>
        <p:spPr>
          <a:xfrm>
            <a:off x="7315197" y="6268262"/>
            <a:ext cx="1231221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6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D7B37C0-4059-0A4C-A5E7-6F42A4C532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7453" y="885838"/>
            <a:ext cx="1278985" cy="73034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D54CA33-8235-7A48-9F07-81E157CCC7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21" y="52988"/>
            <a:ext cx="1083075" cy="14441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1B859A4-F24B-C74B-8896-18041B7D29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2164" y="1065321"/>
            <a:ext cx="995769" cy="56862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5DC07A0-C912-CF48-9AEA-511FE2EFB4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9822" y="852536"/>
            <a:ext cx="572738" cy="76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9775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046DD-9AE4-E040-AEF6-356FFEB3BB5A}"/>
              </a:ext>
            </a:extLst>
          </p:cNvPr>
          <p:cNvSpPr txBox="1">
            <a:spLocks/>
          </p:cNvSpPr>
          <p:nvPr/>
        </p:nvSpPr>
        <p:spPr>
          <a:xfrm>
            <a:off x="113654" y="0"/>
            <a:ext cx="5216855" cy="1259171"/>
          </a:xfr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Geiriau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ar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gyfer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sefyllfaoedd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yr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ysgol</a:t>
            </a:r>
            <a:endParaRPr lang="en-US" sz="4000" b="1">
              <a:latin typeface="Ink Free" panose="03080402000500000000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669645-DFE3-8A43-992A-3DC3D4A71D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060" y="1178361"/>
            <a:ext cx="1909774" cy="5046552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039B917-2DFC-0A44-8298-06EAB9EAC8A0}"/>
              </a:ext>
            </a:extLst>
          </p:cNvPr>
          <p:cNvSpPr/>
          <p:nvPr/>
        </p:nvSpPr>
        <p:spPr>
          <a:xfrm>
            <a:off x="10601497" y="73362"/>
            <a:ext cx="1526987" cy="70965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gyda diolch i CYNNAL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4311217-27A2-4249-A50C-915E60A2EF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2664" y="1178361"/>
            <a:ext cx="1909773" cy="50465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1D4EA47-4B61-CD46-BA15-AAC502C7F5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2267" y="1178361"/>
            <a:ext cx="1913012" cy="505510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B453A01-EBC5-5E41-BE02-0BE123C45A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1870" y="1178360"/>
            <a:ext cx="1895012" cy="508661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C0251C0-0FE3-824F-9574-C5E41713A5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01956" y="1138302"/>
            <a:ext cx="1906449" cy="5126669"/>
          </a:xfrm>
          <a:prstGeom prst="rect">
            <a:avLst/>
          </a:prstGeom>
        </p:spPr>
      </p:pic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54A4A564-A6BF-1B4F-AFCB-8DA41AD4C4C3}"/>
              </a:ext>
            </a:extLst>
          </p:cNvPr>
          <p:cNvSpPr/>
          <p:nvPr/>
        </p:nvSpPr>
        <p:spPr>
          <a:xfrm>
            <a:off x="866976" y="1261511"/>
            <a:ext cx="1583261" cy="8069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BA477893-1C76-7E43-9ED1-43E508D3F0AB}"/>
              </a:ext>
            </a:extLst>
          </p:cNvPr>
          <p:cNvSpPr/>
          <p:nvPr/>
        </p:nvSpPr>
        <p:spPr>
          <a:xfrm>
            <a:off x="3105919" y="1261511"/>
            <a:ext cx="1583261" cy="8069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36EBD700-3E19-0945-9EDD-A4635F31B34C}"/>
              </a:ext>
            </a:extLst>
          </p:cNvPr>
          <p:cNvSpPr/>
          <p:nvPr/>
        </p:nvSpPr>
        <p:spPr>
          <a:xfrm>
            <a:off x="5357142" y="1336262"/>
            <a:ext cx="1583261" cy="8069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A5CC011B-8D0A-EE42-B592-DCC414CCC785}"/>
              </a:ext>
            </a:extLst>
          </p:cNvPr>
          <p:cNvSpPr/>
          <p:nvPr/>
        </p:nvSpPr>
        <p:spPr>
          <a:xfrm>
            <a:off x="7597745" y="1261510"/>
            <a:ext cx="1583261" cy="1002295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96E7417A-21FF-5949-99A4-4FFA200B5C4A}"/>
              </a:ext>
            </a:extLst>
          </p:cNvPr>
          <p:cNvSpPr/>
          <p:nvPr/>
        </p:nvSpPr>
        <p:spPr>
          <a:xfrm>
            <a:off x="9863549" y="1261511"/>
            <a:ext cx="1583261" cy="80698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88254F45-A8A9-A34B-8E2D-EA7E20EABF47}"/>
              </a:ext>
            </a:extLst>
          </p:cNvPr>
          <p:cNvSpPr/>
          <p:nvPr/>
        </p:nvSpPr>
        <p:spPr>
          <a:xfrm>
            <a:off x="4497858" y="82642"/>
            <a:ext cx="6017139" cy="70037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cy-GB" sz="1400" b="1">
                <a:solidFill>
                  <a:schemeClr val="tx1"/>
                </a:solidFill>
                <a:latin typeface="American Typewriter" panose="02090604020004020304" pitchFamily="18" charset="77"/>
              </a:rPr>
              <a:t>Parwch </a:t>
            </a:r>
            <a:r>
              <a:rPr lang="cy-GB" sz="1400" i="1">
                <a:solidFill>
                  <a:schemeClr val="tx1"/>
                </a:solidFill>
                <a:latin typeface="American Typewriter" panose="02090604020004020304" pitchFamily="18" charset="77"/>
              </a:rPr>
              <a:t>(Pair) </a:t>
            </a:r>
            <a:r>
              <a:rPr lang="cy-GB" sz="1400" b="1">
                <a:solidFill>
                  <a:schemeClr val="tx1"/>
                </a:solidFill>
                <a:latin typeface="American Typewriter" panose="02090604020004020304" pitchFamily="18" charset="77"/>
              </a:rPr>
              <a:t> y cerdyn i’r sefyllfa gywir </a:t>
            </a:r>
            <a:r>
              <a:rPr lang="cy-GB" sz="1400" i="1">
                <a:solidFill>
                  <a:schemeClr val="tx1"/>
                </a:solidFill>
                <a:latin typeface="American Typewriter" panose="02090604020004020304" pitchFamily="18" charset="77"/>
              </a:rPr>
              <a:t>(Correct situation).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cy-GB" sz="1400" b="1">
                <a:solidFill>
                  <a:schemeClr val="tx1"/>
                </a:solidFill>
                <a:latin typeface="American Typewriter" panose="02090604020004020304" pitchFamily="18" charset="77"/>
              </a:rPr>
              <a:t>Sut allech chi ddefnyddio</a:t>
            </a:r>
            <a:r>
              <a:rPr lang="cy-GB" sz="1400" i="1">
                <a:solidFill>
                  <a:schemeClr val="tx1"/>
                </a:solidFill>
                <a:latin typeface="American Typewriter" panose="02090604020004020304" pitchFamily="18" charset="77"/>
              </a:rPr>
              <a:t>(How would you use) </a:t>
            </a:r>
            <a:r>
              <a:rPr lang="cy-GB" sz="1400" b="1">
                <a:solidFill>
                  <a:schemeClr val="tx1"/>
                </a:solidFill>
                <a:latin typeface="American Typewriter" panose="02090604020004020304" pitchFamily="18" charset="77"/>
              </a:rPr>
              <a:t>y cardiau yma? </a:t>
            </a:r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31EF442B-A8D7-184F-8DC0-9A19807EF3D6}"/>
              </a:ext>
            </a:extLst>
          </p:cNvPr>
          <p:cNvGraphicFramePr>
            <a:graphicFrameLocks noGrp="1"/>
          </p:cNvGraphicFramePr>
          <p:nvPr/>
        </p:nvGraphicFramePr>
        <p:xfrm>
          <a:off x="693060" y="6348121"/>
          <a:ext cx="1091534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83069">
                  <a:extLst>
                    <a:ext uri="{9D8B030D-6E8A-4147-A177-3AD203B41FA5}">
                      <a16:colId xmlns:a16="http://schemas.microsoft.com/office/drawing/2014/main" val="2338009923"/>
                    </a:ext>
                  </a:extLst>
                </a:gridCol>
                <a:gridCol w="2183069">
                  <a:extLst>
                    <a:ext uri="{9D8B030D-6E8A-4147-A177-3AD203B41FA5}">
                      <a16:colId xmlns:a16="http://schemas.microsoft.com/office/drawing/2014/main" val="3211847339"/>
                    </a:ext>
                  </a:extLst>
                </a:gridCol>
                <a:gridCol w="2183069">
                  <a:extLst>
                    <a:ext uri="{9D8B030D-6E8A-4147-A177-3AD203B41FA5}">
                      <a16:colId xmlns:a16="http://schemas.microsoft.com/office/drawing/2014/main" val="1897085063"/>
                    </a:ext>
                  </a:extLst>
                </a:gridCol>
                <a:gridCol w="2183069">
                  <a:extLst>
                    <a:ext uri="{9D8B030D-6E8A-4147-A177-3AD203B41FA5}">
                      <a16:colId xmlns:a16="http://schemas.microsoft.com/office/drawing/2014/main" val="2012483760"/>
                    </a:ext>
                  </a:extLst>
                </a:gridCol>
                <a:gridCol w="2183069">
                  <a:extLst>
                    <a:ext uri="{9D8B030D-6E8A-4147-A177-3AD203B41FA5}">
                      <a16:colId xmlns:a16="http://schemas.microsoft.com/office/drawing/2014/main" val="429056757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/>
                        <a:t>Amser cinio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/>
                        <a:t>Amser cylch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/>
                        <a:t>Amser cofrestru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/>
                        <a:t>Amser chwarae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/>
                        <a:t>Amser snac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49232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99277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046DD-9AE4-E040-AEF6-356FFEB3BB5A}"/>
              </a:ext>
            </a:extLst>
          </p:cNvPr>
          <p:cNvSpPr txBox="1">
            <a:spLocks/>
          </p:cNvSpPr>
          <p:nvPr/>
        </p:nvSpPr>
        <p:spPr>
          <a:xfrm>
            <a:off x="216909" y="190254"/>
            <a:ext cx="10347517" cy="475868"/>
          </a:xfr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Geiriau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ar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gyfer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sefyllfaoedd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yr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ysgol</a:t>
            </a:r>
            <a:endParaRPr lang="en-US" sz="4000" b="1">
              <a:latin typeface="Ink Free" panose="03080402000500000000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669645-DFE3-8A43-992A-3DC3D4A71D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060" y="1178361"/>
            <a:ext cx="1909774" cy="5046552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039B917-2DFC-0A44-8298-06EAB9EAC8A0}"/>
              </a:ext>
            </a:extLst>
          </p:cNvPr>
          <p:cNvSpPr/>
          <p:nvPr/>
        </p:nvSpPr>
        <p:spPr>
          <a:xfrm>
            <a:off x="10564426" y="73362"/>
            <a:ext cx="1526987" cy="70965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gyda diolch i CYNNAL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4311217-27A2-4249-A50C-915E60A2EF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2664" y="1178361"/>
            <a:ext cx="1909773" cy="50465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1D4EA47-4B61-CD46-BA15-AAC502C7F5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2267" y="1178361"/>
            <a:ext cx="1913012" cy="505510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B453A01-EBC5-5E41-BE02-0BE123C45AE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1870" y="1178360"/>
            <a:ext cx="1895012" cy="508661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C0251C0-0FE3-824F-9574-C5E41713A5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01956" y="1138302"/>
            <a:ext cx="1906449" cy="512666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6E3FFEBE-54F9-1A4B-BECE-ED38CB703266}"/>
              </a:ext>
            </a:extLst>
          </p:cNvPr>
          <p:cNvSpPr txBox="1">
            <a:spLocks/>
          </p:cNvSpPr>
          <p:nvPr/>
        </p:nvSpPr>
        <p:spPr>
          <a:xfrm>
            <a:off x="216908" y="707031"/>
            <a:ext cx="10347517" cy="475868"/>
          </a:xfr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>
                <a:solidFill>
                  <a:srgbClr val="FF0000"/>
                </a:solidFill>
                <a:latin typeface="Ink Free" panose="03080402000500000000" pitchFamily="66" charset="0"/>
              </a:rPr>
              <a:t>- </a:t>
            </a:r>
            <a:r>
              <a:rPr lang="en-US" sz="4000" b="1" err="1">
                <a:solidFill>
                  <a:srgbClr val="FF0000"/>
                </a:solidFill>
                <a:latin typeface="Ink Free" panose="03080402000500000000" pitchFamily="66" charset="0"/>
              </a:rPr>
              <a:t>Atebion</a:t>
            </a:r>
            <a:endParaRPr lang="en-US" sz="4000" b="1">
              <a:solidFill>
                <a:srgbClr val="FF0000"/>
              </a:solidFill>
              <a:latin typeface="Ink Free" panose="030804020005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80384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845F145-259C-AF44-A1E5-BD30CBC198B2}"/>
              </a:ext>
            </a:extLst>
          </p:cNvPr>
          <p:cNvSpPr txBox="1">
            <a:spLocks/>
          </p:cNvSpPr>
          <p:nvPr/>
        </p:nvSpPr>
        <p:spPr>
          <a:xfrm>
            <a:off x="204552" y="321276"/>
            <a:ext cx="10347517" cy="1259171"/>
          </a:xfr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err="1">
                <a:latin typeface="Ink Free" panose="03080402000500000000" pitchFamily="66" charset="0"/>
              </a:rPr>
              <a:t>Adnoddau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iaith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defnyddiol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eraill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ar</a:t>
            </a:r>
            <a:r>
              <a:rPr lang="en-US" sz="4000" b="1">
                <a:latin typeface="Ink Free" panose="03080402000500000000" pitchFamily="66" charset="0"/>
              </a:rPr>
              <a:t> </a:t>
            </a:r>
            <a:r>
              <a:rPr lang="en-US" sz="4000" b="1" err="1">
                <a:latin typeface="Ink Free" panose="03080402000500000000" pitchFamily="66" charset="0"/>
              </a:rPr>
              <a:t>fachyn</a:t>
            </a:r>
            <a:endParaRPr lang="en-US" sz="4000" b="1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>
                <a:latin typeface="Ink Free" panose="03080402000500000000" pitchFamily="66" charset="0"/>
              </a:rPr>
              <a:t>Other useful keyring language resources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602998-B56B-DC45-8615-4900671B1C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6272" y="1051119"/>
            <a:ext cx="3972692" cy="397269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66EC7A8-4287-4942-A2FB-5229C48EFA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36" y="1121236"/>
            <a:ext cx="4363339" cy="43633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513E013-F914-8945-B751-F14325BC5C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7104" y="2842141"/>
            <a:ext cx="4363339" cy="4363339"/>
          </a:xfrm>
          <a:prstGeom prst="rect">
            <a:avLst/>
          </a:prstGeom>
        </p:spPr>
      </p:pic>
      <p:pic>
        <p:nvPicPr>
          <p:cNvPr id="4" name="Picture 3" descr="A picture containing text, gauge, device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011513C7-3C0A-364B-9991-7EABA855AEC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8129" y="2173385"/>
            <a:ext cx="2641600" cy="10922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0239738-A4C7-E046-8574-B77BBFB586F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59591" y="2860398"/>
            <a:ext cx="810374" cy="810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8954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599FCA3-0646-934D-AB28-1B77AA4F5A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464" y="1718162"/>
            <a:ext cx="3095844" cy="38440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4CDF3D4-45A4-BC44-8F9C-8C2BB87B7F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77" r="49844"/>
          <a:stretch/>
        </p:blipFill>
        <p:spPr>
          <a:xfrm>
            <a:off x="5267417" y="1687287"/>
            <a:ext cx="2209800" cy="24217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0ED592D-8EEE-CA4E-AFBD-7E22B993F3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067" r="5762"/>
          <a:stretch/>
        </p:blipFill>
        <p:spPr>
          <a:xfrm>
            <a:off x="5267417" y="4109067"/>
            <a:ext cx="2209800" cy="2438323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5A813E75-BC1E-D944-B6F0-061AC6D89B1D}"/>
              </a:ext>
            </a:extLst>
          </p:cNvPr>
          <p:cNvSpPr txBox="1">
            <a:spLocks/>
          </p:cNvSpPr>
          <p:nvPr/>
        </p:nvSpPr>
        <p:spPr>
          <a:xfrm>
            <a:off x="199171" y="-243556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>
                <a:latin typeface="Ink Free" panose="03080402000500000000" pitchFamily="66" charset="0"/>
              </a:rPr>
              <a:t>Y </a:t>
            </a:r>
            <a:r>
              <a:rPr lang="en-US" b="1" err="1">
                <a:latin typeface="Ink Free" panose="03080402000500000000" pitchFamily="66" charset="0"/>
              </a:rPr>
              <a:t>dydd</a:t>
            </a:r>
            <a:r>
              <a:rPr lang="en-US" b="1">
                <a:latin typeface="Ink Free" panose="03080402000500000000" pitchFamily="66" charset="0"/>
              </a:rPr>
              <a:t>, y mis </a:t>
            </a:r>
            <a:r>
              <a:rPr lang="en-US" b="1" err="1">
                <a:latin typeface="Ink Free" panose="03080402000500000000" pitchFamily="66" charset="0"/>
              </a:rPr>
              <a:t>a’r</a:t>
            </a:r>
            <a:r>
              <a:rPr lang="en-US" b="1">
                <a:latin typeface="Ink Free" panose="03080402000500000000" pitchFamily="66" charset="0"/>
              </a:rPr>
              <a:t> </a:t>
            </a:r>
            <a:r>
              <a:rPr lang="en-US" b="1" err="1">
                <a:latin typeface="Ink Free" panose="03080402000500000000" pitchFamily="66" charset="0"/>
              </a:rPr>
              <a:t>tymor</a:t>
            </a:r>
            <a:endParaRPr lang="en-US" b="1">
              <a:latin typeface="Ink Free" panose="03080402000500000000" pitchFamily="66" charset="0"/>
            </a:endParaRPr>
          </a:p>
        </p:txBody>
      </p:sp>
      <p:sp>
        <p:nvSpPr>
          <p:cNvPr id="11" name="Title 6">
            <a:extLst>
              <a:ext uri="{FF2B5EF4-FFF2-40B4-BE49-F238E27FC236}">
                <a16:creationId xmlns:a16="http://schemas.microsoft.com/office/drawing/2014/main" id="{1DD803E5-C031-A14A-9153-E5F558FDA7E5}"/>
              </a:ext>
            </a:extLst>
          </p:cNvPr>
          <p:cNvSpPr txBox="1">
            <a:spLocks/>
          </p:cNvSpPr>
          <p:nvPr/>
        </p:nvSpPr>
        <p:spPr>
          <a:xfrm>
            <a:off x="685066" y="1097904"/>
            <a:ext cx="368064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500" b="1" cap="none" err="1">
                <a:solidFill>
                  <a:schemeClr val="bg1"/>
                </a:solidFill>
                <a:latin typeface="American Typewriter" panose="02090604020004020304" pitchFamily="18" charset="77"/>
              </a:rPr>
              <a:t>Dyddiau’r</a:t>
            </a:r>
            <a:r>
              <a:rPr lang="en-US" sz="25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2500" b="1" cap="none" err="1">
                <a:solidFill>
                  <a:schemeClr val="bg1"/>
                </a:solidFill>
                <a:latin typeface="American Typewriter" panose="02090604020004020304" pitchFamily="18" charset="77"/>
              </a:rPr>
              <a:t>wythnos</a:t>
            </a:r>
            <a:endParaRPr lang="en-US" sz="2500" b="1" cap="none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2" name="Title 6">
            <a:extLst>
              <a:ext uri="{FF2B5EF4-FFF2-40B4-BE49-F238E27FC236}">
                <a16:creationId xmlns:a16="http://schemas.microsoft.com/office/drawing/2014/main" id="{19FC544A-8AB3-5546-9298-7EE49A13F97E}"/>
              </a:ext>
            </a:extLst>
          </p:cNvPr>
          <p:cNvSpPr txBox="1">
            <a:spLocks/>
          </p:cNvSpPr>
          <p:nvPr/>
        </p:nvSpPr>
        <p:spPr>
          <a:xfrm>
            <a:off x="4409249" y="1067028"/>
            <a:ext cx="368064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500" b="1" cap="none" err="1">
                <a:solidFill>
                  <a:schemeClr val="bg1"/>
                </a:solidFill>
                <a:latin typeface="American Typewriter" panose="02090604020004020304" pitchFamily="18" charset="77"/>
              </a:rPr>
              <a:t>misoedd</a:t>
            </a:r>
            <a:r>
              <a:rPr lang="en-US" sz="25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sz="2500" b="1" cap="none" err="1">
                <a:solidFill>
                  <a:schemeClr val="bg1"/>
                </a:solidFill>
                <a:latin typeface="American Typewriter" panose="02090604020004020304" pitchFamily="18" charset="77"/>
              </a:rPr>
              <a:t>flwyddyn</a:t>
            </a:r>
            <a:endParaRPr lang="en-US" sz="2500" b="1" cap="none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3" name="Title 6">
            <a:extLst>
              <a:ext uri="{FF2B5EF4-FFF2-40B4-BE49-F238E27FC236}">
                <a16:creationId xmlns:a16="http://schemas.microsoft.com/office/drawing/2014/main" id="{BEFD9CF0-47CC-EB47-9A03-AA52DE80BF28}"/>
              </a:ext>
            </a:extLst>
          </p:cNvPr>
          <p:cNvSpPr txBox="1">
            <a:spLocks/>
          </p:cNvSpPr>
          <p:nvPr/>
        </p:nvSpPr>
        <p:spPr>
          <a:xfrm>
            <a:off x="8013689" y="1043703"/>
            <a:ext cx="368064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5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2500" b="1" cap="none" err="1">
                <a:solidFill>
                  <a:schemeClr val="bg1"/>
                </a:solidFill>
                <a:latin typeface="American Typewriter" panose="02090604020004020304" pitchFamily="18" charset="77"/>
              </a:rPr>
              <a:t>tymhorau</a:t>
            </a:r>
            <a:endParaRPr lang="en-US" sz="2500" b="1" cap="none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FDEF09D-B068-6C43-8993-2E1DD622A3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9185" y="1718162"/>
            <a:ext cx="3407058" cy="3984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4655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599FCA3-0646-934D-AB28-1B77AA4F5A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4168" y="4598998"/>
            <a:ext cx="1523994" cy="1892293"/>
          </a:xfrm>
          <a:prstGeom prst="rect">
            <a:avLst/>
          </a:prstGeom>
        </p:spPr>
      </p:pic>
      <p:pic>
        <p:nvPicPr>
          <p:cNvPr id="3" name="Picture 2">
            <a:hlinkClick r:id="rId5"/>
            <a:extLst>
              <a:ext uri="{FF2B5EF4-FFF2-40B4-BE49-F238E27FC236}">
                <a16:creationId xmlns:a16="http://schemas.microsoft.com/office/drawing/2014/main" id="{1493AEEA-C242-3E40-A67D-374851C5E0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865" y="1876782"/>
            <a:ext cx="3742035" cy="2150171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DB26915-5EEF-B846-968B-64702A210647}"/>
              </a:ext>
            </a:extLst>
          </p:cNvPr>
          <p:cNvSpPr txBox="1">
            <a:spLocks/>
          </p:cNvSpPr>
          <p:nvPr/>
        </p:nvSpPr>
        <p:spPr>
          <a:xfrm>
            <a:off x="306865" y="-239697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err="1">
                <a:latin typeface="Ink Free" panose="03080402000500000000" pitchFamily="66" charset="0"/>
              </a:rPr>
              <a:t>Cliciwch</a:t>
            </a:r>
            <a:r>
              <a:rPr lang="en-US" b="1">
                <a:latin typeface="Ink Free" panose="03080402000500000000" pitchFamily="66" charset="0"/>
              </a:rPr>
              <a:t> a </a:t>
            </a:r>
            <a:r>
              <a:rPr lang="en-US" b="1" err="1">
                <a:latin typeface="Ink Free" panose="03080402000500000000" pitchFamily="66" charset="0"/>
              </a:rPr>
              <a:t>gwyliwch</a:t>
            </a:r>
            <a:r>
              <a:rPr lang="en-US" b="1">
                <a:latin typeface="Ink Free" panose="03080402000500000000" pitchFamily="66" charset="0"/>
              </a:rPr>
              <a:t>!</a:t>
            </a:r>
          </a:p>
        </p:txBody>
      </p:sp>
      <p:pic>
        <p:nvPicPr>
          <p:cNvPr id="5" name="Picture 4">
            <a:hlinkClick r:id="rId7"/>
            <a:extLst>
              <a:ext uri="{FF2B5EF4-FFF2-40B4-BE49-F238E27FC236}">
                <a16:creationId xmlns:a16="http://schemas.microsoft.com/office/drawing/2014/main" id="{019962E2-53ED-E141-B422-1E719917306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385317" y="1923087"/>
            <a:ext cx="3492785" cy="19655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4CDF3D4-45A4-BC44-8F9C-8C2BB87B7FA3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4677" r="49844"/>
          <a:stretch/>
        </p:blipFill>
        <p:spPr>
          <a:xfrm>
            <a:off x="5452118" y="4148629"/>
            <a:ext cx="1145722" cy="12556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0ED592D-8EEE-CA4E-AFBD-7E22B993F3E2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49067" r="5762"/>
          <a:stretch/>
        </p:blipFill>
        <p:spPr>
          <a:xfrm>
            <a:off x="5452117" y="5404258"/>
            <a:ext cx="1145723" cy="1264206"/>
          </a:xfrm>
          <a:prstGeom prst="rect">
            <a:avLst/>
          </a:prstGeom>
        </p:spPr>
      </p:pic>
      <p:pic>
        <p:nvPicPr>
          <p:cNvPr id="8" name="Picture 7">
            <a:hlinkClick r:id="rId10"/>
            <a:extLst>
              <a:ext uri="{FF2B5EF4-FFF2-40B4-BE49-F238E27FC236}">
                <a16:creationId xmlns:a16="http://schemas.microsoft.com/office/drawing/2014/main" id="{2CA96BCD-4D50-CC41-8F63-6EC4E1D823F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214519" y="2015111"/>
            <a:ext cx="3676243" cy="18735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5C2653B-B420-9040-A2A3-A1E0841287F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437915" y="4776443"/>
            <a:ext cx="1302414" cy="152308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CF5D893-06E3-5147-9670-4AA7F608CE4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467825" y="3918016"/>
            <a:ext cx="810374" cy="81037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CE7C8CB-C149-3A4A-9645-E1272901C59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297027" y="3694825"/>
            <a:ext cx="810374" cy="81037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78A8080-CA41-E945-9AD9-942CE4597E9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187506" y="3786849"/>
            <a:ext cx="810374" cy="810374"/>
          </a:xfrm>
          <a:prstGeom prst="rect">
            <a:avLst/>
          </a:prstGeom>
        </p:spPr>
      </p:pic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9BE3A3A5-B7CA-9547-932D-E5B7764926A4}"/>
              </a:ext>
            </a:extLst>
          </p:cNvPr>
          <p:cNvSpPr/>
          <p:nvPr/>
        </p:nvSpPr>
        <p:spPr>
          <a:xfrm>
            <a:off x="7451604" y="123227"/>
            <a:ext cx="4497430" cy="162513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Sut fyddech chi’n dysgu 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>
                <a:solidFill>
                  <a:schemeClr val="tx1"/>
                </a:solidFill>
                <a:latin typeface="American Typewriter" panose="02090604020004020304" pitchFamily="18" charset="77"/>
              </a:rPr>
              <a:t>                 dyddiau’r wythnos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>
                <a:solidFill>
                  <a:schemeClr val="tx1"/>
                </a:solidFill>
                <a:latin typeface="American Typewriter" panose="02090604020004020304" pitchFamily="18" charset="77"/>
              </a:rPr>
              <a:t>y misoedd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>
                <a:solidFill>
                  <a:schemeClr val="tx1"/>
                </a:solidFill>
                <a:latin typeface="American Typewriter" panose="02090604020004020304" pitchFamily="18" charset="77"/>
              </a:rPr>
              <a:t>y tymorau</a:t>
            </a:r>
          </a:p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i’r disgyblion?</a:t>
            </a:r>
          </a:p>
        </p:txBody>
      </p:sp>
      <p:pic>
        <p:nvPicPr>
          <p:cNvPr id="14" name="Audio Recording 19 Jan 2021 at 07:51:48" descr="Audio Recording 19 Jan 2021 at 07:51:48">
            <a:hlinkClick r:id="" action="ppaction://media"/>
            <a:extLst>
              <a:ext uri="{FF2B5EF4-FFF2-40B4-BE49-F238E27FC236}">
                <a16:creationId xmlns:a16="http://schemas.microsoft.com/office/drawing/2014/main" id="{C31043D4-B611-7646-8B5D-D737164056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582566" y="184223"/>
            <a:ext cx="1271685" cy="1271685"/>
          </a:xfrm>
          <a:prstGeom prst="rect">
            <a:avLst/>
          </a:prstGeom>
          <a:ln w="38100" cap="sq">
            <a:solidFill>
              <a:schemeClr val="accent2">
                <a:lumMod val="20000"/>
                <a:lumOff val="80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026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432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B7B477C-969B-A94A-8916-DEBB96D4F00D}"/>
              </a:ext>
            </a:extLst>
          </p:cNvPr>
          <p:cNvGraphicFramePr>
            <a:graphicFrameLocks noGrp="1"/>
          </p:cNvGraphicFramePr>
          <p:nvPr/>
        </p:nvGraphicFramePr>
        <p:xfrm>
          <a:off x="283563" y="1314275"/>
          <a:ext cx="7694801" cy="2103120"/>
        </p:xfrm>
        <a:graphic>
          <a:graphicData uri="http://schemas.openxmlformats.org/drawingml/2006/table">
            <a:tbl>
              <a:tblPr firstRow="1" firstCol="1" bandRow="1"/>
              <a:tblGrid>
                <a:gridCol w="360219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4092606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248136">
                <a:tc>
                  <a:txBody>
                    <a:bodyPr/>
                    <a:lstStyle/>
                    <a:p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Pa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2300" b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ddydd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ydy hi heddiw?</a:t>
                      </a:r>
                    </a:p>
                    <a:p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b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Dydd Mawrth 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 hi heddiw.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248136">
                <a:tc>
                  <a:txBody>
                    <a:bodyPr/>
                    <a:lstStyle/>
                    <a:p>
                      <a:r>
                        <a:rPr lang="en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Pa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b="1" err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fis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hi </a:t>
                      </a:r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nawr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Pa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b="1" err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dymor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hi? </a:t>
                      </a:r>
                    </a:p>
                    <a:p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300" b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Mis </a:t>
                      </a:r>
                      <a:r>
                        <a:rPr lang="en-GB" sz="2300" b="1" err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Ionawr</a:t>
                      </a:r>
                      <a:r>
                        <a:rPr lang="en-GB" sz="2300" b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hi. </a:t>
                      </a:r>
                    </a:p>
                    <a:p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en-GB" sz="2300" b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 </a:t>
                      </a:r>
                      <a:r>
                        <a:rPr lang="en-GB" sz="2300" b="1" err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gaeaf</a:t>
                      </a:r>
                      <a:r>
                        <a:rPr lang="en-GB" sz="2300" b="1">
                          <a:solidFill>
                            <a:schemeClr val="accent6"/>
                          </a:solidFill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2300" err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ydy</a:t>
                      </a:r>
                      <a:r>
                        <a:rPr lang="en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hi. 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088FA5E-F6F8-3545-A09A-B7D74D0F5948}"/>
              </a:ext>
            </a:extLst>
          </p:cNvPr>
          <p:cNvGraphicFramePr>
            <a:graphicFrameLocks noGrp="1"/>
          </p:cNvGraphicFramePr>
          <p:nvPr/>
        </p:nvGraphicFramePr>
        <p:xfrm>
          <a:off x="8473503" y="1224837"/>
          <a:ext cx="3300001" cy="1402080"/>
        </p:xfrm>
        <a:graphic>
          <a:graphicData uri="http://schemas.openxmlformats.org/drawingml/2006/table">
            <a:tbl>
              <a:tblPr firstRow="1" firstCol="1" bandRow="1"/>
              <a:tblGrid>
                <a:gridCol w="1520608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1779393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875405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dydd</a:t>
                      </a: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dyddiad</a:t>
                      </a: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mis</a:t>
                      </a: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tymor</a:t>
                      </a: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day</a:t>
                      </a: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date</a:t>
                      </a: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month</a:t>
                      </a: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season/term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412E3D22-F978-CD49-8F44-40F49CF1502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26213" y="172415"/>
            <a:ext cx="1204551" cy="93955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BD1C2013-E9CC-E042-AD24-63A5559A0AA8}"/>
              </a:ext>
            </a:extLst>
          </p:cNvPr>
          <p:cNvSpPr txBox="1">
            <a:spLocks/>
          </p:cNvSpPr>
          <p:nvPr/>
        </p:nvSpPr>
        <p:spPr>
          <a:xfrm>
            <a:off x="1096363" y="-67207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>
                <a:latin typeface="Ink Free" panose="03080402000500000000" pitchFamily="66" charset="0"/>
              </a:rPr>
              <a:t>Y </a:t>
            </a:r>
            <a:r>
              <a:rPr lang="en-US" b="1" err="1">
                <a:latin typeface="Ink Free" panose="03080402000500000000" pitchFamily="66" charset="0"/>
              </a:rPr>
              <a:t>dydd</a:t>
            </a:r>
            <a:r>
              <a:rPr lang="en-US" b="1">
                <a:latin typeface="Ink Free" panose="03080402000500000000" pitchFamily="66" charset="0"/>
              </a:rPr>
              <a:t>, y mis </a:t>
            </a:r>
            <a:r>
              <a:rPr lang="en-US" b="1" err="1">
                <a:latin typeface="Ink Free" panose="03080402000500000000" pitchFamily="66" charset="0"/>
              </a:rPr>
              <a:t>a’r</a:t>
            </a:r>
            <a:r>
              <a:rPr lang="en-US" b="1">
                <a:latin typeface="Ink Free" panose="03080402000500000000" pitchFamily="66" charset="0"/>
              </a:rPr>
              <a:t> </a:t>
            </a:r>
            <a:r>
              <a:rPr lang="en-US" b="1" err="1">
                <a:latin typeface="Ink Free" panose="03080402000500000000" pitchFamily="66" charset="0"/>
              </a:rPr>
              <a:t>tymor</a:t>
            </a:r>
            <a:endParaRPr lang="en-US" b="1">
              <a:latin typeface="Ink Free" panose="03080402000500000000" pitchFamily="66" charset="0"/>
            </a:endParaRPr>
          </a:p>
        </p:txBody>
      </p:sp>
      <p:pic>
        <p:nvPicPr>
          <p:cNvPr id="17" name="Picture 16">
            <a:hlinkClick r:id="rId9"/>
            <a:extLst>
              <a:ext uri="{FF2B5EF4-FFF2-40B4-BE49-F238E27FC236}">
                <a16:creationId xmlns:a16="http://schemas.microsoft.com/office/drawing/2014/main" id="{383329BF-96C8-D247-A84F-8F0559B96DD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51796" y="3912287"/>
            <a:ext cx="3226568" cy="1904330"/>
          </a:xfrm>
          <a:prstGeom prst="rect">
            <a:avLst/>
          </a:prstGeom>
        </p:spPr>
      </p:pic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F42A999B-1CED-1B41-858E-E125EAE4575B}"/>
              </a:ext>
            </a:extLst>
          </p:cNvPr>
          <p:cNvSpPr/>
          <p:nvPr/>
        </p:nvSpPr>
        <p:spPr>
          <a:xfrm>
            <a:off x="192643" y="3619706"/>
            <a:ext cx="4230327" cy="2987174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Gwyliwch y clip fideo yma ar BBC Bitesize.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>
                <a:solidFill>
                  <a:schemeClr val="tx1"/>
                </a:solidFill>
                <a:latin typeface="American Typewriter" panose="02090604020004020304" pitchFamily="18" charset="77"/>
              </a:rPr>
              <a:t>Nodwch syniadau sydd yma i helpu dysgu’r misoedd a’r tymhorau.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>
                <a:solidFill>
                  <a:schemeClr val="tx1"/>
                </a:solidFill>
                <a:latin typeface="American Typewriter" panose="02090604020004020304" pitchFamily="18" charset="77"/>
              </a:rPr>
              <a:t>Watch this video clip on BBC Bitesize.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>
                <a:solidFill>
                  <a:schemeClr val="tx1"/>
                </a:solidFill>
                <a:latin typeface="American Typewriter" panose="02090604020004020304" pitchFamily="18" charset="77"/>
              </a:rPr>
              <a:t>Make notes on all the ideas you see and hear to help teach the months and the seasons. 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65792AEE-3673-F245-B892-526B601870D5}"/>
              </a:ext>
            </a:extLst>
          </p:cNvPr>
          <p:cNvSpPr/>
          <p:nvPr/>
        </p:nvSpPr>
        <p:spPr>
          <a:xfrm>
            <a:off x="8322184" y="3619706"/>
            <a:ext cx="3602637" cy="248949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 b="1">
              <a:solidFill>
                <a:srgbClr val="FF0000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 b="1">
              <a:solidFill>
                <a:srgbClr val="FF0000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>
                <a:solidFill>
                  <a:srgbClr val="FF0000"/>
                </a:solidFill>
                <a:latin typeface="American Typewriter" panose="02090604020004020304" pitchFamily="18" charset="77"/>
              </a:rPr>
              <a:t>Tasg / Task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>
                <a:solidFill>
                  <a:schemeClr val="tx1"/>
                </a:solidFill>
                <a:latin typeface="American Typewriter" panose="02090604020004020304" pitchFamily="18" charset="77"/>
              </a:rPr>
              <a:t>Cwblhewch weithgareddau 1-4 ar y wefan.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 b="1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>
                <a:solidFill>
                  <a:schemeClr val="tx1"/>
                </a:solidFill>
                <a:latin typeface="American Typewriter" panose="02090604020004020304" pitchFamily="18" charset="77"/>
              </a:rPr>
              <a:t>Complete activities 1-4 on the website (under the video).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>
                <a:solidFill>
                  <a:schemeClr val="tx1"/>
                </a:solidFill>
                <a:latin typeface="American Typewriter" panose="02090604020004020304" pitchFamily="18" charset="77"/>
              </a:rPr>
              <a:t>                 </a:t>
            </a:r>
            <a:endParaRPr lang="cy-GB" sz="170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5" name="Audio Recording 19 Jan 2021 at 07:42:20" descr="Audio Recording 19 Jan 2021 at 07:42:20">
            <a:hlinkClick r:id="" action="ppaction://media"/>
            <a:extLst>
              <a:ext uri="{FF2B5EF4-FFF2-40B4-BE49-F238E27FC236}">
                <a16:creationId xmlns:a16="http://schemas.microsoft.com/office/drawing/2014/main" id="{6BDCB4F1-86AF-9740-B1EA-C6297D9DCB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83563" y="251120"/>
            <a:ext cx="741021" cy="741021"/>
          </a:xfrm>
          <a:prstGeom prst="rect">
            <a:avLst/>
          </a:prstGeom>
          <a:ln w="38100" cap="sq">
            <a:solidFill>
              <a:schemeClr val="accent2">
                <a:lumMod val="20000"/>
                <a:lumOff val="80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Audio Recording 19 Jan 2021 at 07:42:55" descr="Audio Recording 19 Jan 2021 at 07:42:55">
            <a:hlinkClick r:id="" action="ppaction://media"/>
            <a:extLst>
              <a:ext uri="{FF2B5EF4-FFF2-40B4-BE49-F238E27FC236}">
                <a16:creationId xmlns:a16="http://schemas.microsoft.com/office/drawing/2014/main" id="{26F9F662-2FA1-E649-8D42-D4AA55D9035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836738" y="2360725"/>
            <a:ext cx="812800" cy="812800"/>
          </a:xfrm>
          <a:prstGeom prst="rect">
            <a:avLst/>
          </a:prstGeom>
          <a:ln w="38100" cap="sq">
            <a:solidFill>
              <a:schemeClr val="accent2">
                <a:lumMod val="20000"/>
                <a:lumOff val="80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Audio Recording 19 Jan 2021 at 07:43:49" descr="Audio Recording 19 Jan 2021 at 07:43:49">
            <a:hlinkClick r:id="" action="ppaction://media"/>
            <a:extLst>
              <a:ext uri="{FF2B5EF4-FFF2-40B4-BE49-F238E27FC236}">
                <a16:creationId xmlns:a16="http://schemas.microsoft.com/office/drawing/2014/main" id="{36F321BD-2ADB-EE40-83A3-4044B773646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616632" y="172415"/>
            <a:ext cx="812800" cy="812800"/>
          </a:xfrm>
          <a:prstGeom prst="rect">
            <a:avLst/>
          </a:prstGeom>
          <a:ln w="38100" cap="sq">
            <a:solidFill>
              <a:schemeClr val="accent2">
                <a:lumMod val="20000"/>
                <a:lumOff val="80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C827A72-2090-EC4C-92B7-E131CDB28171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836738" y="5113293"/>
            <a:ext cx="1331799" cy="1331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703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6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816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401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F16B38-F981-0143-8664-49DF7B930B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56CBB2F3-47BA-8241-A46E-EA933650C7B8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5" name="Title 6">
            <a:extLst>
              <a:ext uri="{FF2B5EF4-FFF2-40B4-BE49-F238E27FC236}">
                <a16:creationId xmlns:a16="http://schemas.microsoft.com/office/drawing/2014/main" id="{0E8CBC9C-0071-2B4D-A398-8908151D1B1D}"/>
              </a:ext>
            </a:extLst>
          </p:cNvPr>
          <p:cNvSpPr txBox="1">
            <a:spLocks/>
          </p:cNvSpPr>
          <p:nvPr/>
        </p:nvSpPr>
        <p:spPr>
          <a:xfrm>
            <a:off x="1053296" y="346617"/>
            <a:ext cx="10662454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r>
              <a:rPr lang="en-US" sz="3200" b="1" cap="none">
                <a:solidFill>
                  <a:schemeClr val="bg1"/>
                </a:solidFill>
                <a:latin typeface="American Typewriter" panose="02090604020004020304" pitchFamily="18" charset="77"/>
              </a:rPr>
              <a:t>     Directed learning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43407B7E-9769-014A-8120-EDACF26F4C8E}"/>
              </a:ext>
            </a:extLst>
          </p:cNvPr>
          <p:cNvSpPr/>
          <p:nvPr/>
        </p:nvSpPr>
        <p:spPr>
          <a:xfrm>
            <a:off x="203201" y="1039232"/>
            <a:ext cx="5749426" cy="5472151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>
                <a:solidFill>
                  <a:schemeClr val="accent6"/>
                </a:solidFill>
                <a:latin typeface="American Typewriter" panose="02090604020004020304" pitchFamily="18" charset="77"/>
              </a:rPr>
              <a:t>Wythnos nesaf byddwch yn arwain sesiwn mini meicro  - amser cylch / amser cofrestru.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>
                <a:solidFill>
                  <a:schemeClr val="tx1"/>
                </a:solidFill>
                <a:latin typeface="American Typewriter" panose="02090604020004020304" pitchFamily="18" charset="77"/>
              </a:rPr>
              <a:t>Bydd angen arwain y ‘plant’ wrth drafod 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>
                <a:solidFill>
                  <a:schemeClr val="tx1"/>
                </a:solidFill>
                <a:latin typeface="American Typewriter" panose="02090604020004020304" pitchFamily="18" charset="77"/>
              </a:rPr>
              <a:t>Pwy sy’n bresennol/absennol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>
                <a:solidFill>
                  <a:schemeClr val="tx1"/>
                </a:solidFill>
                <a:latin typeface="American Typewriter" panose="02090604020004020304" pitchFamily="18" charset="77"/>
              </a:rPr>
              <a:t>Pwy sy’n cael cinio/brechdanau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>
                <a:solidFill>
                  <a:schemeClr val="tx1"/>
                </a:solidFill>
                <a:latin typeface="American Typewriter" panose="02090604020004020304" pitchFamily="18" charset="77"/>
              </a:rPr>
              <a:t>Diwrnodau’r wythnos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>
                <a:solidFill>
                  <a:schemeClr val="tx1"/>
                </a:solidFill>
                <a:latin typeface="American Typewriter" panose="02090604020004020304" pitchFamily="18" charset="77"/>
              </a:rPr>
              <a:t>Misoedd y flwyddyn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>
                <a:solidFill>
                  <a:schemeClr val="tx1"/>
                </a:solidFill>
                <a:latin typeface="American Typewriter" panose="02090604020004020304" pitchFamily="18" charset="77"/>
              </a:rPr>
              <a:t>Y tymhorau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>
                <a:solidFill>
                  <a:schemeClr val="tx1"/>
                </a:solidFill>
                <a:latin typeface="American Typewriter" panose="02090604020004020304" pitchFamily="18" charset="77"/>
              </a:rPr>
              <a:t>Y tywydd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>
                <a:solidFill>
                  <a:schemeClr val="tx1"/>
                </a:solidFill>
                <a:latin typeface="American Typewriter" panose="02090604020004020304" pitchFamily="18" charset="77"/>
              </a:rPr>
              <a:t>Paratowch weithgaredd fer ac adnoddau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>
                <a:solidFill>
                  <a:schemeClr val="tx1"/>
                </a:solidFill>
                <a:latin typeface="American Typewriter" panose="02090604020004020304" pitchFamily="18" charset="77"/>
              </a:rPr>
              <a:t>(clip fideo, cân, gweithgaredd arlein ayb.)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>
                <a:solidFill>
                  <a:schemeClr val="tx1"/>
                </a:solidFill>
                <a:latin typeface="American Typewriter" panose="02090604020004020304" pitchFamily="18" charset="77"/>
              </a:rPr>
              <a:t>Does dim angen mwy na 8 munud yr un.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431DB432-6358-BC44-B5ED-45BDFAF21712}"/>
              </a:ext>
            </a:extLst>
          </p:cNvPr>
          <p:cNvSpPr/>
          <p:nvPr/>
        </p:nvSpPr>
        <p:spPr>
          <a:xfrm>
            <a:off x="6282374" y="1039231"/>
            <a:ext cx="5579878" cy="5472152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t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i="1">
                <a:solidFill>
                  <a:schemeClr val="accent6"/>
                </a:solidFill>
                <a:latin typeface="American Typewriter" panose="02090604020004020304" pitchFamily="18" charset="77"/>
              </a:rPr>
              <a:t>Next week you’ll be leading a mini micro session - </a:t>
            </a:r>
            <a:r>
              <a:rPr lang="cy-GB">
                <a:solidFill>
                  <a:schemeClr val="accent6"/>
                </a:solidFill>
                <a:latin typeface="American Typewriter" panose="02090604020004020304" pitchFamily="18" charset="77"/>
              </a:rPr>
              <a:t>amser cylch / amser cofrestru.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i="1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i="1">
                <a:solidFill>
                  <a:schemeClr val="tx1"/>
                </a:solidFill>
                <a:latin typeface="American Typewriter" panose="02090604020004020304" pitchFamily="18" charset="77"/>
              </a:rPr>
              <a:t>You’ll be leading the ‘children’ to discuss: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i="1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i="1">
                <a:solidFill>
                  <a:schemeClr val="tx1"/>
                </a:solidFill>
                <a:latin typeface="American Typewriter" panose="02090604020004020304" pitchFamily="18" charset="77"/>
              </a:rPr>
              <a:t>Who’s present/absent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i="1">
                <a:solidFill>
                  <a:schemeClr val="tx1"/>
                </a:solidFill>
                <a:latin typeface="American Typewriter" panose="02090604020004020304" pitchFamily="18" charset="77"/>
              </a:rPr>
              <a:t>Who’s having lunch/sandwiches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i="1">
                <a:solidFill>
                  <a:schemeClr val="tx1"/>
                </a:solidFill>
                <a:latin typeface="American Typewriter" panose="02090604020004020304" pitchFamily="18" charset="77"/>
              </a:rPr>
              <a:t>Days of the week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i="1">
                <a:solidFill>
                  <a:schemeClr val="tx1"/>
                </a:solidFill>
                <a:latin typeface="American Typewriter" panose="02090604020004020304" pitchFamily="18" charset="77"/>
              </a:rPr>
              <a:t>Months of the year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i="1">
                <a:solidFill>
                  <a:schemeClr val="tx1"/>
                </a:solidFill>
                <a:latin typeface="American Typewriter" panose="02090604020004020304" pitchFamily="18" charset="77"/>
              </a:rPr>
              <a:t>The seasons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i="1">
                <a:solidFill>
                  <a:schemeClr val="tx1"/>
                </a:solidFill>
                <a:latin typeface="American Typewriter" panose="02090604020004020304" pitchFamily="18" charset="77"/>
              </a:rPr>
              <a:t>The weather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i="1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i="1">
                <a:solidFill>
                  <a:schemeClr val="tx1"/>
                </a:solidFill>
                <a:latin typeface="American Typewriter" panose="02090604020004020304" pitchFamily="18" charset="77"/>
              </a:rPr>
              <a:t>Prepare a short activity and use resources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i="1">
                <a:solidFill>
                  <a:schemeClr val="tx1"/>
                </a:solidFill>
                <a:latin typeface="American Typewriter" panose="02090604020004020304" pitchFamily="18" charset="77"/>
              </a:rPr>
              <a:t>(video clip, a song, an online activity etc.)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i="1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i="1">
                <a:solidFill>
                  <a:schemeClr val="tx1"/>
                </a:solidFill>
                <a:latin typeface="American Typewriter" panose="02090604020004020304" pitchFamily="18" charset="77"/>
              </a:rPr>
              <a:t>No more than 8 minutes each.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 i="1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y-GB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60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095677898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3E4129E1942A84CA5D85470FB25F56B" ma:contentTypeVersion="8" ma:contentTypeDescription="Create a new document." ma:contentTypeScope="" ma:versionID="3a43b3037ccb2ac95ae99b2bb1617711">
  <xsd:schema xmlns:xsd="http://www.w3.org/2001/XMLSchema" xmlns:xs="http://www.w3.org/2001/XMLSchema" xmlns:p="http://schemas.microsoft.com/office/2006/metadata/properties" xmlns:ns2="d0c16ae7-32b4-4740-b0a7-dfd26a9ffd57" targetNamespace="http://schemas.microsoft.com/office/2006/metadata/properties" ma:root="true" ma:fieldsID="f5149bb801a6aa8e78ac0471b67a685e" ns2:_="">
    <xsd:import namespace="d0c16ae7-32b4-4740-b0a7-dfd26a9ffd5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c16ae7-32b4-4740-b0a7-dfd26a9ffd5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7781A2D-D431-4010-B14E-2F0D2DD4CEE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59436E7-FE22-4B09-8668-CC12C40B45AA}">
  <ds:schemaRefs>
    <ds:schemaRef ds:uri="d0c16ae7-32b4-4740-b0a7-dfd26a9ffd5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ABB80921-0111-471A-9ED4-864742720D8A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1507</Words>
  <Application>Microsoft Macintosh PowerPoint</Application>
  <PresentationFormat>Widescreen</PresentationFormat>
  <Paragraphs>441</Paragraphs>
  <Slides>21</Slides>
  <Notes>5</Notes>
  <HiddenSlides>0</HiddenSlides>
  <MMClips>7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21</vt:i4>
      </vt:variant>
    </vt:vector>
  </HeadingPairs>
  <TitlesOfParts>
    <vt:vector size="35" baseType="lpstr">
      <vt:lpstr>Arial Unicode MS</vt:lpstr>
      <vt:lpstr>American Typewriter</vt:lpstr>
      <vt:lpstr>Arial</vt:lpstr>
      <vt:lpstr>Avenir Book</vt:lpstr>
      <vt:lpstr>Calibri</vt:lpstr>
      <vt:lpstr>Calibri Light</vt:lpstr>
      <vt:lpstr>Cavolini</vt:lpstr>
      <vt:lpstr>Ink Free</vt:lpstr>
      <vt:lpstr>Times New Roman</vt:lpstr>
      <vt:lpstr>Tw Cen MT</vt:lpstr>
      <vt:lpstr>Wingdings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2</cp:revision>
  <dcterms:created xsi:type="dcterms:W3CDTF">2020-10-16T10:30:34Z</dcterms:created>
  <dcterms:modified xsi:type="dcterms:W3CDTF">2021-01-26T15:43:17Z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0x010100F3E4129E1942A84CA5D85470FB25F56B</vt:lpwstr>
  </property>
</Properties>
</file>