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8" r:id="rId3"/>
    <p:sldId id="259" r:id="rId4"/>
    <p:sldId id="265" r:id="rId5"/>
    <p:sldId id="266" r:id="rId6"/>
    <p:sldId id="261" r:id="rId7"/>
    <p:sldId id="267" r:id="rId8"/>
    <p:sldId id="268" r:id="rId9"/>
    <p:sldId id="269" r:id="rId10"/>
    <p:sldId id="270" r:id="rId11"/>
    <p:sldId id="271" r:id="rId12"/>
    <p:sldId id="272" r:id="rId13"/>
    <p:sldId id="280" r:id="rId14"/>
    <p:sldId id="262" r:id="rId15"/>
    <p:sldId id="263" r:id="rId16"/>
    <p:sldId id="264" r:id="rId17"/>
    <p:sldId id="279" r:id="rId18"/>
    <p:sldId id="273" r:id="rId19"/>
    <p:sldId id="289"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427" autoAdjust="0"/>
  </p:normalViewPr>
  <p:slideViewPr>
    <p:cSldViewPr snapToGrid="0">
      <p:cViewPr varScale="1">
        <p:scale>
          <a:sx n="70" d="100"/>
          <a:sy n="70" d="100"/>
        </p:scale>
        <p:origin x="750" y="5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07/05/2019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2</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3</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4</a:t>
            </a:fld>
            <a:endParaRPr lang="en-GB"/>
          </a:p>
        </p:txBody>
      </p:sp>
    </p:spTree>
    <p:extLst>
      <p:ext uri="{BB962C8B-B14F-4D97-AF65-F5344CB8AC3E}">
        <p14:creationId xmlns:p14="http://schemas.microsoft.com/office/powerpoint/2010/main" val="1070733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5</a:t>
            </a:fld>
            <a:endParaRPr lang="en-GB"/>
          </a:p>
        </p:txBody>
      </p:sp>
    </p:spTree>
    <p:extLst>
      <p:ext uri="{BB962C8B-B14F-4D97-AF65-F5344CB8AC3E}">
        <p14:creationId xmlns:p14="http://schemas.microsoft.com/office/powerpoint/2010/main" val="3686345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6</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7</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8</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9</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10</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11</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12</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14</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15</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16</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17</a:t>
            </a:fld>
            <a:endParaRPr lang="en-GB"/>
          </a:p>
        </p:txBody>
      </p:sp>
    </p:spTree>
    <p:extLst>
      <p:ext uri="{BB962C8B-B14F-4D97-AF65-F5344CB8AC3E}">
        <p14:creationId xmlns:p14="http://schemas.microsoft.com/office/powerpoint/2010/main" val="42744275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40951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19</a:t>
            </a:fld>
            <a:endParaRPr lang="en-GB"/>
          </a:p>
        </p:txBody>
      </p:sp>
    </p:spTree>
    <p:extLst>
      <p:ext uri="{BB962C8B-B14F-4D97-AF65-F5344CB8AC3E}">
        <p14:creationId xmlns:p14="http://schemas.microsoft.com/office/powerpoint/2010/main" val="26449144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07/05/2019</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07/05/2019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BMSK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fontScale="92500" lnSpcReduction="20000"/>
          </a:bodyPr>
          <a:lstStyle/>
          <a:p>
            <a:r>
              <a:rPr lang="en-GB" altLang="en-US" dirty="0"/>
              <a:t>Know your market and its customers</a:t>
            </a:r>
          </a:p>
          <a:p>
            <a:r>
              <a:rPr lang="en-GB" altLang="en-US" dirty="0"/>
              <a:t>PEST Analysis</a:t>
            </a:r>
          </a:p>
          <a:p>
            <a:r>
              <a:rPr lang="en-GB" altLang="en-US" dirty="0"/>
              <a:t>Segmentation </a:t>
            </a:r>
          </a:p>
          <a:p>
            <a:r>
              <a:rPr lang="en-GB" altLang="en-US" dirty="0"/>
              <a:t>Targeting</a:t>
            </a:r>
          </a:p>
          <a:p>
            <a:r>
              <a:rPr lang="en-GB" altLang="en-US" dirty="0"/>
              <a:t>Positioning</a:t>
            </a:r>
          </a:p>
          <a:p>
            <a:r>
              <a:rPr lang="en-GB" altLang="en-US" dirty="0"/>
              <a:t>SMART objectives</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3150-4606-40B2-9507-3A7F487C3B96}"/>
              </a:ext>
            </a:extLst>
          </p:cNvPr>
          <p:cNvSpPr>
            <a:spLocks noGrp="1"/>
          </p:cNvSpPr>
          <p:nvPr>
            <p:ph type="title"/>
          </p:nvPr>
        </p:nvSpPr>
        <p:spPr>
          <a:xfrm>
            <a:off x="381000" y="1345223"/>
            <a:ext cx="10972800" cy="4273061"/>
          </a:xfrm>
        </p:spPr>
        <p:txBody>
          <a:bodyPr>
            <a:normAutofit/>
          </a:bodyPr>
          <a:lstStyle/>
          <a:p>
            <a:pPr algn="l"/>
            <a:r>
              <a:rPr lang="en-GB" sz="3200" b="1" dirty="0"/>
              <a:t>PEST</a:t>
            </a:r>
            <a:r>
              <a:rPr lang="en-GB" sz="3200" dirty="0"/>
              <a:t> is an acronym for Political, Economic, Social and Technological. </a:t>
            </a:r>
            <a:br>
              <a:rPr lang="en-GB" sz="3200" dirty="0"/>
            </a:br>
            <a:r>
              <a:rPr lang="en-GB" sz="3200" dirty="0"/>
              <a:t>This </a:t>
            </a:r>
            <a:r>
              <a:rPr lang="en-GB" sz="3200" b="1" dirty="0"/>
              <a:t>analysis</a:t>
            </a:r>
            <a:r>
              <a:rPr lang="en-GB" sz="3200" dirty="0"/>
              <a:t> is used to assess these four external factors in relation to your business situation. </a:t>
            </a:r>
            <a:br>
              <a:rPr lang="en-GB" sz="3200" dirty="0"/>
            </a:br>
            <a:r>
              <a:rPr lang="en-GB" sz="3200" dirty="0"/>
              <a:t>Basically, a </a:t>
            </a:r>
            <a:r>
              <a:rPr lang="en-GB" sz="3200" b="1" dirty="0"/>
              <a:t>PEST analysis</a:t>
            </a:r>
            <a:r>
              <a:rPr lang="en-GB" sz="3200" dirty="0"/>
              <a:t> helps you determine how these factors will affect the performance and activities of your business in the long-term.</a:t>
            </a:r>
          </a:p>
        </p:txBody>
      </p:sp>
      <p:sp>
        <p:nvSpPr>
          <p:cNvPr id="3" name="Title 1">
            <a:extLst>
              <a:ext uri="{FF2B5EF4-FFF2-40B4-BE49-F238E27FC236}">
                <a16:creationId xmlns:a16="http://schemas.microsoft.com/office/drawing/2014/main" id="{49D52D48-1CF3-40ED-8F65-BCEF18BCF1A2}"/>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spTree>
    <p:extLst>
      <p:ext uri="{BB962C8B-B14F-4D97-AF65-F5344CB8AC3E}">
        <p14:creationId xmlns:p14="http://schemas.microsoft.com/office/powerpoint/2010/main" val="2972629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F020C23-D2B9-4308-9189-8FACA8A49482}"/>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pic>
        <p:nvPicPr>
          <p:cNvPr id="4" name="Picture 3">
            <a:extLst>
              <a:ext uri="{FF2B5EF4-FFF2-40B4-BE49-F238E27FC236}">
                <a16:creationId xmlns:a16="http://schemas.microsoft.com/office/drawing/2014/main" id="{97EDF70D-A0C8-4783-8A92-2B7604E3598E}"/>
              </a:ext>
            </a:extLst>
          </p:cNvPr>
          <p:cNvPicPr>
            <a:picLocks noChangeAspect="1"/>
          </p:cNvPicPr>
          <p:nvPr/>
        </p:nvPicPr>
        <p:blipFill>
          <a:blip r:embed="rId3"/>
          <a:stretch>
            <a:fillRect/>
          </a:stretch>
        </p:blipFill>
        <p:spPr>
          <a:xfrm>
            <a:off x="1507148" y="1147029"/>
            <a:ext cx="9799760" cy="4567971"/>
          </a:xfrm>
          <a:prstGeom prst="rect">
            <a:avLst/>
          </a:prstGeom>
        </p:spPr>
      </p:pic>
    </p:spTree>
    <p:extLst>
      <p:ext uri="{BB962C8B-B14F-4D97-AF65-F5344CB8AC3E}">
        <p14:creationId xmlns:p14="http://schemas.microsoft.com/office/powerpoint/2010/main" val="4019889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advantages of market segmentation</a:t>
            </a:r>
          </a:p>
        </p:txBody>
      </p:sp>
      <p:grpSp>
        <p:nvGrpSpPr>
          <p:cNvPr id="11267" name="Group 22"/>
          <p:cNvGrpSpPr>
            <a:grpSpLocks/>
          </p:cNvGrpSpPr>
          <p:nvPr/>
        </p:nvGrpSpPr>
        <p:grpSpPr bwMode="auto">
          <a:xfrm>
            <a:off x="1359268" y="1123831"/>
            <a:ext cx="8857393" cy="4388948"/>
            <a:chOff x="1268413" y="1019175"/>
            <a:chExt cx="6527800" cy="5383213"/>
          </a:xfrm>
        </p:grpSpPr>
        <p:sp>
          <p:nvSpPr>
            <p:cNvPr id="11268" name="Line 4"/>
            <p:cNvSpPr>
              <a:spLocks noChangeShapeType="1"/>
            </p:cNvSpPr>
            <p:nvPr/>
          </p:nvSpPr>
          <p:spPr bwMode="auto">
            <a:xfrm>
              <a:off x="4572000" y="4432300"/>
              <a:ext cx="0" cy="525463"/>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69" name="Line 5"/>
            <p:cNvSpPr>
              <a:spLocks noChangeShapeType="1"/>
            </p:cNvSpPr>
            <p:nvPr/>
          </p:nvSpPr>
          <p:spPr bwMode="auto">
            <a:xfrm>
              <a:off x="4572000" y="2454275"/>
              <a:ext cx="0" cy="525463"/>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11270" name="Group 9"/>
            <p:cNvGrpSpPr>
              <a:grpSpLocks/>
            </p:cNvGrpSpPr>
            <p:nvPr/>
          </p:nvGrpSpPr>
          <p:grpSpPr bwMode="auto">
            <a:xfrm>
              <a:off x="3748088" y="4979988"/>
              <a:ext cx="1647825" cy="1422400"/>
              <a:chOff x="2361" y="3137"/>
              <a:chExt cx="1038" cy="896"/>
            </a:xfrm>
          </p:grpSpPr>
          <p:sp>
            <p:nvSpPr>
              <p:cNvPr id="6" name="Oval 7"/>
              <p:cNvSpPr>
                <a:spLocks noChangeArrowheads="1"/>
              </p:cNvSpPr>
              <p:nvPr/>
            </p:nvSpPr>
            <p:spPr bwMode="auto">
              <a:xfrm>
                <a:off x="2395" y="3137"/>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7" name="Rectangle 8"/>
              <p:cNvSpPr>
                <a:spLocks noChangeArrowheads="1"/>
              </p:cNvSpPr>
              <p:nvPr/>
            </p:nvSpPr>
            <p:spPr bwMode="auto">
              <a:xfrm>
                <a:off x="2361" y="3378"/>
                <a:ext cx="1038" cy="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Opportunities and threats</a:t>
                </a:r>
              </a:p>
            </p:txBody>
          </p:sp>
        </p:grpSp>
        <p:grpSp>
          <p:nvGrpSpPr>
            <p:cNvPr id="11271" name="Group 12"/>
            <p:cNvGrpSpPr>
              <a:grpSpLocks/>
            </p:cNvGrpSpPr>
            <p:nvPr/>
          </p:nvGrpSpPr>
          <p:grpSpPr bwMode="auto">
            <a:xfrm>
              <a:off x="3806825" y="1019175"/>
              <a:ext cx="1530350" cy="1422400"/>
              <a:chOff x="2398" y="642"/>
              <a:chExt cx="964" cy="896"/>
            </a:xfrm>
          </p:grpSpPr>
          <p:sp>
            <p:nvSpPr>
              <p:cNvPr id="9" name="Oval 10"/>
              <p:cNvSpPr>
                <a:spLocks noChangeArrowheads="1"/>
              </p:cNvSpPr>
              <p:nvPr/>
            </p:nvSpPr>
            <p:spPr bwMode="auto">
              <a:xfrm>
                <a:off x="2402" y="642"/>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0" name="Rectangle 11"/>
              <p:cNvSpPr>
                <a:spLocks noChangeArrowheads="1"/>
              </p:cNvSpPr>
              <p:nvPr/>
            </p:nvSpPr>
            <p:spPr bwMode="auto">
              <a:xfrm>
                <a:off x="2398" y="800"/>
                <a:ext cx="964" cy="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Target market selection</a:t>
                </a:r>
              </a:p>
            </p:txBody>
          </p:sp>
        </p:grpSp>
        <p:grpSp>
          <p:nvGrpSpPr>
            <p:cNvPr id="11272" name="Group 24"/>
            <p:cNvGrpSpPr>
              <a:grpSpLocks/>
            </p:cNvGrpSpPr>
            <p:nvPr/>
          </p:nvGrpSpPr>
          <p:grpSpPr bwMode="auto">
            <a:xfrm>
              <a:off x="1268413" y="2984500"/>
              <a:ext cx="6527800" cy="1422400"/>
              <a:chOff x="799" y="1880"/>
              <a:chExt cx="4112" cy="896"/>
            </a:xfrm>
          </p:grpSpPr>
          <p:sp>
            <p:nvSpPr>
              <p:cNvPr id="12" name="Line 13"/>
              <p:cNvSpPr>
                <a:spLocks noChangeShapeType="1"/>
              </p:cNvSpPr>
              <p:nvPr/>
            </p:nvSpPr>
            <p:spPr bwMode="auto">
              <a:xfrm>
                <a:off x="3370" y="2329"/>
                <a:ext cx="565" cy="0"/>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sp>
            <p:nvSpPr>
              <p:cNvPr id="13" name="Line 14"/>
              <p:cNvSpPr>
                <a:spLocks noChangeShapeType="1"/>
              </p:cNvSpPr>
              <p:nvPr/>
            </p:nvSpPr>
            <p:spPr bwMode="auto">
              <a:xfrm>
                <a:off x="1826" y="2329"/>
                <a:ext cx="565" cy="0"/>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grpSp>
            <p:nvGrpSpPr>
              <p:cNvPr id="11275" name="Group 17"/>
              <p:cNvGrpSpPr>
                <a:grpSpLocks/>
              </p:cNvGrpSpPr>
              <p:nvPr/>
            </p:nvGrpSpPr>
            <p:grpSpPr bwMode="auto">
              <a:xfrm>
                <a:off x="2295" y="1880"/>
                <a:ext cx="1171" cy="896"/>
                <a:chOff x="2295" y="1880"/>
                <a:chExt cx="1171" cy="896"/>
              </a:xfrm>
            </p:grpSpPr>
            <p:sp>
              <p:nvSpPr>
                <p:cNvPr id="21" name="Oval 15"/>
                <p:cNvSpPr>
                  <a:spLocks noChangeArrowheads="1"/>
                </p:cNvSpPr>
                <p:nvPr/>
              </p:nvSpPr>
              <p:spPr bwMode="auto">
                <a:xfrm>
                  <a:off x="2401"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2" name="Rectangle 16"/>
                <p:cNvSpPr>
                  <a:spLocks noChangeArrowheads="1"/>
                </p:cNvSpPr>
                <p:nvPr/>
              </p:nvSpPr>
              <p:spPr bwMode="auto">
                <a:xfrm>
                  <a:off x="2295" y="2107"/>
                  <a:ext cx="1170" cy="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b="1" kern="0" dirty="0">
                      <a:latin typeface="Arial" charset="0"/>
                    </a:rPr>
                    <a:t>Market segmentation</a:t>
                  </a:r>
                </a:p>
              </p:txBody>
            </p:sp>
          </p:grpSp>
          <p:grpSp>
            <p:nvGrpSpPr>
              <p:cNvPr id="11276" name="Group 20"/>
              <p:cNvGrpSpPr>
                <a:grpSpLocks/>
              </p:cNvGrpSpPr>
              <p:nvPr/>
            </p:nvGrpSpPr>
            <p:grpSpPr bwMode="auto">
              <a:xfrm>
                <a:off x="3947" y="1880"/>
                <a:ext cx="964" cy="896"/>
                <a:chOff x="3947" y="1880"/>
                <a:chExt cx="964" cy="896"/>
              </a:xfrm>
            </p:grpSpPr>
            <p:sp>
              <p:nvSpPr>
                <p:cNvPr id="19" name="Oval 18"/>
                <p:cNvSpPr>
                  <a:spLocks noChangeArrowheads="1"/>
                </p:cNvSpPr>
                <p:nvPr/>
              </p:nvSpPr>
              <p:spPr bwMode="auto">
                <a:xfrm>
                  <a:off x="3952" y="1880"/>
                  <a:ext cx="959"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0" name="Rectangle 19"/>
                <p:cNvSpPr>
                  <a:spLocks noChangeArrowheads="1"/>
                </p:cNvSpPr>
                <p:nvPr/>
              </p:nvSpPr>
              <p:spPr bwMode="auto">
                <a:xfrm>
                  <a:off x="3947" y="2041"/>
                  <a:ext cx="964"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Tailored marketing mix</a:t>
                  </a:r>
                </a:p>
              </p:txBody>
            </p:sp>
          </p:grpSp>
          <p:grpSp>
            <p:nvGrpSpPr>
              <p:cNvPr id="11277" name="Group 23"/>
              <p:cNvGrpSpPr>
                <a:grpSpLocks/>
              </p:cNvGrpSpPr>
              <p:nvPr/>
            </p:nvGrpSpPr>
            <p:grpSpPr bwMode="auto">
              <a:xfrm>
                <a:off x="799" y="1880"/>
                <a:ext cx="1076" cy="896"/>
                <a:chOff x="799" y="1880"/>
                <a:chExt cx="1076" cy="896"/>
              </a:xfrm>
            </p:grpSpPr>
            <p:sp>
              <p:nvSpPr>
                <p:cNvPr id="17" name="Oval 21"/>
                <p:cNvSpPr>
                  <a:spLocks noChangeArrowheads="1"/>
                </p:cNvSpPr>
                <p:nvPr/>
              </p:nvSpPr>
              <p:spPr bwMode="auto">
                <a:xfrm>
                  <a:off x="852"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8" name="Rectangle 22"/>
                <p:cNvSpPr>
                  <a:spLocks noChangeArrowheads="1"/>
                </p:cNvSpPr>
                <p:nvPr/>
              </p:nvSpPr>
              <p:spPr bwMode="auto">
                <a:xfrm>
                  <a:off x="799" y="2200"/>
                  <a:ext cx="1076"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Differentiation</a:t>
                  </a:r>
                </a:p>
              </p:txBody>
            </p:sp>
          </p:grpSp>
        </p:grpSp>
      </p:gr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6384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id="{8783DA86-0E2F-4B3D-A37A-1DB093CDCE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FA0AA4A8-861F-487E-A989-45F01949E11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pic>
        <p:nvPicPr>
          <p:cNvPr id="13" name="Picture 12" descr="A close up of a piece of paper&#10;&#10;Description generated with very high confidence">
            <a:extLst>
              <a:ext uri="{FF2B5EF4-FFF2-40B4-BE49-F238E27FC236}">
                <a16:creationId xmlns:a16="http://schemas.microsoft.com/office/drawing/2014/main" id="{A7942175-DBBB-49B2-9498-E8948A6F98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4022" y="3785839"/>
            <a:ext cx="2873829" cy="1918642"/>
          </a:xfrm>
          <a:prstGeom prst="rect">
            <a:avLst/>
          </a:prstGeom>
        </p:spPr>
      </p:pic>
      <p:pic>
        <p:nvPicPr>
          <p:cNvPr id="15" name="Picture 14" descr="A close up of a piece of paper&#10;&#10;Description generated with high confidence">
            <a:extLst>
              <a:ext uri="{FF2B5EF4-FFF2-40B4-BE49-F238E27FC236}">
                <a16:creationId xmlns:a16="http://schemas.microsoft.com/office/drawing/2014/main" id="{F418D5EE-C92E-4EFF-BBA2-C2BC33F604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08070" y="1613434"/>
            <a:ext cx="3643086" cy="1894405"/>
          </a:xfrm>
          <a:prstGeom prst="rect">
            <a:avLst/>
          </a:prstGeom>
        </p:spPr>
      </p:pic>
      <p:pic>
        <p:nvPicPr>
          <p:cNvPr id="17" name="Picture 16" descr="A close up of a logo&#10;&#10;Description generated with high confidence">
            <a:extLst>
              <a:ext uri="{FF2B5EF4-FFF2-40B4-BE49-F238E27FC236}">
                <a16:creationId xmlns:a16="http://schemas.microsoft.com/office/drawing/2014/main" id="{6E8ABE61-D143-4245-92A8-283A26CF00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7316" y="1417637"/>
            <a:ext cx="3220209" cy="1724721"/>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562" y="433900"/>
            <a:ext cx="7347438" cy="1143000"/>
          </a:xfrm>
        </p:spPr>
        <p:txBody>
          <a:bodyPr>
            <a:normAutofit fontScale="90000"/>
          </a:bodyPr>
          <a:lstStyle/>
          <a:p>
            <a:pPr algn="l"/>
            <a:r>
              <a:rPr lang="en-GB" sz="3600" b="1" dirty="0"/>
              <a:t>Your Business Plan MUST </a:t>
            </a:r>
            <a:br>
              <a:rPr lang="en-GB" sz="3600" b="1" dirty="0"/>
            </a:br>
            <a:r>
              <a:rPr lang="en-GB" sz="3600" b="1" dirty="0"/>
              <a:t>contain the following:</a:t>
            </a:r>
            <a:r>
              <a:rPr lang="en-GB" sz="3600" dirty="0"/>
              <a:t> </a:t>
            </a:r>
            <a:br>
              <a:rPr lang="en-GB" sz="3600" dirty="0"/>
            </a:br>
            <a:endParaRPr lang="en-GB" sz="3600" b="1" dirty="0"/>
          </a:p>
        </p:txBody>
      </p:sp>
      <p:sp>
        <p:nvSpPr>
          <p:cNvPr id="3" name="Content Placeholder 2"/>
          <p:cNvSpPr>
            <a:spLocks noGrp="1"/>
          </p:cNvSpPr>
          <p:nvPr>
            <p:ph idx="1"/>
          </p:nvPr>
        </p:nvSpPr>
        <p:spPr>
          <a:xfrm>
            <a:off x="522882" y="1723292"/>
            <a:ext cx="11425863" cy="4758190"/>
          </a:xfrm>
        </p:spPr>
        <p:txBody>
          <a:bodyPr>
            <a:normAutofit/>
          </a:bodyPr>
          <a:lstStyle/>
          <a:p>
            <a:pPr lvl="0"/>
            <a:r>
              <a:rPr lang="en-GB" b="1" dirty="0"/>
              <a:t>Executive Summary</a:t>
            </a:r>
            <a:r>
              <a:rPr lang="en-GB" dirty="0"/>
              <a:t> – should be approx. half a page in length, short and to the point. </a:t>
            </a:r>
            <a:r>
              <a:rPr lang="en-GB" i="1" dirty="0"/>
              <a:t>Who are you?</a:t>
            </a:r>
            <a:r>
              <a:rPr lang="en-GB" dirty="0"/>
              <a:t> </a:t>
            </a:r>
            <a:r>
              <a:rPr lang="en-GB" i="1" dirty="0"/>
              <a:t>What is your Business Plan about?</a:t>
            </a:r>
            <a:r>
              <a:rPr lang="en-GB" dirty="0"/>
              <a:t> </a:t>
            </a:r>
          </a:p>
          <a:p>
            <a:pPr lvl="0"/>
            <a:r>
              <a:rPr lang="en-GB" b="1" dirty="0"/>
              <a:t>SMART Objectives</a:t>
            </a:r>
            <a:r>
              <a:rPr lang="en-GB" dirty="0"/>
              <a:t> – 3 or 4 maximum – simple, one sentence objectives. Broad figures used in your objectives (X amount sold by Y timescale) need to tally with your cash flow forecast. </a:t>
            </a: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714" y="1"/>
            <a:ext cx="2309813"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030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a:xfrm>
            <a:off x="609600" y="1323191"/>
            <a:ext cx="10972800" cy="4194042"/>
          </a:xfrm>
        </p:spPr>
        <p:txBody>
          <a:bodyPr>
            <a:normAutofit/>
          </a:bodyPr>
          <a:lstStyle/>
          <a:p>
            <a:pPr marL="0" indent="0">
              <a:buNone/>
            </a:pPr>
            <a:r>
              <a:rPr lang="en-GB" sz="2000" dirty="0"/>
              <a:t>The mission statement for the business should be clear and succinct representation of the enterprise’s purpose for existence.</a:t>
            </a:r>
          </a:p>
          <a:p>
            <a:pPr marL="0" indent="0">
              <a:buNone/>
            </a:pPr>
            <a:r>
              <a:rPr lang="en-GB" sz="2000" dirty="0"/>
              <a:t>Mission Statements Examples</a:t>
            </a:r>
          </a:p>
          <a:p>
            <a:pPr marL="0" indent="0">
              <a:buNone/>
            </a:pPr>
            <a:r>
              <a:rPr lang="en-GB" sz="2000" dirty="0"/>
              <a:t>Disney:</a:t>
            </a:r>
          </a:p>
          <a:p>
            <a:pPr marL="0" indent="0">
              <a:buNone/>
            </a:pPr>
            <a:r>
              <a:rPr lang="en-GB" sz="2000" dirty="0"/>
              <a:t>“We create happiness by providing the finest in entertainment for people of all ages, everywhere”</a:t>
            </a:r>
          </a:p>
          <a:p>
            <a:pPr marL="0" indent="0">
              <a:buNone/>
            </a:pPr>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pPr marL="0" indent="0">
              <a:buNone/>
            </a:pPr>
            <a:r>
              <a:rPr lang="en-GB" sz="2000" dirty="0"/>
              <a:t>ASDA</a:t>
            </a:r>
          </a:p>
          <a:p>
            <a:pPr marL="0" indent="0">
              <a:buNone/>
            </a:pPr>
            <a:r>
              <a:rPr lang="en-GB" sz="2000" dirty="0" smtClean="0"/>
              <a:t>“Our </a:t>
            </a:r>
            <a:r>
              <a:rPr lang="en-GB" sz="2000" dirty="0"/>
              <a:t>aim at ASDA is simple- to continually lower our prices so we can save our customers money every </a:t>
            </a:r>
            <a:r>
              <a:rPr lang="en-GB" sz="2000" dirty="0" smtClean="0"/>
              <a:t>day”.</a:t>
            </a:r>
            <a:endParaRPr lang="en-GB" sz="2000" dirty="0"/>
          </a:p>
          <a:p>
            <a:endParaRPr lang="en-GB" dirty="0"/>
          </a:p>
        </p:txBody>
      </p:sp>
    </p:spTree>
    <p:extLst>
      <p:ext uri="{BB962C8B-B14F-4D97-AF65-F5344CB8AC3E}">
        <p14:creationId xmlns:p14="http://schemas.microsoft.com/office/powerpoint/2010/main" val="31112518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737</TotalTime>
  <Words>1209</Words>
  <Application>Microsoft Office PowerPoint</Application>
  <PresentationFormat>Widescreen</PresentationFormat>
  <Paragraphs>129</Paragraphs>
  <Slides>19</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vt:lpstr>
      <vt:lpstr>Calibri</vt:lpstr>
      <vt:lpstr>Myriad Pro</vt:lpstr>
      <vt:lpstr>Times New Roman</vt:lpstr>
      <vt:lpstr>Wingdings 2</vt:lpstr>
      <vt:lpstr>20140311PresentationUWTSDTemplate</vt:lpstr>
      <vt:lpstr>CertHE Skills for the Workplace Module: BMSK4006</vt:lpstr>
      <vt:lpstr>Marketing Essentials for  Small Businesses</vt:lpstr>
      <vt:lpstr>Elements of a marketing plan</vt:lpstr>
      <vt:lpstr>PEST is an acronym for Political, Economic, Social and Technological.  This analysis is used to assess these four external factors in relation to your business situation.  Basically, a PEST analysis helps you determine how these factors will affect the performance and activities of your business in the long-term.</vt:lpstr>
      <vt:lpstr>PEST Analysis</vt:lpstr>
      <vt:lpstr>The advantages of market segmentation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vt:lpstr>
      <vt:lpstr>Sources of information for competitor analysis   (Davidson 1997) </vt:lpstr>
      <vt:lpstr>Activity – 30 minutes</vt:lpstr>
      <vt:lpstr>Your Business Plan MUST  contain the following:  </vt:lpstr>
      <vt:lpstr>Mission Statements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Laura James</cp:lastModifiedBy>
  <cp:revision>17</cp:revision>
  <cp:lastPrinted>2018-05-02T08:37:53Z</cp:lastPrinted>
  <dcterms:created xsi:type="dcterms:W3CDTF">2018-03-26T15:08:17Z</dcterms:created>
  <dcterms:modified xsi:type="dcterms:W3CDTF">2019-05-07T09:01:53Z</dcterms:modified>
</cp:coreProperties>
</file>