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5"/>
  </p:notesMasterIdLst>
  <p:sldIdLst>
    <p:sldId id="258" r:id="rId24"/>
    <p:sldId id="297" r:id="rId25"/>
    <p:sldId id="319" r:id="rId26"/>
    <p:sldId id="320" r:id="rId27"/>
    <p:sldId id="335" r:id="rId28"/>
    <p:sldId id="266" r:id="rId29"/>
    <p:sldId id="318" r:id="rId30"/>
    <p:sldId id="301" r:id="rId31"/>
    <p:sldId id="296" r:id="rId32"/>
    <p:sldId id="310" r:id="rId33"/>
    <p:sldId id="316" r:id="rId34"/>
    <p:sldId id="317" r:id="rId35"/>
    <p:sldId id="322" r:id="rId36"/>
    <p:sldId id="321" r:id="rId37"/>
    <p:sldId id="323" r:id="rId38"/>
    <p:sldId id="324" r:id="rId39"/>
    <p:sldId id="325" r:id="rId40"/>
    <p:sldId id="326" r:id="rId41"/>
    <p:sldId id="327" r:id="rId42"/>
    <p:sldId id="328" r:id="rId43"/>
    <p:sldId id="329" r:id="rId44"/>
    <p:sldId id="330" r:id="rId45"/>
    <p:sldId id="331" r:id="rId46"/>
    <p:sldId id="302" r:id="rId47"/>
    <p:sldId id="315" r:id="rId48"/>
    <p:sldId id="332" r:id="rId49"/>
    <p:sldId id="333" r:id="rId50"/>
    <p:sldId id="334" r:id="rId51"/>
    <p:sldId id="311" r:id="rId52"/>
    <p:sldId id="303" r:id="rId53"/>
    <p:sldId id="31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D1AE4C-A3C2-464F-B1AB-34A34EF7B7AD}" v="1" dt="2022-10-17T13:00:27.8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899"/>
    <p:restoredTop sz="94640"/>
  </p:normalViewPr>
  <p:slideViewPr>
    <p:cSldViewPr snapToGrid="0">
      <p:cViewPr varScale="1">
        <p:scale>
          <a:sx n="102" d="100"/>
          <a:sy n="102" d="100"/>
        </p:scale>
        <p:origin x="304"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2BDD90C0-FFD5-6344-99F5-3310FB33D5EA}"/>
    <pc:docChg chg="modSld">
      <pc:chgData name="Gareth Collett" userId="320811f5588b0142" providerId="LiveId" clId="{2BDD90C0-FFD5-6344-99F5-3310FB33D5EA}" dt="2022-09-14T03:30:29.710" v="18" actId="20577"/>
      <pc:docMkLst>
        <pc:docMk/>
      </pc:docMkLst>
      <pc:sldChg chg="modSp">
        <pc:chgData name="Gareth Collett" userId="320811f5588b0142" providerId="LiveId" clId="{2BDD90C0-FFD5-6344-99F5-3310FB33D5EA}" dt="2022-09-14T03:30:11.367" v="16" actId="20577"/>
        <pc:sldMkLst>
          <pc:docMk/>
          <pc:sldMk cId="4188216577" sldId="297"/>
        </pc:sldMkLst>
        <pc:graphicFrameChg chg="mod">
          <ac:chgData name="Gareth Collett" userId="320811f5588b0142" providerId="LiveId" clId="{2BDD90C0-FFD5-6344-99F5-3310FB33D5EA}" dt="2022-09-14T03:30:11.367" v="16" actId="20577"/>
          <ac:graphicFrameMkLst>
            <pc:docMk/>
            <pc:sldMk cId="4188216577" sldId="297"/>
            <ac:graphicFrameMk id="6" creationId="{C3D612E6-6E4D-B66B-6F27-18EABD69F95B}"/>
          </ac:graphicFrameMkLst>
        </pc:graphicFrameChg>
      </pc:sldChg>
      <pc:sldChg chg="modSp">
        <pc:chgData name="Gareth Collett" userId="320811f5588b0142" providerId="LiveId" clId="{2BDD90C0-FFD5-6344-99F5-3310FB33D5EA}" dt="2022-09-14T03:30:29.710" v="18" actId="20577"/>
        <pc:sldMkLst>
          <pc:docMk/>
          <pc:sldMk cId="3914094000" sldId="319"/>
        </pc:sldMkLst>
        <pc:spChg chg="mod">
          <ac:chgData name="Gareth Collett" userId="320811f5588b0142" providerId="LiveId" clId="{2BDD90C0-FFD5-6344-99F5-3310FB33D5EA}" dt="2022-09-14T03:30:29.710" v="18" actId="20577"/>
          <ac:spMkLst>
            <pc:docMk/>
            <pc:sldMk cId="3914094000" sldId="319"/>
            <ac:spMk id="3" creationId="{43BCA6B5-E533-B501-1212-642C84C1C26B}"/>
          </ac:spMkLst>
        </pc:spChg>
      </pc:sldChg>
    </pc:docChg>
  </pc:docChgLst>
  <pc:docChgLst>
    <pc:chgData name="Gareth Collett" userId="320811f5588b0142" providerId="LiveId" clId="{99D1AE4C-A3C2-464F-B1AB-34A34EF7B7AD}"/>
    <pc:docChg chg="addSld modSld">
      <pc:chgData name="Gareth Collett" userId="320811f5588b0142" providerId="LiveId" clId="{99D1AE4C-A3C2-464F-B1AB-34A34EF7B7AD}" dt="2022-10-17T13:01:48.357" v="18" actId="20577"/>
      <pc:docMkLst>
        <pc:docMk/>
      </pc:docMkLst>
      <pc:sldChg chg="modSp mod">
        <pc:chgData name="Gareth Collett" userId="320811f5588b0142" providerId="LiveId" clId="{99D1AE4C-A3C2-464F-B1AB-34A34EF7B7AD}" dt="2022-10-17T13:01:48.357" v="18" actId="20577"/>
        <pc:sldMkLst>
          <pc:docMk/>
          <pc:sldMk cId="3059308558" sldId="310"/>
        </pc:sldMkLst>
        <pc:spChg chg="mod">
          <ac:chgData name="Gareth Collett" userId="320811f5588b0142" providerId="LiveId" clId="{99D1AE4C-A3C2-464F-B1AB-34A34EF7B7AD}" dt="2022-10-17T10:23:11.519" v="13" actId="1036"/>
          <ac:spMkLst>
            <pc:docMk/>
            <pc:sldMk cId="3059308558" sldId="310"/>
            <ac:spMk id="3" creationId="{0B32CF01-8487-54A9-2CB8-53AB91D8142A}"/>
          </ac:spMkLst>
        </pc:spChg>
        <pc:spChg chg="mod">
          <ac:chgData name="Gareth Collett" userId="320811f5588b0142" providerId="LiveId" clId="{99D1AE4C-A3C2-464F-B1AB-34A34EF7B7AD}" dt="2022-10-17T13:01:48.357" v="18" actId="20577"/>
          <ac:spMkLst>
            <pc:docMk/>
            <pc:sldMk cId="3059308558" sldId="310"/>
            <ac:spMk id="6" creationId="{DFAB0E0C-F130-E917-DD61-2976D31E430E}"/>
          </ac:spMkLst>
        </pc:spChg>
      </pc:sldChg>
      <pc:sldChg chg="addSp delSp modSp new mod">
        <pc:chgData name="Gareth Collett" userId="320811f5588b0142" providerId="LiveId" clId="{99D1AE4C-A3C2-464F-B1AB-34A34EF7B7AD}" dt="2022-10-17T13:00:30.666" v="17" actId="962"/>
        <pc:sldMkLst>
          <pc:docMk/>
          <pc:sldMk cId="200573135" sldId="335"/>
        </pc:sldMkLst>
        <pc:spChg chg="del">
          <ac:chgData name="Gareth Collett" userId="320811f5588b0142" providerId="LiveId" clId="{99D1AE4C-A3C2-464F-B1AB-34A34EF7B7AD}" dt="2022-10-17T13:00:27.863" v="15"/>
          <ac:spMkLst>
            <pc:docMk/>
            <pc:sldMk cId="200573135" sldId="335"/>
            <ac:spMk id="2" creationId="{4E9C5D18-F5BD-97A7-8238-D2FB163725B1}"/>
          </ac:spMkLst>
        </pc:spChg>
        <pc:picChg chg="add mod">
          <ac:chgData name="Gareth Collett" userId="320811f5588b0142" providerId="LiveId" clId="{99D1AE4C-A3C2-464F-B1AB-34A34EF7B7AD}" dt="2022-10-17T13:00:30.666" v="17" actId="962"/>
          <ac:picMkLst>
            <pc:docMk/>
            <pc:sldMk cId="200573135" sldId="335"/>
            <ac:picMk id="4" creationId="{FCA2507B-41DE-24E3-E5B6-40681F8FBF0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293199-AA62-47EA-AF3E-6C7F7BEFEA8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EC2E581-DA5D-454D-8CE8-9A02864425AC}">
      <dgm:prSet/>
      <dgm:spPr/>
      <dgm:t>
        <a:bodyPr/>
        <a:lstStyle/>
        <a:p>
          <a:r>
            <a:rPr lang="en-GB" b="1" dirty="0"/>
            <a:t>Aim: </a:t>
          </a:r>
          <a:r>
            <a:rPr lang="en-GB" dirty="0"/>
            <a:t>To underpin the importance of the appropriate communication style to use in technical authoring.</a:t>
          </a:r>
          <a:endParaRPr lang="en-US" dirty="0"/>
        </a:p>
      </dgm:t>
    </dgm:pt>
    <dgm:pt modelId="{80B56FEA-DD54-4583-9604-38AEC817BEE8}" type="parTrans" cxnId="{E54CF35C-E264-427A-9A27-039AB2F5FA12}">
      <dgm:prSet/>
      <dgm:spPr/>
      <dgm:t>
        <a:bodyPr/>
        <a:lstStyle/>
        <a:p>
          <a:endParaRPr lang="en-US"/>
        </a:p>
      </dgm:t>
    </dgm:pt>
    <dgm:pt modelId="{D334CD42-C7E0-4164-87D1-ADE28E6A81E1}" type="sibTrans" cxnId="{E54CF35C-E264-427A-9A27-039AB2F5FA12}">
      <dgm:prSet/>
      <dgm:spPr/>
      <dgm:t>
        <a:bodyPr/>
        <a:lstStyle/>
        <a:p>
          <a:endParaRPr lang="en-US"/>
        </a:p>
      </dgm:t>
    </dgm:pt>
    <dgm:pt modelId="{FE85768F-51C1-453F-ADC8-8879D6868282}">
      <dgm:prSet/>
      <dgm:spPr/>
      <dgm:t>
        <a:bodyPr/>
        <a:lstStyle/>
        <a:p>
          <a:r>
            <a:rPr lang="en-US" dirty="0"/>
            <a:t>Learning Outcomes: Upon successful completion of this lesson, the student should be able to:</a:t>
          </a:r>
        </a:p>
      </dgm:t>
    </dgm:pt>
    <dgm:pt modelId="{BA64E43B-B019-447C-859A-2FBB6B11C18D}" type="parTrans" cxnId="{E5A941E2-61AE-4456-848F-2CDAFDCC8E58}">
      <dgm:prSet/>
      <dgm:spPr/>
      <dgm:t>
        <a:bodyPr/>
        <a:lstStyle/>
        <a:p>
          <a:endParaRPr lang="en-US"/>
        </a:p>
      </dgm:t>
    </dgm:pt>
    <dgm:pt modelId="{D128290C-E96A-48CF-B9E7-ABFBEFEE6BAA}" type="sibTrans" cxnId="{E5A941E2-61AE-4456-848F-2CDAFDCC8E58}">
      <dgm:prSet/>
      <dgm:spPr/>
      <dgm:t>
        <a:bodyPr/>
        <a:lstStyle/>
        <a:p>
          <a:endParaRPr lang="en-US"/>
        </a:p>
      </dgm:t>
    </dgm:pt>
    <dgm:pt modelId="{5B775075-1E27-4DB3-BAB4-C8266A276753}">
      <dgm:prSet/>
      <dgm:spPr/>
      <dgm:t>
        <a:bodyPr/>
        <a:lstStyle/>
        <a:p>
          <a:r>
            <a:rPr lang="en-GB"/>
            <a:t>Understand the importance of adapting communication style to an audience; </a:t>
          </a:r>
          <a:endParaRPr lang="en-US"/>
        </a:p>
      </dgm:t>
    </dgm:pt>
    <dgm:pt modelId="{C6BB97E5-48A2-40D9-801D-B195B602C4F5}" type="parTrans" cxnId="{172C679C-E7F8-47BF-B854-FAE9DA554DF7}">
      <dgm:prSet/>
      <dgm:spPr/>
      <dgm:t>
        <a:bodyPr/>
        <a:lstStyle/>
        <a:p>
          <a:endParaRPr lang="en-US"/>
        </a:p>
      </dgm:t>
    </dgm:pt>
    <dgm:pt modelId="{C9310C66-A749-415A-8D47-94EE68F5E616}" type="sibTrans" cxnId="{172C679C-E7F8-47BF-B854-FAE9DA554DF7}">
      <dgm:prSet/>
      <dgm:spPr/>
      <dgm:t>
        <a:bodyPr/>
        <a:lstStyle/>
        <a:p>
          <a:endParaRPr lang="en-US"/>
        </a:p>
      </dgm:t>
    </dgm:pt>
    <dgm:pt modelId="{4441F5BD-7DA6-46F3-AB5D-7D013F0443DE}">
      <dgm:prSet/>
      <dgm:spPr/>
      <dgm:t>
        <a:bodyPr/>
        <a:lstStyle/>
        <a:p>
          <a:r>
            <a:rPr lang="en-GB"/>
            <a:t>Adapt appropriate style in a given setting; and</a:t>
          </a:r>
          <a:endParaRPr lang="en-US"/>
        </a:p>
      </dgm:t>
    </dgm:pt>
    <dgm:pt modelId="{C56DD276-CEFE-4235-BC12-7A75AE197A4C}" type="parTrans" cxnId="{889947C1-DCEA-45CE-B0FF-3FBB40B0BC8C}">
      <dgm:prSet/>
      <dgm:spPr/>
      <dgm:t>
        <a:bodyPr/>
        <a:lstStyle/>
        <a:p>
          <a:endParaRPr lang="en-US"/>
        </a:p>
      </dgm:t>
    </dgm:pt>
    <dgm:pt modelId="{80AC2E71-1819-48BE-AE1E-F319CD4DC710}" type="sibTrans" cxnId="{889947C1-DCEA-45CE-B0FF-3FBB40B0BC8C}">
      <dgm:prSet/>
      <dgm:spPr/>
      <dgm:t>
        <a:bodyPr/>
        <a:lstStyle/>
        <a:p>
          <a:endParaRPr lang="en-US"/>
        </a:p>
      </dgm:t>
    </dgm:pt>
    <dgm:pt modelId="{05D622A8-DF63-430D-93C2-1A4899CF2CD5}">
      <dgm:prSet/>
      <dgm:spPr/>
      <dgm:t>
        <a:bodyPr/>
        <a:lstStyle/>
        <a:p>
          <a:r>
            <a:rPr lang="en-GB" dirty="0"/>
            <a:t>Understand how communication style can affect their message and outcomes.</a:t>
          </a:r>
          <a:endParaRPr lang="en-US" dirty="0"/>
        </a:p>
      </dgm:t>
    </dgm:pt>
    <dgm:pt modelId="{2373D6A3-174A-481F-B5D5-FA4E6EB68B6F}" type="parTrans" cxnId="{BD6DFEB3-623D-44C3-9281-AC735DE573B3}">
      <dgm:prSet/>
      <dgm:spPr/>
      <dgm:t>
        <a:bodyPr/>
        <a:lstStyle/>
        <a:p>
          <a:endParaRPr lang="en-US"/>
        </a:p>
      </dgm:t>
    </dgm:pt>
    <dgm:pt modelId="{A2961434-E174-4E5F-B1AA-E67DE2F4441A}" type="sibTrans" cxnId="{BD6DFEB3-623D-44C3-9281-AC735DE573B3}">
      <dgm:prSet/>
      <dgm:spPr/>
      <dgm:t>
        <a:bodyPr/>
        <a:lstStyle/>
        <a:p>
          <a:endParaRPr lang="en-US"/>
        </a:p>
      </dgm:t>
    </dgm:pt>
    <dgm:pt modelId="{14F8050C-4842-964C-A30E-A10D0E1BB563}" type="pres">
      <dgm:prSet presAssocID="{BE293199-AA62-47EA-AF3E-6C7F7BEFEA8F}" presName="outerComposite" presStyleCnt="0">
        <dgm:presLayoutVars>
          <dgm:chMax val="5"/>
          <dgm:dir/>
          <dgm:resizeHandles val="exact"/>
        </dgm:presLayoutVars>
      </dgm:prSet>
      <dgm:spPr/>
    </dgm:pt>
    <dgm:pt modelId="{A7B7DAD2-2823-F345-9B5D-DEB5AC5A91B2}" type="pres">
      <dgm:prSet presAssocID="{BE293199-AA62-47EA-AF3E-6C7F7BEFEA8F}" presName="dummyMaxCanvas" presStyleCnt="0">
        <dgm:presLayoutVars/>
      </dgm:prSet>
      <dgm:spPr/>
    </dgm:pt>
    <dgm:pt modelId="{CF0DF34E-67E0-D844-BABC-1EA16412D516}" type="pres">
      <dgm:prSet presAssocID="{BE293199-AA62-47EA-AF3E-6C7F7BEFEA8F}" presName="TwoNodes_1" presStyleLbl="node1" presStyleIdx="0" presStyleCnt="2">
        <dgm:presLayoutVars>
          <dgm:bulletEnabled val="1"/>
        </dgm:presLayoutVars>
      </dgm:prSet>
      <dgm:spPr/>
    </dgm:pt>
    <dgm:pt modelId="{CEC1FC9A-68BC-C548-86CC-DE696EE2C34D}" type="pres">
      <dgm:prSet presAssocID="{BE293199-AA62-47EA-AF3E-6C7F7BEFEA8F}" presName="TwoNodes_2" presStyleLbl="node1" presStyleIdx="1" presStyleCnt="2">
        <dgm:presLayoutVars>
          <dgm:bulletEnabled val="1"/>
        </dgm:presLayoutVars>
      </dgm:prSet>
      <dgm:spPr/>
    </dgm:pt>
    <dgm:pt modelId="{9C7D6DDB-A854-5647-9768-75B3BE3ECD99}" type="pres">
      <dgm:prSet presAssocID="{BE293199-AA62-47EA-AF3E-6C7F7BEFEA8F}" presName="TwoConn_1-2" presStyleLbl="fgAccFollowNode1" presStyleIdx="0" presStyleCnt="1">
        <dgm:presLayoutVars>
          <dgm:bulletEnabled val="1"/>
        </dgm:presLayoutVars>
      </dgm:prSet>
      <dgm:spPr/>
    </dgm:pt>
    <dgm:pt modelId="{EDB6B93B-F631-D64C-BC01-1A177DBFED2C}" type="pres">
      <dgm:prSet presAssocID="{BE293199-AA62-47EA-AF3E-6C7F7BEFEA8F}" presName="TwoNodes_1_text" presStyleLbl="node1" presStyleIdx="1" presStyleCnt="2">
        <dgm:presLayoutVars>
          <dgm:bulletEnabled val="1"/>
        </dgm:presLayoutVars>
      </dgm:prSet>
      <dgm:spPr/>
    </dgm:pt>
    <dgm:pt modelId="{C601CDCC-7C8E-5242-BDD6-B21CD556E023}" type="pres">
      <dgm:prSet presAssocID="{BE293199-AA62-47EA-AF3E-6C7F7BEFEA8F}" presName="TwoNodes_2_text" presStyleLbl="node1" presStyleIdx="1" presStyleCnt="2">
        <dgm:presLayoutVars>
          <dgm:bulletEnabled val="1"/>
        </dgm:presLayoutVars>
      </dgm:prSet>
      <dgm:spPr/>
    </dgm:pt>
  </dgm:ptLst>
  <dgm:cxnLst>
    <dgm:cxn modelId="{25506400-F27C-9B42-A173-232E51820FA0}" type="presOf" srcId="{D334CD42-C7E0-4164-87D1-ADE28E6A81E1}" destId="{9C7D6DDB-A854-5647-9768-75B3BE3ECD99}" srcOrd="0" destOrd="0" presId="urn:microsoft.com/office/officeart/2005/8/layout/vProcess5"/>
    <dgm:cxn modelId="{70187F03-F0B1-FA49-B255-9EB1F7E0CA17}" type="presOf" srcId="{05D622A8-DF63-430D-93C2-1A4899CF2CD5}" destId="{CEC1FC9A-68BC-C548-86CC-DE696EE2C34D}" srcOrd="0" destOrd="3" presId="urn:microsoft.com/office/officeart/2005/8/layout/vProcess5"/>
    <dgm:cxn modelId="{AB4B7A23-C9E7-9E40-B66F-DAA4937CB6D0}" type="presOf" srcId="{4441F5BD-7DA6-46F3-AB5D-7D013F0443DE}" destId="{C601CDCC-7C8E-5242-BDD6-B21CD556E023}" srcOrd="1" destOrd="2" presId="urn:microsoft.com/office/officeart/2005/8/layout/vProcess5"/>
    <dgm:cxn modelId="{E54CF35C-E264-427A-9A27-039AB2F5FA12}" srcId="{BE293199-AA62-47EA-AF3E-6C7F7BEFEA8F}" destId="{9EC2E581-DA5D-454D-8CE8-9A02864425AC}" srcOrd="0" destOrd="0" parTransId="{80B56FEA-DD54-4583-9604-38AEC817BEE8}" sibTransId="{D334CD42-C7E0-4164-87D1-ADE28E6A81E1}"/>
    <dgm:cxn modelId="{C0CF585D-99D7-3241-A49D-D76B9D25A7AB}" type="presOf" srcId="{FE85768F-51C1-453F-ADC8-8879D6868282}" destId="{CEC1FC9A-68BC-C548-86CC-DE696EE2C34D}" srcOrd="0" destOrd="0" presId="urn:microsoft.com/office/officeart/2005/8/layout/vProcess5"/>
    <dgm:cxn modelId="{091CD564-4129-5841-8D2B-18F714BAF836}" type="presOf" srcId="{4441F5BD-7DA6-46F3-AB5D-7D013F0443DE}" destId="{CEC1FC9A-68BC-C548-86CC-DE696EE2C34D}" srcOrd="0" destOrd="2" presId="urn:microsoft.com/office/officeart/2005/8/layout/vProcess5"/>
    <dgm:cxn modelId="{81CE6C8A-D253-6E4D-AF35-2719CA32FA57}" type="presOf" srcId="{05D622A8-DF63-430D-93C2-1A4899CF2CD5}" destId="{C601CDCC-7C8E-5242-BDD6-B21CD556E023}" srcOrd="1" destOrd="3" presId="urn:microsoft.com/office/officeart/2005/8/layout/vProcess5"/>
    <dgm:cxn modelId="{8224308B-C31E-0F46-8AF4-846D5145A530}" type="presOf" srcId="{9EC2E581-DA5D-454D-8CE8-9A02864425AC}" destId="{CF0DF34E-67E0-D844-BABC-1EA16412D516}" srcOrd="0" destOrd="0" presId="urn:microsoft.com/office/officeart/2005/8/layout/vProcess5"/>
    <dgm:cxn modelId="{172C679C-E7F8-47BF-B854-FAE9DA554DF7}" srcId="{FE85768F-51C1-453F-ADC8-8879D6868282}" destId="{5B775075-1E27-4DB3-BAB4-C8266A276753}" srcOrd="0" destOrd="0" parTransId="{C6BB97E5-48A2-40D9-801D-B195B602C4F5}" sibTransId="{C9310C66-A749-415A-8D47-94EE68F5E616}"/>
    <dgm:cxn modelId="{BD6DFEB3-623D-44C3-9281-AC735DE573B3}" srcId="{FE85768F-51C1-453F-ADC8-8879D6868282}" destId="{05D622A8-DF63-430D-93C2-1A4899CF2CD5}" srcOrd="2" destOrd="0" parTransId="{2373D6A3-174A-481F-B5D5-FA4E6EB68B6F}" sibTransId="{A2961434-E174-4E5F-B1AA-E67DE2F4441A}"/>
    <dgm:cxn modelId="{14A83EB8-16BA-5A46-BCCA-D7EDA3A32EDD}" type="presOf" srcId="{9EC2E581-DA5D-454D-8CE8-9A02864425AC}" destId="{EDB6B93B-F631-D64C-BC01-1A177DBFED2C}" srcOrd="1" destOrd="0" presId="urn:microsoft.com/office/officeart/2005/8/layout/vProcess5"/>
    <dgm:cxn modelId="{889947C1-DCEA-45CE-B0FF-3FBB40B0BC8C}" srcId="{FE85768F-51C1-453F-ADC8-8879D6868282}" destId="{4441F5BD-7DA6-46F3-AB5D-7D013F0443DE}" srcOrd="1" destOrd="0" parTransId="{C56DD276-CEFE-4235-BC12-7A75AE197A4C}" sibTransId="{80AC2E71-1819-48BE-AE1E-F319CD4DC710}"/>
    <dgm:cxn modelId="{0795D7C7-D0FB-DA46-8BC2-788A3304627F}" type="presOf" srcId="{BE293199-AA62-47EA-AF3E-6C7F7BEFEA8F}" destId="{14F8050C-4842-964C-A30E-A10D0E1BB563}" srcOrd="0" destOrd="0" presId="urn:microsoft.com/office/officeart/2005/8/layout/vProcess5"/>
    <dgm:cxn modelId="{E5A941E2-61AE-4456-848F-2CDAFDCC8E58}" srcId="{BE293199-AA62-47EA-AF3E-6C7F7BEFEA8F}" destId="{FE85768F-51C1-453F-ADC8-8879D6868282}" srcOrd="1" destOrd="0" parTransId="{BA64E43B-B019-447C-859A-2FBB6B11C18D}" sibTransId="{D128290C-E96A-48CF-B9E7-ABFBEFEE6BAA}"/>
    <dgm:cxn modelId="{9E8531E4-87A9-9349-B6F6-D96EAF343959}" type="presOf" srcId="{5B775075-1E27-4DB3-BAB4-C8266A276753}" destId="{CEC1FC9A-68BC-C548-86CC-DE696EE2C34D}" srcOrd="0" destOrd="1" presId="urn:microsoft.com/office/officeart/2005/8/layout/vProcess5"/>
    <dgm:cxn modelId="{8F9A95ED-5F6A-8840-8BB8-4434D3BDC90E}" type="presOf" srcId="{FE85768F-51C1-453F-ADC8-8879D6868282}" destId="{C601CDCC-7C8E-5242-BDD6-B21CD556E023}" srcOrd="1" destOrd="0" presId="urn:microsoft.com/office/officeart/2005/8/layout/vProcess5"/>
    <dgm:cxn modelId="{20A45EEE-1E8E-D644-8348-75D4C57FBF14}" type="presOf" srcId="{5B775075-1E27-4DB3-BAB4-C8266A276753}" destId="{C601CDCC-7C8E-5242-BDD6-B21CD556E023}" srcOrd="1" destOrd="1" presId="urn:microsoft.com/office/officeart/2005/8/layout/vProcess5"/>
    <dgm:cxn modelId="{437EE9CA-240E-A44C-8A8F-B193DFB43403}" type="presParOf" srcId="{14F8050C-4842-964C-A30E-A10D0E1BB563}" destId="{A7B7DAD2-2823-F345-9B5D-DEB5AC5A91B2}" srcOrd="0" destOrd="0" presId="urn:microsoft.com/office/officeart/2005/8/layout/vProcess5"/>
    <dgm:cxn modelId="{2F0AB28C-9C41-B14E-9C53-0AB78000C0F1}" type="presParOf" srcId="{14F8050C-4842-964C-A30E-A10D0E1BB563}" destId="{CF0DF34E-67E0-D844-BABC-1EA16412D516}" srcOrd="1" destOrd="0" presId="urn:microsoft.com/office/officeart/2005/8/layout/vProcess5"/>
    <dgm:cxn modelId="{B1FED04E-1A3B-CA4A-8F71-7CD8A68F1EDA}" type="presParOf" srcId="{14F8050C-4842-964C-A30E-A10D0E1BB563}" destId="{CEC1FC9A-68BC-C548-86CC-DE696EE2C34D}" srcOrd="2" destOrd="0" presId="urn:microsoft.com/office/officeart/2005/8/layout/vProcess5"/>
    <dgm:cxn modelId="{216B3A03-AFE2-004E-826D-D5684E0B01B4}" type="presParOf" srcId="{14F8050C-4842-964C-A30E-A10D0E1BB563}" destId="{9C7D6DDB-A854-5647-9768-75B3BE3ECD99}" srcOrd="3" destOrd="0" presId="urn:microsoft.com/office/officeart/2005/8/layout/vProcess5"/>
    <dgm:cxn modelId="{02EACF2F-E64A-6B45-AE0E-68CEB04A4BE3}" type="presParOf" srcId="{14F8050C-4842-964C-A30E-A10D0E1BB563}" destId="{EDB6B93B-F631-D64C-BC01-1A177DBFED2C}" srcOrd="4" destOrd="0" presId="urn:microsoft.com/office/officeart/2005/8/layout/vProcess5"/>
    <dgm:cxn modelId="{C081C4C4-657A-FA44-8556-B9DE01E333DE}" type="presParOf" srcId="{14F8050C-4842-964C-A30E-A10D0E1BB563}" destId="{C601CDCC-7C8E-5242-BDD6-B21CD556E023}"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DF34E-67E0-D844-BABC-1EA16412D516}">
      <dsp:nvSpPr>
        <dsp:cNvPr id="0" name=""/>
        <dsp:cNvSpPr/>
      </dsp:nvSpPr>
      <dsp:spPr>
        <a:xfrm>
          <a:off x="0" y="0"/>
          <a:ext cx="9183317" cy="17392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t>Aim: </a:t>
          </a:r>
          <a:r>
            <a:rPr lang="en-GB" sz="1900" kern="1200" dirty="0"/>
            <a:t>To underpin the importance of the appropriate communication style to use in technical authoring.</a:t>
          </a:r>
          <a:endParaRPr lang="en-US" sz="1900" kern="1200" dirty="0"/>
        </a:p>
      </dsp:txBody>
      <dsp:txXfrm>
        <a:off x="50941" y="50941"/>
        <a:ext cx="7385671" cy="1637363"/>
      </dsp:txXfrm>
    </dsp:sp>
    <dsp:sp modelId="{CEC1FC9A-68BC-C548-86CC-DE696EE2C34D}">
      <dsp:nvSpPr>
        <dsp:cNvPr id="0" name=""/>
        <dsp:cNvSpPr/>
      </dsp:nvSpPr>
      <dsp:spPr>
        <a:xfrm>
          <a:off x="1620585" y="2125743"/>
          <a:ext cx="9183317" cy="17392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Learning Outcomes: Upon successful completion of this lesson, the student should be able to:</a:t>
          </a:r>
        </a:p>
        <a:p>
          <a:pPr marL="114300" lvl="1" indent="-114300" algn="l" defTabSz="666750">
            <a:lnSpc>
              <a:spcPct val="90000"/>
            </a:lnSpc>
            <a:spcBef>
              <a:spcPct val="0"/>
            </a:spcBef>
            <a:spcAft>
              <a:spcPct val="15000"/>
            </a:spcAft>
            <a:buChar char="•"/>
          </a:pPr>
          <a:r>
            <a:rPr lang="en-GB" sz="1500" kern="1200"/>
            <a:t>Understand the importance of adapting communication style to an audience; </a:t>
          </a:r>
          <a:endParaRPr lang="en-US" sz="1500" kern="1200"/>
        </a:p>
        <a:p>
          <a:pPr marL="114300" lvl="1" indent="-114300" algn="l" defTabSz="666750">
            <a:lnSpc>
              <a:spcPct val="90000"/>
            </a:lnSpc>
            <a:spcBef>
              <a:spcPct val="0"/>
            </a:spcBef>
            <a:spcAft>
              <a:spcPct val="15000"/>
            </a:spcAft>
            <a:buChar char="•"/>
          </a:pPr>
          <a:r>
            <a:rPr lang="en-GB" sz="1500" kern="1200"/>
            <a:t>Adapt appropriate style in a given setting; and</a:t>
          </a:r>
          <a:endParaRPr lang="en-US" sz="1500" kern="1200"/>
        </a:p>
        <a:p>
          <a:pPr marL="114300" lvl="1" indent="-114300" algn="l" defTabSz="666750">
            <a:lnSpc>
              <a:spcPct val="90000"/>
            </a:lnSpc>
            <a:spcBef>
              <a:spcPct val="0"/>
            </a:spcBef>
            <a:spcAft>
              <a:spcPct val="15000"/>
            </a:spcAft>
            <a:buChar char="•"/>
          </a:pPr>
          <a:r>
            <a:rPr lang="en-GB" sz="1500" kern="1200" dirty="0"/>
            <a:t>Understand how communication style can affect their message and outcomes.</a:t>
          </a:r>
          <a:endParaRPr lang="en-US" sz="1500" kern="1200" dirty="0"/>
        </a:p>
      </dsp:txBody>
      <dsp:txXfrm>
        <a:off x="1671526" y="2176684"/>
        <a:ext cx="6330340" cy="1637363"/>
      </dsp:txXfrm>
    </dsp:sp>
    <dsp:sp modelId="{9C7D6DDB-A854-5647-9768-75B3BE3ECD99}">
      <dsp:nvSpPr>
        <dsp:cNvPr id="0" name=""/>
        <dsp:cNvSpPr/>
      </dsp:nvSpPr>
      <dsp:spPr>
        <a:xfrm>
          <a:off x="8052808" y="1367239"/>
          <a:ext cx="1130509" cy="113050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07173" y="1367239"/>
        <a:ext cx="621779" cy="85070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a:t>
            </a:fld>
            <a:endParaRPr lang="en-US"/>
          </a:p>
        </p:txBody>
      </p:sp>
    </p:spTree>
    <p:extLst>
      <p:ext uri="{BB962C8B-B14F-4D97-AF65-F5344CB8AC3E}">
        <p14:creationId xmlns:p14="http://schemas.microsoft.com/office/powerpoint/2010/main" val="3233041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6181A"/>
                </a:solidFill>
                <a:effectLst/>
                <a:latin typeface="museosans-300"/>
              </a:rPr>
              <a:t>Some situations will call for certain styles, or you might find that one style is particularly effective with one audience, while another works better for others. Styles can be combined, and people use styles different than their default one based on who they are communicating with. There is no point in inflexibly using only one style to communicate with every single person or organisation you encounter, though some styles are generally more effective than others.</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a:p>
        </p:txBody>
      </p:sp>
    </p:spTree>
    <p:extLst>
      <p:ext uri="{BB962C8B-B14F-4D97-AF65-F5344CB8AC3E}">
        <p14:creationId xmlns:p14="http://schemas.microsoft.com/office/powerpoint/2010/main" val="2115221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u="none" strike="noStrike" dirty="0">
              <a:solidFill>
                <a:srgbClr val="16181A"/>
              </a:solidFill>
              <a:effectLst/>
              <a:latin typeface="museosans-30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7</a:t>
            </a:fld>
            <a:endParaRPr lang="en-US"/>
          </a:p>
        </p:txBody>
      </p:sp>
    </p:spTree>
    <p:extLst>
      <p:ext uri="{BB962C8B-B14F-4D97-AF65-F5344CB8AC3E}">
        <p14:creationId xmlns:p14="http://schemas.microsoft.com/office/powerpoint/2010/main" val="753318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a:p>
        </p:txBody>
      </p:sp>
    </p:spTree>
    <p:extLst>
      <p:ext uri="{BB962C8B-B14F-4D97-AF65-F5344CB8AC3E}">
        <p14:creationId xmlns:p14="http://schemas.microsoft.com/office/powerpoint/2010/main" val="1178120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10</a:t>
            </a:fld>
            <a:endParaRPr lang="en-US"/>
          </a:p>
        </p:txBody>
      </p:sp>
    </p:spTree>
    <p:extLst>
      <p:ext uri="{BB962C8B-B14F-4D97-AF65-F5344CB8AC3E}">
        <p14:creationId xmlns:p14="http://schemas.microsoft.com/office/powerpoint/2010/main" val="521120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a:p>
        </p:txBody>
      </p:sp>
    </p:spTree>
    <p:extLst>
      <p:ext uri="{BB962C8B-B14F-4D97-AF65-F5344CB8AC3E}">
        <p14:creationId xmlns:p14="http://schemas.microsoft.com/office/powerpoint/2010/main" val="359946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a:p>
        </p:txBody>
      </p:sp>
    </p:spTree>
    <p:extLst>
      <p:ext uri="{BB962C8B-B14F-4D97-AF65-F5344CB8AC3E}">
        <p14:creationId xmlns:p14="http://schemas.microsoft.com/office/powerpoint/2010/main" val="32555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a:p>
        </p:txBody>
      </p:sp>
    </p:spTree>
    <p:extLst>
      <p:ext uri="{BB962C8B-B14F-4D97-AF65-F5344CB8AC3E}">
        <p14:creationId xmlns:p14="http://schemas.microsoft.com/office/powerpoint/2010/main" val="24540538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a:p>
        </p:txBody>
      </p:sp>
    </p:spTree>
    <p:extLst>
      <p:ext uri="{BB962C8B-B14F-4D97-AF65-F5344CB8AC3E}">
        <p14:creationId xmlns:p14="http://schemas.microsoft.com/office/powerpoint/2010/main" val="1833802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15</a:t>
            </a:fld>
            <a:endParaRPr lang="en-US"/>
          </a:p>
        </p:txBody>
      </p:sp>
    </p:spTree>
    <p:extLst>
      <p:ext uri="{BB962C8B-B14F-4D97-AF65-F5344CB8AC3E}">
        <p14:creationId xmlns:p14="http://schemas.microsoft.com/office/powerpoint/2010/main" val="1414149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a:p>
        </p:txBody>
      </p:sp>
    </p:spTree>
    <p:extLst>
      <p:ext uri="{BB962C8B-B14F-4D97-AF65-F5344CB8AC3E}">
        <p14:creationId xmlns:p14="http://schemas.microsoft.com/office/powerpoint/2010/main" val="2388298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17</a:t>
            </a:fld>
            <a:endParaRPr lang="en-US"/>
          </a:p>
        </p:txBody>
      </p:sp>
    </p:spTree>
    <p:extLst>
      <p:ext uri="{BB962C8B-B14F-4D97-AF65-F5344CB8AC3E}">
        <p14:creationId xmlns:p14="http://schemas.microsoft.com/office/powerpoint/2010/main" val="1162108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18</a:t>
            </a:fld>
            <a:endParaRPr lang="en-US"/>
          </a:p>
        </p:txBody>
      </p:sp>
    </p:spTree>
    <p:extLst>
      <p:ext uri="{BB962C8B-B14F-4D97-AF65-F5344CB8AC3E}">
        <p14:creationId xmlns:p14="http://schemas.microsoft.com/office/powerpoint/2010/main" val="13658907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19</a:t>
            </a:fld>
            <a:endParaRPr lang="en-US"/>
          </a:p>
        </p:txBody>
      </p:sp>
    </p:spTree>
    <p:extLst>
      <p:ext uri="{BB962C8B-B14F-4D97-AF65-F5344CB8AC3E}">
        <p14:creationId xmlns:p14="http://schemas.microsoft.com/office/powerpoint/2010/main" val="1962976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20</a:t>
            </a:fld>
            <a:endParaRPr lang="en-US"/>
          </a:p>
        </p:txBody>
      </p:sp>
    </p:spTree>
    <p:extLst>
      <p:ext uri="{BB962C8B-B14F-4D97-AF65-F5344CB8AC3E}">
        <p14:creationId xmlns:p14="http://schemas.microsoft.com/office/powerpoint/2010/main" val="14859154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21</a:t>
            </a:fld>
            <a:endParaRPr lang="en-US"/>
          </a:p>
        </p:txBody>
      </p:sp>
    </p:spTree>
    <p:extLst>
      <p:ext uri="{BB962C8B-B14F-4D97-AF65-F5344CB8AC3E}">
        <p14:creationId xmlns:p14="http://schemas.microsoft.com/office/powerpoint/2010/main" val="26609612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22</a:t>
            </a:fld>
            <a:endParaRPr lang="en-US"/>
          </a:p>
        </p:txBody>
      </p:sp>
    </p:spTree>
    <p:extLst>
      <p:ext uri="{BB962C8B-B14F-4D97-AF65-F5344CB8AC3E}">
        <p14:creationId xmlns:p14="http://schemas.microsoft.com/office/powerpoint/2010/main" val="26943232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23</a:t>
            </a:fld>
            <a:endParaRPr lang="en-US"/>
          </a:p>
        </p:txBody>
      </p:sp>
    </p:spTree>
    <p:extLst>
      <p:ext uri="{BB962C8B-B14F-4D97-AF65-F5344CB8AC3E}">
        <p14:creationId xmlns:p14="http://schemas.microsoft.com/office/powerpoint/2010/main" val="37048899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24</a:t>
            </a:fld>
            <a:endParaRPr lang="en-US"/>
          </a:p>
        </p:txBody>
      </p:sp>
    </p:spTree>
    <p:extLst>
      <p:ext uri="{BB962C8B-B14F-4D97-AF65-F5344CB8AC3E}">
        <p14:creationId xmlns:p14="http://schemas.microsoft.com/office/powerpoint/2010/main" val="12125257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closeness of the picture and text suggests that they are related to one another in this Walmart example.</a:t>
            </a:r>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a:p>
        </p:txBody>
      </p:sp>
    </p:spTree>
    <p:extLst>
      <p:ext uri="{BB962C8B-B14F-4D97-AF65-F5344CB8AC3E}">
        <p14:creationId xmlns:p14="http://schemas.microsoft.com/office/powerpoint/2010/main" val="40359306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a:p>
        </p:txBody>
      </p:sp>
    </p:spTree>
    <p:extLst>
      <p:ext uri="{BB962C8B-B14F-4D97-AF65-F5344CB8AC3E}">
        <p14:creationId xmlns:p14="http://schemas.microsoft.com/office/powerpoint/2010/main" val="27446713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27</a:t>
            </a:fld>
            <a:endParaRPr lang="en-US"/>
          </a:p>
        </p:txBody>
      </p:sp>
    </p:spTree>
    <p:extLst>
      <p:ext uri="{BB962C8B-B14F-4D97-AF65-F5344CB8AC3E}">
        <p14:creationId xmlns:p14="http://schemas.microsoft.com/office/powerpoint/2010/main" val="12781333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28</a:t>
            </a:fld>
            <a:endParaRPr lang="en-US"/>
          </a:p>
        </p:txBody>
      </p:sp>
    </p:spTree>
    <p:extLst>
      <p:ext uri="{BB962C8B-B14F-4D97-AF65-F5344CB8AC3E}">
        <p14:creationId xmlns:p14="http://schemas.microsoft.com/office/powerpoint/2010/main" val="7701607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33333"/>
                </a:solidFill>
                <a:effectLst/>
                <a:latin typeface="Lato" panose="020F0502020204030203" pitchFamily="34" charset="0"/>
              </a:rPr>
              <a:t>A great way to help you fully understand how these descriptions translate into different personality types is to imagine being in an elevator with a group of people. ‘</a:t>
            </a:r>
            <a:r>
              <a:rPr lang="en-GB" b="1" i="0" u="none" strike="noStrike" dirty="0">
                <a:solidFill>
                  <a:srgbClr val="333333"/>
                </a:solidFill>
                <a:effectLst/>
                <a:latin typeface="Lato" panose="020F0502020204030203" pitchFamily="34" charset="0"/>
              </a:rPr>
              <a:t>D</a:t>
            </a:r>
            <a:r>
              <a:rPr lang="en-GB" b="0" i="0" u="none" strike="noStrike" dirty="0">
                <a:solidFill>
                  <a:srgbClr val="333333"/>
                </a:solidFill>
                <a:effectLst/>
                <a:latin typeface="Lato" panose="020F0502020204030203" pitchFamily="34" charset="0"/>
              </a:rPr>
              <a:t>’ types will make a determined entrance, purposefully hitting the ‘close the doors’ button, while ‘</a:t>
            </a:r>
            <a:r>
              <a:rPr lang="en-GB" b="1" i="0" u="none" strike="noStrike" dirty="0">
                <a:solidFill>
                  <a:srgbClr val="333333"/>
                </a:solidFill>
                <a:effectLst/>
                <a:latin typeface="Lato" panose="020F0502020204030203" pitchFamily="34" charset="0"/>
              </a:rPr>
              <a:t>I</a:t>
            </a:r>
            <a:r>
              <a:rPr lang="en-GB" b="0" i="0" u="none" strike="noStrike" dirty="0">
                <a:solidFill>
                  <a:srgbClr val="333333"/>
                </a:solidFill>
                <a:effectLst/>
                <a:latin typeface="Lato" panose="020F0502020204030203" pitchFamily="34" charset="0"/>
              </a:rPr>
              <a:t>’ types won’t be able to resist making conversation with the other people. ‘</a:t>
            </a:r>
            <a:r>
              <a:rPr lang="en-GB" b="1" i="0" u="none" strike="noStrike" dirty="0">
                <a:solidFill>
                  <a:srgbClr val="333333"/>
                </a:solidFill>
                <a:effectLst/>
                <a:latin typeface="Lato" panose="020F0502020204030203" pitchFamily="34" charset="0"/>
              </a:rPr>
              <a:t>S</a:t>
            </a:r>
            <a:r>
              <a:rPr lang="en-GB" b="0" i="0" u="none" strike="noStrike" dirty="0">
                <a:solidFill>
                  <a:srgbClr val="333333"/>
                </a:solidFill>
                <a:effectLst/>
                <a:latin typeface="Lato" panose="020F0502020204030203" pitchFamily="34" charset="0"/>
              </a:rPr>
              <a:t>’ types will be patiently holding the door open, saying there’s plenty of room for more, and the ‘</a:t>
            </a:r>
            <a:r>
              <a:rPr lang="en-GB" b="1" i="0" u="none" strike="noStrike" dirty="0">
                <a:solidFill>
                  <a:srgbClr val="333333"/>
                </a:solidFill>
                <a:effectLst/>
                <a:latin typeface="Lato" panose="020F0502020204030203" pitchFamily="34" charset="0"/>
              </a:rPr>
              <a:t>C</a:t>
            </a:r>
            <a:r>
              <a:rPr lang="en-GB" b="0" i="0" u="none" strike="noStrike" dirty="0">
                <a:solidFill>
                  <a:srgbClr val="333333"/>
                </a:solidFill>
                <a:effectLst/>
                <a:latin typeface="Lato" panose="020F0502020204030203" pitchFamily="34" charset="0"/>
              </a:rPr>
              <a:t>’ types will be calculating the weight of everyone in the elevator to make sure it doesn’t exceed the maximum capacity! By recognizing your audience’s personality type – and they’ll usually be a blend of these types – you will become more informed about how they make decisions, which will give you valuable clues as to the best way to present to them. So, from your first interaction with them, try to notice whether they are more outgoing or reserved. Was their first contact via email or did they pick up the phone to talk to you in person? It’s generally easier to spot an outgoing person, so if you can’t seem to read them the likelihood is that they tend to be private and therefore reserved.</a:t>
            </a:r>
            <a:endParaRPr lang="en-GB" b="0" i="0" u="none" strike="noStrike" dirty="0">
              <a:solidFill>
                <a:srgbClr val="6F6F6F"/>
              </a:solidFill>
              <a:effectLst/>
              <a:latin typeface="Lato" panose="020F0502020204030203" pitchFamily="34" charset="0"/>
            </a:endParaRPr>
          </a:p>
          <a:p>
            <a:br>
              <a:rPr lang="en-GB" dirty="0"/>
            </a:b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a:p>
        </p:txBody>
      </p:sp>
    </p:spTree>
    <p:extLst>
      <p:ext uri="{BB962C8B-B14F-4D97-AF65-F5344CB8AC3E}">
        <p14:creationId xmlns:p14="http://schemas.microsoft.com/office/powerpoint/2010/main" val="9433503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30</a:t>
            </a:fld>
            <a:endParaRPr lang="en-US"/>
          </a:p>
        </p:txBody>
      </p:sp>
    </p:spTree>
    <p:extLst>
      <p:ext uri="{BB962C8B-B14F-4D97-AF65-F5344CB8AC3E}">
        <p14:creationId xmlns:p14="http://schemas.microsoft.com/office/powerpoint/2010/main" val="3685958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C3D612E6-6E4D-B66B-6F27-18EABD69F95B}"/>
              </a:ext>
            </a:extLst>
          </p:cNvPr>
          <p:cNvGraphicFramePr>
            <a:graphicFrameLocks noGrp="1"/>
          </p:cNvGraphicFramePr>
          <p:nvPr>
            <p:ph idx="1"/>
            <p:extLst>
              <p:ext uri="{D42A27DB-BD31-4B8C-83A1-F6EECF244321}">
                <p14:modId xmlns:p14="http://schemas.microsoft.com/office/powerpoint/2010/main" val="4005775584"/>
              </p:ext>
            </p:extLst>
          </p:nvPr>
        </p:nvGraphicFramePr>
        <p:xfrm>
          <a:off x="630810" y="1470581"/>
          <a:ext cx="10803903" cy="38649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781517" y="31976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Correct Form</a:t>
            </a:r>
          </a:p>
        </p:txBody>
      </p:sp>
    </p:spTree>
    <p:extLst>
      <p:ext uri="{BB962C8B-B14F-4D97-AF65-F5344CB8AC3E}">
        <p14:creationId xmlns:p14="http://schemas.microsoft.com/office/powerpoint/2010/main" val="418821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43BCA6B5-E533-B501-1212-642C84C1C26B}"/>
                  </a:ext>
                </a:extLst>
              </p:cNvPr>
              <p:cNvSpPr txBox="1"/>
              <p:nvPr/>
            </p:nvSpPr>
            <p:spPr>
              <a:xfrm>
                <a:off x="1249256" y="2633687"/>
                <a:ext cx="9693487" cy="114896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600" b="0" i="1" smtClean="0">
                          <a:solidFill>
                            <a:schemeClr val="bg1"/>
                          </a:solidFill>
                          <a:latin typeface="Cambria Math" panose="02040503050406030204" pitchFamily="18" charset="0"/>
                        </a:rPr>
                        <m:t>𝑇𝑅𝑈𝑆𝑇</m:t>
                      </m:r>
                      <m:r>
                        <a:rPr lang="en-GB" sz="3600" b="0" i="1" smtClean="0">
                          <a:solidFill>
                            <a:schemeClr val="bg1"/>
                          </a:solidFill>
                          <a:latin typeface="Cambria Math" panose="02040503050406030204" pitchFamily="18" charset="0"/>
                        </a:rPr>
                        <m:t>= </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𝑅𝑒𝑙𝑖𝑎𝑏𝑖𝑙𝑖𝑡𝑦</m:t>
                          </m:r>
                          <m:r>
                            <a:rPr lang="en-GB" sz="3600" b="0" i="1" smtClean="0">
                              <a:solidFill>
                                <a:schemeClr val="bg1"/>
                              </a:solidFill>
                              <a:latin typeface="Cambria Math" panose="02040503050406030204" pitchFamily="18" charset="0"/>
                            </a:rPr>
                            <m:t>+</m:t>
                          </m:r>
                          <m:r>
                            <a:rPr lang="en-GB" sz="3600" b="0" i="1" smtClean="0">
                              <a:solidFill>
                                <a:schemeClr val="bg1"/>
                              </a:solidFill>
                              <a:latin typeface="Cambria Math" panose="02040503050406030204" pitchFamily="18" charset="0"/>
                            </a:rPr>
                            <m:t>𝐶𝑟𝑒𝑑𝑖𝑏𝑖𝑙𝑖𝑡𝑦</m:t>
                          </m:r>
                          <m:r>
                            <a:rPr lang="en-GB" sz="3600" b="0" i="1" smtClean="0">
                              <a:solidFill>
                                <a:schemeClr val="bg1"/>
                              </a:solidFill>
                              <a:latin typeface="Cambria Math" panose="02040503050406030204" pitchFamily="18" charset="0"/>
                            </a:rPr>
                            <m:t>+</m:t>
                          </m:r>
                          <m:r>
                            <a:rPr lang="en-GB" sz="3600" b="0" i="1" smtClean="0">
                              <a:solidFill>
                                <a:schemeClr val="bg1"/>
                              </a:solidFill>
                              <a:latin typeface="Cambria Math" panose="02040503050406030204" pitchFamily="18" charset="0"/>
                            </a:rPr>
                            <m:t>𝐸𝑚𝑝𝑎𝑡h𝑦</m:t>
                          </m:r>
                        </m:num>
                        <m:den>
                          <m:r>
                            <a:rPr lang="en-GB" sz="3600" b="0" i="1" smtClean="0">
                              <a:solidFill>
                                <a:schemeClr val="bg1"/>
                              </a:solidFill>
                              <a:latin typeface="Cambria Math" panose="02040503050406030204" pitchFamily="18" charset="0"/>
                            </a:rPr>
                            <m:t>𝑆𝑒𝑙𝑓</m:t>
                          </m:r>
                          <m:r>
                            <a:rPr lang="en-GB" sz="3600" b="0" i="1" smtClean="0">
                              <a:solidFill>
                                <a:schemeClr val="bg1"/>
                              </a:solidFill>
                              <a:latin typeface="Cambria Math" panose="02040503050406030204" pitchFamily="18" charset="0"/>
                            </a:rPr>
                            <m:t> </m:t>
                          </m:r>
                          <m:r>
                            <a:rPr lang="en-GB" sz="3600" b="0" i="1" smtClean="0">
                              <a:solidFill>
                                <a:schemeClr val="bg1"/>
                              </a:solidFill>
                              <a:latin typeface="Cambria Math" panose="02040503050406030204" pitchFamily="18" charset="0"/>
                            </a:rPr>
                            <m:t>𝐼𝑛𝑡𝑒𝑟𝑒𝑠𝑡</m:t>
                          </m:r>
                        </m:den>
                      </m:f>
                    </m:oMath>
                  </m:oMathPara>
                </a14:m>
                <a:endParaRPr lang="en-US" sz="3600" dirty="0">
                  <a:solidFill>
                    <a:schemeClr val="bg1"/>
                  </a:solidFill>
                </a:endParaRPr>
              </a:p>
            </p:txBody>
          </p:sp>
        </mc:Choice>
        <mc:Fallback xmlns="">
          <p:sp>
            <p:nvSpPr>
              <p:cNvPr id="3" name="TextBox 2">
                <a:extLst>
                  <a:ext uri="{FF2B5EF4-FFF2-40B4-BE49-F238E27FC236}">
                    <a16:creationId xmlns:a16="http://schemas.microsoft.com/office/drawing/2014/main" id="{43BCA6B5-E533-B501-1212-642C84C1C26B}"/>
                  </a:ext>
                </a:extLst>
              </p:cNvPr>
              <p:cNvSpPr txBox="1">
                <a:spLocks noRot="1" noChangeAspect="1" noMove="1" noResize="1" noEditPoints="1" noAdjustHandles="1" noChangeArrowheads="1" noChangeShapeType="1" noTextEdit="1"/>
              </p:cNvSpPr>
              <p:nvPr/>
            </p:nvSpPr>
            <p:spPr>
              <a:xfrm>
                <a:off x="1249256" y="2633687"/>
                <a:ext cx="9693487" cy="1148969"/>
              </a:xfrm>
              <a:prstGeom prst="rect">
                <a:avLst/>
              </a:prstGeom>
              <a:blipFill>
                <a:blip r:embed="rId2"/>
                <a:stretch>
                  <a:fillRect l="-524" t="-3261" r="-1047" b="-18478"/>
                </a:stretch>
              </a:blipFill>
            </p:spPr>
            <p:txBody>
              <a:bodyPr/>
              <a:lstStyle/>
              <a:p>
                <a:r>
                  <a:rPr lang="en-US">
                    <a:noFill/>
                  </a:rPr>
                  <a:t> </a:t>
                </a:r>
              </a:p>
            </p:txBody>
          </p:sp>
        </mc:Fallback>
      </mc:AlternateContent>
      <p:sp>
        <p:nvSpPr>
          <p:cNvPr id="4" name="Content Placeholder 1">
            <a:extLst>
              <a:ext uri="{FF2B5EF4-FFF2-40B4-BE49-F238E27FC236}">
                <a16:creationId xmlns:a16="http://schemas.microsoft.com/office/drawing/2014/main" id="{E940D97C-A564-D9CD-09BA-8DF6BAE32B94}"/>
              </a:ext>
            </a:extLst>
          </p:cNvPr>
          <p:cNvSpPr txBox="1">
            <a:spLocks/>
          </p:cNvSpPr>
          <p:nvPr/>
        </p:nvSpPr>
        <p:spPr>
          <a:xfrm>
            <a:off x="5781517" y="31976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It is all about building trust…</a:t>
            </a:r>
          </a:p>
        </p:txBody>
      </p:sp>
    </p:spTree>
    <p:extLst>
      <p:ext uri="{BB962C8B-B14F-4D97-AF65-F5344CB8AC3E}">
        <p14:creationId xmlns:p14="http://schemas.microsoft.com/office/powerpoint/2010/main" val="3914094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05494DE-B078-4D87-BB01-C8432061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A0576B0-CD8C-4661-95C8-A9F2CE7CD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4724288" cy="6861324"/>
          </a:xfrm>
          <a:prstGeom prst="rect">
            <a:avLst/>
          </a:prstGeom>
          <a:solidFill>
            <a:srgbClr val="000000">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FF60E2B-3919-423C-B1FF-56CDE668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rgbClr val="000000">
              <a:alpha val="3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ECE20E78-8EF6-E9E2-D32E-7AEA7C4A57D9}"/>
              </a:ext>
            </a:extLst>
          </p:cNvPr>
          <p:cNvSpPr txBox="1">
            <a:spLocks/>
          </p:cNvSpPr>
          <p:nvPr/>
        </p:nvSpPr>
        <p:spPr>
          <a:xfrm>
            <a:off x="804672" y="1122363"/>
            <a:ext cx="3308130" cy="238760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800" kern="1200">
                <a:solidFill>
                  <a:srgbClr val="FFFFFF"/>
                </a:solidFill>
                <a:latin typeface="+mj-lt"/>
                <a:ea typeface="+mj-ea"/>
                <a:cs typeface="+mj-cs"/>
              </a:rPr>
              <a:t>And…</a:t>
            </a:r>
          </a:p>
          <a:p>
            <a:pPr>
              <a:spcBef>
                <a:spcPct val="0"/>
              </a:spcBef>
              <a:spcAft>
                <a:spcPts val="600"/>
              </a:spcAft>
            </a:pPr>
            <a:endParaRPr lang="en-US" sz="3800" kern="1200">
              <a:solidFill>
                <a:srgbClr val="FFFFFF"/>
              </a:solidFill>
              <a:latin typeface="+mj-lt"/>
              <a:ea typeface="+mj-ea"/>
              <a:cs typeface="+mj-cs"/>
            </a:endParaRPr>
          </a:p>
          <a:p>
            <a:pPr>
              <a:spcBef>
                <a:spcPct val="0"/>
              </a:spcBef>
              <a:spcAft>
                <a:spcPts val="600"/>
              </a:spcAft>
            </a:pPr>
            <a:r>
              <a:rPr lang="en-US" sz="3800" kern="1200">
                <a:solidFill>
                  <a:srgbClr val="FFFFFF"/>
                </a:solidFill>
                <a:latin typeface="+mj-lt"/>
                <a:ea typeface="+mj-ea"/>
                <a:cs typeface="+mj-cs"/>
              </a:rPr>
              <a:t>Emotional Intelligence</a:t>
            </a:r>
          </a:p>
        </p:txBody>
      </p:sp>
      <p:pic>
        <p:nvPicPr>
          <p:cNvPr id="5" name="Content Placeholder 4" descr="Diagram&#10;&#10;Description automatically generated">
            <a:extLst>
              <a:ext uri="{FF2B5EF4-FFF2-40B4-BE49-F238E27FC236}">
                <a16:creationId xmlns:a16="http://schemas.microsoft.com/office/drawing/2014/main" id="{447C5851-D3FB-FFDD-E9EA-110E48379DBC}"/>
              </a:ext>
            </a:extLst>
          </p:cNvPr>
          <p:cNvPicPr>
            <a:picLocks noChangeAspect="1"/>
          </p:cNvPicPr>
          <p:nvPr/>
        </p:nvPicPr>
        <p:blipFill>
          <a:blip r:embed="rId2"/>
          <a:stretch>
            <a:fillRect/>
          </a:stretch>
        </p:blipFill>
        <p:spPr>
          <a:xfrm>
            <a:off x="5486908" y="643467"/>
            <a:ext cx="5942472" cy="5571066"/>
          </a:xfrm>
          <a:prstGeom prst="rect">
            <a:avLst/>
          </a:prstGeom>
        </p:spPr>
      </p:pic>
    </p:spTree>
    <p:extLst>
      <p:ext uri="{BB962C8B-B14F-4D97-AF65-F5344CB8AC3E}">
        <p14:creationId xmlns:p14="http://schemas.microsoft.com/office/powerpoint/2010/main" val="2948919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text, blackboard&#10;&#10;Description automatically generated">
            <a:extLst>
              <a:ext uri="{FF2B5EF4-FFF2-40B4-BE49-F238E27FC236}">
                <a16:creationId xmlns:a16="http://schemas.microsoft.com/office/drawing/2014/main" id="{FCA2507B-41DE-24E3-E5B6-40681F8FBF05}"/>
              </a:ext>
            </a:extLst>
          </p:cNvPr>
          <p:cNvPicPr>
            <a:picLocks noGrp="1" noChangeAspect="1"/>
          </p:cNvPicPr>
          <p:nvPr>
            <p:ph idx="1"/>
          </p:nvPr>
        </p:nvPicPr>
        <p:blipFill>
          <a:blip r:embed="rId2"/>
          <a:stretch>
            <a:fillRect/>
          </a:stretch>
        </p:blipFill>
        <p:spPr>
          <a:xfrm>
            <a:off x="1676400" y="1491456"/>
            <a:ext cx="8712200" cy="3822700"/>
          </a:xfrm>
        </p:spPr>
      </p:pic>
    </p:spTree>
    <p:extLst>
      <p:ext uri="{BB962C8B-B14F-4D97-AF65-F5344CB8AC3E}">
        <p14:creationId xmlns:p14="http://schemas.microsoft.com/office/powerpoint/2010/main" val="200573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442195" y="1759185"/>
            <a:ext cx="10803903" cy="3864988"/>
          </a:xfrm>
        </p:spPr>
        <p:txBody>
          <a:bodyPr wrap="square">
            <a:normAutofit/>
          </a:bodyPr>
          <a:lstStyle/>
          <a:p>
            <a:pPr marL="457200" lvl="1" indent="0">
              <a:buNone/>
            </a:pPr>
            <a:r>
              <a:rPr lang="en-GB" dirty="0">
                <a:solidFill>
                  <a:schemeClr val="bg1"/>
                </a:solidFill>
              </a:rPr>
              <a:t>There are 5 types of communication style:</a:t>
            </a:r>
          </a:p>
          <a:p>
            <a:pPr marL="457200" lvl="1" indent="0">
              <a:buNone/>
            </a:pPr>
            <a:endParaRPr lang="en-GB" dirty="0">
              <a:solidFill>
                <a:schemeClr val="bg1"/>
              </a:solidFill>
            </a:endParaRPr>
          </a:p>
          <a:p>
            <a:pPr marL="914400" lvl="1" indent="-457200">
              <a:buAutoNum type="arabicPeriod"/>
            </a:pPr>
            <a:r>
              <a:rPr lang="en-GB" dirty="0">
                <a:solidFill>
                  <a:schemeClr val="bg1"/>
                </a:solidFill>
              </a:rPr>
              <a:t>Assertive</a:t>
            </a:r>
          </a:p>
          <a:p>
            <a:pPr marL="914400" lvl="1" indent="-457200">
              <a:buAutoNum type="arabicPeriod"/>
            </a:pPr>
            <a:r>
              <a:rPr lang="en-GB" dirty="0">
                <a:solidFill>
                  <a:schemeClr val="bg1"/>
                </a:solidFill>
              </a:rPr>
              <a:t>Aggressive</a:t>
            </a:r>
          </a:p>
          <a:p>
            <a:pPr marL="914400" lvl="1" indent="-457200">
              <a:buAutoNum type="arabicPeriod"/>
            </a:pPr>
            <a:r>
              <a:rPr lang="en-GB" dirty="0">
                <a:solidFill>
                  <a:schemeClr val="bg1"/>
                </a:solidFill>
              </a:rPr>
              <a:t>Passive</a:t>
            </a:r>
          </a:p>
          <a:p>
            <a:pPr marL="914400" lvl="1" indent="-457200">
              <a:buAutoNum type="arabicPeriod"/>
            </a:pPr>
            <a:r>
              <a:rPr lang="en-GB" dirty="0">
                <a:solidFill>
                  <a:schemeClr val="bg1"/>
                </a:solidFill>
              </a:rPr>
              <a:t>Passive-aggressive</a:t>
            </a:r>
          </a:p>
          <a:p>
            <a:pPr marL="914400" lvl="1" indent="-457200">
              <a:buAutoNum type="arabicPeriod"/>
            </a:pPr>
            <a:r>
              <a:rPr lang="en-GB" dirty="0">
                <a:solidFill>
                  <a:schemeClr val="bg1"/>
                </a:solidFill>
              </a:rPr>
              <a:t>Manipulative</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949078" y="4768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What are the communication styles?</a:t>
            </a:r>
          </a:p>
        </p:txBody>
      </p:sp>
    </p:spTree>
    <p:extLst>
      <p:ext uri="{BB962C8B-B14F-4D97-AF65-F5344CB8AC3E}">
        <p14:creationId xmlns:p14="http://schemas.microsoft.com/office/powerpoint/2010/main" val="3949797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442195" y="1759185"/>
            <a:ext cx="10803903" cy="3864988"/>
          </a:xfrm>
        </p:spPr>
        <p:txBody>
          <a:bodyPr wrap="square">
            <a:normAutofit/>
          </a:bodyPr>
          <a:lstStyle/>
          <a:p>
            <a:pPr marL="457200" lvl="1" indent="0">
              <a:buNone/>
            </a:pPr>
            <a:r>
              <a:rPr lang="en-GB" dirty="0">
                <a:solidFill>
                  <a:schemeClr val="bg1"/>
                </a:solidFill>
              </a:rPr>
              <a:t>There are ultimately 4 outcomes of communication:</a:t>
            </a:r>
          </a:p>
          <a:p>
            <a:pPr marL="457200" lvl="1" indent="0">
              <a:buNone/>
            </a:pPr>
            <a:endParaRPr lang="en-GB" dirty="0">
              <a:solidFill>
                <a:schemeClr val="bg1"/>
              </a:solidFill>
            </a:endParaRPr>
          </a:p>
          <a:p>
            <a:pPr marL="914400" lvl="1" indent="-457200">
              <a:buAutoNum type="arabicPeriod"/>
            </a:pPr>
            <a:r>
              <a:rPr lang="en-GB" dirty="0">
                <a:solidFill>
                  <a:schemeClr val="bg1"/>
                </a:solidFill>
              </a:rPr>
              <a:t>We both lose</a:t>
            </a:r>
          </a:p>
          <a:p>
            <a:pPr marL="914400" lvl="1" indent="-457200">
              <a:buAutoNum type="arabicPeriod"/>
            </a:pPr>
            <a:r>
              <a:rPr lang="en-GB" dirty="0">
                <a:solidFill>
                  <a:schemeClr val="bg1"/>
                </a:solidFill>
              </a:rPr>
              <a:t>I win, you lose</a:t>
            </a:r>
          </a:p>
          <a:p>
            <a:pPr marL="914400" lvl="1" indent="-457200">
              <a:buAutoNum type="arabicPeriod"/>
            </a:pPr>
            <a:r>
              <a:rPr lang="en-GB" dirty="0">
                <a:solidFill>
                  <a:schemeClr val="bg1"/>
                </a:solidFill>
              </a:rPr>
              <a:t>I win, you win</a:t>
            </a:r>
          </a:p>
          <a:p>
            <a:pPr marL="914400" lvl="1" indent="-457200">
              <a:buAutoNum type="arabicPeriod"/>
            </a:pPr>
            <a:r>
              <a:rPr lang="en-GB" dirty="0">
                <a:solidFill>
                  <a:schemeClr val="bg1"/>
                </a:solidFill>
              </a:rPr>
              <a:t>We both win</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949078" y="4768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What are the outcomes?</a:t>
            </a:r>
          </a:p>
        </p:txBody>
      </p:sp>
    </p:spTree>
    <p:extLst>
      <p:ext uri="{BB962C8B-B14F-4D97-AF65-F5344CB8AC3E}">
        <p14:creationId xmlns:p14="http://schemas.microsoft.com/office/powerpoint/2010/main" val="3964122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94048" y="1319570"/>
            <a:ext cx="10803903" cy="3864988"/>
          </a:xfrm>
        </p:spPr>
        <p:txBody>
          <a:bodyPr wrap="square">
            <a:noAutofit/>
          </a:bodyPr>
          <a:lstStyle/>
          <a:p>
            <a:pPr marL="457200" lvl="1" indent="0">
              <a:buNone/>
            </a:pPr>
            <a:r>
              <a:rPr lang="en-GB" dirty="0">
                <a:solidFill>
                  <a:schemeClr val="bg1"/>
                </a:solidFill>
              </a:rPr>
              <a:t>This is considered the most effective communication style:</a:t>
            </a:r>
          </a:p>
          <a:p>
            <a:pPr marL="457200" lvl="1" inden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Confident in conviction, but mindful of others in conversation</a:t>
            </a:r>
          </a:p>
          <a:p>
            <a:pPr marL="1600200" lvl="2" indent="-457200" fontAlgn="base">
              <a:buFont typeface="Wingdings" pitchFamily="2" charset="2"/>
              <a:buChar char="Ø"/>
            </a:pPr>
            <a:r>
              <a:rPr lang="en-GB" sz="2400" dirty="0">
                <a:solidFill>
                  <a:schemeClr val="bg1"/>
                </a:solidFill>
              </a:rPr>
              <a:t>Allows both sides to represent views and opinions</a:t>
            </a:r>
          </a:p>
          <a:p>
            <a:pPr marL="1600200" lvl="2" indent="-457200" fontAlgn="base">
              <a:buFont typeface="Wingdings" pitchFamily="2" charset="2"/>
              <a:buChar char="Ø"/>
            </a:pPr>
            <a:r>
              <a:rPr lang="en-GB" sz="2400" dirty="0">
                <a:solidFill>
                  <a:schemeClr val="bg1"/>
                </a:solidFill>
              </a:rPr>
              <a:t>Does not manipulate, but seeks compromise and consensus through active listening and clear expression of outcomes</a:t>
            </a:r>
          </a:p>
          <a:p>
            <a:pPr marL="1600200" lvl="2" indent="-457200" fontAlgn="base">
              <a:buFont typeface="Wingdings" pitchFamily="2" charset="2"/>
              <a:buChar char="Ø"/>
            </a:pPr>
            <a:r>
              <a:rPr lang="en-GB" sz="2400" dirty="0">
                <a:solidFill>
                  <a:schemeClr val="bg1"/>
                </a:solidFill>
              </a:rPr>
              <a:t>Communicators have naturally high self-esteem</a:t>
            </a:r>
          </a:p>
          <a:p>
            <a:pPr marL="1600200" lvl="2" indent="-457200" fontAlgn="base">
              <a:buFont typeface="Wingdings" pitchFamily="2" charset="2"/>
              <a:buChar char="Ø"/>
            </a:pPr>
            <a:r>
              <a:rPr lang="en-GB" sz="2400" dirty="0">
                <a:solidFill>
                  <a:schemeClr val="bg1"/>
                </a:solidFill>
              </a:rPr>
              <a:t>Calm, measured, and positive, many situations can be handled, and problems solved, by proactively using assertive communication</a:t>
            </a:r>
          </a:p>
          <a:p>
            <a:pPr marL="1600200" lvl="2" indent="-457200" fontAlgn="base">
              <a:buFont typeface="Wingdings" pitchFamily="2" charset="2"/>
              <a:buChar char="Ø"/>
            </a:pPr>
            <a:r>
              <a:rPr lang="en-GB" sz="2400" dirty="0">
                <a:solidFill>
                  <a:schemeClr val="bg1"/>
                </a:solidFill>
              </a:rPr>
              <a:t>Recommended in most MOD settings</a:t>
            </a:r>
          </a:p>
          <a:p>
            <a:pPr lvl="2" indent="0" fontAlgn="base">
              <a:buNone/>
            </a:pPr>
            <a:endParaRPr lang="en-GB" sz="2400" dirty="0">
              <a:solidFill>
                <a:schemeClr val="bg1"/>
              </a:solidFill>
            </a:endParaRPr>
          </a:p>
          <a:p>
            <a:pPr marL="457200" lvl="1" indent="0">
              <a:buNone/>
            </a:pPr>
            <a:r>
              <a:rPr lang="en-GB" sz="2000" dirty="0">
                <a:solidFill>
                  <a:schemeClr val="bg1"/>
                </a:solidFill>
              </a:rPr>
              <a:t> </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assertive style</a:t>
            </a:r>
          </a:p>
        </p:txBody>
      </p:sp>
    </p:spTree>
    <p:extLst>
      <p:ext uri="{BB962C8B-B14F-4D97-AF65-F5344CB8AC3E}">
        <p14:creationId xmlns:p14="http://schemas.microsoft.com/office/powerpoint/2010/main" val="3735185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634285" y="46186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An assertive example</a:t>
            </a:r>
          </a:p>
        </p:txBody>
      </p:sp>
      <p:sp>
        <p:nvSpPr>
          <p:cNvPr id="4" name="Content Placeholder 3">
            <a:extLst>
              <a:ext uri="{FF2B5EF4-FFF2-40B4-BE49-F238E27FC236}">
                <a16:creationId xmlns:a16="http://schemas.microsoft.com/office/drawing/2014/main" id="{F125FACE-7A88-E8ED-A876-60BDD4B3C1B4}"/>
              </a:ext>
            </a:extLst>
          </p:cNvPr>
          <p:cNvSpPr>
            <a:spLocks noGrp="1"/>
          </p:cNvSpPr>
          <p:nvPr>
            <p:ph idx="1"/>
          </p:nvPr>
        </p:nvSpPr>
        <p:spPr>
          <a:xfrm>
            <a:off x="694048" y="1845335"/>
            <a:ext cx="10803903" cy="3864989"/>
          </a:xfrm>
        </p:spPr>
        <p:txBody>
          <a:bodyPr wrap="square"/>
          <a:lstStyle/>
          <a:p>
            <a:r>
              <a:rPr lang="en-GB" b="0" i="0" u="none" strike="noStrike" dirty="0">
                <a:effectLst/>
                <a:latin typeface="museosans-300"/>
              </a:rPr>
              <a:t>"</a:t>
            </a:r>
            <a:r>
              <a:rPr lang="en-GB" b="1" i="0" u="none" strike="noStrike" dirty="0">
                <a:effectLst/>
                <a:latin typeface="museosans-300"/>
              </a:rPr>
              <a:t>I</a:t>
            </a:r>
            <a:r>
              <a:rPr lang="en-GB" b="0" i="0" u="none" strike="noStrike" dirty="0">
                <a:effectLst/>
                <a:latin typeface="museosans-300"/>
              </a:rPr>
              <a:t>" statements, such as "</a:t>
            </a:r>
            <a:r>
              <a:rPr lang="en-GB" b="0" i="1" u="none" strike="noStrike" dirty="0">
                <a:effectLst/>
                <a:latin typeface="museosans-300"/>
              </a:rPr>
              <a:t>I feel as though you interrupting me during the meeting undermined my expertise,</a:t>
            </a:r>
            <a:r>
              <a:rPr lang="en-GB" b="0" i="0" u="none" strike="noStrike" dirty="0">
                <a:effectLst/>
                <a:latin typeface="museosans-300"/>
              </a:rPr>
              <a:t>" rather than "</a:t>
            </a:r>
            <a:r>
              <a:rPr lang="en-GB" b="0" i="1" u="none" strike="noStrike" dirty="0">
                <a:effectLst/>
                <a:latin typeface="museosans-300"/>
              </a:rPr>
              <a:t>You need to be quiet during client meetings since you insist on interrupting constantly</a:t>
            </a:r>
            <a:r>
              <a:rPr lang="en-GB" b="0" i="0" u="none" strike="noStrike" dirty="0">
                <a:effectLst/>
                <a:latin typeface="museosans-300"/>
              </a:rPr>
              <a:t>".</a:t>
            </a:r>
            <a:endParaRPr lang="en-US" dirty="0"/>
          </a:p>
        </p:txBody>
      </p:sp>
    </p:spTree>
    <p:extLst>
      <p:ext uri="{BB962C8B-B14F-4D97-AF65-F5344CB8AC3E}">
        <p14:creationId xmlns:p14="http://schemas.microsoft.com/office/powerpoint/2010/main" val="4291923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743939" y="30724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Becoming Assertive</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181899" y="1270337"/>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Speak from a place of confidence. If you’re not a naturally confident person, ‘</a:t>
            </a:r>
            <a:r>
              <a:rPr lang="en-GB" sz="2400" i="1" dirty="0">
                <a:solidFill>
                  <a:schemeClr val="bg1"/>
                </a:solidFill>
              </a:rPr>
              <a:t>fake </a:t>
            </a:r>
            <a:r>
              <a:rPr lang="en-GB" sz="2400" i="1">
                <a:solidFill>
                  <a:schemeClr val="bg1"/>
                </a:solidFill>
              </a:rPr>
              <a:t>it till </a:t>
            </a:r>
            <a:r>
              <a:rPr lang="en-GB" sz="2400" i="1" dirty="0">
                <a:solidFill>
                  <a:schemeClr val="bg1"/>
                </a:solidFill>
              </a:rPr>
              <a:t>you make it!’ </a:t>
            </a:r>
            <a:r>
              <a:rPr lang="en-GB" sz="2400" dirty="0">
                <a:solidFill>
                  <a:schemeClr val="bg1"/>
                </a:solidFill>
              </a:rPr>
              <a:t>You know best what you need to be successful, trust in yourself. </a:t>
            </a:r>
          </a:p>
          <a:p>
            <a:pPr marL="1600200" lvl="2" indent="-457200" fontAlgn="base">
              <a:buFont typeface="Wingdings" pitchFamily="2" charset="2"/>
              <a:buChar char="Ø"/>
            </a:pPr>
            <a:r>
              <a:rPr lang="en-GB" sz="2400" dirty="0">
                <a:solidFill>
                  <a:schemeClr val="bg1"/>
                </a:solidFill>
              </a:rPr>
              <a:t>Consider both your needs and the needs of those you are communicating with. Try to be solution-oriented, positive, and sensitive to the other person’s point of view.</a:t>
            </a:r>
          </a:p>
          <a:p>
            <a:pPr marL="1600200" lvl="2" indent="-457200" fontAlgn="base">
              <a:buFont typeface="Wingdings" pitchFamily="2" charset="2"/>
              <a:buChar char="Ø"/>
            </a:pPr>
            <a:r>
              <a:rPr lang="en-GB" sz="2400" dirty="0">
                <a:solidFill>
                  <a:schemeClr val="bg1"/>
                </a:solidFill>
              </a:rPr>
              <a:t>Take a look at your verbs. Don’t sugar-coat things or soften them. Say </a:t>
            </a:r>
            <a:r>
              <a:rPr lang="en-GB" sz="2400" i="1" dirty="0">
                <a:solidFill>
                  <a:schemeClr val="bg1"/>
                </a:solidFill>
              </a:rPr>
              <a:t>"will" </a:t>
            </a:r>
            <a:r>
              <a:rPr lang="en-GB" sz="2400" dirty="0">
                <a:solidFill>
                  <a:schemeClr val="bg1"/>
                </a:solidFill>
              </a:rPr>
              <a:t>instead of </a:t>
            </a:r>
            <a:r>
              <a:rPr lang="en-GB" sz="2400" i="1" dirty="0">
                <a:solidFill>
                  <a:schemeClr val="bg1"/>
                </a:solidFill>
              </a:rPr>
              <a:t>"could" </a:t>
            </a:r>
            <a:r>
              <a:rPr lang="en-GB" sz="2400" dirty="0">
                <a:solidFill>
                  <a:schemeClr val="bg1"/>
                </a:solidFill>
              </a:rPr>
              <a:t>or </a:t>
            </a:r>
            <a:r>
              <a:rPr lang="en-GB" sz="2400" i="1" dirty="0">
                <a:solidFill>
                  <a:schemeClr val="bg1"/>
                </a:solidFill>
              </a:rPr>
              <a:t>"should"</a:t>
            </a:r>
            <a:r>
              <a:rPr lang="en-GB" sz="2400" dirty="0">
                <a:solidFill>
                  <a:schemeClr val="bg1"/>
                </a:solidFill>
              </a:rPr>
              <a:t>. Think of how different these two sentences sound: </a:t>
            </a:r>
            <a:r>
              <a:rPr lang="en-GB" sz="2400" i="1" dirty="0">
                <a:solidFill>
                  <a:schemeClr val="bg1"/>
                </a:solidFill>
              </a:rPr>
              <a:t>"I will take the lead on this trial." </a:t>
            </a:r>
            <a:r>
              <a:rPr lang="en-GB" sz="2400" dirty="0">
                <a:solidFill>
                  <a:schemeClr val="bg1"/>
                </a:solidFill>
              </a:rPr>
              <a:t>vs. </a:t>
            </a:r>
            <a:r>
              <a:rPr lang="en-GB" sz="2400" i="1" dirty="0">
                <a:solidFill>
                  <a:schemeClr val="bg1"/>
                </a:solidFill>
              </a:rPr>
              <a:t>"I could take the lead on this trial."</a:t>
            </a:r>
            <a:r>
              <a:rPr lang="en-GB" i="1" dirty="0">
                <a:solidFill>
                  <a:schemeClr val="bg1"/>
                </a:solidFill>
              </a:rPr>
              <a:t> </a:t>
            </a:r>
          </a:p>
        </p:txBody>
      </p:sp>
    </p:spTree>
    <p:extLst>
      <p:ext uri="{BB962C8B-B14F-4D97-AF65-F5344CB8AC3E}">
        <p14:creationId xmlns:p14="http://schemas.microsoft.com/office/powerpoint/2010/main" val="3059308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Managing the Assertive</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181900" y="1496506"/>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Give them the space to talk. They will let you know their ideas and their solutions, you just need to listen and give them the chance to communicate. </a:t>
            </a:r>
          </a:p>
          <a:p>
            <a:pPr marL="1600200" lvl="2" indent="-457200" fontAlgn="base">
              <a:buFont typeface="Wingdings" pitchFamily="2" charset="2"/>
              <a:buChar char="Ø"/>
            </a:pPr>
            <a:r>
              <a:rPr lang="en-GB" sz="2400" dirty="0">
                <a:solidFill>
                  <a:schemeClr val="bg1"/>
                </a:solidFill>
              </a:rPr>
              <a:t>Ask them what they think, and do not dismiss them if they are critical. If they think you are wasting their time, they will not bother being helpful to you.</a:t>
            </a:r>
          </a:p>
          <a:p>
            <a:pPr marL="1600200" lvl="2" indent="-457200" fontAlgn="base">
              <a:buFont typeface="Wingdings" pitchFamily="2" charset="2"/>
              <a:buChar char="Ø"/>
            </a:pPr>
            <a:r>
              <a:rPr lang="en-GB" sz="2400" dirty="0">
                <a:solidFill>
                  <a:schemeClr val="bg1"/>
                </a:solidFill>
              </a:rPr>
              <a:t>Expect them to ask for your thoughts as well. They want a conversation and are solution-oriented. Bring your own solutions and criticisms and expect there to be a respectful conversation.</a:t>
            </a:r>
          </a:p>
        </p:txBody>
      </p:sp>
    </p:spTree>
    <p:extLst>
      <p:ext uri="{BB962C8B-B14F-4D97-AF65-F5344CB8AC3E}">
        <p14:creationId xmlns:p14="http://schemas.microsoft.com/office/powerpoint/2010/main" val="1265292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442195" y="1259610"/>
            <a:ext cx="11235143" cy="3864988"/>
          </a:xfrm>
        </p:spPr>
        <p:txBody>
          <a:bodyPr wrap="square">
            <a:noAutofit/>
          </a:bodyPr>
          <a:lstStyle/>
          <a:p>
            <a:pPr marL="457200" lvl="1" indent="0">
              <a:buNone/>
            </a:pPr>
            <a:r>
              <a:rPr lang="en-GB" sz="2000" dirty="0">
                <a:solidFill>
                  <a:schemeClr val="bg1"/>
                </a:solidFill>
              </a:rPr>
              <a:t>This is considered the most ineffective communication style:</a:t>
            </a:r>
          </a:p>
          <a:p>
            <a:pPr marL="457200" lvl="1" indent="0">
              <a:buNone/>
            </a:pPr>
            <a:endParaRPr lang="en-GB" sz="2000" dirty="0">
              <a:solidFill>
                <a:schemeClr val="bg1"/>
              </a:solidFill>
            </a:endParaRPr>
          </a:p>
          <a:p>
            <a:pPr marL="1600200" lvl="2" indent="-457200" fontAlgn="base">
              <a:buFont typeface="Wingdings" pitchFamily="2" charset="2"/>
              <a:buChar char="Ø"/>
            </a:pPr>
            <a:r>
              <a:rPr lang="en-GB" dirty="0">
                <a:solidFill>
                  <a:schemeClr val="bg1"/>
                </a:solidFill>
              </a:rPr>
              <a:t>This communication style can be hostile, threatening, and comes from a place of wanting to win at all costs.</a:t>
            </a:r>
          </a:p>
          <a:p>
            <a:pPr marL="1600200" lvl="2" indent="-457200" fontAlgn="base">
              <a:buFont typeface="Wingdings" pitchFamily="2" charset="2"/>
              <a:buChar char="Ø"/>
            </a:pPr>
            <a:r>
              <a:rPr lang="en-GB" dirty="0">
                <a:solidFill>
                  <a:schemeClr val="bg1"/>
                </a:solidFill>
              </a:rPr>
              <a:t>An aggressive communicator behaves as if their contribution to the conversation is more important than anyone else, and the content of their message is often lost because of the tone of their delivery.</a:t>
            </a:r>
          </a:p>
          <a:p>
            <a:pPr marL="1600200" lvl="2" indent="-457200" fontAlgn="base">
              <a:buFont typeface="Wingdings" pitchFamily="2" charset="2"/>
              <a:buChar char="Ø"/>
            </a:pPr>
            <a:r>
              <a:rPr lang="en-GB" dirty="0">
                <a:solidFill>
                  <a:schemeClr val="bg1"/>
                </a:solidFill>
              </a:rPr>
              <a:t>This type of communication can result in people feeling belittled, steamrolled, and intimidated.</a:t>
            </a:r>
          </a:p>
          <a:p>
            <a:pPr marL="1600200" lvl="2" indent="-457200" fontAlgn="base">
              <a:buFont typeface="Wingdings" pitchFamily="2" charset="2"/>
              <a:buChar char="Ø"/>
            </a:pPr>
            <a:r>
              <a:rPr lang="en-GB" dirty="0">
                <a:solidFill>
                  <a:schemeClr val="bg1"/>
                </a:solidFill>
              </a:rPr>
              <a:t>In some cases, they may reactively push back at an aggressive communicator, not because the communicator is incorrect, but simply because the delivery of the message is so unpleasant that they instinctively disagree.</a:t>
            </a:r>
          </a:p>
          <a:p>
            <a:pPr marL="1600200" lvl="2" indent="-457200" fontAlgn="base">
              <a:buFont typeface="Wingdings" pitchFamily="2" charset="2"/>
              <a:buChar char="Ø"/>
            </a:pPr>
            <a:r>
              <a:rPr lang="en-GB" dirty="0">
                <a:solidFill>
                  <a:schemeClr val="bg1"/>
                </a:solidFill>
              </a:rPr>
              <a:t>This type of communication has been observed in some leaders, who can control their style enough to come across as bold, rather than domineering, but that takes skill.</a:t>
            </a:r>
          </a:p>
          <a:p>
            <a:pPr marL="457200" lvl="1" indent="0">
              <a:buNone/>
            </a:pPr>
            <a:r>
              <a:rPr lang="en-GB" sz="1800" dirty="0">
                <a:solidFill>
                  <a:schemeClr val="bg1"/>
                </a:solidFill>
              </a:rPr>
              <a:t> </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Aggressive Style</a:t>
            </a:r>
          </a:p>
        </p:txBody>
      </p:sp>
    </p:spTree>
    <p:extLst>
      <p:ext uri="{BB962C8B-B14F-4D97-AF65-F5344CB8AC3E}">
        <p14:creationId xmlns:p14="http://schemas.microsoft.com/office/powerpoint/2010/main" val="332494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Adjusting your style if aggressive</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286831" y="1496506"/>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Take a look at your body language. </a:t>
            </a:r>
          </a:p>
          <a:p>
            <a:pPr marL="1600200" lvl="2" indent="-457200" fontAlgn="base">
              <a:buFont typeface="Wingdings" pitchFamily="2" charset="2"/>
              <a:buChar char="Ø"/>
            </a:pPr>
            <a:r>
              <a:rPr lang="en-GB" sz="2400" dirty="0">
                <a:solidFill>
                  <a:schemeClr val="bg1"/>
                </a:solidFill>
              </a:rPr>
              <a:t>Aggressive communicators use physical proximity, tone of voice, and gestures to underline their power in the conversation. This is not going to help your communication succeed. Step back, and tone it down. Colleagues will respond much better to a new, calmer conversational style.</a:t>
            </a:r>
          </a:p>
          <a:p>
            <a:pPr marL="1600200" lvl="2" indent="-457200" fontAlgn="base">
              <a:buFont typeface="Wingdings" pitchFamily="2" charset="2"/>
              <a:buChar char="Ø"/>
            </a:pPr>
            <a:r>
              <a:rPr lang="en-GB" sz="2400" dirty="0">
                <a:solidFill>
                  <a:schemeClr val="bg1"/>
                </a:solidFill>
              </a:rPr>
              <a:t>Change your point of view. You don’t want to ‘win’ the conversation, you want to solve the problem. There’s a much better chance of doing so if you work with others.</a:t>
            </a:r>
            <a:endParaRPr lang="en-GB" i="1" dirty="0">
              <a:solidFill>
                <a:schemeClr val="bg1"/>
              </a:solidFill>
            </a:endParaRPr>
          </a:p>
        </p:txBody>
      </p:sp>
    </p:spTree>
    <p:extLst>
      <p:ext uri="{BB962C8B-B14F-4D97-AF65-F5344CB8AC3E}">
        <p14:creationId xmlns:p14="http://schemas.microsoft.com/office/powerpoint/2010/main" val="2047538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Managing the Aggressive</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181900" y="1496506"/>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This is a tough one. Aggressive communicators are notoriously difficult to work with. If you are unable to help them adjust their style, then prepare yourself for their blunt tone and unpleasant delivery.</a:t>
            </a:r>
          </a:p>
          <a:p>
            <a:pPr marL="1600200" lvl="2" indent="-457200" fontAlgn="base">
              <a:buFont typeface="Wingdings" pitchFamily="2" charset="2"/>
              <a:buChar char="Ø"/>
            </a:pPr>
            <a:r>
              <a:rPr lang="en-GB" sz="2400" dirty="0">
                <a:solidFill>
                  <a:schemeClr val="bg1"/>
                </a:solidFill>
              </a:rPr>
              <a:t>If you are in a position that you can advise the person on their behaviour, introducing them to the communication styles, and the advice given above on adjusting it, could be a fruitful conversation.</a:t>
            </a:r>
          </a:p>
          <a:p>
            <a:pPr marL="2057400" lvl="3" indent="-457200" fontAlgn="base">
              <a:buFont typeface="Wingdings" pitchFamily="2" charset="2"/>
              <a:buChar char="Ø"/>
            </a:pPr>
            <a:r>
              <a:rPr lang="en-GB" sz="2200" dirty="0">
                <a:solidFill>
                  <a:schemeClr val="bg1"/>
                </a:solidFill>
              </a:rPr>
              <a:t>Top tip: closed door discussion using the assertive style of how they make you feel.</a:t>
            </a:r>
          </a:p>
          <a:p>
            <a:pPr marL="1600200" lvl="2" indent="-457200" fontAlgn="base">
              <a:buFont typeface="Wingdings" pitchFamily="2" charset="2"/>
              <a:buChar char="Ø"/>
            </a:pPr>
            <a:r>
              <a:rPr lang="en-GB" sz="2400" dirty="0">
                <a:solidFill>
                  <a:schemeClr val="bg1"/>
                </a:solidFill>
              </a:rPr>
              <a:t>Get them down to business immediately, and try to streamline the conversation so that it doesn’t wander off into unpleasant or irrelevant topics.</a:t>
            </a:r>
          </a:p>
        </p:txBody>
      </p:sp>
    </p:spTree>
    <p:extLst>
      <p:ext uri="{BB962C8B-B14F-4D97-AF65-F5344CB8AC3E}">
        <p14:creationId xmlns:p14="http://schemas.microsoft.com/office/powerpoint/2010/main" val="3800636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118198" y="1090455"/>
            <a:ext cx="11235143" cy="3864988"/>
          </a:xfrm>
        </p:spPr>
        <p:txBody>
          <a:bodyPr wrap="square">
            <a:noAutofit/>
          </a:bodyPr>
          <a:lstStyle/>
          <a:p>
            <a:pPr marL="457200" lvl="1" indent="0">
              <a:buNone/>
            </a:pPr>
            <a:endParaRPr lang="en-GB" sz="1800" dirty="0">
              <a:solidFill>
                <a:schemeClr val="bg1"/>
              </a:solidFill>
            </a:endParaRPr>
          </a:p>
          <a:p>
            <a:pPr marL="1600200" lvl="2" indent="-457200" fontAlgn="base">
              <a:buFont typeface="Wingdings" pitchFamily="2" charset="2"/>
              <a:buChar char="Ø"/>
            </a:pPr>
            <a:r>
              <a:rPr lang="en-GB" sz="1800" dirty="0">
                <a:solidFill>
                  <a:schemeClr val="bg1"/>
                </a:solidFill>
              </a:rPr>
              <a:t>This type of communication is also known as the submissive communication style. Another way of describing it is the "people-pleaser" type and is generally a response to the aggressive style.</a:t>
            </a:r>
          </a:p>
          <a:p>
            <a:pPr marL="1600200" lvl="2" indent="-457200" fontAlgn="base">
              <a:buFont typeface="Wingdings" pitchFamily="2" charset="2"/>
              <a:buChar char="Ø"/>
            </a:pPr>
            <a:r>
              <a:rPr lang="en-GB" sz="1800" dirty="0">
                <a:solidFill>
                  <a:schemeClr val="bg1"/>
                </a:solidFill>
              </a:rPr>
              <a:t>This type of communication is self-effacing, conflict-avoidant, and easy-going.</a:t>
            </a:r>
          </a:p>
          <a:p>
            <a:pPr marL="1600200" lvl="2" indent="-457200" fontAlgn="base">
              <a:buFont typeface="Wingdings" pitchFamily="2" charset="2"/>
              <a:buChar char="Ø"/>
            </a:pPr>
            <a:r>
              <a:rPr lang="en-GB" sz="1800" dirty="0">
                <a:solidFill>
                  <a:schemeClr val="bg1"/>
                </a:solidFill>
              </a:rPr>
              <a:t>That’s not to say that a passive communicator is always happy - in fact, this style of communication can lead to resentment building up over time because the person is unable to clearly communicate their opinions, needs, and wants.</a:t>
            </a:r>
          </a:p>
          <a:p>
            <a:pPr marL="1600200" lvl="2" indent="-457200" fontAlgn="base">
              <a:buFont typeface="Wingdings" pitchFamily="2" charset="2"/>
              <a:buChar char="Ø"/>
            </a:pPr>
            <a:r>
              <a:rPr lang="en-GB" sz="1800" dirty="0">
                <a:solidFill>
                  <a:schemeClr val="bg1"/>
                </a:solidFill>
              </a:rPr>
              <a:t>Passive communicators tend to step back and let other, more assertive or aggressive, people lead the way.</a:t>
            </a:r>
          </a:p>
          <a:p>
            <a:pPr marL="1600200" lvl="2" indent="-457200" fontAlgn="base">
              <a:buFont typeface="Wingdings" pitchFamily="2" charset="2"/>
              <a:buChar char="Ø"/>
            </a:pPr>
            <a:r>
              <a:rPr lang="en-GB" sz="1800" dirty="0">
                <a:solidFill>
                  <a:schemeClr val="bg1"/>
                </a:solidFill>
              </a:rPr>
              <a:t>They can find it difficult to effectively express themselves, and want to avoid confrontation at all costs. This can directly lead to their good ideas never being heard, or for miscommunications to come up.</a:t>
            </a:r>
          </a:p>
          <a:p>
            <a:pPr marL="1600200" lvl="2" indent="-457200" fontAlgn="base">
              <a:buFont typeface="Wingdings" pitchFamily="2" charset="2"/>
              <a:buChar char="Ø"/>
            </a:pPr>
            <a:r>
              <a:rPr lang="en-GB" sz="1800" dirty="0">
                <a:solidFill>
                  <a:schemeClr val="bg1"/>
                </a:solidFill>
              </a:rPr>
              <a:t>In business, this style of communication can be used in reaction to aggressive communication, especially when handling a client or other person with whom other styles of communication are not working.</a:t>
            </a:r>
          </a:p>
          <a:p>
            <a:pPr marL="1600200" lvl="2" indent="-457200" fontAlgn="base">
              <a:buFont typeface="Wingdings" pitchFamily="2" charset="2"/>
              <a:buChar char="Ø"/>
            </a:pPr>
            <a:r>
              <a:rPr lang="en-GB" sz="1800" dirty="0">
                <a:solidFill>
                  <a:schemeClr val="bg1"/>
                </a:solidFill>
              </a:rPr>
              <a:t>However, within a team or department, managers should work to help passive communicators access a more assertive style, so their valuable insights and ideas do not get passed over.</a:t>
            </a:r>
            <a:endParaRPr lang="en-GB" sz="1600" dirty="0">
              <a:solidFill>
                <a:schemeClr val="bg1"/>
              </a:solidFill>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Passive Style</a:t>
            </a:r>
          </a:p>
        </p:txBody>
      </p:sp>
    </p:spTree>
    <p:extLst>
      <p:ext uri="{BB962C8B-B14F-4D97-AF65-F5344CB8AC3E}">
        <p14:creationId xmlns:p14="http://schemas.microsoft.com/office/powerpoint/2010/main" val="5719038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Adjusting your style to </a:t>
            </a:r>
          </a:p>
          <a:p>
            <a:pPr algn="ctr"/>
            <a:r>
              <a:rPr lang="en-GB" sz="4400" dirty="0"/>
              <a:t>communicate better</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391762" y="1691379"/>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Be confident in the value of your contributions. Start small and build your confidence.</a:t>
            </a:r>
          </a:p>
          <a:p>
            <a:pPr marL="1600200" lvl="2" indent="-457200" fontAlgn="base">
              <a:buFont typeface="Wingdings" pitchFamily="2" charset="2"/>
              <a:buChar char="Ø"/>
            </a:pPr>
            <a:r>
              <a:rPr lang="en-GB" sz="2400" dirty="0">
                <a:solidFill>
                  <a:schemeClr val="bg1"/>
                </a:solidFill>
              </a:rPr>
              <a:t>Learn the value of "No". You can only take on so much work, and being able to set healthy workplace boundaries will help you be able to make sure your plate is not being overloaded by those looking to take advantage of your people-pleasing nature.</a:t>
            </a:r>
          </a:p>
          <a:p>
            <a:pPr marL="1600200" lvl="2" indent="-457200" fontAlgn="base">
              <a:buFont typeface="Wingdings" pitchFamily="2" charset="2"/>
              <a:buChar char="Ø"/>
            </a:pPr>
            <a:r>
              <a:rPr lang="en-GB" sz="2400" dirty="0">
                <a:solidFill>
                  <a:schemeClr val="bg1"/>
                </a:solidFill>
              </a:rPr>
              <a:t>You’re already good at compromise, but make sure that you are not compromising everything. Look for solutions where everyone can win. </a:t>
            </a:r>
          </a:p>
        </p:txBody>
      </p:sp>
    </p:spTree>
    <p:extLst>
      <p:ext uri="{BB962C8B-B14F-4D97-AF65-F5344CB8AC3E}">
        <p14:creationId xmlns:p14="http://schemas.microsoft.com/office/powerpoint/2010/main" val="1343256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Managing the Passive</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181900" y="1496506"/>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Directly ask their opinions on subjects. Give them space within the conversation to offer their views, and allow them the time to properly express them.</a:t>
            </a:r>
          </a:p>
          <a:p>
            <a:pPr marL="1600200" lvl="2" indent="-457200" fontAlgn="base">
              <a:buFont typeface="Wingdings" pitchFamily="2" charset="2"/>
              <a:buChar char="Ø"/>
            </a:pPr>
            <a:r>
              <a:rPr lang="en-GB" sz="2400" dirty="0">
                <a:solidFill>
                  <a:schemeClr val="bg1"/>
                </a:solidFill>
              </a:rPr>
              <a:t>Do not dismiss their ideas. They are working hard to build their confidence, if an idea won’t work, point out the value of the idea and highlight the positive aspects of it, rather than cutting them down with a short "Well, that won’t work."</a:t>
            </a:r>
          </a:p>
          <a:p>
            <a:pPr marL="1600200" lvl="2" indent="-457200" fontAlgn="base">
              <a:buFont typeface="Wingdings" pitchFamily="2" charset="2"/>
              <a:buChar char="Ø"/>
            </a:pPr>
            <a:r>
              <a:rPr lang="en-GB" sz="2400" dirty="0">
                <a:solidFill>
                  <a:schemeClr val="bg1"/>
                </a:solidFill>
              </a:rPr>
              <a:t>Keep conversations positive and solution-oriented. Don’t be angry or confrontational, that will cause them to shut down completely.</a:t>
            </a:r>
          </a:p>
        </p:txBody>
      </p:sp>
    </p:spTree>
    <p:extLst>
      <p:ext uri="{BB962C8B-B14F-4D97-AF65-F5344CB8AC3E}">
        <p14:creationId xmlns:p14="http://schemas.microsoft.com/office/powerpoint/2010/main" val="1015333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442195" y="1259610"/>
            <a:ext cx="11235143" cy="3864988"/>
          </a:xfrm>
        </p:spPr>
        <p:txBody>
          <a:bodyPr wrap="square">
            <a:noAutofit/>
          </a:bodyPr>
          <a:lstStyle/>
          <a:p>
            <a:pPr marL="457200" lvl="1" indent="0">
              <a:buNone/>
            </a:pPr>
            <a:r>
              <a:rPr lang="en-GB" sz="2000" dirty="0">
                <a:solidFill>
                  <a:schemeClr val="bg1"/>
                </a:solidFill>
              </a:rPr>
              <a:t>This is an inappropriate and toxic communication style:</a:t>
            </a:r>
          </a:p>
          <a:p>
            <a:pPr marL="457200" lvl="1" indent="0">
              <a:buNone/>
            </a:pPr>
            <a:endParaRPr lang="en-GB" sz="2000" dirty="0">
              <a:solidFill>
                <a:schemeClr val="bg1"/>
              </a:solidFill>
            </a:endParaRPr>
          </a:p>
          <a:p>
            <a:pPr marL="1600200" lvl="2" indent="-457200" fontAlgn="base">
              <a:buFont typeface="Wingdings" pitchFamily="2" charset="2"/>
              <a:buChar char="Ø"/>
            </a:pPr>
            <a:r>
              <a:rPr lang="en-GB" dirty="0">
                <a:solidFill>
                  <a:schemeClr val="bg1"/>
                </a:solidFill>
              </a:rPr>
              <a:t>The passive exists on the surface, while the aggressive simmers beneath.</a:t>
            </a:r>
          </a:p>
          <a:p>
            <a:pPr marL="1600200" lvl="2" indent="-457200" fontAlgn="base">
              <a:buFont typeface="Wingdings" pitchFamily="2" charset="2"/>
              <a:buChar char="Ø"/>
            </a:pPr>
            <a:r>
              <a:rPr lang="en-GB" dirty="0">
                <a:solidFill>
                  <a:schemeClr val="bg1"/>
                </a:solidFill>
              </a:rPr>
              <a:t>Outwardly, the communicator seems sweet and easy-going, but they are operating from a place of anger and resentment.</a:t>
            </a:r>
          </a:p>
          <a:p>
            <a:pPr marL="1600200" lvl="2" indent="-457200" fontAlgn="base">
              <a:buFont typeface="Wingdings" pitchFamily="2" charset="2"/>
              <a:buChar char="Ø"/>
            </a:pPr>
            <a:r>
              <a:rPr lang="en-GB" dirty="0">
                <a:solidFill>
                  <a:schemeClr val="bg1"/>
                </a:solidFill>
              </a:rPr>
              <a:t>This bubbles up and can be shown through using sarcasm, being patronizing, starting rumours, or gossiping.</a:t>
            </a:r>
          </a:p>
          <a:p>
            <a:pPr marL="1600200" lvl="2" indent="-457200" fontAlgn="base">
              <a:buFont typeface="Wingdings" pitchFamily="2" charset="2"/>
              <a:buChar char="Ø"/>
            </a:pPr>
            <a:r>
              <a:rPr lang="en-GB" dirty="0">
                <a:solidFill>
                  <a:schemeClr val="bg1"/>
                </a:solidFill>
              </a:rPr>
              <a:t>Their frustration comes out through these indirect routes, but they will have the same effect as someone who is straightforwardly aggressive; colleagues will not want to work with them.</a:t>
            </a:r>
          </a:p>
          <a:p>
            <a:pPr marL="1600200" lvl="2" indent="-457200" fontAlgn="base">
              <a:buFont typeface="Wingdings" pitchFamily="2" charset="2"/>
              <a:buChar char="Ø"/>
            </a:pPr>
            <a:r>
              <a:rPr lang="en-GB" dirty="0">
                <a:solidFill>
                  <a:schemeClr val="bg1"/>
                </a:solidFill>
              </a:rPr>
              <a:t>This style tends to be very toxic in the workplace, spreading discontent and resentment throughout the team or department.</a:t>
            </a:r>
            <a:r>
              <a:rPr lang="en-GB" sz="1800" dirty="0">
                <a:solidFill>
                  <a:schemeClr val="bg1"/>
                </a:solidFill>
              </a:rPr>
              <a:t> </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Passive-Aggressive Style</a:t>
            </a:r>
          </a:p>
        </p:txBody>
      </p:sp>
    </p:spTree>
    <p:extLst>
      <p:ext uri="{BB962C8B-B14F-4D97-AF65-F5344CB8AC3E}">
        <p14:creationId xmlns:p14="http://schemas.microsoft.com/office/powerpoint/2010/main" val="223910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Adjusting your style to </a:t>
            </a:r>
          </a:p>
          <a:p>
            <a:pPr algn="ctr"/>
            <a:r>
              <a:rPr lang="en-GB" sz="4400" dirty="0"/>
              <a:t>communicate better</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391762" y="1691379"/>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Pinpoint where your anger comes from. Do you feel like your team doesn’t listen to you? Do you feel like your contributions are overlooked? Find out the issue, and communicate this with your manager.</a:t>
            </a:r>
          </a:p>
          <a:p>
            <a:pPr marL="1600200" lvl="2" indent="-457200" fontAlgn="base">
              <a:buFont typeface="Wingdings" pitchFamily="2" charset="2"/>
              <a:buChar char="Ø"/>
            </a:pPr>
            <a:r>
              <a:rPr lang="en-GB" sz="2400" dirty="0">
                <a:solidFill>
                  <a:schemeClr val="bg1"/>
                </a:solidFill>
              </a:rPr>
              <a:t>Look at your motivation when communicating. Are you coming from a place of wanting to help solve the problem, or are you lashing out? Adjust how you approach conversations and try to focus on positive, solution-oriented statements instead.</a:t>
            </a:r>
          </a:p>
          <a:p>
            <a:pPr marL="1600200" lvl="2" indent="-457200" fontAlgn="base">
              <a:buFont typeface="Wingdings" pitchFamily="2" charset="2"/>
              <a:buChar char="Ø"/>
            </a:pPr>
            <a:r>
              <a:rPr lang="en-GB" sz="2400" dirty="0">
                <a:solidFill>
                  <a:schemeClr val="bg1"/>
                </a:solidFill>
              </a:rPr>
              <a:t>Understand that business relationships can be complicated. Confidently and consistently approaching conversations in a positive and pleasant manner can improve your work life dramatically. </a:t>
            </a:r>
          </a:p>
        </p:txBody>
      </p:sp>
    </p:spTree>
    <p:extLst>
      <p:ext uri="{BB962C8B-B14F-4D97-AF65-F5344CB8AC3E}">
        <p14:creationId xmlns:p14="http://schemas.microsoft.com/office/powerpoint/2010/main" val="3938677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Managing the Passive-Aggressive</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181900" y="1496506"/>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Try to understand their motivations, if possible. If there is an outside force causing them to communicate this way, then it could be within your power to help solve that problem. Do they consistently use this style when dealing with an aggressive communicator? Does this only happen when they are faced with short deadlines? </a:t>
            </a:r>
          </a:p>
          <a:p>
            <a:pPr marL="1600200" lvl="2" indent="-457200" fontAlgn="base">
              <a:buFont typeface="Wingdings" pitchFamily="2" charset="2"/>
              <a:buChar char="Ø"/>
            </a:pPr>
            <a:r>
              <a:rPr lang="en-GB" sz="2400" dirty="0">
                <a:solidFill>
                  <a:schemeClr val="bg1"/>
                </a:solidFill>
              </a:rPr>
              <a:t>Don’t meet them with the same style. It can be tempting to respond in kind, but that continues an unhealthy cycle of communication. Focus on assertive communication. If you offer responses that highlight their contribution, offer win-win solutions, and do not belittle them, they will see the value of a different type of style.</a:t>
            </a:r>
          </a:p>
          <a:p>
            <a:pPr marL="1600200" lvl="2" indent="-457200" fontAlgn="base">
              <a:buFont typeface="Wingdings" pitchFamily="2" charset="2"/>
              <a:buChar char="Ø"/>
            </a:pPr>
            <a:r>
              <a:rPr lang="en-GB" sz="2400" dirty="0">
                <a:solidFill>
                  <a:schemeClr val="bg1"/>
                </a:solidFill>
              </a:rPr>
              <a:t>Focus on their message and rephrase it in an assertive manner. Change the tone while demonstrating the communication style you would prefer their message to be delivered in.</a:t>
            </a:r>
          </a:p>
        </p:txBody>
      </p:sp>
    </p:spTree>
    <p:extLst>
      <p:ext uri="{BB962C8B-B14F-4D97-AF65-F5344CB8AC3E}">
        <p14:creationId xmlns:p14="http://schemas.microsoft.com/office/powerpoint/2010/main" val="1345567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313070" y="1345287"/>
            <a:ext cx="11945437" cy="3864988"/>
          </a:xfrm>
        </p:spPr>
        <p:txBody>
          <a:bodyPr wrap="square">
            <a:noAutofit/>
          </a:bodyPr>
          <a:lstStyle/>
          <a:p>
            <a:pPr marL="457200" lvl="1" indent="0">
              <a:buNone/>
            </a:pPr>
            <a:endParaRPr lang="en-GB" sz="2000" dirty="0">
              <a:solidFill>
                <a:schemeClr val="bg1"/>
              </a:solidFill>
            </a:endParaRPr>
          </a:p>
          <a:p>
            <a:pPr marL="1600200" lvl="2" indent="-457200" fontAlgn="base">
              <a:buFont typeface="Wingdings" pitchFamily="2" charset="2"/>
              <a:buChar char="Ø"/>
            </a:pPr>
            <a:r>
              <a:rPr lang="en-GB" dirty="0">
                <a:solidFill>
                  <a:schemeClr val="bg1"/>
                </a:solidFill>
              </a:rPr>
              <a:t>This style of communication uses cunning, deceit and influence to control the outcome of the conversation, and thus the actions of the people around them.</a:t>
            </a:r>
          </a:p>
          <a:p>
            <a:pPr marL="1600200" lvl="2" indent="-457200" fontAlgn="base">
              <a:buFont typeface="Wingdings" pitchFamily="2" charset="2"/>
              <a:buChar char="Ø"/>
            </a:pPr>
            <a:r>
              <a:rPr lang="en-GB" dirty="0">
                <a:solidFill>
                  <a:schemeClr val="bg1"/>
                </a:solidFill>
              </a:rPr>
              <a:t>Manipulative communicators rarely say what they mean, instead they will bury their real goals within layers of obfuscation to get their way without the other person even realizing it.</a:t>
            </a:r>
          </a:p>
          <a:p>
            <a:pPr marL="1600200" lvl="2" indent="-457200" fontAlgn="base">
              <a:buFont typeface="Wingdings" pitchFamily="2" charset="2"/>
              <a:buChar char="Ø"/>
            </a:pPr>
            <a:r>
              <a:rPr lang="en-GB" dirty="0">
                <a:solidFill>
                  <a:schemeClr val="bg1"/>
                </a:solidFill>
              </a:rPr>
              <a:t>This style is often characterized as insincere and patronizing, and when people realize that they have been played by a manipulator, they will not respond well to that person in future communications.</a:t>
            </a:r>
          </a:p>
          <a:p>
            <a:pPr marL="1600200" lvl="2" indent="-457200" fontAlgn="base">
              <a:buFont typeface="Wingdings" pitchFamily="2" charset="2"/>
              <a:buChar char="Ø"/>
            </a:pPr>
            <a:r>
              <a:rPr lang="en-GB" dirty="0">
                <a:solidFill>
                  <a:schemeClr val="bg1"/>
                </a:solidFill>
              </a:rPr>
              <a:t>While some manipulation could come in useful in a customer-facing role where there is a need to calm down an irritated client, this style will lead to some clashes within teams or departments if one employee is using it consistently.</a:t>
            </a:r>
          </a:p>
          <a:p>
            <a:pPr marL="1600200" lvl="2" indent="-457200" fontAlgn="base">
              <a:buFont typeface="Wingdings" pitchFamily="2" charset="2"/>
              <a:buChar char="Ø"/>
            </a:pPr>
            <a:r>
              <a:rPr lang="en-GB" dirty="0">
                <a:solidFill>
                  <a:schemeClr val="bg1"/>
                </a:solidFill>
              </a:rPr>
              <a:t>Where possible, a manipulative communicator should be steered into assertive communication.</a:t>
            </a:r>
            <a:endParaRPr lang="en-GB" sz="1800" dirty="0">
              <a:solidFill>
                <a:schemeClr val="bg1"/>
              </a:solidFill>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Manipulative Style</a:t>
            </a:r>
          </a:p>
        </p:txBody>
      </p:sp>
    </p:spTree>
    <p:extLst>
      <p:ext uri="{BB962C8B-B14F-4D97-AF65-F5344CB8AC3E}">
        <p14:creationId xmlns:p14="http://schemas.microsoft.com/office/powerpoint/2010/main" val="9535155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Adjusting your style to </a:t>
            </a:r>
          </a:p>
          <a:p>
            <a:pPr algn="ctr"/>
            <a:r>
              <a:rPr lang="en-GB" sz="4400" dirty="0"/>
              <a:t>communicate better</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391762" y="1691379"/>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Work on being more direct with your wants and needs. Practice asking directly for what you would like, and having grace if the answer is not what you would like.</a:t>
            </a:r>
          </a:p>
          <a:p>
            <a:pPr marL="1600200" lvl="2" indent="-457200" fontAlgn="base">
              <a:buFont typeface="Wingdings" pitchFamily="2" charset="2"/>
              <a:buChar char="Ø"/>
            </a:pPr>
            <a:r>
              <a:rPr lang="en-GB" sz="2400" dirty="0">
                <a:solidFill>
                  <a:schemeClr val="bg1"/>
                </a:solidFill>
              </a:rPr>
              <a:t>Understand that this style of communication quickly breeds resentment among colleagues. As you adjust your style, expect them to be a bit wary of your motivations! Be consistent in your change, and remember to look for solutions that benefit everyone, not just you.</a:t>
            </a:r>
          </a:p>
          <a:p>
            <a:pPr marL="1600200" lvl="2" indent="-457200" fontAlgn="base">
              <a:buFont typeface="Wingdings" pitchFamily="2" charset="2"/>
              <a:buChar char="Ø"/>
            </a:pPr>
            <a:r>
              <a:rPr lang="en-GB" sz="2400" dirty="0">
                <a:solidFill>
                  <a:schemeClr val="bg1"/>
                </a:solidFill>
              </a:rPr>
              <a:t>Stay away from using emotional arguments. Be factual, precise, and direct in your communication.</a:t>
            </a:r>
          </a:p>
        </p:txBody>
      </p:sp>
    </p:spTree>
    <p:extLst>
      <p:ext uri="{BB962C8B-B14F-4D97-AF65-F5344CB8AC3E}">
        <p14:creationId xmlns:p14="http://schemas.microsoft.com/office/powerpoint/2010/main" val="22813625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Managing the Manipulator</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301821" y="1106762"/>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As with an aggressive communicator, you should </a:t>
            </a:r>
            <a:r>
              <a:rPr lang="en-GB" sz="2400" dirty="0" err="1">
                <a:solidFill>
                  <a:schemeClr val="bg1"/>
                </a:solidFill>
              </a:rPr>
              <a:t>endeavor</a:t>
            </a:r>
            <a:r>
              <a:rPr lang="en-GB" sz="2400" dirty="0">
                <a:solidFill>
                  <a:schemeClr val="bg1"/>
                </a:solidFill>
              </a:rPr>
              <a:t> to steer them into assertive communication. You could try redirecting them when they try to use emotional arguments, not allowing them to derail the conversation towards their own goals and doggedly sticking to the topic of the conversation.</a:t>
            </a:r>
          </a:p>
          <a:p>
            <a:pPr marL="1600200" lvl="2" indent="-457200" fontAlgn="base">
              <a:buFont typeface="Wingdings" pitchFamily="2" charset="2"/>
              <a:buChar char="Ø"/>
            </a:pPr>
            <a:r>
              <a:rPr lang="en-GB" sz="2400" dirty="0">
                <a:solidFill>
                  <a:schemeClr val="bg1"/>
                </a:solidFill>
              </a:rPr>
              <a:t>Don’t respond to them with criticism, rather use the assertive restating tactic to clarify what they are saying while demonstrating the way you wish them to say it. You will have to be vigilant with these types of communicators that they do not sneakily introduce their agenda into conversations.</a:t>
            </a:r>
          </a:p>
          <a:p>
            <a:pPr marL="1600200" lvl="2" indent="-457200" fontAlgn="base">
              <a:buFont typeface="Wingdings" pitchFamily="2" charset="2"/>
              <a:buChar char="Ø"/>
            </a:pPr>
            <a:r>
              <a:rPr lang="en-GB" sz="2400" dirty="0">
                <a:solidFill>
                  <a:schemeClr val="bg1"/>
                </a:solidFill>
              </a:rPr>
              <a:t>Use your patience and stay calm during conversations. Stand strong in your convictions and they will see that you are not an effective target for their communication style. By firmly but politely refusing to allow them to manipulate you, they will adjust their approach.</a:t>
            </a:r>
          </a:p>
        </p:txBody>
      </p:sp>
    </p:spTree>
    <p:extLst>
      <p:ext uri="{BB962C8B-B14F-4D97-AF65-F5344CB8AC3E}">
        <p14:creationId xmlns:p14="http://schemas.microsoft.com/office/powerpoint/2010/main" val="38248666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1028700" y="1967266"/>
            <a:ext cx="2628900" cy="2547257"/>
          </a:xfr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kern="1200" dirty="0" err="1">
                <a:solidFill>
                  <a:srgbClr val="FFFFFF"/>
                </a:solidFill>
                <a:latin typeface="+mj-lt"/>
                <a:ea typeface="+mj-ea"/>
                <a:cs typeface="+mj-cs"/>
              </a:rPr>
              <a:t>Recognising</a:t>
            </a:r>
            <a:r>
              <a:rPr lang="en-US" kern="1200" dirty="0">
                <a:solidFill>
                  <a:srgbClr val="FFFFFF"/>
                </a:solidFill>
                <a:latin typeface="+mj-lt"/>
                <a:ea typeface="+mj-ea"/>
                <a:cs typeface="+mj-cs"/>
              </a:rPr>
              <a:t> Communication</a:t>
            </a:r>
          </a:p>
        </p:txBody>
      </p:sp>
      <p:pic>
        <p:nvPicPr>
          <p:cNvPr id="8" name="Content Placeholder 7" descr="Diagram&#10;&#10;Description automatically generated">
            <a:extLst>
              <a:ext uri="{FF2B5EF4-FFF2-40B4-BE49-F238E27FC236}">
                <a16:creationId xmlns:a16="http://schemas.microsoft.com/office/drawing/2014/main" id="{FE13B915-EA5D-8006-1C69-B68A8F27BC04}"/>
              </a:ext>
            </a:extLst>
          </p:cNvPr>
          <p:cNvPicPr>
            <a:picLocks noGrp="1" noChangeAspect="1"/>
          </p:cNvPicPr>
          <p:nvPr>
            <p:ph idx="1"/>
          </p:nvPr>
        </p:nvPicPr>
        <p:blipFill>
          <a:blip r:embed="rId3"/>
          <a:stretch>
            <a:fillRect/>
          </a:stretch>
        </p:blipFill>
        <p:spPr>
          <a:xfrm>
            <a:off x="4777316" y="1020687"/>
            <a:ext cx="6780700" cy="4814296"/>
          </a:xfrm>
          <a:prstGeom prst="rect">
            <a:avLst/>
          </a:prstGeom>
        </p:spPr>
      </p:pic>
    </p:spTree>
    <p:extLst>
      <p:ext uri="{BB962C8B-B14F-4D97-AF65-F5344CB8AC3E}">
        <p14:creationId xmlns:p14="http://schemas.microsoft.com/office/powerpoint/2010/main" val="3957313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‘D’ Style</a:t>
            </a:r>
          </a:p>
        </p:txBody>
      </p:sp>
      <p:sp>
        <p:nvSpPr>
          <p:cNvPr id="4" name="Content Placeholder 3">
            <a:extLst>
              <a:ext uri="{FF2B5EF4-FFF2-40B4-BE49-F238E27FC236}">
                <a16:creationId xmlns:a16="http://schemas.microsoft.com/office/drawing/2014/main" id="{8072BB81-A0D5-4CD3-BD14-86C8A922C0E2}"/>
              </a:ext>
            </a:extLst>
          </p:cNvPr>
          <p:cNvSpPr>
            <a:spLocks noGrp="1"/>
          </p:cNvSpPr>
          <p:nvPr>
            <p:ph idx="1"/>
          </p:nvPr>
        </p:nvSpPr>
        <p:spPr/>
        <p:txBody>
          <a:bodyPr wrap="square"/>
          <a:lstStyle/>
          <a:p>
            <a:r>
              <a:rPr lang="en-US" dirty="0"/>
              <a:t>’D’ STYLE –dominant and driven.</a:t>
            </a:r>
          </a:p>
          <a:p>
            <a:endParaRPr lang="en-US" dirty="0"/>
          </a:p>
          <a:p>
            <a:r>
              <a:rPr lang="en-US" dirty="0"/>
              <a:t>Think of people who communicate in a demanding and direct manner. They’re motivated by power and compelled to win and get results. For a person who is decisive and determined, their goal is to be in control and their most typical way to communicate is to tell others what to do.</a:t>
            </a:r>
          </a:p>
        </p:txBody>
      </p:sp>
    </p:spTree>
    <p:extLst>
      <p:ext uri="{BB962C8B-B14F-4D97-AF65-F5344CB8AC3E}">
        <p14:creationId xmlns:p14="http://schemas.microsoft.com/office/powerpoint/2010/main" val="33467990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‘I’ Style</a:t>
            </a:r>
          </a:p>
        </p:txBody>
      </p:sp>
      <p:sp>
        <p:nvSpPr>
          <p:cNvPr id="4" name="Content Placeholder 3">
            <a:extLst>
              <a:ext uri="{FF2B5EF4-FFF2-40B4-BE49-F238E27FC236}">
                <a16:creationId xmlns:a16="http://schemas.microsoft.com/office/drawing/2014/main" id="{8072BB81-A0D5-4CD3-BD14-86C8A922C0E2}"/>
              </a:ext>
            </a:extLst>
          </p:cNvPr>
          <p:cNvSpPr>
            <a:spLocks noGrp="1"/>
          </p:cNvSpPr>
          <p:nvPr>
            <p:ph idx="1"/>
          </p:nvPr>
        </p:nvSpPr>
        <p:spPr/>
        <p:txBody>
          <a:bodyPr wrap="square"/>
          <a:lstStyle/>
          <a:p>
            <a:r>
              <a:rPr lang="en-US" dirty="0"/>
              <a:t> ‘I’ STYLE –influencing and persuading.</a:t>
            </a:r>
          </a:p>
          <a:p>
            <a:endParaRPr lang="en-US" dirty="0"/>
          </a:p>
          <a:p>
            <a:r>
              <a:rPr lang="en-US" dirty="0"/>
              <a:t>These people are interactive and inspirational. They are motivated by praise and recognition. They’re eager to get the job done, but unlike the hyper-focused Ds they will want to have fun in the process.</a:t>
            </a:r>
          </a:p>
          <a:p>
            <a:endParaRPr lang="en-US" dirty="0"/>
          </a:p>
          <a:p>
            <a:r>
              <a:rPr lang="en-US" dirty="0"/>
              <a:t>Their most likely communication style is to try to influence the other person.</a:t>
            </a:r>
          </a:p>
        </p:txBody>
      </p:sp>
    </p:spTree>
    <p:extLst>
      <p:ext uri="{BB962C8B-B14F-4D97-AF65-F5344CB8AC3E}">
        <p14:creationId xmlns:p14="http://schemas.microsoft.com/office/powerpoint/2010/main" val="25587516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 Style</a:t>
            </a:r>
          </a:p>
        </p:txBody>
      </p:sp>
      <p:sp>
        <p:nvSpPr>
          <p:cNvPr id="4" name="Content Placeholder 3">
            <a:extLst>
              <a:ext uri="{FF2B5EF4-FFF2-40B4-BE49-F238E27FC236}">
                <a16:creationId xmlns:a16="http://schemas.microsoft.com/office/drawing/2014/main" id="{8072BB81-A0D5-4CD3-BD14-86C8A922C0E2}"/>
              </a:ext>
            </a:extLst>
          </p:cNvPr>
          <p:cNvSpPr>
            <a:spLocks noGrp="1"/>
          </p:cNvSpPr>
          <p:nvPr>
            <p:ph idx="1"/>
          </p:nvPr>
        </p:nvSpPr>
        <p:spPr/>
        <p:txBody>
          <a:bodyPr wrap="square"/>
          <a:lstStyle/>
          <a:p>
            <a:r>
              <a:rPr lang="en-US" dirty="0"/>
              <a:t>  ‘S’ STYLE –secure and steady.</a:t>
            </a:r>
          </a:p>
          <a:p>
            <a:endParaRPr lang="en-US" dirty="0"/>
          </a:p>
          <a:p>
            <a:r>
              <a:rPr lang="en-US" dirty="0"/>
              <a:t>These people are stable and supportive. They like to keep themselves on an even keel and make sure everyone is happy. Their preference is to organize everything as they don’t like conflict and want to preserve the status quo. As people who always put others first, their most likely communication style is to listen. </a:t>
            </a:r>
          </a:p>
          <a:p>
            <a:endParaRPr lang="en-US" dirty="0"/>
          </a:p>
          <a:p>
            <a:r>
              <a:rPr lang="en-US" dirty="0"/>
              <a:t>They don’t want to upset the apple cart with a disruptively strong opinion.</a:t>
            </a:r>
          </a:p>
          <a:p>
            <a:endParaRPr lang="en-US" dirty="0"/>
          </a:p>
        </p:txBody>
      </p:sp>
    </p:spTree>
    <p:extLst>
      <p:ext uri="{BB962C8B-B14F-4D97-AF65-F5344CB8AC3E}">
        <p14:creationId xmlns:p14="http://schemas.microsoft.com/office/powerpoint/2010/main" val="2098536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 Style</a:t>
            </a:r>
          </a:p>
        </p:txBody>
      </p:sp>
      <p:sp>
        <p:nvSpPr>
          <p:cNvPr id="4" name="Content Placeholder 3">
            <a:extLst>
              <a:ext uri="{FF2B5EF4-FFF2-40B4-BE49-F238E27FC236}">
                <a16:creationId xmlns:a16="http://schemas.microsoft.com/office/drawing/2014/main" id="{8072BB81-A0D5-4CD3-BD14-86C8A922C0E2}"/>
              </a:ext>
            </a:extLst>
          </p:cNvPr>
          <p:cNvSpPr>
            <a:spLocks noGrp="1"/>
          </p:cNvSpPr>
          <p:nvPr>
            <p:ph idx="1"/>
          </p:nvPr>
        </p:nvSpPr>
        <p:spPr/>
        <p:txBody>
          <a:bodyPr wrap="square"/>
          <a:lstStyle/>
          <a:p>
            <a:r>
              <a:rPr lang="en-US" dirty="0"/>
              <a:t> ‘C’ STYLE –compliant and considered.</a:t>
            </a:r>
          </a:p>
          <a:p>
            <a:endParaRPr lang="en-US" dirty="0"/>
          </a:p>
          <a:p>
            <a:r>
              <a:rPr lang="en-US" dirty="0"/>
              <a:t>Picture people you know who are motivated by processes and procedures. They need to have a system in place and will be keen to point out what the rules are. Because they are conscientious and detailed, quality is very important to them. </a:t>
            </a:r>
          </a:p>
          <a:p>
            <a:endParaRPr lang="en-US" dirty="0"/>
          </a:p>
          <a:p>
            <a:r>
              <a:rPr lang="en-US" dirty="0"/>
              <a:t>Their preference is to communicate in writing, as this allows them to take their time and be accurate and precise</a:t>
            </a:r>
          </a:p>
        </p:txBody>
      </p:sp>
    </p:spTree>
    <p:extLst>
      <p:ext uri="{BB962C8B-B14F-4D97-AF65-F5344CB8AC3E}">
        <p14:creationId xmlns:p14="http://schemas.microsoft.com/office/powerpoint/2010/main" val="1387283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FC14050-3111-A0DD-5B49-FFE340084791}"/>
              </a:ext>
            </a:extLst>
          </p:cNvPr>
          <p:cNvSpPr txBox="1">
            <a:spLocks/>
          </p:cNvSpPr>
          <p:nvPr/>
        </p:nvSpPr>
        <p:spPr>
          <a:xfrm>
            <a:off x="7464614" y="1783959"/>
            <a:ext cx="4087306" cy="2889114"/>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a:solidFill>
                  <a:schemeClr val="tx1"/>
                </a:solidFill>
                <a:latin typeface="+mj-lt"/>
                <a:ea typeface="+mj-ea"/>
                <a:cs typeface="+mj-cs"/>
              </a:rPr>
              <a:t>DISC in Real Life</a:t>
            </a:r>
          </a:p>
        </p:txBody>
      </p:sp>
      <p:sp>
        <p:nvSpPr>
          <p:cNvPr id="12" name="Freeform: Shape 11">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6" descr="A group of people standing in a hallway&#10;&#10;Description automatically generated with medium confidence">
            <a:extLst>
              <a:ext uri="{FF2B5EF4-FFF2-40B4-BE49-F238E27FC236}">
                <a16:creationId xmlns:a16="http://schemas.microsoft.com/office/drawing/2014/main" id="{1612C45F-738B-541A-CA36-DCB231AB7121}"/>
              </a:ext>
            </a:extLst>
          </p:cNvPr>
          <p:cNvPicPr>
            <a:picLocks noGrp="1" noChangeAspect="1"/>
          </p:cNvPicPr>
          <p:nvPr>
            <p:ph idx="1"/>
          </p:nvPr>
        </p:nvPicPr>
        <p:blipFill rotWithShape="1">
          <a:blip r:embed="rId3"/>
          <a:srcRect t="332" r="-2" b="1380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833105874"/>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5">
            <a:extLst>
              <a:ext uri="{FF2B5EF4-FFF2-40B4-BE49-F238E27FC236}">
                <a16:creationId xmlns:a16="http://schemas.microsoft.com/office/drawing/2014/main" id="{93062723-6941-4ABE-8146-AC6FA530B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0" name="Rectangle 37">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4440602"/>
            <a:ext cx="3093720" cy="164592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chemeClr val="tx1"/>
                </a:solidFill>
                <a:latin typeface="+mj-lt"/>
                <a:ea typeface="+mj-ea"/>
                <a:cs typeface="+mj-cs"/>
              </a:rPr>
              <a:t>Exercise</a:t>
            </a:r>
          </a:p>
        </p:txBody>
      </p:sp>
      <p:pic>
        <p:nvPicPr>
          <p:cNvPr id="10" name="Picture 9" descr="A person in a suit&#10;&#10;Description automatically generated with medium confidence">
            <a:extLst>
              <a:ext uri="{FF2B5EF4-FFF2-40B4-BE49-F238E27FC236}">
                <a16:creationId xmlns:a16="http://schemas.microsoft.com/office/drawing/2014/main" id="{39C3C544-6905-C0C9-3437-27FED9BFFA39}"/>
              </a:ext>
            </a:extLst>
          </p:cNvPr>
          <p:cNvPicPr>
            <a:picLocks noChangeAspect="1"/>
          </p:cNvPicPr>
          <p:nvPr/>
        </p:nvPicPr>
        <p:blipFill rotWithShape="1">
          <a:blip r:embed="rId3"/>
          <a:srcRect l="39725" r="3" b="3"/>
          <a:stretch/>
        </p:blipFill>
        <p:spPr>
          <a:xfrm>
            <a:off x="20" y="-13"/>
            <a:ext cx="2926060" cy="4005072"/>
          </a:xfrm>
          <a:prstGeom prst="rect">
            <a:avLst/>
          </a:prstGeom>
        </p:spPr>
      </p:pic>
      <p:pic>
        <p:nvPicPr>
          <p:cNvPr id="14" name="Picture 13" descr="A picture containing person, person, wearing, smiling&#10;&#10;Description automatically generated">
            <a:extLst>
              <a:ext uri="{FF2B5EF4-FFF2-40B4-BE49-F238E27FC236}">
                <a16:creationId xmlns:a16="http://schemas.microsoft.com/office/drawing/2014/main" id="{EAEA9C4B-A4B2-451A-D369-1752276E5984}"/>
              </a:ext>
            </a:extLst>
          </p:cNvPr>
          <p:cNvPicPr>
            <a:picLocks noChangeAspect="1"/>
          </p:cNvPicPr>
          <p:nvPr/>
        </p:nvPicPr>
        <p:blipFill rotWithShape="1">
          <a:blip r:embed="rId4"/>
          <a:srcRect l="7230" r="3" b="3"/>
          <a:stretch/>
        </p:blipFill>
        <p:spPr>
          <a:xfrm>
            <a:off x="3077487" y="8"/>
            <a:ext cx="2935224" cy="4005067"/>
          </a:xfrm>
          <a:prstGeom prst="rect">
            <a:avLst/>
          </a:prstGeom>
        </p:spPr>
      </p:pic>
      <p:pic>
        <p:nvPicPr>
          <p:cNvPr id="8" name="Picture 7" descr="A person with the mouth open&#10;&#10;Description automatically generated with medium confidence">
            <a:extLst>
              <a:ext uri="{FF2B5EF4-FFF2-40B4-BE49-F238E27FC236}">
                <a16:creationId xmlns:a16="http://schemas.microsoft.com/office/drawing/2014/main" id="{B6C01E7F-D784-3119-A649-AB22C8298594}"/>
              </a:ext>
            </a:extLst>
          </p:cNvPr>
          <p:cNvPicPr>
            <a:picLocks noChangeAspect="1"/>
          </p:cNvPicPr>
          <p:nvPr/>
        </p:nvPicPr>
        <p:blipFill rotWithShape="1">
          <a:blip r:embed="rId5"/>
          <a:srcRect l="2520" r="19100" b="3"/>
          <a:stretch/>
        </p:blipFill>
        <p:spPr>
          <a:xfrm>
            <a:off x="6174474" y="13"/>
            <a:ext cx="2935224" cy="4005071"/>
          </a:xfrm>
          <a:prstGeom prst="rect">
            <a:avLst/>
          </a:prstGeom>
        </p:spPr>
      </p:pic>
      <p:sp>
        <p:nvSpPr>
          <p:cNvPr id="51" name="Rectangle 39">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2" name="Rectangle 41">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112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Content Placeholder 32">
            <a:extLst>
              <a:ext uri="{FF2B5EF4-FFF2-40B4-BE49-F238E27FC236}">
                <a16:creationId xmlns:a16="http://schemas.microsoft.com/office/drawing/2014/main" id="{8522920A-83C0-7E23-CA62-60DDB8853025}"/>
              </a:ext>
            </a:extLst>
          </p:cNvPr>
          <p:cNvSpPr>
            <a:spLocks noGrp="1"/>
          </p:cNvSpPr>
          <p:nvPr>
            <p:ph idx="1"/>
          </p:nvPr>
        </p:nvSpPr>
        <p:spPr>
          <a:xfrm>
            <a:off x="4380266" y="4440602"/>
            <a:ext cx="7104188" cy="1645920"/>
          </a:xfrm>
        </p:spPr>
        <p:txBody>
          <a:bodyPr vert="horz" lIns="91440" tIns="45720" rIns="91440" bIns="45720" rtlCol="0" anchor="ctr">
            <a:normAutofit/>
          </a:bodyPr>
          <a:lstStyle/>
          <a:p>
            <a:pPr indent="-228600">
              <a:buFont typeface="Arial" panose="020B0604020202020204" pitchFamily="34" charset="0"/>
              <a:buChar char="•"/>
            </a:pPr>
            <a:r>
              <a:rPr lang="en-US" dirty="0">
                <a:solidFill>
                  <a:schemeClr val="tx1"/>
                </a:solidFill>
              </a:rPr>
              <a:t>Match the faces to DISC</a:t>
            </a:r>
          </a:p>
        </p:txBody>
      </p:sp>
      <p:pic>
        <p:nvPicPr>
          <p:cNvPr id="26" name="Picture 25" descr="A picture containing clothing, person, person, wearing&#10;&#10;Description automatically generated">
            <a:extLst>
              <a:ext uri="{FF2B5EF4-FFF2-40B4-BE49-F238E27FC236}">
                <a16:creationId xmlns:a16="http://schemas.microsoft.com/office/drawing/2014/main" id="{CA7C1E7F-5733-A8D0-0712-2182B3C7EC36}"/>
              </a:ext>
            </a:extLst>
          </p:cNvPr>
          <p:cNvPicPr>
            <a:picLocks noChangeAspect="1"/>
          </p:cNvPicPr>
          <p:nvPr/>
        </p:nvPicPr>
        <p:blipFill>
          <a:blip r:embed="rId6"/>
          <a:stretch>
            <a:fillRect/>
          </a:stretch>
        </p:blipFill>
        <p:spPr>
          <a:xfrm>
            <a:off x="9230444" y="0"/>
            <a:ext cx="2960729" cy="4005059"/>
          </a:xfrm>
          <a:prstGeom prst="rect">
            <a:avLst/>
          </a:prstGeom>
        </p:spPr>
      </p:pic>
    </p:spTree>
    <p:extLst>
      <p:ext uri="{BB962C8B-B14F-4D97-AF65-F5344CB8AC3E}">
        <p14:creationId xmlns:p14="http://schemas.microsoft.com/office/powerpoint/2010/main" val="34857009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Question marks in a line and one question mark is lit">
            <a:extLst>
              <a:ext uri="{FF2B5EF4-FFF2-40B4-BE49-F238E27FC236}">
                <a16:creationId xmlns:a16="http://schemas.microsoft.com/office/drawing/2014/main" id="{7739AEF9-A60C-E3CF-7716-6793D759206F}"/>
              </a:ext>
            </a:extLst>
          </p:cNvPr>
          <p:cNvPicPr>
            <a:picLocks noChangeAspect="1"/>
          </p:cNvPicPr>
          <p:nvPr/>
        </p:nvPicPr>
        <p:blipFill rotWithShape="1">
          <a:blip r:embed="rId2"/>
          <a:srcRect t="2205" r="23298" b="6886"/>
          <a:stretch/>
        </p:blipFill>
        <p:spPr>
          <a:xfrm>
            <a:off x="3523488" y="10"/>
            <a:ext cx="8668512" cy="6857990"/>
          </a:xfrm>
          <a:prstGeom prst="rect">
            <a:avLst/>
          </a:prstGeom>
        </p:spPr>
      </p:pic>
      <p:sp>
        <p:nvSpPr>
          <p:cNvPr id="24"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95BD6F1B-2BD4-EFB7-AD5A-BD37839E820C}"/>
              </a:ext>
            </a:extLst>
          </p:cNvPr>
          <p:cNvSpPr txBox="1">
            <a:spLocks/>
          </p:cNvSpPr>
          <p:nvPr/>
        </p:nvSpPr>
        <p:spPr>
          <a:xfrm>
            <a:off x="477981" y="1122363"/>
            <a:ext cx="4023360" cy="3204134"/>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a:solidFill>
                  <a:schemeClr val="tx1"/>
                </a:solidFill>
                <a:latin typeface="+mj-lt"/>
                <a:ea typeface="+mj-ea"/>
                <a:cs typeface="+mj-cs"/>
              </a:rPr>
              <a:t>Questions?</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731773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831</TotalTime>
  <Words>2749</Words>
  <Application>Microsoft Macintosh PowerPoint</Application>
  <PresentationFormat>Widescreen</PresentationFormat>
  <Paragraphs>187</Paragraphs>
  <Slides>31</Slides>
  <Notes>25</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31</vt:i4>
      </vt:variant>
    </vt:vector>
  </HeadingPairs>
  <TitlesOfParts>
    <vt:vector size="58" baseType="lpstr">
      <vt:lpstr>Arial</vt:lpstr>
      <vt:lpstr>Calibri</vt:lpstr>
      <vt:lpstr>Calibri Light</vt:lpstr>
      <vt:lpstr>Cambria Math</vt:lpstr>
      <vt:lpstr>Lato</vt:lpstr>
      <vt:lpstr>museosans-300</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57</cp:revision>
  <dcterms:created xsi:type="dcterms:W3CDTF">2021-03-09T15:35:42Z</dcterms:created>
  <dcterms:modified xsi:type="dcterms:W3CDTF">2022-10-17T13:01:58Z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