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66" r:id="rId2"/>
    <p:sldId id="274" r:id="rId3"/>
    <p:sldId id="358" r:id="rId4"/>
    <p:sldId id="332" r:id="rId5"/>
    <p:sldId id="446" r:id="rId6"/>
    <p:sldId id="327" r:id="rId7"/>
    <p:sldId id="447" r:id="rId8"/>
    <p:sldId id="444" r:id="rId9"/>
    <p:sldId id="399" r:id="rId10"/>
    <p:sldId id="445" r:id="rId11"/>
    <p:sldId id="360" r:id="rId12"/>
    <p:sldId id="359" r:id="rId13"/>
    <p:sldId id="380" r:id="rId14"/>
    <p:sldId id="439" r:id="rId15"/>
    <p:sldId id="381" r:id="rId16"/>
    <p:sldId id="382" r:id="rId17"/>
    <p:sldId id="385" r:id="rId18"/>
    <p:sldId id="384" r:id="rId19"/>
    <p:sldId id="383" r:id="rId20"/>
    <p:sldId id="441" r:id="rId21"/>
    <p:sldId id="448" r:id="rId22"/>
    <p:sldId id="449" r:id="rId23"/>
    <p:sldId id="386" r:id="rId24"/>
    <p:sldId id="388" r:id="rId25"/>
    <p:sldId id="314" r:id="rId26"/>
    <p:sldId id="316" r:id="rId27"/>
    <p:sldId id="389" r:id="rId28"/>
    <p:sldId id="353" r:id="rId29"/>
    <p:sldId id="391" r:id="rId30"/>
    <p:sldId id="307" r:id="rId31"/>
    <p:sldId id="312" r:id="rId32"/>
  </p:sldIdLst>
  <p:sldSz cx="12192000" cy="6858000"/>
  <p:notesSz cx="6886575" cy="100171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86" autoAdjust="0"/>
    <p:restoredTop sz="94660"/>
  </p:normalViewPr>
  <p:slideViewPr>
    <p:cSldViewPr snapToGrid="0" showGuides="1">
      <p:cViewPr varScale="1">
        <p:scale>
          <a:sx n="105" d="100"/>
          <a:sy n="105" d="100"/>
        </p:scale>
        <p:origin x="846" y="11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65E2C-EF9F-1403-DC0E-34F1BB1AE49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DC11B1D-4AE7-79B7-A579-D3D6C4B46C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501B868-E0EF-A705-E1D1-9D33A95ECD04}"/>
              </a:ext>
            </a:extLst>
          </p:cNvPr>
          <p:cNvSpPr>
            <a:spLocks noGrp="1"/>
          </p:cNvSpPr>
          <p:nvPr>
            <p:ph type="dt" sz="half" idx="10"/>
          </p:nvPr>
        </p:nvSpPr>
        <p:spPr/>
        <p:txBody>
          <a:bodyPr/>
          <a:lstStyle/>
          <a:p>
            <a:fld id="{0148937A-5FC1-49C6-894A-22D11D71FDAA}" type="datetimeFigureOut">
              <a:rPr lang="en-GB" smtClean="0"/>
              <a:t>16/09/2026</a:t>
            </a:fld>
            <a:endParaRPr lang="en-GB"/>
          </a:p>
        </p:txBody>
      </p:sp>
      <p:sp>
        <p:nvSpPr>
          <p:cNvPr id="5" name="Footer Placeholder 4">
            <a:extLst>
              <a:ext uri="{FF2B5EF4-FFF2-40B4-BE49-F238E27FC236}">
                <a16:creationId xmlns:a16="http://schemas.microsoft.com/office/drawing/2014/main" id="{BD385A0A-5562-AAAC-6F87-4202B5403A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26AC63-77DF-552E-C4FD-BD1C7AD8185C}"/>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4264936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7D72D-B730-D4A0-0DCD-3B1D9688766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126385-B964-AEC3-DB48-EB54B784621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78DD3A-C4D5-B8DA-F40C-FE45CB7C7FDD}"/>
              </a:ext>
            </a:extLst>
          </p:cNvPr>
          <p:cNvSpPr>
            <a:spLocks noGrp="1"/>
          </p:cNvSpPr>
          <p:nvPr>
            <p:ph type="dt" sz="half" idx="10"/>
          </p:nvPr>
        </p:nvSpPr>
        <p:spPr/>
        <p:txBody>
          <a:bodyPr/>
          <a:lstStyle/>
          <a:p>
            <a:fld id="{0148937A-5FC1-49C6-894A-22D11D71FDAA}" type="datetimeFigureOut">
              <a:rPr lang="en-GB" smtClean="0"/>
              <a:t>16/09/2026</a:t>
            </a:fld>
            <a:endParaRPr lang="en-GB"/>
          </a:p>
        </p:txBody>
      </p:sp>
      <p:sp>
        <p:nvSpPr>
          <p:cNvPr id="5" name="Footer Placeholder 4">
            <a:extLst>
              <a:ext uri="{FF2B5EF4-FFF2-40B4-BE49-F238E27FC236}">
                <a16:creationId xmlns:a16="http://schemas.microsoft.com/office/drawing/2014/main" id="{F7509ECD-ACD2-DC95-F963-4891C33889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50DAD8-178B-6C5E-3830-D07940B37AF2}"/>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2808015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3DC00-9639-854A-0C23-F8571A0DA4B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5CC087F-A8D2-E5C3-A75D-2FDD7B93ED5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658A0C7-7861-866D-1135-FBA3A7217665}"/>
              </a:ext>
            </a:extLst>
          </p:cNvPr>
          <p:cNvSpPr>
            <a:spLocks noGrp="1"/>
          </p:cNvSpPr>
          <p:nvPr>
            <p:ph type="dt" sz="half" idx="10"/>
          </p:nvPr>
        </p:nvSpPr>
        <p:spPr/>
        <p:txBody>
          <a:bodyPr/>
          <a:lstStyle/>
          <a:p>
            <a:fld id="{0148937A-5FC1-49C6-894A-22D11D71FDAA}" type="datetimeFigureOut">
              <a:rPr lang="en-GB" smtClean="0"/>
              <a:t>16/09/2026</a:t>
            </a:fld>
            <a:endParaRPr lang="en-GB"/>
          </a:p>
        </p:txBody>
      </p:sp>
      <p:sp>
        <p:nvSpPr>
          <p:cNvPr id="5" name="Footer Placeholder 4">
            <a:extLst>
              <a:ext uri="{FF2B5EF4-FFF2-40B4-BE49-F238E27FC236}">
                <a16:creationId xmlns:a16="http://schemas.microsoft.com/office/drawing/2014/main" id="{A4CE2869-C5C2-F74C-449F-000C713274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C4F28F-2320-2BFF-E0DB-602C7EB96698}"/>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15750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49CA8-6805-0A77-02CC-B7A101B0C61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D7F8370-B2E6-07EC-6974-382297A70D3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360D4D9-6FFA-57CA-9137-8F8D14DC934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FC70110-0765-5ECD-634C-F648ACBCAAB5}"/>
              </a:ext>
            </a:extLst>
          </p:cNvPr>
          <p:cNvSpPr>
            <a:spLocks noGrp="1"/>
          </p:cNvSpPr>
          <p:nvPr>
            <p:ph type="dt" sz="half" idx="10"/>
          </p:nvPr>
        </p:nvSpPr>
        <p:spPr/>
        <p:txBody>
          <a:bodyPr/>
          <a:lstStyle/>
          <a:p>
            <a:fld id="{0148937A-5FC1-49C6-894A-22D11D71FDAA}" type="datetimeFigureOut">
              <a:rPr lang="en-GB" smtClean="0"/>
              <a:t>16/09/2026</a:t>
            </a:fld>
            <a:endParaRPr lang="en-GB"/>
          </a:p>
        </p:txBody>
      </p:sp>
      <p:sp>
        <p:nvSpPr>
          <p:cNvPr id="6" name="Footer Placeholder 5">
            <a:extLst>
              <a:ext uri="{FF2B5EF4-FFF2-40B4-BE49-F238E27FC236}">
                <a16:creationId xmlns:a16="http://schemas.microsoft.com/office/drawing/2014/main" id="{C1CC38F9-F988-FF78-0857-BF72BF6DF3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3FE7BD-0F17-1592-295E-282D91528592}"/>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3503950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5CBF2-BC29-9C4A-BEE0-B7DF8EA10E6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E9A4A46-99A5-347A-4CED-2B942A6CBA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56F3A31-CC84-288B-F350-AB820D96139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07971D9-9213-CF3F-DCF7-76223B810B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0E20CD4-0CE6-C590-450F-AFF6D80A2EB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FE63DC6-C876-B1F5-46D9-5E3B0A09C0E7}"/>
              </a:ext>
            </a:extLst>
          </p:cNvPr>
          <p:cNvSpPr>
            <a:spLocks noGrp="1"/>
          </p:cNvSpPr>
          <p:nvPr>
            <p:ph type="dt" sz="half" idx="10"/>
          </p:nvPr>
        </p:nvSpPr>
        <p:spPr/>
        <p:txBody>
          <a:bodyPr/>
          <a:lstStyle/>
          <a:p>
            <a:fld id="{0148937A-5FC1-49C6-894A-22D11D71FDAA}" type="datetimeFigureOut">
              <a:rPr lang="en-GB" smtClean="0"/>
              <a:t>16/09/2026</a:t>
            </a:fld>
            <a:endParaRPr lang="en-GB"/>
          </a:p>
        </p:txBody>
      </p:sp>
      <p:sp>
        <p:nvSpPr>
          <p:cNvPr id="8" name="Footer Placeholder 7">
            <a:extLst>
              <a:ext uri="{FF2B5EF4-FFF2-40B4-BE49-F238E27FC236}">
                <a16:creationId xmlns:a16="http://schemas.microsoft.com/office/drawing/2014/main" id="{14408D59-C90B-63E8-9BE6-B5A88ED23D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9C7D39-3B88-2D36-760A-2FB5236C3C9C}"/>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3563008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CE2CA-63D9-4108-B40A-A1B22D63ECE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C04B39B-ADBB-20E3-1677-4BF8FC007BA0}"/>
              </a:ext>
            </a:extLst>
          </p:cNvPr>
          <p:cNvSpPr>
            <a:spLocks noGrp="1"/>
          </p:cNvSpPr>
          <p:nvPr>
            <p:ph type="dt" sz="half" idx="10"/>
          </p:nvPr>
        </p:nvSpPr>
        <p:spPr/>
        <p:txBody>
          <a:bodyPr/>
          <a:lstStyle/>
          <a:p>
            <a:fld id="{0148937A-5FC1-49C6-894A-22D11D71FDAA}" type="datetimeFigureOut">
              <a:rPr lang="en-GB" smtClean="0"/>
              <a:t>16/09/2026</a:t>
            </a:fld>
            <a:endParaRPr lang="en-GB"/>
          </a:p>
        </p:txBody>
      </p:sp>
      <p:sp>
        <p:nvSpPr>
          <p:cNvPr id="4" name="Footer Placeholder 3">
            <a:extLst>
              <a:ext uri="{FF2B5EF4-FFF2-40B4-BE49-F238E27FC236}">
                <a16:creationId xmlns:a16="http://schemas.microsoft.com/office/drawing/2014/main" id="{3511CC04-CF6D-EB30-2E70-31CBB0EAEC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2F5F38-463A-8314-8A7A-D8D2822BBAB7}"/>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1809279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517356-794B-5EF4-F7BF-DAE209212507}"/>
              </a:ext>
            </a:extLst>
          </p:cNvPr>
          <p:cNvSpPr>
            <a:spLocks noGrp="1"/>
          </p:cNvSpPr>
          <p:nvPr>
            <p:ph type="dt" sz="half" idx="10"/>
          </p:nvPr>
        </p:nvSpPr>
        <p:spPr/>
        <p:txBody>
          <a:bodyPr/>
          <a:lstStyle/>
          <a:p>
            <a:fld id="{0148937A-5FC1-49C6-894A-22D11D71FDAA}" type="datetimeFigureOut">
              <a:rPr lang="en-GB" smtClean="0"/>
              <a:t>16/09/2026</a:t>
            </a:fld>
            <a:endParaRPr lang="en-GB"/>
          </a:p>
        </p:txBody>
      </p:sp>
      <p:sp>
        <p:nvSpPr>
          <p:cNvPr id="3" name="Footer Placeholder 2">
            <a:extLst>
              <a:ext uri="{FF2B5EF4-FFF2-40B4-BE49-F238E27FC236}">
                <a16:creationId xmlns:a16="http://schemas.microsoft.com/office/drawing/2014/main" id="{9300DAAA-3627-9A39-8BD1-5B250DDBF8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C11785-EC4D-8C9F-D2B3-773437D72BAC}"/>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1309712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4B5EA-11DE-7630-D9B9-0634ACB05B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6D2E5D8-DF94-3717-578E-BC2B5F216B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04B046A-5432-0E25-91B8-C9CBD11E14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146CFB-0EFF-85BE-DBB8-6E709631E5F2}"/>
              </a:ext>
            </a:extLst>
          </p:cNvPr>
          <p:cNvSpPr>
            <a:spLocks noGrp="1"/>
          </p:cNvSpPr>
          <p:nvPr>
            <p:ph type="dt" sz="half" idx="10"/>
          </p:nvPr>
        </p:nvSpPr>
        <p:spPr/>
        <p:txBody>
          <a:bodyPr/>
          <a:lstStyle/>
          <a:p>
            <a:fld id="{0148937A-5FC1-49C6-894A-22D11D71FDAA}" type="datetimeFigureOut">
              <a:rPr lang="en-GB" smtClean="0"/>
              <a:t>16/09/2026</a:t>
            </a:fld>
            <a:endParaRPr lang="en-GB"/>
          </a:p>
        </p:txBody>
      </p:sp>
      <p:sp>
        <p:nvSpPr>
          <p:cNvPr id="6" name="Footer Placeholder 5">
            <a:extLst>
              <a:ext uri="{FF2B5EF4-FFF2-40B4-BE49-F238E27FC236}">
                <a16:creationId xmlns:a16="http://schemas.microsoft.com/office/drawing/2014/main" id="{9148FFEF-E288-F650-30E0-5105AEB1A2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47F36F-4104-D0F2-C062-83C260622739}"/>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627698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4C69-8B05-85F4-32AD-2DCA2CFFCC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E9AA6BC-C5B8-A4C7-797A-B5F626A368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0ABEE9-A286-C8C2-28C5-68B5F15D97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FE80D6-2729-6E76-911D-6282FE9C82A0}"/>
              </a:ext>
            </a:extLst>
          </p:cNvPr>
          <p:cNvSpPr>
            <a:spLocks noGrp="1"/>
          </p:cNvSpPr>
          <p:nvPr>
            <p:ph type="dt" sz="half" idx="10"/>
          </p:nvPr>
        </p:nvSpPr>
        <p:spPr/>
        <p:txBody>
          <a:bodyPr/>
          <a:lstStyle/>
          <a:p>
            <a:fld id="{0148937A-5FC1-49C6-894A-22D11D71FDAA}" type="datetimeFigureOut">
              <a:rPr lang="en-GB" smtClean="0"/>
              <a:t>16/09/2026</a:t>
            </a:fld>
            <a:endParaRPr lang="en-GB"/>
          </a:p>
        </p:txBody>
      </p:sp>
      <p:sp>
        <p:nvSpPr>
          <p:cNvPr id="6" name="Footer Placeholder 5">
            <a:extLst>
              <a:ext uri="{FF2B5EF4-FFF2-40B4-BE49-F238E27FC236}">
                <a16:creationId xmlns:a16="http://schemas.microsoft.com/office/drawing/2014/main" id="{40749B97-5231-A1E9-656C-3CAF2A326E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88D0A1-A31E-68EF-EA8F-37CB3E0B8620}"/>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2024176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A79BD-499D-016D-7EB5-72DF6613F43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651D0DF-7BC5-FDC4-E097-6AF45D2094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B9452E-DFE7-A672-E462-14FFA14A68E5}"/>
              </a:ext>
            </a:extLst>
          </p:cNvPr>
          <p:cNvSpPr>
            <a:spLocks noGrp="1"/>
          </p:cNvSpPr>
          <p:nvPr>
            <p:ph type="dt" sz="half" idx="10"/>
          </p:nvPr>
        </p:nvSpPr>
        <p:spPr/>
        <p:txBody>
          <a:bodyPr/>
          <a:lstStyle/>
          <a:p>
            <a:fld id="{0148937A-5FC1-49C6-894A-22D11D71FDAA}" type="datetimeFigureOut">
              <a:rPr lang="en-GB" smtClean="0"/>
              <a:t>16/09/2026</a:t>
            </a:fld>
            <a:endParaRPr lang="en-GB"/>
          </a:p>
        </p:txBody>
      </p:sp>
      <p:sp>
        <p:nvSpPr>
          <p:cNvPr id="5" name="Footer Placeholder 4">
            <a:extLst>
              <a:ext uri="{FF2B5EF4-FFF2-40B4-BE49-F238E27FC236}">
                <a16:creationId xmlns:a16="http://schemas.microsoft.com/office/drawing/2014/main" id="{37B0CC5A-7A0E-CC64-72BF-E29681D4D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0345E2-7FD5-0B27-6CA7-885BA7985EF9}"/>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4160344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F1AED0-444A-083F-7A4F-411C629CB5A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CEC6530-DD2B-6755-2364-29684BC2C1F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559C1DB-148D-116D-C55D-6D11193668EC}"/>
              </a:ext>
            </a:extLst>
          </p:cNvPr>
          <p:cNvSpPr>
            <a:spLocks noGrp="1"/>
          </p:cNvSpPr>
          <p:nvPr>
            <p:ph type="dt" sz="half" idx="10"/>
          </p:nvPr>
        </p:nvSpPr>
        <p:spPr/>
        <p:txBody>
          <a:bodyPr/>
          <a:lstStyle/>
          <a:p>
            <a:fld id="{0148937A-5FC1-49C6-894A-22D11D71FDAA}" type="datetimeFigureOut">
              <a:rPr lang="en-GB" smtClean="0"/>
              <a:t>16/09/2026</a:t>
            </a:fld>
            <a:endParaRPr lang="en-GB"/>
          </a:p>
        </p:txBody>
      </p:sp>
      <p:sp>
        <p:nvSpPr>
          <p:cNvPr id="5" name="Footer Placeholder 4">
            <a:extLst>
              <a:ext uri="{FF2B5EF4-FFF2-40B4-BE49-F238E27FC236}">
                <a16:creationId xmlns:a16="http://schemas.microsoft.com/office/drawing/2014/main" id="{2F887D15-58E1-EDEF-5BC1-F55344CA2F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A9DBC6-8475-823B-8771-670D4E928E4E}"/>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39073381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80075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2B750B-050C-280A-7441-DA5546414C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6F20F11-24BC-EA5C-2AC2-0A4B6D14E1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C231B6C-D4C1-6C17-4554-A5FD85198C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148937A-5FC1-49C6-894A-22D11D71FDAA}" type="datetimeFigureOut">
              <a:rPr lang="en-GB" smtClean="0"/>
              <a:t>16/09/2026</a:t>
            </a:fld>
            <a:endParaRPr lang="en-GB"/>
          </a:p>
        </p:txBody>
      </p:sp>
      <p:sp>
        <p:nvSpPr>
          <p:cNvPr id="5" name="Footer Placeholder 4">
            <a:extLst>
              <a:ext uri="{FF2B5EF4-FFF2-40B4-BE49-F238E27FC236}">
                <a16:creationId xmlns:a16="http://schemas.microsoft.com/office/drawing/2014/main" id="{15CA0093-219C-2F08-00B8-53263BE039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F209C93-BEAD-08AE-D71B-343D6438C0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83A864-CEA4-42D1-8445-58259ED315CB}" type="slidenum">
              <a:rPr lang="en-GB" smtClean="0"/>
              <a:t>‹#›</a:t>
            </a:fld>
            <a:endParaRPr lang="en-GB"/>
          </a:p>
        </p:txBody>
      </p:sp>
    </p:spTree>
    <p:extLst>
      <p:ext uri="{BB962C8B-B14F-4D97-AF65-F5344CB8AC3E}">
        <p14:creationId xmlns:p14="http://schemas.microsoft.com/office/powerpoint/2010/main" val="4608687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png"/><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hyperlink" Target="mailto:birminghamassessments@uwtsd.ac.uk" TargetMode="External"/><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hyperlink" Target="https://digitalservices.uwtsd.ac.uk/library/academic-and-infoskills/" TargetMode="External"/><Relationship Id="rId2" Type="http://schemas.openxmlformats.org/officeDocument/2006/relationships/image" Target="../media/image32.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3.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F2272C-4813-0DA6-95FA-C8551AB0E59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2B7A587-F48A-976F-D9E7-ACBDF72A113C}"/>
              </a:ext>
            </a:extLst>
          </p:cNvPr>
          <p:cNvSpPr>
            <a:spLocks noGrp="1"/>
          </p:cNvSpPr>
          <p:nvPr>
            <p:ph type="pic" sz="quarter" idx="11"/>
          </p:nvPr>
        </p:nvSpPr>
        <p:spPr>
          <a:xfrm>
            <a:off x="987552" y="1697479"/>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7A9233F-6023-1AC9-57CA-0D88C786C145}"/>
              </a:ext>
            </a:extLst>
          </p:cNvPr>
          <p:cNvSpPr txBox="1"/>
          <p:nvPr/>
        </p:nvSpPr>
        <p:spPr>
          <a:xfrm>
            <a:off x="835980" y="497150"/>
            <a:ext cx="10520039" cy="58477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Module: Problem Solving and Decision Making</a:t>
            </a:r>
          </a:p>
        </p:txBody>
      </p:sp>
      <p:sp>
        <p:nvSpPr>
          <p:cNvPr id="4" name="TextBox 3">
            <a:extLst>
              <a:ext uri="{FF2B5EF4-FFF2-40B4-BE49-F238E27FC236}">
                <a16:creationId xmlns:a16="http://schemas.microsoft.com/office/drawing/2014/main" id="{3EDDAE6A-D361-1CEE-F354-BE001CF45EC1}"/>
              </a:ext>
            </a:extLst>
          </p:cNvPr>
          <p:cNvSpPr txBox="1"/>
          <p:nvPr/>
        </p:nvSpPr>
        <p:spPr>
          <a:xfrm>
            <a:off x="3720989" y="2236644"/>
            <a:ext cx="4750018" cy="3231654"/>
          </a:xfrm>
          <a:prstGeom prst="rect">
            <a:avLst/>
          </a:prstGeom>
          <a:noFill/>
        </p:spPr>
        <p:txBody>
          <a:bodyPr wrap="none" rtlCol="0">
            <a:spAutoFit/>
          </a:bodyPr>
          <a:lstStyle/>
          <a:p>
            <a:pPr algn="ctr"/>
            <a:r>
              <a:rPr lang="en-GB" sz="8000" b="1" dirty="0">
                <a:solidFill>
                  <a:srgbClr val="FF0000"/>
                </a:solidFill>
                <a:latin typeface="Arial" panose="020B0604020202020204" pitchFamily="34" charset="0"/>
                <a:cs typeface="Arial" panose="020B0604020202020204" pitchFamily="34" charset="0"/>
              </a:rPr>
              <a:t>Week 5</a:t>
            </a:r>
          </a:p>
          <a:p>
            <a:pPr algn="ctr"/>
            <a:endParaRPr lang="en-GB" sz="2800" b="1" dirty="0">
              <a:latin typeface="Arial" panose="020B0604020202020204" pitchFamily="34" charset="0"/>
              <a:cs typeface="Arial" panose="020B0604020202020204" pitchFamily="34" charset="0"/>
            </a:endParaRPr>
          </a:p>
          <a:p>
            <a:pPr marL="685800" indent="-685800">
              <a:buFont typeface="Arial" panose="020B0604020202020204" pitchFamily="34" charset="0"/>
              <a:buChar char="•"/>
            </a:pPr>
            <a:r>
              <a:rPr lang="en-GB" sz="4800" dirty="0">
                <a:latin typeface="Arial" panose="020B0604020202020204" pitchFamily="34" charset="0"/>
                <a:cs typeface="Arial" panose="020B0604020202020204" pitchFamily="34" charset="0"/>
              </a:rPr>
              <a:t>Component 1 </a:t>
            </a:r>
          </a:p>
          <a:p>
            <a:pPr marL="685800" indent="-685800">
              <a:buFont typeface="Arial" panose="020B0604020202020204" pitchFamily="34" charset="0"/>
              <a:buChar char="•"/>
            </a:pPr>
            <a:r>
              <a:rPr lang="en-GB" sz="4800" dirty="0">
                <a:latin typeface="Arial" panose="020B0604020202020204" pitchFamily="34" charset="0"/>
                <a:cs typeface="Arial" panose="020B0604020202020204" pitchFamily="34" charset="0"/>
              </a:rPr>
              <a:t>Workshop</a:t>
            </a:r>
          </a:p>
        </p:txBody>
      </p:sp>
    </p:spTree>
    <p:extLst>
      <p:ext uri="{BB962C8B-B14F-4D97-AF65-F5344CB8AC3E}">
        <p14:creationId xmlns:p14="http://schemas.microsoft.com/office/powerpoint/2010/main" val="3700277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8FF8E-1534-48CE-E43B-61B3F5BCBC59}"/>
            </a:ext>
          </a:extLst>
        </p:cNvPr>
        <p:cNvGrpSpPr/>
        <p:nvPr/>
      </p:nvGrpSpPr>
      <p:grpSpPr>
        <a:xfrm>
          <a:off x="0" y="0"/>
          <a:ext cx="0" cy="0"/>
          <a:chOff x="0" y="0"/>
          <a:chExt cx="0" cy="0"/>
        </a:xfrm>
      </p:grpSpPr>
      <p:pic>
        <p:nvPicPr>
          <p:cNvPr id="6146" name="Picture 2" descr="Life and Love. Multiplied.: What We Did ...">
            <a:extLst>
              <a:ext uri="{FF2B5EF4-FFF2-40B4-BE49-F238E27FC236}">
                <a16:creationId xmlns:a16="http://schemas.microsoft.com/office/drawing/2014/main" id="{9988765C-FD5E-8CC0-80EB-352F107AF6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65446" y="2011680"/>
            <a:ext cx="4002361" cy="2084831"/>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3D16BCF-2B9A-756C-018D-83D9A359AC19}"/>
              </a:ext>
            </a:extLst>
          </p:cNvPr>
          <p:cNvSpPr txBox="1"/>
          <p:nvPr/>
        </p:nvSpPr>
        <p:spPr>
          <a:xfrm>
            <a:off x="1072134" y="564298"/>
            <a:ext cx="4932426" cy="5539978"/>
          </a:xfrm>
          <a:prstGeom prst="rect">
            <a:avLst/>
          </a:prstGeom>
          <a:noFill/>
        </p:spPr>
        <p:txBody>
          <a:bodyPr wrap="square">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Explained what a Cause-and-Effect Analysis is.</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Described ‘why’ and ‘how’ a Cause-and-Effect analysis is used.</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Demonstrated how to create a Fishbone Diagram.</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Applied a Fishbone Diagram to a scenario</a:t>
            </a:r>
            <a:r>
              <a:rPr lang="en-GB" sz="1800"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Reviewed the C1 Presentation Checklist</a:t>
            </a:r>
          </a:p>
        </p:txBody>
      </p:sp>
    </p:spTree>
    <p:extLst>
      <p:ext uri="{BB962C8B-B14F-4D97-AF65-F5344CB8AC3E}">
        <p14:creationId xmlns:p14="http://schemas.microsoft.com/office/powerpoint/2010/main" val="3592360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69932-1EF0-4E5C-E18E-A12072935E2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6587B64-342E-F44D-9080-4A7BD5F31CAF}"/>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p:txBody>
      </p:sp>
      <p:pic>
        <p:nvPicPr>
          <p:cNvPr id="1026" name="Picture 2" descr="Important Notice Images – Browse 99,806 ...">
            <a:extLst>
              <a:ext uri="{FF2B5EF4-FFF2-40B4-BE49-F238E27FC236}">
                <a16:creationId xmlns:a16="http://schemas.microsoft.com/office/drawing/2014/main" id="{84D6B97A-C04C-7FBC-0190-A90F61ADA1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982" y="2331720"/>
            <a:ext cx="3708586" cy="1856232"/>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08EF155-A060-3F0D-CE56-03D9FCC24BF7}"/>
              </a:ext>
            </a:extLst>
          </p:cNvPr>
          <p:cNvSpPr txBox="1"/>
          <p:nvPr/>
        </p:nvSpPr>
        <p:spPr>
          <a:xfrm>
            <a:off x="5253921" y="955779"/>
            <a:ext cx="6102097" cy="427809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you were absent from class last week, it is </a:t>
            </a:r>
            <a:r>
              <a:rPr lang="en-GB" sz="2400" b="1" u="sng" dirty="0">
                <a:latin typeface="Arial" panose="020B0604020202020204" pitchFamily="34" charset="0"/>
                <a:cs typeface="Arial" panose="020B0604020202020204" pitchFamily="34" charset="0"/>
              </a:rPr>
              <a:t>YOUR</a:t>
            </a:r>
            <a:r>
              <a:rPr lang="en-GB" sz="2400" dirty="0">
                <a:latin typeface="Arial" panose="020B0604020202020204" pitchFamily="34" charset="0"/>
                <a:cs typeface="Arial" panose="020B0604020202020204" pitchFamily="34" charset="0"/>
              </a:rPr>
              <a:t> responsibility to ‘catch-up’ on the work you have missed.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Please ensure you have accessed and reviewed:</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lecture pp slides</a:t>
            </a:r>
          </a:p>
          <a:p>
            <a:endParaRPr lang="en-GB" sz="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lecture recording</a:t>
            </a: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Completed the workshop and homework tasks.</a:t>
            </a:r>
          </a:p>
          <a:p>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7504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7CF80C-9A55-C0FF-E441-45015F20CF3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7319F06-0E6A-70A8-E63D-D1883722A2AC}"/>
              </a:ext>
            </a:extLst>
          </p:cNvPr>
          <p:cNvSpPr>
            <a:spLocks noGrp="1"/>
          </p:cNvSpPr>
          <p:nvPr>
            <p:ph type="pic" sz="quarter" idx="11"/>
          </p:nvPr>
        </p:nvSpPr>
        <p:spPr>
          <a:xfrm>
            <a:off x="5779007" y="1273056"/>
            <a:ext cx="5358385" cy="4141199"/>
          </a:xfrm>
        </p:spPr>
        <p:txBody>
          <a:bodyPr>
            <a:normAutofit/>
          </a:bodyPr>
          <a:lstStyle/>
          <a:p>
            <a:r>
              <a:rPr lang="en-GB" sz="2400" dirty="0">
                <a:latin typeface="Arial" panose="020B0604020202020204" pitchFamily="34" charset="0"/>
                <a:cs typeface="Arial" panose="020B0604020202020204" pitchFamily="34" charset="0"/>
              </a:rPr>
              <a:t>Review the assignment tasks.</a:t>
            </a:r>
          </a:p>
          <a:p>
            <a:endParaRPr lang="en-GB" sz="1300" dirty="0">
              <a:latin typeface="Arial" panose="020B0604020202020204" pitchFamily="34" charset="0"/>
              <a:cs typeface="Arial" panose="020B0604020202020204" pitchFamily="34" charset="0"/>
            </a:endParaRPr>
          </a:p>
          <a:p>
            <a:pPr>
              <a:lnSpc>
                <a:spcPct val="110000"/>
              </a:lnSpc>
            </a:pPr>
            <a:r>
              <a:rPr lang="en-GB" sz="2400" dirty="0">
                <a:latin typeface="Arial" panose="020B0604020202020204" pitchFamily="34" charset="0"/>
                <a:cs typeface="Arial" panose="020B0604020202020204" pitchFamily="34" charset="0"/>
              </a:rPr>
              <a:t>Review the ‘suggested structure’ for the presentation power-point slides.</a:t>
            </a:r>
          </a:p>
          <a:p>
            <a:pPr marL="0" indent="0">
              <a:buNone/>
            </a:pPr>
            <a:endParaRPr lang="en-GB" sz="13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Discuss your progress with your lecturer.</a:t>
            </a:r>
          </a:p>
          <a:p>
            <a:endParaRPr lang="en-GB" sz="13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Opportunity to practice your presentation.</a:t>
            </a:r>
          </a:p>
        </p:txBody>
      </p:sp>
      <p:pic>
        <p:nvPicPr>
          <p:cNvPr id="4" name="Picture 3">
            <a:extLst>
              <a:ext uri="{FF2B5EF4-FFF2-40B4-BE49-F238E27FC236}">
                <a16:creationId xmlns:a16="http://schemas.microsoft.com/office/drawing/2014/main" id="{B2FCACAE-DF15-3BCE-58B7-E4B299976CE2}"/>
              </a:ext>
            </a:extLst>
          </p:cNvPr>
          <p:cNvPicPr>
            <a:picLocks noChangeAspect="1"/>
          </p:cNvPicPr>
          <p:nvPr/>
        </p:nvPicPr>
        <p:blipFill>
          <a:blip r:embed="rId2"/>
          <a:stretch>
            <a:fillRect/>
          </a:stretch>
        </p:blipFill>
        <p:spPr>
          <a:xfrm>
            <a:off x="1444752" y="1749552"/>
            <a:ext cx="3188208" cy="3188208"/>
          </a:xfrm>
          <a:prstGeom prst="rect">
            <a:avLst/>
          </a:prstGeom>
          <a:ln w="38100">
            <a:solidFill>
              <a:schemeClr val="tx1"/>
            </a:solidFill>
          </a:ln>
        </p:spPr>
      </p:pic>
    </p:spTree>
    <p:extLst>
      <p:ext uri="{BB962C8B-B14F-4D97-AF65-F5344CB8AC3E}">
        <p14:creationId xmlns:p14="http://schemas.microsoft.com/office/powerpoint/2010/main" val="3880883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D0C46-5EDD-CDB0-63C4-16A9EEEE116E}"/>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83D3030-97DA-EE07-66EC-C8503C5848E0}"/>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BF1D74CC-F8C5-F541-AFB2-751BBF52E6E6}"/>
              </a:ext>
            </a:extLst>
          </p:cNvPr>
          <p:cNvSpPr txBox="1"/>
          <p:nvPr/>
        </p:nvSpPr>
        <p:spPr>
          <a:xfrm>
            <a:off x="835980" y="497150"/>
            <a:ext cx="6641145"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1006507-1452-4AE3-EA9E-5D56DE923A40}"/>
              </a:ext>
            </a:extLst>
          </p:cNvPr>
          <p:cNvPicPr>
            <a:picLocks noChangeAspect="1"/>
          </p:cNvPicPr>
          <p:nvPr/>
        </p:nvPicPr>
        <p:blipFill>
          <a:blip r:embed="rId2"/>
          <a:stretch>
            <a:fillRect/>
          </a:stretch>
        </p:blipFill>
        <p:spPr>
          <a:xfrm>
            <a:off x="342900" y="726989"/>
            <a:ext cx="4886325" cy="1877454"/>
          </a:xfrm>
          <a:prstGeom prst="rect">
            <a:avLst/>
          </a:prstGeom>
          <a:ln w="57150">
            <a:solidFill>
              <a:schemeClr val="tx1"/>
            </a:solidFill>
          </a:ln>
        </p:spPr>
      </p:pic>
      <p:sp>
        <p:nvSpPr>
          <p:cNvPr id="10" name="TextBox 9">
            <a:extLst>
              <a:ext uri="{FF2B5EF4-FFF2-40B4-BE49-F238E27FC236}">
                <a16:creationId xmlns:a16="http://schemas.microsoft.com/office/drawing/2014/main" id="{A0865FC1-5470-F35D-5AA7-B5C90BDFF407}"/>
              </a:ext>
            </a:extLst>
          </p:cNvPr>
          <p:cNvSpPr txBox="1"/>
          <p:nvPr/>
        </p:nvSpPr>
        <p:spPr>
          <a:xfrm>
            <a:off x="7143765" y="1142307"/>
            <a:ext cx="4383999" cy="172354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Access, download and save:</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Assessment Specifications – LCLM4004 – Component One – Individual Presentation</a:t>
            </a:r>
          </a:p>
        </p:txBody>
      </p:sp>
      <p:cxnSp>
        <p:nvCxnSpPr>
          <p:cNvPr id="12" name="Straight Arrow Connector 11">
            <a:extLst>
              <a:ext uri="{FF2B5EF4-FFF2-40B4-BE49-F238E27FC236}">
                <a16:creationId xmlns:a16="http://schemas.microsoft.com/office/drawing/2014/main" id="{E491B453-6630-8AB3-9AFE-2B578FDAA768}"/>
              </a:ext>
            </a:extLst>
          </p:cNvPr>
          <p:cNvCxnSpPr>
            <a:cxnSpLocks/>
          </p:cNvCxnSpPr>
          <p:nvPr/>
        </p:nvCxnSpPr>
        <p:spPr>
          <a:xfrm flipH="1">
            <a:off x="5361432" y="2126361"/>
            <a:ext cx="1652016" cy="0"/>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7" name="Picture 6">
            <a:extLst>
              <a:ext uri="{FF2B5EF4-FFF2-40B4-BE49-F238E27FC236}">
                <a16:creationId xmlns:a16="http://schemas.microsoft.com/office/drawing/2014/main" id="{F0C64C11-1C7D-1D6D-E18B-86357088D59D}"/>
              </a:ext>
            </a:extLst>
          </p:cNvPr>
          <p:cNvPicPr>
            <a:picLocks noChangeAspect="1"/>
          </p:cNvPicPr>
          <p:nvPr/>
        </p:nvPicPr>
        <p:blipFill>
          <a:blip r:embed="rId3"/>
          <a:stretch>
            <a:fillRect/>
          </a:stretch>
        </p:blipFill>
        <p:spPr>
          <a:xfrm>
            <a:off x="4707048" y="4204445"/>
            <a:ext cx="6582694" cy="12955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5" name="Straight Arrow Connector 14">
            <a:extLst>
              <a:ext uri="{FF2B5EF4-FFF2-40B4-BE49-F238E27FC236}">
                <a16:creationId xmlns:a16="http://schemas.microsoft.com/office/drawing/2014/main" id="{35197AEF-F248-BC59-53A4-5356EA0E7020}"/>
              </a:ext>
            </a:extLst>
          </p:cNvPr>
          <p:cNvCxnSpPr>
            <a:cxnSpLocks/>
          </p:cNvCxnSpPr>
          <p:nvPr/>
        </p:nvCxnSpPr>
        <p:spPr>
          <a:xfrm>
            <a:off x="7013448" y="2125676"/>
            <a:ext cx="0" cy="2926615"/>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6" name="Picture 5">
            <a:extLst>
              <a:ext uri="{FF2B5EF4-FFF2-40B4-BE49-F238E27FC236}">
                <a16:creationId xmlns:a16="http://schemas.microsoft.com/office/drawing/2014/main" id="{5D33915A-2AF4-0B99-1BE8-1394ED89AF2D}"/>
              </a:ext>
            </a:extLst>
          </p:cNvPr>
          <p:cNvPicPr>
            <a:picLocks noChangeAspect="1"/>
          </p:cNvPicPr>
          <p:nvPr/>
        </p:nvPicPr>
        <p:blipFill>
          <a:blip r:embed="rId4"/>
          <a:stretch>
            <a:fillRect/>
          </a:stretch>
        </p:blipFill>
        <p:spPr>
          <a:xfrm>
            <a:off x="743616" y="3271846"/>
            <a:ext cx="2950501" cy="22281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3" name="Straight Arrow Connector 12">
            <a:extLst>
              <a:ext uri="{FF2B5EF4-FFF2-40B4-BE49-F238E27FC236}">
                <a16:creationId xmlns:a16="http://schemas.microsoft.com/office/drawing/2014/main" id="{2C8D9C61-7693-3BC5-0FBC-BB9DF34EE256}"/>
              </a:ext>
            </a:extLst>
          </p:cNvPr>
          <p:cNvCxnSpPr>
            <a:cxnSpLocks/>
          </p:cNvCxnSpPr>
          <p:nvPr/>
        </p:nvCxnSpPr>
        <p:spPr>
          <a:xfrm flipH="1">
            <a:off x="3192532" y="2125676"/>
            <a:ext cx="3770245" cy="1539557"/>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85310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D79656-1BE7-C2C4-8BB6-773B6E2CFDEF}"/>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AAACD6D-3B48-127B-425A-B7BDF67240F4}"/>
              </a:ext>
            </a:extLst>
          </p:cNvPr>
          <p:cNvSpPr>
            <a:spLocks noGrp="1"/>
          </p:cNvSpPr>
          <p:nvPr>
            <p:ph type="pic" sz="quarter" idx="11"/>
          </p:nvPr>
        </p:nvSpPr>
        <p:spPr>
          <a:xfrm>
            <a:off x="664234" y="1956039"/>
            <a:ext cx="5355566"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7CA76EDD-DA5B-4A4A-EB43-E24B92E4F493}"/>
              </a:ext>
            </a:extLst>
          </p:cNvPr>
          <p:cNvSpPr txBox="1"/>
          <p:nvPr/>
        </p:nvSpPr>
        <p:spPr>
          <a:xfrm>
            <a:off x="769008" y="1043489"/>
            <a:ext cx="5174591" cy="3970318"/>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Has everyone accessed the assignment??</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Okay, let’s take our time and go through the assignment brief together.</a:t>
            </a:r>
          </a:p>
        </p:txBody>
      </p:sp>
      <p:pic>
        <p:nvPicPr>
          <p:cNvPr id="6" name="Picture 5">
            <a:extLst>
              <a:ext uri="{FF2B5EF4-FFF2-40B4-BE49-F238E27FC236}">
                <a16:creationId xmlns:a16="http://schemas.microsoft.com/office/drawing/2014/main" id="{D9385165-59FF-9373-FCCF-F0DF7B411C85}"/>
              </a:ext>
            </a:extLst>
          </p:cNvPr>
          <p:cNvPicPr>
            <a:picLocks noChangeAspect="1"/>
          </p:cNvPicPr>
          <p:nvPr/>
        </p:nvPicPr>
        <p:blipFill>
          <a:blip r:embed="rId2"/>
          <a:srcRect l="3568" t="2847" b="1960"/>
          <a:stretch>
            <a:fillRect/>
          </a:stretch>
        </p:blipFill>
        <p:spPr>
          <a:xfrm>
            <a:off x="6908799" y="414600"/>
            <a:ext cx="4257964" cy="60287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46118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DB04C-0FC7-8620-7B7D-054A7AB6B7BC}"/>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E57EF79-4273-EB72-4B81-745CF1ACCA23}"/>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B894D25C-B145-D763-5582-EB39B67A10C5}"/>
              </a:ext>
            </a:extLst>
          </p:cNvPr>
          <p:cNvSpPr txBox="1"/>
          <p:nvPr/>
        </p:nvSpPr>
        <p:spPr>
          <a:xfrm>
            <a:off x="835980" y="497150"/>
            <a:ext cx="6641145"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FE716EF-6FA0-595F-02DA-5C3A608C26D5}"/>
              </a:ext>
            </a:extLst>
          </p:cNvPr>
          <p:cNvPicPr>
            <a:picLocks noChangeAspect="1"/>
          </p:cNvPicPr>
          <p:nvPr/>
        </p:nvPicPr>
        <p:blipFill>
          <a:blip r:embed="rId2"/>
          <a:stretch>
            <a:fillRect/>
          </a:stretch>
        </p:blipFill>
        <p:spPr>
          <a:xfrm>
            <a:off x="342900" y="726989"/>
            <a:ext cx="4886325" cy="1877454"/>
          </a:xfrm>
          <a:prstGeom prst="rect">
            <a:avLst/>
          </a:prstGeom>
          <a:ln w="57150">
            <a:solidFill>
              <a:schemeClr val="tx1"/>
            </a:solidFill>
          </a:ln>
        </p:spPr>
      </p:pic>
      <p:sp>
        <p:nvSpPr>
          <p:cNvPr id="10" name="TextBox 9">
            <a:extLst>
              <a:ext uri="{FF2B5EF4-FFF2-40B4-BE49-F238E27FC236}">
                <a16:creationId xmlns:a16="http://schemas.microsoft.com/office/drawing/2014/main" id="{2BED08CA-D6F2-F8EF-94B5-D709E506D53C}"/>
              </a:ext>
            </a:extLst>
          </p:cNvPr>
          <p:cNvSpPr txBox="1"/>
          <p:nvPr/>
        </p:nvSpPr>
        <p:spPr>
          <a:xfrm>
            <a:off x="7143766" y="1142307"/>
            <a:ext cx="4212254" cy="172354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Access, download and save:</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LCLM4004 C1 – Sample Presentation Slides – Basil’s Bakery</a:t>
            </a:r>
          </a:p>
        </p:txBody>
      </p:sp>
      <p:cxnSp>
        <p:nvCxnSpPr>
          <p:cNvPr id="12" name="Straight Arrow Connector 11">
            <a:extLst>
              <a:ext uri="{FF2B5EF4-FFF2-40B4-BE49-F238E27FC236}">
                <a16:creationId xmlns:a16="http://schemas.microsoft.com/office/drawing/2014/main" id="{820D89BB-4705-6663-723F-B9F184006FE6}"/>
              </a:ext>
            </a:extLst>
          </p:cNvPr>
          <p:cNvCxnSpPr>
            <a:cxnSpLocks/>
          </p:cNvCxnSpPr>
          <p:nvPr/>
        </p:nvCxnSpPr>
        <p:spPr>
          <a:xfrm flipH="1">
            <a:off x="5361432" y="2126361"/>
            <a:ext cx="1652016" cy="0"/>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8" name="Picture 7">
            <a:extLst>
              <a:ext uri="{FF2B5EF4-FFF2-40B4-BE49-F238E27FC236}">
                <a16:creationId xmlns:a16="http://schemas.microsoft.com/office/drawing/2014/main" id="{A490593E-5A09-479A-516A-EBFA4C9D82B5}"/>
              </a:ext>
            </a:extLst>
          </p:cNvPr>
          <p:cNvPicPr>
            <a:picLocks noChangeAspect="1"/>
          </p:cNvPicPr>
          <p:nvPr/>
        </p:nvPicPr>
        <p:blipFill>
          <a:blip r:embed="rId3"/>
          <a:stretch>
            <a:fillRect/>
          </a:stretch>
        </p:blipFill>
        <p:spPr>
          <a:xfrm>
            <a:off x="5361432" y="4243071"/>
            <a:ext cx="5201376" cy="13051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5" name="Straight Arrow Connector 14">
            <a:extLst>
              <a:ext uri="{FF2B5EF4-FFF2-40B4-BE49-F238E27FC236}">
                <a16:creationId xmlns:a16="http://schemas.microsoft.com/office/drawing/2014/main" id="{EE7FA5FB-4BE0-9D66-3F9D-ADF7F9D5226A}"/>
              </a:ext>
            </a:extLst>
          </p:cNvPr>
          <p:cNvCxnSpPr>
            <a:cxnSpLocks/>
          </p:cNvCxnSpPr>
          <p:nvPr/>
        </p:nvCxnSpPr>
        <p:spPr>
          <a:xfrm>
            <a:off x="7004304" y="2125676"/>
            <a:ext cx="9144" cy="2921812"/>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7" name="Picture 6">
            <a:extLst>
              <a:ext uri="{FF2B5EF4-FFF2-40B4-BE49-F238E27FC236}">
                <a16:creationId xmlns:a16="http://schemas.microsoft.com/office/drawing/2014/main" id="{5FFB8A2B-E643-BEC1-B985-5E347489F81B}"/>
              </a:ext>
            </a:extLst>
          </p:cNvPr>
          <p:cNvPicPr>
            <a:picLocks noChangeAspect="1"/>
          </p:cNvPicPr>
          <p:nvPr/>
        </p:nvPicPr>
        <p:blipFill>
          <a:blip r:embed="rId4"/>
          <a:stretch>
            <a:fillRect/>
          </a:stretch>
        </p:blipFill>
        <p:spPr>
          <a:xfrm>
            <a:off x="775014" y="3319883"/>
            <a:ext cx="2950501" cy="22281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3" name="Straight Arrow Connector 12">
            <a:extLst>
              <a:ext uri="{FF2B5EF4-FFF2-40B4-BE49-F238E27FC236}">
                <a16:creationId xmlns:a16="http://schemas.microsoft.com/office/drawing/2014/main" id="{C4233ACC-78B7-D69B-45A3-F82F51E02BF0}"/>
              </a:ext>
            </a:extLst>
          </p:cNvPr>
          <p:cNvCxnSpPr>
            <a:cxnSpLocks/>
          </p:cNvCxnSpPr>
          <p:nvPr/>
        </p:nvCxnSpPr>
        <p:spPr>
          <a:xfrm flipH="1">
            <a:off x="2786062" y="2125676"/>
            <a:ext cx="4176715" cy="1707817"/>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501190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C50641-EA7D-D16F-5B46-34074675760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1130905-2160-005E-6CB8-9B533253A2F2}"/>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589873D3-28EF-1FEB-6FEB-14108F7C366F}"/>
              </a:ext>
            </a:extLst>
          </p:cNvPr>
          <p:cNvSpPr txBox="1"/>
          <p:nvPr/>
        </p:nvSpPr>
        <p:spPr>
          <a:xfrm>
            <a:off x="6834788" y="1192381"/>
            <a:ext cx="5167474"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Has everyone accessed the LCLM4004 C1 – Sample Presentation Slides – Basil’s Bakery?</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Okay, let’s take our time and go through this suggested presentation structure together.</a:t>
            </a:r>
          </a:p>
        </p:txBody>
      </p:sp>
      <p:pic>
        <p:nvPicPr>
          <p:cNvPr id="7" name="Picture 6">
            <a:extLst>
              <a:ext uri="{FF2B5EF4-FFF2-40B4-BE49-F238E27FC236}">
                <a16:creationId xmlns:a16="http://schemas.microsoft.com/office/drawing/2014/main" id="{D2C7A6B3-E605-0A46-EB41-3623C1761CE2}"/>
              </a:ext>
            </a:extLst>
          </p:cNvPr>
          <p:cNvPicPr>
            <a:picLocks noChangeAspect="1"/>
          </p:cNvPicPr>
          <p:nvPr/>
        </p:nvPicPr>
        <p:blipFill>
          <a:blip r:embed="rId2"/>
          <a:srcRect t="6919"/>
          <a:stretch>
            <a:fillRect/>
          </a:stretch>
        </p:blipFill>
        <p:spPr>
          <a:xfrm>
            <a:off x="450632" y="751344"/>
            <a:ext cx="5268324" cy="26776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57B45B75-EA39-CF2F-129F-0054535C6446}"/>
              </a:ext>
            </a:extLst>
          </p:cNvPr>
          <p:cNvPicPr>
            <a:picLocks noChangeAspect="1"/>
          </p:cNvPicPr>
          <p:nvPr/>
        </p:nvPicPr>
        <p:blipFill>
          <a:blip r:embed="rId3"/>
          <a:stretch>
            <a:fillRect/>
          </a:stretch>
        </p:blipFill>
        <p:spPr>
          <a:xfrm>
            <a:off x="1008548" y="2853830"/>
            <a:ext cx="5268324" cy="26776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08500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DB04C-0FC7-8620-7B7D-054A7AB6B7BC}"/>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E57EF79-4273-EB72-4B81-745CF1ACCA23}"/>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B894D25C-B145-D763-5582-EB39B67A10C5}"/>
              </a:ext>
            </a:extLst>
          </p:cNvPr>
          <p:cNvSpPr txBox="1"/>
          <p:nvPr/>
        </p:nvSpPr>
        <p:spPr>
          <a:xfrm>
            <a:off x="835980" y="497150"/>
            <a:ext cx="6641145"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FE716EF-6FA0-595F-02DA-5C3A608C26D5}"/>
              </a:ext>
            </a:extLst>
          </p:cNvPr>
          <p:cNvPicPr>
            <a:picLocks noChangeAspect="1"/>
          </p:cNvPicPr>
          <p:nvPr/>
        </p:nvPicPr>
        <p:blipFill>
          <a:blip r:embed="rId2"/>
          <a:stretch>
            <a:fillRect/>
          </a:stretch>
        </p:blipFill>
        <p:spPr>
          <a:xfrm>
            <a:off x="342900" y="726989"/>
            <a:ext cx="4886325" cy="1877454"/>
          </a:xfrm>
          <a:prstGeom prst="rect">
            <a:avLst/>
          </a:prstGeom>
          <a:ln w="57150">
            <a:solidFill>
              <a:schemeClr val="tx1"/>
            </a:solidFill>
          </a:ln>
        </p:spPr>
      </p:pic>
      <p:sp>
        <p:nvSpPr>
          <p:cNvPr id="10" name="TextBox 9">
            <a:extLst>
              <a:ext uri="{FF2B5EF4-FFF2-40B4-BE49-F238E27FC236}">
                <a16:creationId xmlns:a16="http://schemas.microsoft.com/office/drawing/2014/main" id="{2BED08CA-D6F2-F8EF-94B5-D709E506D53C}"/>
              </a:ext>
            </a:extLst>
          </p:cNvPr>
          <p:cNvSpPr txBox="1"/>
          <p:nvPr/>
        </p:nvSpPr>
        <p:spPr>
          <a:xfrm>
            <a:off x="7143766" y="1142307"/>
            <a:ext cx="4212254" cy="172354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Access, download and save: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LCLM4004 C1 – Presentation Checklist</a:t>
            </a:r>
          </a:p>
          <a:p>
            <a:endParaRPr lang="en-GB" sz="1000" dirty="0">
              <a:latin typeface="Arial" panose="020B0604020202020204" pitchFamily="34" charset="0"/>
              <a:cs typeface="Arial" panose="020B0604020202020204" pitchFamily="34" charset="0"/>
            </a:endParaRPr>
          </a:p>
        </p:txBody>
      </p:sp>
      <p:cxnSp>
        <p:nvCxnSpPr>
          <p:cNvPr id="12" name="Straight Arrow Connector 11">
            <a:extLst>
              <a:ext uri="{FF2B5EF4-FFF2-40B4-BE49-F238E27FC236}">
                <a16:creationId xmlns:a16="http://schemas.microsoft.com/office/drawing/2014/main" id="{820D89BB-4705-6663-723F-B9F184006FE6}"/>
              </a:ext>
            </a:extLst>
          </p:cNvPr>
          <p:cNvCxnSpPr>
            <a:cxnSpLocks/>
          </p:cNvCxnSpPr>
          <p:nvPr/>
        </p:nvCxnSpPr>
        <p:spPr>
          <a:xfrm flipH="1">
            <a:off x="5361432" y="2126361"/>
            <a:ext cx="1652016" cy="0"/>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7" name="Picture 6">
            <a:extLst>
              <a:ext uri="{FF2B5EF4-FFF2-40B4-BE49-F238E27FC236}">
                <a16:creationId xmlns:a16="http://schemas.microsoft.com/office/drawing/2014/main" id="{31F97CCD-4412-B52F-FD28-2E9CD3E72563}"/>
              </a:ext>
            </a:extLst>
          </p:cNvPr>
          <p:cNvPicPr>
            <a:picLocks noChangeAspect="1"/>
          </p:cNvPicPr>
          <p:nvPr/>
        </p:nvPicPr>
        <p:blipFill>
          <a:blip r:embed="rId3"/>
          <a:stretch>
            <a:fillRect/>
          </a:stretch>
        </p:blipFill>
        <p:spPr>
          <a:xfrm>
            <a:off x="5613016" y="3679588"/>
            <a:ext cx="5239481" cy="19814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5" name="Straight Arrow Connector 14">
            <a:extLst>
              <a:ext uri="{FF2B5EF4-FFF2-40B4-BE49-F238E27FC236}">
                <a16:creationId xmlns:a16="http://schemas.microsoft.com/office/drawing/2014/main" id="{EE7FA5FB-4BE0-9D66-3F9D-ADF7F9D5226A}"/>
              </a:ext>
            </a:extLst>
          </p:cNvPr>
          <p:cNvCxnSpPr>
            <a:cxnSpLocks/>
          </p:cNvCxnSpPr>
          <p:nvPr/>
        </p:nvCxnSpPr>
        <p:spPr>
          <a:xfrm>
            <a:off x="7004304" y="2125676"/>
            <a:ext cx="19060" cy="3058972"/>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8" name="Picture 7">
            <a:extLst>
              <a:ext uri="{FF2B5EF4-FFF2-40B4-BE49-F238E27FC236}">
                <a16:creationId xmlns:a16="http://schemas.microsoft.com/office/drawing/2014/main" id="{2CBB4512-73DF-A4C9-9B28-ED1CAF93E1C5}"/>
              </a:ext>
            </a:extLst>
          </p:cNvPr>
          <p:cNvPicPr>
            <a:picLocks noChangeAspect="1"/>
          </p:cNvPicPr>
          <p:nvPr/>
        </p:nvPicPr>
        <p:blipFill>
          <a:blip r:embed="rId4"/>
          <a:stretch>
            <a:fillRect/>
          </a:stretch>
        </p:blipFill>
        <p:spPr>
          <a:xfrm>
            <a:off x="658778" y="3357548"/>
            <a:ext cx="2950501" cy="22281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3" name="Straight Arrow Connector 12">
            <a:extLst>
              <a:ext uri="{FF2B5EF4-FFF2-40B4-BE49-F238E27FC236}">
                <a16:creationId xmlns:a16="http://schemas.microsoft.com/office/drawing/2014/main" id="{C4233ACC-78B7-D69B-45A3-F82F51E02BF0}"/>
              </a:ext>
            </a:extLst>
          </p:cNvPr>
          <p:cNvCxnSpPr>
            <a:cxnSpLocks/>
          </p:cNvCxnSpPr>
          <p:nvPr/>
        </p:nvCxnSpPr>
        <p:spPr>
          <a:xfrm flipH="1">
            <a:off x="2786062" y="2125676"/>
            <a:ext cx="4176715" cy="1632488"/>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346879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3E310-AD51-BFA1-2863-DF38AC375E5E}"/>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BB70628-C57F-3FC5-6679-FE2042A295AE}"/>
              </a:ext>
            </a:extLst>
          </p:cNvPr>
          <p:cNvSpPr>
            <a:spLocks noGrp="1"/>
          </p:cNvSpPr>
          <p:nvPr>
            <p:ph type="pic" sz="quarter" idx="11"/>
          </p:nvPr>
        </p:nvSpPr>
        <p:spPr>
          <a:xfrm>
            <a:off x="722377" y="1254795"/>
            <a:ext cx="10633642" cy="4496781"/>
          </a:xfrm>
        </p:spPr>
        <p:txBody>
          <a:bodyPr>
            <a:normAutofit/>
          </a:bodyPr>
          <a:lstStyle/>
          <a:p>
            <a:pPr mar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A625D67B-C9EA-CE23-9CC3-6B3B0C285DEF}"/>
              </a:ext>
            </a:extLst>
          </p:cNvPr>
          <p:cNvPicPr>
            <a:picLocks noChangeAspect="1"/>
          </p:cNvPicPr>
          <p:nvPr/>
        </p:nvPicPr>
        <p:blipFill>
          <a:blip r:embed="rId2"/>
          <a:stretch>
            <a:fillRect/>
          </a:stretch>
        </p:blipFill>
        <p:spPr>
          <a:xfrm>
            <a:off x="621792" y="362196"/>
            <a:ext cx="3370529" cy="47696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2588F23D-C776-C7B7-7FE6-E0C2094CA8CD}"/>
              </a:ext>
            </a:extLst>
          </p:cNvPr>
          <p:cNvPicPr>
            <a:picLocks noChangeAspect="1"/>
          </p:cNvPicPr>
          <p:nvPr/>
        </p:nvPicPr>
        <p:blipFill>
          <a:blip r:embed="rId3"/>
          <a:stretch>
            <a:fillRect/>
          </a:stretch>
        </p:blipFill>
        <p:spPr>
          <a:xfrm>
            <a:off x="1859725" y="981960"/>
            <a:ext cx="3370529" cy="47696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a:extLst>
              <a:ext uri="{FF2B5EF4-FFF2-40B4-BE49-F238E27FC236}">
                <a16:creationId xmlns:a16="http://schemas.microsoft.com/office/drawing/2014/main" id="{94A4A7D2-D6F7-B85E-652A-79A63440B221}"/>
              </a:ext>
            </a:extLst>
          </p:cNvPr>
          <p:cNvPicPr>
            <a:picLocks noChangeAspect="1"/>
          </p:cNvPicPr>
          <p:nvPr/>
        </p:nvPicPr>
        <p:blipFill>
          <a:blip r:embed="rId4"/>
          <a:stretch>
            <a:fillRect/>
          </a:stretch>
        </p:blipFill>
        <p:spPr>
          <a:xfrm>
            <a:off x="3337170" y="1726188"/>
            <a:ext cx="3370529" cy="47696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B7FF0F62-5A89-5F80-A9D8-E93479987B67}"/>
              </a:ext>
            </a:extLst>
          </p:cNvPr>
          <p:cNvSpPr txBox="1"/>
          <p:nvPr/>
        </p:nvSpPr>
        <p:spPr>
          <a:xfrm>
            <a:off x="7658861" y="1546455"/>
            <a:ext cx="4139946" cy="2862322"/>
          </a:xfrm>
          <a:prstGeom prst="rect">
            <a:avLst/>
          </a:prstGeom>
          <a:noFill/>
        </p:spPr>
        <p:txBody>
          <a:bodyPr wrap="square">
            <a:spAutoFit/>
          </a:bodyPr>
          <a:lstStyle/>
          <a:p>
            <a:r>
              <a:rPr lang="en-GB" sz="3600" dirty="0">
                <a:latin typeface="Arial" panose="020B0604020202020204" pitchFamily="34" charset="0"/>
                <a:cs typeface="Arial" panose="020B0604020202020204" pitchFamily="34" charset="0"/>
              </a:rPr>
              <a:t>Okay, let’s go through this Presentation Checklist a final time together.</a:t>
            </a:r>
          </a:p>
        </p:txBody>
      </p:sp>
    </p:spTree>
    <p:extLst>
      <p:ext uri="{BB962C8B-B14F-4D97-AF65-F5344CB8AC3E}">
        <p14:creationId xmlns:p14="http://schemas.microsoft.com/office/powerpoint/2010/main" val="1533994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3EB2E1-0630-78F1-18ED-A969D49F4006}"/>
            </a:ext>
          </a:extLst>
        </p:cNvPr>
        <p:cNvGrpSpPr/>
        <p:nvPr/>
      </p:nvGrpSpPr>
      <p:grpSpPr>
        <a:xfrm>
          <a:off x="0" y="0"/>
          <a:ext cx="0" cy="0"/>
          <a:chOff x="0" y="0"/>
          <a:chExt cx="0" cy="0"/>
        </a:xfrm>
      </p:grpSpPr>
      <p:sp>
        <p:nvSpPr>
          <p:cNvPr id="2057" name="Text Placeholder 3">
            <a:extLst>
              <a:ext uri="{FF2B5EF4-FFF2-40B4-BE49-F238E27FC236}">
                <a16:creationId xmlns:a16="http://schemas.microsoft.com/office/drawing/2014/main" id="{BE90C6D6-90EC-4862-B89B-795B98AF06A9}"/>
              </a:ext>
            </a:extLst>
          </p:cNvPr>
          <p:cNvSpPr>
            <a:spLocks noGrp="1"/>
          </p:cNvSpPr>
          <p:nvPr>
            <p:ph type="body" sz="half" idx="2"/>
          </p:nvPr>
        </p:nvSpPr>
        <p:spPr>
          <a:xfrm>
            <a:off x="1033273" y="1967674"/>
            <a:ext cx="4654296" cy="2558606"/>
          </a:xfrm>
        </p:spPr>
        <p:txBody>
          <a:bodyPr>
            <a:noAutofit/>
          </a:bodyPr>
          <a:lstStyle/>
          <a:p>
            <a:pPr algn="ctr">
              <a:lnSpc>
                <a:spcPct val="120000"/>
              </a:lnSpc>
            </a:pPr>
            <a:r>
              <a:rPr lang="en-US" sz="4400" dirty="0">
                <a:latin typeface="Arial" panose="020B0604020202020204" pitchFamily="34" charset="0"/>
                <a:cs typeface="Arial" panose="020B0604020202020204" pitchFamily="34" charset="0"/>
              </a:rPr>
              <a:t>Further Guidance for your Presentation</a:t>
            </a:r>
          </a:p>
        </p:txBody>
      </p:sp>
      <p:pic>
        <p:nvPicPr>
          <p:cNvPr id="1026" name="Picture 2" descr="How to Make a PowerPoint Presentation ...">
            <a:extLst>
              <a:ext uri="{FF2B5EF4-FFF2-40B4-BE49-F238E27FC236}">
                <a16:creationId xmlns:a16="http://schemas.microsoft.com/office/drawing/2014/main" id="{36D99D31-0E39-9578-BB9C-791E01CA9E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4432" y="1967674"/>
            <a:ext cx="4056888" cy="255860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96831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C37886-F40E-FC1A-4B6C-9C2D02CF9DF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67B137A-1EC0-0C77-96C7-CF6C88BCFDB6}"/>
              </a:ext>
            </a:extLst>
          </p:cNvPr>
          <p:cNvSpPr txBox="1"/>
          <p:nvPr/>
        </p:nvSpPr>
        <p:spPr>
          <a:xfrm>
            <a:off x="1289304" y="568232"/>
            <a:ext cx="9528048" cy="4647426"/>
          </a:xfrm>
          <a:prstGeom prst="rect">
            <a:avLst/>
          </a:prstGeom>
          <a:noFill/>
        </p:spPr>
        <p:txBody>
          <a:bodyPr wrap="square">
            <a:spAutoFit/>
          </a:bodyPr>
          <a:lstStyle/>
          <a:p>
            <a:pPr>
              <a:buNone/>
            </a:pPr>
            <a:r>
              <a:rPr lang="en-GB" sz="1800" b="1"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that your first slide details: Student Name; Student Number; Module Code: Module Name and your Lecturer’s Name.</a:t>
            </a:r>
          </a:p>
          <a:p>
            <a:pPr marL="342900" lvl="0" indent="-342900">
              <a:buFont typeface="Symbol" panose="05050102010706020507" pitchFamily="18" charset="2"/>
              <a:buChar char=""/>
            </a:pP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that you address </a:t>
            </a:r>
            <a:r>
              <a:rPr lang="en-GB" sz="2400" b="1" dirty="0">
                <a:effectLst/>
                <a:latin typeface="Arial" panose="020B0604020202020204" pitchFamily="34" charset="0"/>
                <a:ea typeface="Times New Roman" panose="02020603050405020304" pitchFamily="18" charset="0"/>
              </a:rPr>
              <a:t>ALL</a:t>
            </a:r>
            <a:r>
              <a:rPr lang="en-GB" sz="2400" dirty="0">
                <a:effectLst/>
                <a:latin typeface="Arial" panose="020B0604020202020204" pitchFamily="34" charset="0"/>
                <a:ea typeface="Times New Roman" panose="02020603050405020304" pitchFamily="18" charset="0"/>
              </a:rPr>
              <a:t> the </a:t>
            </a:r>
            <a:r>
              <a:rPr lang="en-GB" sz="2400" dirty="0">
                <a:latin typeface="Arial" panose="020B0604020202020204" pitchFamily="34" charset="0"/>
                <a:ea typeface="Times New Roman" panose="02020603050405020304" pitchFamily="18" charset="0"/>
              </a:rPr>
              <a:t>assignment </a:t>
            </a:r>
            <a:r>
              <a:rPr lang="en-GB" sz="2400" dirty="0">
                <a:effectLst/>
                <a:latin typeface="Arial" panose="020B0604020202020204" pitchFamily="34" charset="0"/>
                <a:ea typeface="Times New Roman" panose="02020603050405020304" pitchFamily="18" charset="0"/>
              </a:rPr>
              <a:t>tasks.</a:t>
            </a:r>
          </a:p>
          <a:p>
            <a:pPr marL="342900" lvl="0" indent="-342900">
              <a:buFont typeface="Symbol" panose="05050102010706020507" pitchFamily="18" charset="2"/>
              <a:buChar char=""/>
            </a:pP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that you have reference </a:t>
            </a:r>
            <a:r>
              <a:rPr lang="en-GB" sz="2400" b="1" dirty="0">
                <a:effectLst/>
                <a:latin typeface="Arial" panose="020B0604020202020204" pitchFamily="34" charset="0"/>
                <a:ea typeface="Times New Roman" panose="02020603050405020304" pitchFamily="18" charset="0"/>
              </a:rPr>
              <a:t>ALL</a:t>
            </a:r>
            <a:r>
              <a:rPr lang="en-GB" sz="2400" dirty="0">
                <a:effectLst/>
                <a:latin typeface="Arial" panose="020B0604020202020204" pitchFamily="34" charset="0"/>
                <a:ea typeface="Times New Roman" panose="02020603050405020304" pitchFamily="18" charset="0"/>
              </a:rPr>
              <a:t> your sources within each slide.</a:t>
            </a:r>
          </a:p>
          <a:p>
            <a:pPr marL="342900" lvl="0" indent="-342900">
              <a:buFont typeface="Symbol" panose="05050102010706020507" pitchFamily="18" charset="2"/>
              <a:buChar char=""/>
            </a:pP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After the Key Finding slide, provide a full Reference List that accurately details all the sources you have cited in the previous slides.</a:t>
            </a:r>
          </a:p>
          <a:p>
            <a:pPr marL="342900" lvl="0" indent="-342900">
              <a:buFont typeface="Symbol" panose="05050102010706020507" pitchFamily="18" charset="2"/>
              <a:buChar char=""/>
            </a:pP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that your slides are designed in a professional manner.</a:t>
            </a:r>
          </a:p>
          <a:p>
            <a:pPr marL="342900" lvl="0" indent="-342900">
              <a:buFont typeface="Symbol" panose="05050102010706020507" pitchFamily="18" charset="2"/>
              <a:buChar char=""/>
            </a:pP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38552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A7F3DE-F3B4-EE94-1AE3-8A312CE2F224}"/>
              </a:ext>
            </a:extLst>
          </p:cNvPr>
          <p:cNvSpPr txBox="1"/>
          <p:nvPr/>
        </p:nvSpPr>
        <p:spPr>
          <a:xfrm>
            <a:off x="1295400" y="603933"/>
            <a:ext cx="9601200" cy="4893647"/>
          </a:xfrm>
          <a:prstGeom prst="rect">
            <a:avLst/>
          </a:prstGeom>
          <a:noFill/>
        </p:spPr>
        <p:txBody>
          <a:bodyPr wrap="square">
            <a:spAutoFit/>
          </a:bodyPr>
          <a:lstStyle/>
          <a:p>
            <a:pPr marL="342900" lvl="0" indent="-342900">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that your slides are not over-reliant on text. Utilise: photos; images; tables; charts; graphs; etc. to support your arguments.</a:t>
            </a:r>
          </a:p>
          <a:p>
            <a:pPr marL="342900" lvl="0" indent="-342900">
              <a:buFont typeface="Symbol" panose="05050102010706020507" pitchFamily="18" charset="2"/>
              <a:buChar char=""/>
            </a:pP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that you regularly practice your presentation so that you are familiar with your presentation and can avoid ‘reading off the slides’. </a:t>
            </a:r>
          </a:p>
          <a:p>
            <a:pPr marL="342900" lvl="0" indent="-342900">
              <a:buFont typeface="Symbol" panose="05050102010706020507" pitchFamily="18" charset="2"/>
              <a:buChar char=""/>
            </a:pP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you are comfortable with the design, structure and timing of your presentation so that you can deliver the content with confidence.</a:t>
            </a:r>
          </a:p>
          <a:p>
            <a:pPr marL="342900" lvl="0" indent="-342900">
              <a:buFont typeface="Symbol" panose="05050102010706020507" pitchFamily="18" charset="2"/>
              <a:buChar char=""/>
            </a:pP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that your dress attire is befitting of a business presentation.</a:t>
            </a:r>
          </a:p>
          <a:p>
            <a:pPr lvl="0"/>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that you respond to the Questions asked in the Q&amp;A session in a respectful and mature manner.</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00306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0A53BD2-C82D-F9BC-D51D-E9AF779693AD}"/>
              </a:ext>
            </a:extLst>
          </p:cNvPr>
          <p:cNvSpPr txBox="1"/>
          <p:nvPr/>
        </p:nvSpPr>
        <p:spPr>
          <a:xfrm>
            <a:off x="5349240" y="627105"/>
            <a:ext cx="5715000"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Ensure that you upload your completed assignment using the correct submission link </a:t>
            </a:r>
            <a:r>
              <a:rPr lang="en-GB" sz="2400" b="1" u="sng" dirty="0">
                <a:latin typeface="Arial" panose="020B0604020202020204" pitchFamily="34" charset="0"/>
                <a:cs typeface="Arial" panose="020B0604020202020204" pitchFamily="34" charset="0"/>
              </a:rPr>
              <a:t>before</a:t>
            </a:r>
            <a:r>
              <a:rPr lang="en-GB" sz="2400" dirty="0">
                <a:latin typeface="Arial" panose="020B0604020202020204" pitchFamily="34" charset="0"/>
                <a:cs typeface="Arial" panose="020B0604020202020204" pitchFamily="34" charset="0"/>
              </a:rPr>
              <a:t> the deadline (10:00am Monday 12</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October 2026)</a:t>
            </a:r>
          </a:p>
        </p:txBody>
      </p:sp>
      <p:cxnSp>
        <p:nvCxnSpPr>
          <p:cNvPr id="11" name="Straight Arrow Connector 10">
            <a:extLst>
              <a:ext uri="{FF2B5EF4-FFF2-40B4-BE49-F238E27FC236}">
                <a16:creationId xmlns:a16="http://schemas.microsoft.com/office/drawing/2014/main" id="{06DB3C38-8609-C5AA-CB59-CF3496463795}"/>
              </a:ext>
            </a:extLst>
          </p:cNvPr>
          <p:cNvCxnSpPr/>
          <p:nvPr/>
        </p:nvCxnSpPr>
        <p:spPr>
          <a:xfrm flipH="1">
            <a:off x="3877056" y="1277344"/>
            <a:ext cx="1289304" cy="0"/>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sp>
        <p:nvSpPr>
          <p:cNvPr id="2" name="TextBox 1">
            <a:extLst>
              <a:ext uri="{FF2B5EF4-FFF2-40B4-BE49-F238E27FC236}">
                <a16:creationId xmlns:a16="http://schemas.microsoft.com/office/drawing/2014/main" id="{01790B50-9A0E-349D-DE90-9D5366DB43DA}"/>
              </a:ext>
            </a:extLst>
          </p:cNvPr>
          <p:cNvSpPr txBox="1"/>
          <p:nvPr/>
        </p:nvSpPr>
        <p:spPr>
          <a:xfrm>
            <a:off x="319839" y="5908864"/>
            <a:ext cx="11872161" cy="461665"/>
          </a:xfrm>
          <a:prstGeom prst="rect">
            <a:avLst/>
          </a:prstGeom>
          <a:noFill/>
        </p:spPr>
        <p:txBody>
          <a:bodyPr wrap="none" rtlCol="0">
            <a:spAutoFit/>
          </a:bodyPr>
          <a:lstStyle/>
          <a:p>
            <a:r>
              <a:rPr lang="en-GB" sz="2400" b="1" dirty="0">
                <a:latin typeface="Arial" panose="020B0604020202020204" pitchFamily="34" charset="0"/>
                <a:cs typeface="Arial" panose="020B0604020202020204" pitchFamily="34" charset="0"/>
              </a:rPr>
              <a:t>Note: Ensure you upload your slides in PowerPoint format rather than as a PDF</a:t>
            </a:r>
            <a:r>
              <a:rPr lang="en-GB" sz="2400" dirty="0">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49CAF1D2-5E56-EE6C-517C-DEE433F9E041}"/>
              </a:ext>
            </a:extLst>
          </p:cNvPr>
          <p:cNvPicPr>
            <a:picLocks noChangeAspect="1"/>
          </p:cNvPicPr>
          <p:nvPr/>
        </p:nvPicPr>
        <p:blipFill>
          <a:blip r:embed="rId2"/>
          <a:stretch>
            <a:fillRect/>
          </a:stretch>
        </p:blipFill>
        <p:spPr>
          <a:xfrm>
            <a:off x="1166920" y="487470"/>
            <a:ext cx="2628831" cy="20362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80AC759C-D036-F26F-6563-3D08C6E2D2DB}"/>
              </a:ext>
            </a:extLst>
          </p:cNvPr>
          <p:cNvPicPr>
            <a:picLocks noChangeAspect="1"/>
          </p:cNvPicPr>
          <p:nvPr/>
        </p:nvPicPr>
        <p:blipFill>
          <a:blip r:embed="rId3"/>
          <a:stretch>
            <a:fillRect/>
          </a:stretch>
        </p:blipFill>
        <p:spPr>
          <a:xfrm>
            <a:off x="1166920" y="2847005"/>
            <a:ext cx="9364382" cy="28674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3" name="Straight Arrow Connector 12">
            <a:extLst>
              <a:ext uri="{FF2B5EF4-FFF2-40B4-BE49-F238E27FC236}">
                <a16:creationId xmlns:a16="http://schemas.microsoft.com/office/drawing/2014/main" id="{EE5EE368-49CD-75A9-4AF9-E79A68DE5F14}"/>
              </a:ext>
            </a:extLst>
          </p:cNvPr>
          <p:cNvCxnSpPr>
            <a:cxnSpLocks/>
          </p:cNvCxnSpPr>
          <p:nvPr/>
        </p:nvCxnSpPr>
        <p:spPr>
          <a:xfrm flipH="1">
            <a:off x="2971800" y="2196765"/>
            <a:ext cx="4389120" cy="814896"/>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600756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8C385B-F87D-CEDE-0CC7-EC23A8F01CF3}"/>
              </a:ext>
            </a:extLst>
          </p:cNvPr>
          <p:cNvSpPr txBox="1"/>
          <p:nvPr/>
        </p:nvSpPr>
        <p:spPr>
          <a:xfrm>
            <a:off x="1458468" y="1719072"/>
            <a:ext cx="4768596" cy="830997"/>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2052" name="Picture 4" descr="Written Word Submission Guidelines On ...">
            <a:extLst>
              <a:ext uri="{FF2B5EF4-FFF2-40B4-BE49-F238E27FC236}">
                <a16:creationId xmlns:a16="http://schemas.microsoft.com/office/drawing/2014/main" id="{FAE90D50-324D-9049-EDCC-AC540077D2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558"/>
          <a:stretch>
            <a:fillRect/>
          </a:stretch>
        </p:blipFill>
        <p:spPr bwMode="auto">
          <a:xfrm>
            <a:off x="7220522" y="1957197"/>
            <a:ext cx="3586430" cy="2377059"/>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D2D88E8-DF90-2C8C-4469-3BF9AE763687}"/>
              </a:ext>
            </a:extLst>
          </p:cNvPr>
          <p:cNvSpPr txBox="1"/>
          <p:nvPr/>
        </p:nvSpPr>
        <p:spPr>
          <a:xfrm>
            <a:off x="996696" y="939558"/>
            <a:ext cx="5230368" cy="3785652"/>
          </a:xfrm>
          <a:prstGeom prst="rect">
            <a:avLst/>
          </a:prstGeom>
          <a:noFill/>
        </p:spPr>
        <p:txBody>
          <a:bodyPr wrap="square" rtlCol="0">
            <a:spAutoFit/>
          </a:bodyPr>
          <a:lstStyle/>
          <a:p>
            <a:endParaRPr lang="en-GB" sz="2400" b="1" u="sng"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If you make an error when submitting your slides, it is </a:t>
            </a:r>
            <a:r>
              <a:rPr lang="en-GB" sz="2400" b="1" u="sng" dirty="0">
                <a:latin typeface="Arial" panose="020B0604020202020204" pitchFamily="34" charset="0"/>
                <a:cs typeface="Arial" panose="020B0604020202020204" pitchFamily="34" charset="0"/>
              </a:rPr>
              <a:t>YOUR</a:t>
            </a:r>
            <a:r>
              <a:rPr lang="en-GB" sz="2400" dirty="0">
                <a:latin typeface="Arial" panose="020B0604020202020204" pitchFamily="34" charset="0"/>
                <a:cs typeface="Arial" panose="020B0604020202020204" pitchFamily="34" charset="0"/>
              </a:rPr>
              <a:t> responsibility to correct this </a:t>
            </a:r>
            <a:r>
              <a:rPr lang="en-GB" sz="2400" b="1" u="sng" dirty="0">
                <a:latin typeface="Arial" panose="020B0604020202020204" pitchFamily="34" charset="0"/>
                <a:cs typeface="Arial" panose="020B0604020202020204" pitchFamily="34" charset="0"/>
              </a:rPr>
              <a:t>BEFORE</a:t>
            </a:r>
            <a:r>
              <a:rPr lang="en-GB" sz="2400" dirty="0">
                <a:latin typeface="Arial" panose="020B0604020202020204" pitchFamily="34" charset="0"/>
                <a:cs typeface="Arial" panose="020B0604020202020204" pitchFamily="34" charset="0"/>
              </a:rPr>
              <a:t> your presentation.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If you need assistance with this matter, then visit the IT and/or the Assessment teams at the Help Desks on campus.</a:t>
            </a:r>
          </a:p>
        </p:txBody>
      </p:sp>
    </p:spTree>
    <p:extLst>
      <p:ext uri="{BB962C8B-B14F-4D97-AF65-F5344CB8AC3E}">
        <p14:creationId xmlns:p14="http://schemas.microsoft.com/office/powerpoint/2010/main" val="2278245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6E8BC-EBD6-3E16-1010-40691F1CEC8E}"/>
            </a:ext>
          </a:extLst>
        </p:cNvPr>
        <p:cNvGrpSpPr/>
        <p:nvPr/>
      </p:nvGrpSpPr>
      <p:grpSpPr>
        <a:xfrm>
          <a:off x="0" y="0"/>
          <a:ext cx="0" cy="0"/>
          <a:chOff x="0" y="0"/>
          <a:chExt cx="0" cy="0"/>
        </a:xfrm>
      </p:grpSpPr>
      <p:pic>
        <p:nvPicPr>
          <p:cNvPr id="2050" name="Picture 2" descr="Students need to be on time for school.">
            <a:extLst>
              <a:ext uri="{FF2B5EF4-FFF2-40B4-BE49-F238E27FC236}">
                <a16:creationId xmlns:a16="http://schemas.microsoft.com/office/drawing/2014/main" id="{A6066871-301A-8916-0C0E-94EF6AE8BE4D}"/>
              </a:ext>
            </a:extLst>
          </p:cNvPr>
          <p:cNvPicPr>
            <a:picLocks noChangeAspect="1" noChangeArrowheads="1"/>
          </p:cNvPicPr>
          <p:nvPr/>
        </p:nvPicPr>
        <p:blipFill>
          <a:blip r:embed="rId2">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088136" y="1621916"/>
            <a:ext cx="4715257" cy="2829154"/>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62B8F0F-DC60-8848-3725-6AA798F9B839}"/>
              </a:ext>
            </a:extLst>
          </p:cNvPr>
          <p:cNvSpPr txBox="1"/>
          <p:nvPr/>
        </p:nvSpPr>
        <p:spPr>
          <a:xfrm>
            <a:off x="6388608" y="1447121"/>
            <a:ext cx="4860036" cy="301621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It is extremely important that you arrive on time for the start of the class presentations.</a:t>
            </a:r>
          </a:p>
          <a:p>
            <a:endParaRPr lang="en-GB" sz="22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Speak to your lecturer and ensure you know what time you have been scheduled to attend your presentation session.</a:t>
            </a:r>
          </a:p>
        </p:txBody>
      </p:sp>
    </p:spTree>
    <p:extLst>
      <p:ext uri="{BB962C8B-B14F-4D97-AF65-F5344CB8AC3E}">
        <p14:creationId xmlns:p14="http://schemas.microsoft.com/office/powerpoint/2010/main" val="437793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how Respect for Everyone Poster - Free ...">
            <a:extLst>
              <a:ext uri="{FF2B5EF4-FFF2-40B4-BE49-F238E27FC236}">
                <a16:creationId xmlns:a16="http://schemas.microsoft.com/office/drawing/2014/main" id="{3CF5C338-474D-5058-89BC-D33F65A4E5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64" b="3695"/>
          <a:stretch>
            <a:fillRect/>
          </a:stretch>
        </p:blipFill>
        <p:spPr bwMode="auto">
          <a:xfrm>
            <a:off x="7919502" y="1545337"/>
            <a:ext cx="2641818" cy="320558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6F05A95-720D-4E86-53A2-E12FBD4A8C50}"/>
              </a:ext>
            </a:extLst>
          </p:cNvPr>
          <p:cNvSpPr txBox="1"/>
          <p:nvPr/>
        </p:nvSpPr>
        <p:spPr>
          <a:xfrm>
            <a:off x="1042416" y="1056240"/>
            <a:ext cx="5486400" cy="415498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You are expected to be respectful when other students are presenting.</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means, during the presentation:</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You sit-up and pay attention.</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You smile, nod, engage and, generally, show encouragement.</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You </a:t>
            </a:r>
            <a:r>
              <a:rPr lang="en-GB" sz="2400" u="sng" dirty="0">
                <a:latin typeface="Arial" panose="020B0604020202020204" pitchFamily="34" charset="0"/>
                <a:cs typeface="Arial" panose="020B0604020202020204" pitchFamily="34" charset="0"/>
              </a:rPr>
              <a:t>do not </a:t>
            </a:r>
            <a:r>
              <a:rPr lang="en-GB" sz="2400" dirty="0">
                <a:latin typeface="Arial" panose="020B0604020202020204" pitchFamily="34" charset="0"/>
                <a:cs typeface="Arial" panose="020B0604020202020204" pitchFamily="34" charset="0"/>
              </a:rPr>
              <a:t>use your phone.</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You do not talk or make a noise.</a:t>
            </a:r>
          </a:p>
        </p:txBody>
      </p:sp>
    </p:spTree>
    <p:extLst>
      <p:ext uri="{BB962C8B-B14F-4D97-AF65-F5344CB8AC3E}">
        <p14:creationId xmlns:p14="http://schemas.microsoft.com/office/powerpoint/2010/main" val="21571050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descr="last piece of jigsaw puzzle ...">
            <a:extLst>
              <a:ext uri="{FF2B5EF4-FFF2-40B4-BE49-F238E27FC236}">
                <a16:creationId xmlns:a16="http://schemas.microsoft.com/office/drawing/2014/main" id="{2BDB2EA1-0333-3D3C-9E2C-719C8E248C29}"/>
              </a:ext>
            </a:extLst>
          </p:cNvPr>
          <p:cNvPicPr>
            <a:picLocks noGrp="1" noChangeAspect="1" noChangeArrowheads="1"/>
          </p:cNvPicPr>
          <p:nvPr>
            <p:ph type="pic" sz="quarter" idx="1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7736" b="7736"/>
          <a:stretch>
            <a:fillRect/>
          </a:stretch>
        </p:blipFill>
        <p:spPr bwMode="auto">
          <a:xfrm>
            <a:off x="1118617" y="1901952"/>
            <a:ext cx="4099561" cy="2306003"/>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85E0F95-7BB0-81FC-4BA4-7E88D70046DF}"/>
              </a:ext>
            </a:extLst>
          </p:cNvPr>
          <p:cNvSpPr txBox="1"/>
          <p:nvPr/>
        </p:nvSpPr>
        <p:spPr>
          <a:xfrm>
            <a:off x="6163056" y="832104"/>
            <a:ext cx="4910327" cy="477053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To successfully complete the assessment, you </a:t>
            </a:r>
            <a:r>
              <a:rPr lang="en-GB" sz="2800" b="1" dirty="0">
                <a:latin typeface="Arial" panose="020B0604020202020204" pitchFamily="34" charset="0"/>
                <a:cs typeface="Arial" panose="020B0604020202020204" pitchFamily="34" charset="0"/>
              </a:rPr>
              <a:t>MUST</a:t>
            </a:r>
            <a:r>
              <a:rPr lang="en-GB" sz="28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1) 	Upload and submit your  	presentation slides.</a:t>
            </a:r>
          </a:p>
          <a:p>
            <a:endParaRPr lang="en-GB" sz="20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2) 	Attend and deliver your 	presentation in-person.</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3) 	Behave in a respectful 	manner during the other 	student presentations.</a:t>
            </a:r>
          </a:p>
        </p:txBody>
      </p:sp>
    </p:spTree>
    <p:extLst>
      <p:ext uri="{BB962C8B-B14F-4D97-AF65-F5344CB8AC3E}">
        <p14:creationId xmlns:p14="http://schemas.microsoft.com/office/powerpoint/2010/main" val="26744675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CC9A15-9DA7-5CE6-C687-E70E485A9B9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8EDE9A0-5E62-0C4D-D93D-BA717D4A9FE0}"/>
              </a:ext>
            </a:extLst>
          </p:cNvPr>
          <p:cNvSpPr txBox="1"/>
          <p:nvPr/>
        </p:nvSpPr>
        <p:spPr>
          <a:xfrm>
            <a:off x="1458468" y="1719072"/>
            <a:ext cx="4768596" cy="830997"/>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283F311-543C-C788-5C5C-51386318A75C}"/>
              </a:ext>
            </a:extLst>
          </p:cNvPr>
          <p:cNvSpPr txBox="1"/>
          <p:nvPr/>
        </p:nvSpPr>
        <p:spPr>
          <a:xfrm>
            <a:off x="524938" y="592086"/>
            <a:ext cx="6635656" cy="5262979"/>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If a situation occurs that is </a:t>
            </a:r>
            <a:r>
              <a:rPr lang="en-GB" sz="2200" i="1" dirty="0">
                <a:latin typeface="Arial" panose="020B0604020202020204" pitchFamily="34" charset="0"/>
                <a:cs typeface="Arial" panose="020B0604020202020204" pitchFamily="34" charset="0"/>
              </a:rPr>
              <a:t>‘out of your control’</a:t>
            </a:r>
            <a:r>
              <a:rPr lang="en-GB" sz="2200" dirty="0">
                <a:latin typeface="Arial" panose="020B0604020202020204" pitchFamily="34" charset="0"/>
                <a:cs typeface="Arial" panose="020B0604020202020204" pitchFamily="34" charset="0"/>
              </a:rPr>
              <a:t> and it prevents you from attending the presentation – then you are strongly encouraged to engage with the Extenuating Circumstances process.</a:t>
            </a:r>
          </a:p>
          <a:p>
            <a:endParaRPr lang="en-GB" sz="3600" dirty="0">
              <a:latin typeface="Arial" panose="020B0604020202020204" pitchFamily="34" charset="0"/>
              <a:cs typeface="Arial" panose="020B0604020202020204" pitchFamily="34" charset="0"/>
            </a:endParaRPr>
          </a:p>
          <a:p>
            <a:r>
              <a:rPr lang="en-GB" sz="2200" b="1" u="sng" dirty="0">
                <a:latin typeface="Arial" panose="020B0604020202020204" pitchFamily="34" charset="0"/>
                <a:cs typeface="Arial" panose="020B0604020202020204" pitchFamily="34" charset="0"/>
              </a:rPr>
              <a:t>Examples of Valid Reasons: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Serious illness or hospitalisation</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Bereavement</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Eviction or homelessness</a:t>
            </a:r>
          </a:p>
          <a:p>
            <a:endParaRPr lang="en-GB" sz="3600" dirty="0">
              <a:latin typeface="Arial" panose="020B0604020202020204" pitchFamily="34" charset="0"/>
              <a:cs typeface="Arial" panose="020B0604020202020204" pitchFamily="34" charset="0"/>
            </a:endParaRPr>
          </a:p>
          <a:p>
            <a:r>
              <a:rPr lang="en-GB" sz="2200" b="1" u="sng" dirty="0">
                <a:latin typeface="Arial" panose="020B0604020202020204" pitchFamily="34" charset="0"/>
                <a:cs typeface="Arial" panose="020B0604020202020204" pitchFamily="34" charset="0"/>
              </a:rPr>
              <a:t>Examples of Invalid Reasons: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Technical issues e.g. broken laptop</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Personal issues (e.g. travel plans, weddings)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Work commitments</a:t>
            </a:r>
          </a:p>
        </p:txBody>
      </p:sp>
      <p:pic>
        <p:nvPicPr>
          <p:cNvPr id="3074" name="Picture 2" descr="Extenuating Circumstances">
            <a:extLst>
              <a:ext uri="{FF2B5EF4-FFF2-40B4-BE49-F238E27FC236}">
                <a16:creationId xmlns:a16="http://schemas.microsoft.com/office/drawing/2014/main" id="{11CFAD43-E791-87B0-8BB2-EDAAE306C7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864" r="10263"/>
          <a:stretch>
            <a:fillRect/>
          </a:stretch>
        </p:blipFill>
        <p:spPr bwMode="auto">
          <a:xfrm>
            <a:off x="7387510" y="2550069"/>
            <a:ext cx="4279552" cy="150293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67649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02BCFC-B3AA-311E-49DD-C6E97CE9D90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391E614-0924-6B69-69C5-9358BD57E10D}"/>
              </a:ext>
            </a:extLst>
          </p:cNvPr>
          <p:cNvSpPr txBox="1"/>
          <p:nvPr/>
        </p:nvSpPr>
        <p:spPr>
          <a:xfrm>
            <a:off x="1458468" y="1719072"/>
            <a:ext cx="4768596" cy="830997"/>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C377A06-E9D4-41B0-F161-E26793D32687}"/>
              </a:ext>
            </a:extLst>
          </p:cNvPr>
          <p:cNvSpPr txBox="1"/>
          <p:nvPr/>
        </p:nvSpPr>
        <p:spPr>
          <a:xfrm>
            <a:off x="5239512" y="692176"/>
            <a:ext cx="6236208" cy="5170646"/>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Students </a:t>
            </a:r>
            <a:r>
              <a:rPr lang="en-GB" sz="2200" b="1" u="sng" dirty="0">
                <a:latin typeface="Arial" panose="020B0604020202020204" pitchFamily="34" charset="0"/>
                <a:cs typeface="Arial" panose="020B0604020202020204" pitchFamily="34" charset="0"/>
              </a:rPr>
              <a:t>MUST</a:t>
            </a:r>
            <a:r>
              <a:rPr lang="en-GB" sz="2200" dirty="0">
                <a:latin typeface="Arial" panose="020B0604020202020204" pitchFamily="34" charset="0"/>
                <a:cs typeface="Arial" panose="020B0604020202020204" pitchFamily="34" charset="0"/>
              </a:rPr>
              <a:t> provide independent supporting evidence with their application.</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Students may submit an E.C. application up to 21 days from the assessment deadline.</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Please note that your lecturer is </a:t>
            </a:r>
            <a:r>
              <a:rPr lang="en-GB" sz="2200" b="1" u="sng" dirty="0">
                <a:latin typeface="Arial" panose="020B0604020202020204" pitchFamily="34" charset="0"/>
                <a:cs typeface="Arial" panose="020B0604020202020204" pitchFamily="34" charset="0"/>
              </a:rPr>
              <a:t>NOT</a:t>
            </a:r>
            <a:r>
              <a:rPr lang="en-GB" sz="2200" dirty="0">
                <a:latin typeface="Arial" panose="020B0604020202020204" pitchFamily="34" charset="0"/>
                <a:cs typeface="Arial" panose="020B0604020202020204" pitchFamily="34" charset="0"/>
              </a:rPr>
              <a:t> involved with this process – it is all processed by the Assessment Department.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Please visit your </a:t>
            </a:r>
            <a:r>
              <a:rPr lang="en-GB" sz="2200" dirty="0" err="1">
                <a:latin typeface="Arial" panose="020B0604020202020204" pitchFamily="34" charset="0"/>
                <a:cs typeface="Arial" panose="020B0604020202020204" pitchFamily="34" charset="0"/>
              </a:rPr>
              <a:t>MyTSD</a:t>
            </a:r>
            <a:r>
              <a:rPr lang="en-GB" sz="2200" dirty="0">
                <a:latin typeface="Arial" panose="020B0604020202020204" pitchFamily="34" charset="0"/>
                <a:cs typeface="Arial" panose="020B0604020202020204" pitchFamily="34" charset="0"/>
              </a:rPr>
              <a:t> account for more information on this matter.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Alternatively, visit the Assessment team at the Help Desk on campus.</a:t>
            </a:r>
          </a:p>
        </p:txBody>
      </p:sp>
      <p:pic>
        <p:nvPicPr>
          <p:cNvPr id="3074" name="Picture 2" descr="Extenuating Circumstances">
            <a:extLst>
              <a:ext uri="{FF2B5EF4-FFF2-40B4-BE49-F238E27FC236}">
                <a16:creationId xmlns:a16="http://schemas.microsoft.com/office/drawing/2014/main" id="{186361B7-EB5E-BEEC-7166-3FE268607D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864" r="10263"/>
          <a:stretch>
            <a:fillRect/>
          </a:stretch>
        </p:blipFill>
        <p:spPr bwMode="auto">
          <a:xfrm>
            <a:off x="557783" y="2528262"/>
            <a:ext cx="3968497" cy="150293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10544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40A05-0E87-57EE-7382-90363B2D81F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D92ADEC-041F-1624-81A3-7D651926BABF}"/>
              </a:ext>
            </a:extLst>
          </p:cNvPr>
          <p:cNvSpPr txBox="1"/>
          <p:nvPr/>
        </p:nvSpPr>
        <p:spPr>
          <a:xfrm>
            <a:off x="1458468" y="1719072"/>
            <a:ext cx="4768596" cy="830997"/>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2" name="Picture 1" descr="Submissions – OffKilter: Journal of Queer Arts and Politics">
            <a:extLst>
              <a:ext uri="{FF2B5EF4-FFF2-40B4-BE49-F238E27FC236}">
                <a16:creationId xmlns:a16="http://schemas.microsoft.com/office/drawing/2014/main" id="{71576EB6-2F81-782F-D9CE-81A9B2E11226}"/>
              </a:ext>
            </a:extLst>
          </p:cNvPr>
          <p:cNvPicPr>
            <a:picLocks noChangeAspect="1"/>
          </p:cNvPicPr>
          <p:nvPr/>
        </p:nvPicPr>
        <p:blipFill>
          <a:blip r:embed="rId2">
            <a:duotone>
              <a:schemeClr val="accent6">
                <a:shade val="45000"/>
                <a:satMod val="135000"/>
              </a:schemeClr>
              <a:prstClr val="white"/>
            </a:duotone>
          </a:blip>
          <a:stretch>
            <a:fillRect/>
          </a:stretch>
        </p:blipFill>
        <p:spPr>
          <a:xfrm>
            <a:off x="7943863" y="2075688"/>
            <a:ext cx="3706368" cy="2084832"/>
          </a:xfrm>
          <a:prstGeom prst="rect">
            <a:avLst/>
          </a:prstGeom>
          <a:ln w="38100">
            <a:solidFill>
              <a:schemeClr val="tx1"/>
            </a:solidFill>
          </a:ln>
        </p:spPr>
      </p:pic>
      <p:sp>
        <p:nvSpPr>
          <p:cNvPr id="5" name="TextBox 4">
            <a:extLst>
              <a:ext uri="{FF2B5EF4-FFF2-40B4-BE49-F238E27FC236}">
                <a16:creationId xmlns:a16="http://schemas.microsoft.com/office/drawing/2014/main" id="{D99B19DA-EE7E-FCD4-44EF-F538A1A9BBEC}"/>
              </a:ext>
            </a:extLst>
          </p:cNvPr>
          <p:cNvSpPr txBox="1"/>
          <p:nvPr/>
        </p:nvSpPr>
        <p:spPr>
          <a:xfrm>
            <a:off x="386334" y="350138"/>
            <a:ext cx="7459218" cy="5509200"/>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If you do not attend your presentation in Week 6,</a:t>
            </a:r>
          </a:p>
          <a:p>
            <a:r>
              <a:rPr lang="en-GB" sz="2200" dirty="0">
                <a:latin typeface="Arial" panose="020B0604020202020204" pitchFamily="34" charset="0"/>
                <a:cs typeface="Arial" panose="020B0604020202020204" pitchFamily="34" charset="0"/>
              </a:rPr>
              <a:t>then you will </a:t>
            </a:r>
            <a:r>
              <a:rPr lang="en-GB" sz="2200" b="1" u="sng" dirty="0">
                <a:latin typeface="Arial" panose="020B0604020202020204" pitchFamily="34" charset="0"/>
                <a:cs typeface="Arial" panose="020B0604020202020204" pitchFamily="34" charset="0"/>
              </a:rPr>
              <a:t>FAIL</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the Component 1 assessment.</a:t>
            </a:r>
          </a:p>
          <a:p>
            <a:endParaRPr lang="en-GB" sz="2200" dirty="0">
              <a:latin typeface="Arial" panose="020B0604020202020204" pitchFamily="34" charset="0"/>
              <a:cs typeface="Arial" panose="020B0604020202020204" pitchFamily="34" charset="0"/>
            </a:endParaRPr>
          </a:p>
          <a:p>
            <a:r>
              <a:rPr lang="en-GB" i="1" dirty="0">
                <a:latin typeface="Arial" panose="020B0604020202020204" pitchFamily="34" charset="0"/>
                <a:cs typeface="Arial" panose="020B0604020202020204" pitchFamily="34" charset="0"/>
              </a:rPr>
              <a:t>Note: you can still complete and submit Component 2</a:t>
            </a:r>
            <a:r>
              <a:rPr lang="en-GB" sz="2200" i="1" dirty="0">
                <a:latin typeface="Arial" panose="020B0604020202020204" pitchFamily="34" charset="0"/>
                <a:cs typeface="Arial" panose="020B0604020202020204" pitchFamily="34" charset="0"/>
              </a:rPr>
              <a:t>.</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There will </a:t>
            </a:r>
            <a:r>
              <a:rPr lang="en-GB" sz="2200" b="1" u="sng" dirty="0">
                <a:latin typeface="Arial" panose="020B0604020202020204" pitchFamily="34" charset="0"/>
                <a:cs typeface="Arial" panose="020B0604020202020204" pitchFamily="34" charset="0"/>
              </a:rPr>
              <a:t>NOT</a:t>
            </a:r>
            <a:r>
              <a:rPr lang="en-GB" sz="2200" dirty="0">
                <a:latin typeface="Arial" panose="020B0604020202020204" pitchFamily="34" charset="0"/>
                <a:cs typeface="Arial" panose="020B0604020202020204" pitchFamily="34" charset="0"/>
              </a:rPr>
              <a:t> be another opportunity to undertake</a:t>
            </a:r>
          </a:p>
          <a:p>
            <a:r>
              <a:rPr lang="en-GB" sz="2200" dirty="0">
                <a:latin typeface="Arial" panose="020B0604020202020204" pitchFamily="34" charset="0"/>
                <a:cs typeface="Arial" panose="020B0604020202020204" pitchFamily="34" charset="0"/>
              </a:rPr>
              <a:t>your presentation in </a:t>
            </a:r>
            <a:r>
              <a:rPr lang="en-GB" sz="2200" b="1" u="sng" dirty="0">
                <a:latin typeface="Arial" panose="020B0604020202020204" pitchFamily="34" charset="0"/>
                <a:cs typeface="Arial" panose="020B0604020202020204" pitchFamily="34" charset="0"/>
              </a:rPr>
              <a:t>THIS</a:t>
            </a:r>
            <a:r>
              <a:rPr lang="en-GB" sz="2200" dirty="0">
                <a:latin typeface="Arial" panose="020B0604020202020204" pitchFamily="34" charset="0"/>
                <a:cs typeface="Arial" panose="020B0604020202020204" pitchFamily="34" charset="0"/>
              </a:rPr>
              <a:t> term. Instead, you will need to wait for your results to be confirmed and published</a:t>
            </a:r>
          </a:p>
          <a:p>
            <a:r>
              <a:rPr lang="en-GB" sz="2200" dirty="0">
                <a:latin typeface="Arial" panose="020B0604020202020204" pitchFamily="34" charset="0"/>
                <a:cs typeface="Arial" panose="020B0604020202020204" pitchFamily="34" charset="0"/>
              </a:rPr>
              <a:t>by the Exam Board.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You will receive an email at the start of your </a:t>
            </a:r>
            <a:r>
              <a:rPr lang="en-GB" sz="2200" b="1" u="sng" dirty="0">
                <a:latin typeface="Arial" panose="020B0604020202020204" pitchFamily="34" charset="0"/>
                <a:cs typeface="Arial" panose="020B0604020202020204" pitchFamily="34" charset="0"/>
              </a:rPr>
              <a:t>NEXT</a:t>
            </a:r>
          </a:p>
          <a:p>
            <a:r>
              <a:rPr lang="en-GB" sz="2200" dirty="0">
                <a:latin typeface="Arial" panose="020B0604020202020204" pitchFamily="34" charset="0"/>
                <a:cs typeface="Arial" panose="020B0604020202020204" pitchFamily="34" charset="0"/>
              </a:rPr>
              <a:t>term. This email will provide details on when you can</a:t>
            </a:r>
          </a:p>
          <a:p>
            <a:r>
              <a:rPr lang="en-GB" sz="2200" dirty="0">
                <a:latin typeface="Arial" panose="020B0604020202020204" pitchFamily="34" charset="0"/>
                <a:cs typeface="Arial" panose="020B0604020202020204" pitchFamily="34" charset="0"/>
              </a:rPr>
              <a:t>retake your presentation.</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Please note: Your resit presentation will be scheduled at the </a:t>
            </a:r>
            <a:r>
              <a:rPr lang="en-GB" sz="2200" b="1" u="sng" dirty="0">
                <a:latin typeface="Arial" panose="020B0604020202020204" pitchFamily="34" charset="0"/>
                <a:cs typeface="Arial" panose="020B0604020202020204" pitchFamily="34" charset="0"/>
              </a:rPr>
              <a:t>END of your next term</a:t>
            </a:r>
            <a:r>
              <a:rPr lang="en-GB" sz="2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3849390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1CA1B3-31A6-E7A5-34BC-378D86567A3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43BE1AD-B440-1F8E-7C91-262F42984EBC}"/>
              </a:ext>
            </a:extLst>
          </p:cNvPr>
          <p:cNvSpPr txBox="1"/>
          <p:nvPr/>
        </p:nvSpPr>
        <p:spPr>
          <a:xfrm>
            <a:off x="1458468" y="1719072"/>
            <a:ext cx="4768596" cy="830997"/>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4" name="Picture 3" descr="Accounting Small Business Software UK Bookkeeping MTD HMRC 2025 | eBay UK">
            <a:extLst>
              <a:ext uri="{FF2B5EF4-FFF2-40B4-BE49-F238E27FC236}">
                <a16:creationId xmlns:a16="http://schemas.microsoft.com/office/drawing/2014/main" id="{B5B4DE45-3048-0478-DD89-93C1827B0BEE}"/>
              </a:ext>
            </a:extLst>
          </p:cNvPr>
          <p:cNvPicPr>
            <a:picLocks noChangeAspect="1"/>
          </p:cNvPicPr>
          <p:nvPr/>
        </p:nvPicPr>
        <p:blipFill>
          <a:blip r:embed="rId2"/>
          <a:stretch>
            <a:fillRect/>
          </a:stretch>
        </p:blipFill>
        <p:spPr>
          <a:xfrm>
            <a:off x="562355" y="1448372"/>
            <a:ext cx="3204973" cy="25255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7E827FF7-E92E-9BA0-AA7E-737B1042B54E}"/>
              </a:ext>
            </a:extLst>
          </p:cNvPr>
          <p:cNvSpPr txBox="1"/>
          <p:nvPr/>
        </p:nvSpPr>
        <p:spPr>
          <a:xfrm>
            <a:off x="4178808" y="397918"/>
            <a:ext cx="7624395" cy="6247864"/>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If you have any further queries regarding:</a:t>
            </a:r>
          </a:p>
          <a:p>
            <a:endParaRPr lang="en-GB" sz="2000" dirty="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Extenuating Circumstances process</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Re-sits</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Grades</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Awards</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Please contact the Birmingham Assessment team:</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b="1" u="sng" dirty="0">
                <a:latin typeface="Arial" panose="020B0604020202020204" pitchFamily="34" charset="0"/>
                <a:cs typeface="Arial" panose="020B0604020202020204" pitchFamily="34" charset="0"/>
              </a:rPr>
              <a:t>Email:</a:t>
            </a:r>
          </a:p>
          <a:p>
            <a:r>
              <a:rPr lang="en-GB" sz="2000" dirty="0">
                <a:latin typeface="Arial" panose="020B0604020202020204" pitchFamily="34" charset="0"/>
                <a:cs typeface="Arial" panose="020B0604020202020204" pitchFamily="34" charset="0"/>
                <a:hlinkClick r:id="rId3"/>
              </a:rPr>
              <a:t>birminghamassessments@uwtsd.ac.uk</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b="1" u="sng" dirty="0">
                <a:latin typeface="Arial" panose="020B0604020202020204" pitchFamily="34" charset="0"/>
                <a:cs typeface="Arial" panose="020B0604020202020204" pitchFamily="34" charset="0"/>
              </a:rPr>
              <a:t>Phone:</a:t>
            </a:r>
          </a:p>
          <a:p>
            <a:r>
              <a:rPr lang="en-GB" sz="2000" dirty="0">
                <a:latin typeface="Arial" panose="020B0604020202020204" pitchFamily="34" charset="0"/>
                <a:cs typeface="Arial" panose="020B0604020202020204" pitchFamily="34" charset="0"/>
              </a:rPr>
              <a:t>0121 229 3000 (and ask for the Assessments team).</a:t>
            </a:r>
          </a:p>
          <a:p>
            <a:endParaRPr lang="en-GB" sz="2000" dirty="0">
              <a:latin typeface="Arial" panose="020B0604020202020204" pitchFamily="34" charset="0"/>
              <a:cs typeface="Arial" panose="020B0604020202020204" pitchFamily="34" charset="0"/>
            </a:endParaRPr>
          </a:p>
          <a:p>
            <a:r>
              <a:rPr lang="en-GB" sz="2000" b="1" u="sng" dirty="0">
                <a:latin typeface="Arial" panose="020B0604020202020204" pitchFamily="34" charset="0"/>
                <a:cs typeface="Arial" panose="020B0604020202020204" pitchFamily="34" charset="0"/>
              </a:rPr>
              <a:t>Help Desk Hours:</a:t>
            </a:r>
          </a:p>
          <a:p>
            <a:r>
              <a:rPr lang="en-GB" sz="2000" dirty="0">
                <a:latin typeface="Arial" panose="020B0604020202020204" pitchFamily="34" charset="0"/>
                <a:cs typeface="Arial" panose="020B0604020202020204" pitchFamily="34" charset="0"/>
              </a:rPr>
              <a:t>Quay Place: Monday – Sunday from 9:00 – 11:45 and 1:15 – 4:00</a:t>
            </a:r>
          </a:p>
          <a:p>
            <a:endParaRPr lang="en-GB" sz="8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Sparkhill: Monday – Friday from 9:00 – 11:45 and 1:15 – 4:00</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53798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9FE5F23-6AD1-4D04-AACC-248E11C23AA3}"/>
              </a:ext>
            </a:extLst>
          </p:cNvPr>
          <p:cNvPicPr>
            <a:picLocks noChangeAspect="1"/>
          </p:cNvPicPr>
          <p:nvPr/>
        </p:nvPicPr>
        <p:blipFill>
          <a:blip r:embed="rId2"/>
          <a:stretch>
            <a:fillRect/>
          </a:stretch>
        </p:blipFill>
        <p:spPr>
          <a:xfrm>
            <a:off x="692421" y="2095548"/>
            <a:ext cx="5872971" cy="1993046"/>
          </a:xfrm>
          <a:prstGeom prst="rect">
            <a:avLst/>
          </a:prstGeom>
          <a:ln w="38100">
            <a:solidFill>
              <a:schemeClr val="tx1"/>
            </a:solidFill>
          </a:ln>
        </p:spPr>
      </p:pic>
      <p:sp>
        <p:nvSpPr>
          <p:cNvPr id="5" name="TextBox 4">
            <a:extLst>
              <a:ext uri="{FF2B5EF4-FFF2-40B4-BE49-F238E27FC236}">
                <a16:creationId xmlns:a16="http://schemas.microsoft.com/office/drawing/2014/main" id="{ABAA729B-5839-C44E-D3AF-E478642AED34}"/>
              </a:ext>
            </a:extLst>
          </p:cNvPr>
          <p:cNvSpPr txBox="1"/>
          <p:nvPr/>
        </p:nvSpPr>
        <p:spPr>
          <a:xfrm>
            <a:off x="7379208" y="1554480"/>
            <a:ext cx="3895344"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you have been assessed and are in receipt of Compensatory Measures from the University, then please speak to your lecturer so that, if needed, alternative arrangements for your presentation can be agreed.</a:t>
            </a:r>
          </a:p>
        </p:txBody>
      </p:sp>
    </p:spTree>
    <p:extLst>
      <p:ext uri="{BB962C8B-B14F-4D97-AF65-F5344CB8AC3E}">
        <p14:creationId xmlns:p14="http://schemas.microsoft.com/office/powerpoint/2010/main" val="874698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C00B5-6E7E-0083-6001-FB029773D77A}"/>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8F0AB78-AB30-E030-A267-F9281AFF5D68}"/>
              </a:ext>
            </a:extLst>
          </p:cNvPr>
          <p:cNvSpPr>
            <a:spLocks noGrp="1"/>
          </p:cNvSpPr>
          <p:nvPr>
            <p:ph type="pic" sz="quarter" idx="11"/>
          </p:nvPr>
        </p:nvSpPr>
        <p:spPr>
          <a:xfrm>
            <a:off x="664234" y="1956039"/>
            <a:ext cx="8240069"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BA73FD70-645B-A7CB-7ADD-6ECBAE81E8FC}"/>
              </a:ext>
            </a:extLst>
          </p:cNvPr>
          <p:cNvSpPr txBox="1"/>
          <p:nvPr/>
        </p:nvSpPr>
        <p:spPr>
          <a:xfrm>
            <a:off x="835980" y="426940"/>
            <a:ext cx="10520039" cy="1015663"/>
          </a:xfrm>
          <a:prstGeom prst="rect">
            <a:avLst/>
          </a:prstGeom>
          <a:noFill/>
        </p:spPr>
        <p:txBody>
          <a:bodyPr wrap="square" rtlCol="0">
            <a:spAutoFit/>
          </a:bodyPr>
          <a:lstStyle/>
          <a:p>
            <a:pPr algn="ctr"/>
            <a:r>
              <a:rPr lang="en-GB" sz="6000" b="1" dirty="0">
                <a:latin typeface="Arial" panose="020B0604020202020204" pitchFamily="34" charset="0"/>
                <a:cs typeface="Arial" panose="020B0604020202020204" pitchFamily="34" charset="0"/>
              </a:rPr>
              <a:t>Any questions</a:t>
            </a:r>
          </a:p>
        </p:txBody>
      </p:sp>
      <p:pic>
        <p:nvPicPr>
          <p:cNvPr id="4098" name="Picture 2">
            <a:extLst>
              <a:ext uri="{FF2B5EF4-FFF2-40B4-BE49-F238E27FC236}">
                <a16:creationId xmlns:a16="http://schemas.microsoft.com/office/drawing/2014/main" id="{2A740C26-5DB5-E66C-A200-33DE7AAAB7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4835" y="1956039"/>
            <a:ext cx="5002329" cy="3751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99589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2963B-02FB-36DB-F5BD-0AD11F2BDDD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60C897C-0958-E91E-A5BB-4CF1B88816A1}"/>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9220" name="Picture 4">
            <a:extLst>
              <a:ext uri="{FF2B5EF4-FFF2-40B4-BE49-F238E27FC236}">
                <a16:creationId xmlns:a16="http://schemas.microsoft.com/office/drawing/2014/main" id="{3DFC4D7C-067E-3B33-25D0-733A9929A1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03"/>
          <a:stretch/>
        </p:blipFill>
        <p:spPr bwMode="auto">
          <a:xfrm>
            <a:off x="2943694" y="1058662"/>
            <a:ext cx="6304612" cy="4599334"/>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0401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762E3-3CAB-FD37-D641-B095D496FDF1}"/>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596D26E-AD5C-5A0D-81C7-9EB44B27F393}"/>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084449CF-AEB2-388D-0860-4C0C3533A98A}"/>
              </a:ext>
            </a:extLst>
          </p:cNvPr>
          <p:cNvSpPr txBox="1"/>
          <p:nvPr/>
        </p:nvSpPr>
        <p:spPr>
          <a:xfrm>
            <a:off x="-3062797" y="-435006"/>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0242" name="Picture 2">
            <a:extLst>
              <a:ext uri="{FF2B5EF4-FFF2-40B4-BE49-F238E27FC236}">
                <a16:creationId xmlns:a16="http://schemas.microsoft.com/office/drawing/2014/main" id="{FCE77C96-5F40-926A-293D-2121688DB1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67" b="10972"/>
          <a:stretch/>
        </p:blipFill>
        <p:spPr bwMode="auto">
          <a:xfrm>
            <a:off x="1204102" y="1967448"/>
            <a:ext cx="4069233" cy="285624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7734092-C1E7-B869-67B8-933E4F25D3D9}"/>
              </a:ext>
            </a:extLst>
          </p:cNvPr>
          <p:cNvSpPr txBox="1"/>
          <p:nvPr/>
        </p:nvSpPr>
        <p:spPr>
          <a:xfrm>
            <a:off x="6215396" y="2505670"/>
            <a:ext cx="3563427" cy="1754326"/>
          </a:xfrm>
          <a:prstGeom prst="rect">
            <a:avLst/>
          </a:prstGeom>
          <a:noFill/>
        </p:spPr>
        <p:txBody>
          <a:bodyPr wrap="square" rtlCol="0">
            <a:spAutoFit/>
          </a:bodyPr>
          <a:lstStyle/>
          <a:p>
            <a:pPr algn="ctr"/>
            <a:r>
              <a:rPr lang="en-GB" sz="5400" b="1" dirty="0">
                <a:latin typeface="Arial" panose="020B0604020202020204" pitchFamily="34" charset="0"/>
                <a:cs typeface="Arial" panose="020B0604020202020204" pitchFamily="34" charset="0"/>
              </a:rPr>
              <a:t>Week 5</a:t>
            </a:r>
          </a:p>
          <a:p>
            <a:pPr algn="ctr"/>
            <a:r>
              <a:rPr lang="en-GB" sz="5400" b="1" dirty="0">
                <a:latin typeface="Arial" panose="020B0604020202020204" pitchFamily="34" charset="0"/>
                <a:cs typeface="Arial" panose="020B0604020202020204" pitchFamily="34" charset="0"/>
              </a:rPr>
              <a:t>Workshop</a:t>
            </a:r>
          </a:p>
        </p:txBody>
      </p:sp>
    </p:spTree>
    <p:extLst>
      <p:ext uri="{BB962C8B-B14F-4D97-AF65-F5344CB8AC3E}">
        <p14:creationId xmlns:p14="http://schemas.microsoft.com/office/powerpoint/2010/main" val="23073824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sexual violence victim ...">
            <a:extLst>
              <a:ext uri="{FF2B5EF4-FFF2-40B4-BE49-F238E27FC236}">
                <a16:creationId xmlns:a16="http://schemas.microsoft.com/office/drawing/2014/main" id="{051BA74B-800E-E887-DEE3-3AE2387A55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4151" y="1929194"/>
            <a:ext cx="3724092" cy="2478214"/>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A064D00-C6FC-08BA-2437-C3C7CB25F7BC}"/>
              </a:ext>
            </a:extLst>
          </p:cNvPr>
          <p:cNvSpPr txBox="1"/>
          <p:nvPr/>
        </p:nvSpPr>
        <p:spPr>
          <a:xfrm>
            <a:off x="5809296" y="981944"/>
            <a:ext cx="5492687" cy="452431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remainder of this session will be a workshop.</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Use the time productively.</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Discuss your work with your lecturer.</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Talk through/practice your presentation with your peers.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Ensure you check and double check any queries you may have.</a:t>
            </a:r>
          </a:p>
        </p:txBody>
      </p:sp>
    </p:spTree>
    <p:extLst>
      <p:ext uri="{BB962C8B-B14F-4D97-AF65-F5344CB8AC3E}">
        <p14:creationId xmlns:p14="http://schemas.microsoft.com/office/powerpoint/2010/main" val="41939592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63641B-9EB8-7668-21F4-EBE7F61078F2}"/>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7121193-372E-8605-1707-4A50464D83E5}"/>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2050" name="Picture 2" descr="Homework Policy - The Farnley Academy">
            <a:extLst>
              <a:ext uri="{FF2B5EF4-FFF2-40B4-BE49-F238E27FC236}">
                <a16:creationId xmlns:a16="http://schemas.microsoft.com/office/drawing/2014/main" id="{D9997D68-17F3-A6ED-AD51-EFBCD15D56ED}"/>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2807208" y="449199"/>
            <a:ext cx="6510527" cy="8572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18CCCC5-83BE-5031-3361-B84E6CD228F4}"/>
              </a:ext>
            </a:extLst>
          </p:cNvPr>
          <p:cNvSpPr txBox="1"/>
          <p:nvPr/>
        </p:nvSpPr>
        <p:spPr>
          <a:xfrm>
            <a:off x="1636285" y="1608567"/>
            <a:ext cx="8919429" cy="4062651"/>
          </a:xfrm>
          <a:prstGeom prst="rect">
            <a:avLst/>
          </a:prstGeom>
          <a:noFill/>
        </p:spPr>
        <p:txBody>
          <a:bodyPr wrap="non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Complete any outstanding tasks from the workshop.</a:t>
            </a:r>
          </a:p>
          <a:p>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Complete your presentation slides.</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Seek assistance for creating PowerPoint slides if needed.</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Seek assistance for researching academic sources if needed.</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Submit your presentation slides before the deadline.</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Ensure you get a ‘good night sleep’ before your presentation!</a:t>
            </a:r>
          </a:p>
        </p:txBody>
      </p:sp>
    </p:spTree>
    <p:extLst>
      <p:ext uri="{BB962C8B-B14F-4D97-AF65-F5344CB8AC3E}">
        <p14:creationId xmlns:p14="http://schemas.microsoft.com/office/powerpoint/2010/main" val="34666136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3184AD-2A86-64F1-2327-01F43BEF9C1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14788F3-C1D4-6E06-7759-A0E9CA30DE19}"/>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BB4F9406-5727-0414-FEBE-37EE60DDE811}"/>
              </a:ext>
            </a:extLst>
          </p:cNvPr>
          <p:cNvPicPr>
            <a:picLocks noChangeAspect="1"/>
          </p:cNvPicPr>
          <p:nvPr/>
        </p:nvPicPr>
        <p:blipFill>
          <a:blip r:embed="rId2"/>
          <a:stretch>
            <a:fillRect/>
          </a:stretch>
        </p:blipFill>
        <p:spPr>
          <a:xfrm>
            <a:off x="2718054" y="502817"/>
            <a:ext cx="6693407" cy="3609191"/>
          </a:xfrm>
          <a:prstGeom prst="rect">
            <a:avLst/>
          </a:prstGeom>
          <a:ln w="38100">
            <a:solidFill>
              <a:schemeClr val="tx1"/>
            </a:solidFill>
          </a:ln>
        </p:spPr>
      </p:pic>
      <p:sp>
        <p:nvSpPr>
          <p:cNvPr id="11" name="TextBox 10">
            <a:extLst>
              <a:ext uri="{FF2B5EF4-FFF2-40B4-BE49-F238E27FC236}">
                <a16:creationId xmlns:a16="http://schemas.microsoft.com/office/drawing/2014/main" id="{30BE1B8F-84EF-10FD-CA7D-33AED8EBCB5F}"/>
              </a:ext>
            </a:extLst>
          </p:cNvPr>
          <p:cNvSpPr txBox="1"/>
          <p:nvPr/>
        </p:nvSpPr>
        <p:spPr>
          <a:xfrm>
            <a:off x="794766" y="4533080"/>
            <a:ext cx="10602468" cy="430887"/>
          </a:xfrm>
          <a:prstGeom prst="rect">
            <a:avLst/>
          </a:prstGeom>
          <a:noFill/>
        </p:spPr>
        <p:txBody>
          <a:bodyPr wrap="square">
            <a:spAutoFit/>
          </a:bodyPr>
          <a:lstStyle/>
          <a:p>
            <a:r>
              <a:rPr lang="en-GB" sz="2200" b="1" dirty="0">
                <a:hlinkClick r:id="rId3"/>
              </a:rPr>
              <a:t>Academic and </a:t>
            </a:r>
            <a:r>
              <a:rPr lang="en-GB" sz="2200" b="1" dirty="0" err="1">
                <a:hlinkClick r:id="rId3"/>
              </a:rPr>
              <a:t>InfoSkills</a:t>
            </a:r>
            <a:r>
              <a:rPr lang="en-GB" sz="2200" b="1" dirty="0">
                <a:hlinkClick r:id="rId3"/>
              </a:rPr>
              <a:t> - Digital Services | University of Wales Trinity Saint David</a:t>
            </a:r>
            <a:endParaRPr lang="en-GB" sz="2200" b="1" dirty="0"/>
          </a:p>
        </p:txBody>
      </p:sp>
      <p:sp>
        <p:nvSpPr>
          <p:cNvPr id="12" name="TextBox 11">
            <a:extLst>
              <a:ext uri="{FF2B5EF4-FFF2-40B4-BE49-F238E27FC236}">
                <a16:creationId xmlns:a16="http://schemas.microsoft.com/office/drawing/2014/main" id="{0F3356A9-A25A-EE09-8DFD-6F3925A2AE67}"/>
              </a:ext>
            </a:extLst>
          </p:cNvPr>
          <p:cNvSpPr txBox="1"/>
          <p:nvPr/>
        </p:nvSpPr>
        <p:spPr>
          <a:xfrm>
            <a:off x="1873529" y="5426958"/>
            <a:ext cx="8444941" cy="400110"/>
          </a:xfrm>
          <a:prstGeom prst="rect">
            <a:avLst/>
          </a:prstGeom>
          <a:noFill/>
        </p:spPr>
        <p:txBody>
          <a:bodyPr wrap="none" rtlCol="0">
            <a:spAutoFit/>
          </a:bodyPr>
          <a:lstStyle/>
          <a:p>
            <a:r>
              <a:rPr lang="en-GB" sz="2000" b="1" dirty="0">
                <a:latin typeface="Arial" panose="020B0604020202020204" pitchFamily="34" charset="0"/>
                <a:cs typeface="Arial" panose="020B0604020202020204" pitchFamily="34" charset="0"/>
              </a:rPr>
              <a:t>Note: Use can use the above link to access the support you require.</a:t>
            </a:r>
          </a:p>
        </p:txBody>
      </p:sp>
    </p:spTree>
    <p:extLst>
      <p:ext uri="{BB962C8B-B14F-4D97-AF65-F5344CB8AC3E}">
        <p14:creationId xmlns:p14="http://schemas.microsoft.com/office/powerpoint/2010/main" val="18533040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C1AB6-1B5E-0A51-D379-89D05D9BDB90}"/>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3F4764D-6B13-6D33-15A3-2F6D6CC84C6F}"/>
              </a:ext>
            </a:extLst>
          </p:cNvPr>
          <p:cNvSpPr>
            <a:spLocks noGrp="1"/>
          </p:cNvSpPr>
          <p:nvPr>
            <p:ph type="pic" sz="quarter" idx="11"/>
          </p:nvPr>
        </p:nvSpPr>
        <p:spPr>
          <a:xfrm>
            <a:off x="664234" y="1956039"/>
            <a:ext cx="8240069"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0361EF7D-5213-32FE-BA8F-9E655AE44ACB}"/>
              </a:ext>
            </a:extLst>
          </p:cNvPr>
          <p:cNvSpPr txBox="1"/>
          <p:nvPr/>
        </p:nvSpPr>
        <p:spPr>
          <a:xfrm>
            <a:off x="835980" y="426940"/>
            <a:ext cx="10520039" cy="1015663"/>
          </a:xfrm>
          <a:prstGeom prst="rect">
            <a:avLst/>
          </a:prstGeom>
          <a:noFill/>
        </p:spPr>
        <p:txBody>
          <a:bodyPr wrap="square" rtlCol="0">
            <a:spAutoFit/>
          </a:bodyPr>
          <a:lstStyle/>
          <a:p>
            <a:pPr algn="ctr"/>
            <a:r>
              <a:rPr lang="en-GB" sz="6000" b="1" dirty="0">
                <a:latin typeface="Arial" panose="020B0604020202020204" pitchFamily="34" charset="0"/>
                <a:cs typeface="Arial" panose="020B0604020202020204" pitchFamily="34" charset="0"/>
              </a:rPr>
              <a:t>Any questions</a:t>
            </a:r>
          </a:p>
        </p:txBody>
      </p:sp>
      <p:pic>
        <p:nvPicPr>
          <p:cNvPr id="4098" name="Picture 2">
            <a:extLst>
              <a:ext uri="{FF2B5EF4-FFF2-40B4-BE49-F238E27FC236}">
                <a16:creationId xmlns:a16="http://schemas.microsoft.com/office/drawing/2014/main" id="{C2959BC8-5F31-FEF4-0016-D1AC63F8D9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4835" y="1956039"/>
            <a:ext cx="5002329" cy="3751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48427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963CD-B513-A369-1AAC-4B94343FDB1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3512668-09A6-BA90-5DB0-868035DEDBB8}"/>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6146" name="Picture 2" descr="Image result for thank you see you next week">
            <a:extLst>
              <a:ext uri="{FF2B5EF4-FFF2-40B4-BE49-F238E27FC236}">
                <a16:creationId xmlns:a16="http://schemas.microsoft.com/office/drawing/2014/main" id="{E365BA22-3931-D1BE-D076-FD8FEA6197F2}"/>
              </a:ext>
            </a:extLst>
          </p:cNvPr>
          <p:cNvPicPr>
            <a:picLocks noChangeAspect="1" noChangeArrowheads="1"/>
          </p:cNvPicPr>
          <p:nvPr/>
        </p:nvPicPr>
        <p:blipFill>
          <a:blip r:embed="rId2">
            <a:alphaModFix/>
            <a:duotone>
              <a:schemeClr val="accent5">
                <a:shade val="45000"/>
                <a:satMod val="135000"/>
              </a:schemeClr>
              <a:prstClr val="white"/>
            </a:duotone>
            <a:extLst>
              <a:ext uri="{BEBA8EAE-BF5A-486C-A8C5-ECC9F3942E4B}">
                <a14:imgProps xmlns:a14="http://schemas.microsoft.com/office/drawing/2010/main">
                  <a14:imgLayer r:embed="rId3">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3171489" y="613962"/>
            <a:ext cx="5849022" cy="5630075"/>
          </a:xfrm>
          <a:prstGeom prst="rect">
            <a:avLst/>
          </a:prstGeom>
          <a:noFill/>
          <a:ln w="57150">
            <a:solidFill>
              <a:schemeClr val="accent5"/>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42553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1107</TotalTime>
  <Words>1151</Words>
  <Application>Microsoft Office PowerPoint</Application>
  <PresentationFormat>Widescreen</PresentationFormat>
  <Paragraphs>187</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Aptos</vt:lpstr>
      <vt:lpstr>Aptos Display</vt:lpstr>
      <vt:lpstr>Arial</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Annamarie Dufficy</dc:creator>
  <cp:lastModifiedBy>Annamarie Dufficy</cp:lastModifiedBy>
  <cp:revision>43</cp:revision>
  <cp:lastPrinted>2025-08-11T15:02:48Z</cp:lastPrinted>
  <dcterms:created xsi:type="dcterms:W3CDTF">2025-06-03T07:59:36Z</dcterms:created>
  <dcterms:modified xsi:type="dcterms:W3CDTF">2026-09-16T09:25:56Z</dcterms:modified>
</cp:coreProperties>
</file>