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20E16D-BC7E-F552-0265-2751274E6C05}" v="405" dt="2026-01-22T03:17:53.2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752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84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674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565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960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35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345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575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998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391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41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0791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36" name="Picture 35" descr="A blue abstract watercolor pattern on a white background">
            <a:extLst>
              <a:ext uri="{FF2B5EF4-FFF2-40B4-BE49-F238E27FC236}">
                <a16:creationId xmlns:a16="http://schemas.microsoft.com/office/drawing/2014/main" id="{5FAA9D02-EFA4-C5E4-3BD6-1D8000D77F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582" r="6" b="6"/>
          <a:stretch>
            <a:fillRect/>
          </a:stretch>
        </p:blipFill>
        <p:spPr>
          <a:xfrm>
            <a:off x="20" y="10"/>
            <a:ext cx="1218892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4233" y="404185"/>
            <a:ext cx="9876907" cy="4689577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C000"/>
                </a:solidFill>
              </a:rPr>
              <a:t>Patients' perspective on the therapeutic relationship and session quality: the central role of alliance</a:t>
            </a:r>
            <a:br>
              <a:rPr lang="en-GB" sz="4400" b="1" dirty="0">
                <a:solidFill>
                  <a:srgbClr val="FFC000"/>
                </a:solidFill>
              </a:rPr>
            </a:br>
            <a:br>
              <a:rPr lang="en-GB" sz="4000" b="1" dirty="0"/>
            </a:br>
            <a:r>
              <a:rPr lang="en-GB" sz="3200" dirty="0">
                <a:solidFill>
                  <a:srgbClr val="FFC000"/>
                </a:solidFill>
              </a:rPr>
              <a:t>Stefana, A., </a:t>
            </a:r>
            <a:r>
              <a:rPr lang="en-GB" sz="3200" dirty="0" err="1">
                <a:solidFill>
                  <a:srgbClr val="FFC000"/>
                </a:solidFill>
              </a:rPr>
              <a:t>Fusar</a:t>
            </a:r>
            <a:r>
              <a:rPr lang="en-GB" sz="3200" dirty="0">
                <a:solidFill>
                  <a:srgbClr val="FFC000"/>
                </a:solidFill>
              </a:rPr>
              <a:t>-Poli, P., Vieta, E., &amp; </a:t>
            </a:r>
            <a:r>
              <a:rPr lang="en-GB" sz="3200" dirty="0" err="1">
                <a:solidFill>
                  <a:srgbClr val="FFC000"/>
                </a:solidFill>
              </a:rPr>
              <a:t>Youngstorm</a:t>
            </a:r>
            <a:r>
              <a:rPr lang="en-GB" sz="3200" dirty="0">
                <a:solidFill>
                  <a:srgbClr val="FFC000"/>
                </a:solidFill>
              </a:rPr>
              <a:t>, E.A. (2024).</a:t>
            </a:r>
            <a:br>
              <a:rPr lang="en-GB" sz="3200" dirty="0">
                <a:solidFill>
                  <a:srgbClr val="FFC000"/>
                </a:solidFill>
              </a:rPr>
            </a:br>
            <a:br>
              <a:rPr lang="en-GB" sz="2800" dirty="0"/>
            </a:br>
            <a:r>
              <a:rPr lang="en-GB" sz="3200" b="1" i="1" dirty="0">
                <a:solidFill>
                  <a:srgbClr val="FFC000"/>
                </a:solidFill>
              </a:rPr>
              <a:t>Frontiers in Psychology</a:t>
            </a:r>
            <a:br>
              <a:rPr lang="en-GB" sz="2000" dirty="0"/>
            </a:b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4233" y="5497980"/>
            <a:ext cx="10843069" cy="11228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Review by Anwen Haf Griffiths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D4433877-8295-4A0D-94F7-BFD8A6336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1FD208E-0612-408E-9D15-241B45325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Graphic 9">
              <a:extLst>
                <a:ext uri="{FF2B5EF4-FFF2-40B4-BE49-F238E27FC236}">
                  <a16:creationId xmlns:a16="http://schemas.microsoft.com/office/drawing/2014/main" id="{0005FEAC-EF53-4E59-AFAA-B72D0F702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0D9F4E7-B583-4E44-AE18-421B268FB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39" name="Freeform: Shape 14">
              <a:extLst>
                <a:ext uri="{FF2B5EF4-FFF2-40B4-BE49-F238E27FC236}">
                  <a16:creationId xmlns:a16="http://schemas.microsoft.com/office/drawing/2014/main" id="{3C41D6DC-5CB2-4929-AAA8-328E7AA84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810D7DDE-644B-4D22-86B4-C3FEDF985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40" name="Graphic 9">
              <a:extLst>
                <a:ext uri="{FF2B5EF4-FFF2-40B4-BE49-F238E27FC236}">
                  <a16:creationId xmlns:a16="http://schemas.microsoft.com/office/drawing/2014/main" id="{5777DB78-76A6-4C7E-884B-AE5A8540D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B1294-4EC7-8BE1-7B25-807392482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8843"/>
            <a:ext cx="7685037" cy="88715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Introduction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7776E-52E1-FA80-93F9-11CD4DF1F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533042"/>
            <a:ext cx="8478354" cy="51345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FFC000"/>
                </a:solidFill>
              </a:rPr>
              <a:t>Three Domains:</a:t>
            </a:r>
          </a:p>
          <a:p>
            <a:r>
              <a:rPr lang="en-GB" sz="2600" dirty="0">
                <a:solidFill>
                  <a:srgbClr val="FFC000"/>
                </a:solidFill>
              </a:rPr>
              <a:t>The relationship between patient-rated working alliance, real relationship, positive and negative affective reactions, and patient-rated session outcome.</a:t>
            </a:r>
          </a:p>
          <a:p>
            <a:endParaRPr lang="en-GB" sz="2600" dirty="0">
              <a:solidFill>
                <a:srgbClr val="FFC000"/>
              </a:solidFill>
            </a:endParaRPr>
          </a:p>
          <a:p>
            <a:r>
              <a:rPr lang="en-GB" sz="2600" dirty="0">
                <a:solidFill>
                  <a:srgbClr val="FFC000"/>
                </a:solidFill>
              </a:rPr>
              <a:t>The interrelations among the four components of the TR.</a:t>
            </a:r>
          </a:p>
          <a:p>
            <a:endParaRPr lang="en-GB" sz="2600" dirty="0">
              <a:solidFill>
                <a:srgbClr val="FFC000"/>
              </a:solidFill>
            </a:endParaRPr>
          </a:p>
          <a:p>
            <a:r>
              <a:rPr lang="en-GB" sz="2600" dirty="0">
                <a:solidFill>
                  <a:srgbClr val="FFC000"/>
                </a:solidFill>
              </a:rPr>
              <a:t>The grouping of items from the measures of the four components and the factors that emerged from this merged item pool through exploratory factor analysis.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FFC000"/>
                </a:solidFill>
              </a:rPr>
              <a:t>(Stefana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98246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10AD4-36F6-D051-DC4A-13A41276F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69720"/>
            <a:ext cx="7685037" cy="876714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CE6A-999B-41EA-D4B3-8D22C6530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935" y="1845271"/>
            <a:ext cx="7427302" cy="4697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Participants:</a:t>
            </a:r>
          </a:p>
          <a:p>
            <a:pPr marL="0" indent="0">
              <a:buNone/>
            </a:pPr>
            <a:endParaRPr lang="en-GB" sz="2800" b="1" dirty="0">
              <a:solidFill>
                <a:srgbClr val="FFC000"/>
              </a:solidFill>
            </a:endParaRPr>
          </a:p>
          <a:p>
            <a:pPr marL="457200" indent="-457200"/>
            <a:r>
              <a:rPr lang="en-GB" sz="2600" dirty="0">
                <a:solidFill>
                  <a:srgbClr val="FFC000"/>
                </a:solidFill>
              </a:rPr>
              <a:t>700 American adults.</a:t>
            </a:r>
          </a:p>
          <a:p>
            <a:pPr marL="457200" indent="-457200"/>
            <a:r>
              <a:rPr lang="en-GB" sz="2600" dirty="0">
                <a:solidFill>
                  <a:srgbClr val="FFC000"/>
                </a:solidFill>
              </a:rPr>
              <a:t>Individual psychotherapy.</a:t>
            </a:r>
          </a:p>
          <a:p>
            <a:pPr marL="457200" indent="-457200"/>
            <a:r>
              <a:rPr lang="en-GB" sz="2600" dirty="0">
                <a:solidFill>
                  <a:srgbClr val="FFC000"/>
                </a:solidFill>
              </a:rPr>
              <a:t>Majority were female.</a:t>
            </a:r>
          </a:p>
          <a:p>
            <a:pPr marL="457200" indent="-457200"/>
            <a:r>
              <a:rPr lang="en-GB" sz="2600" dirty="0">
                <a:solidFill>
                  <a:srgbClr val="FFC000"/>
                </a:solidFill>
              </a:rPr>
              <a:t>Majority were 30-39 and 23-29 years old.</a:t>
            </a:r>
          </a:p>
          <a:p>
            <a:pPr marL="457200" indent="-457200"/>
            <a:r>
              <a:rPr lang="en-GB" sz="2600" dirty="0">
                <a:solidFill>
                  <a:srgbClr val="FFC000"/>
                </a:solidFill>
              </a:rPr>
              <a:t>Majority were </a:t>
            </a:r>
            <a:r>
              <a:rPr lang="en-GB" sz="2600" err="1">
                <a:solidFill>
                  <a:srgbClr val="FFC000"/>
                </a:solidFill>
              </a:rPr>
              <a:t>caucasian</a:t>
            </a:r>
            <a:r>
              <a:rPr lang="en-GB" sz="2600" dirty="0">
                <a:solidFill>
                  <a:srgbClr val="FFC000"/>
                </a:solidFill>
              </a:rPr>
              <a:t>.</a:t>
            </a:r>
          </a:p>
          <a:p>
            <a:pPr marL="457200" indent="-457200"/>
            <a:r>
              <a:rPr lang="en-GB" sz="2600" dirty="0">
                <a:solidFill>
                  <a:srgbClr val="FFC000"/>
                </a:solidFill>
              </a:rPr>
              <a:t>Majority were diagnosed with a mental ailment.</a:t>
            </a:r>
          </a:p>
          <a:p>
            <a:pPr marL="457200" indent="-457200"/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581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571A1-8431-B52A-C8CA-C4660F792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8843"/>
            <a:ext cx="7685037" cy="908029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3D524-B28B-BA63-9890-2CF16CF917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641" y="2043139"/>
            <a:ext cx="7685037" cy="37981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Procedure:</a:t>
            </a:r>
          </a:p>
          <a:p>
            <a:pPr marL="0" indent="0">
              <a:buNone/>
            </a:pPr>
            <a:endParaRPr lang="en-GB" dirty="0">
              <a:solidFill>
                <a:srgbClr val="FFC000"/>
              </a:solidFill>
            </a:endParaRPr>
          </a:p>
          <a:p>
            <a:pPr marL="342900" indent="-342900"/>
            <a:r>
              <a:rPr lang="en-GB" sz="2600" dirty="0">
                <a:solidFill>
                  <a:srgbClr val="FFC000"/>
                </a:solidFill>
              </a:rPr>
              <a:t>18+ and be in individual therapy</a:t>
            </a:r>
          </a:p>
          <a:p>
            <a:pPr marL="342900" indent="-342900"/>
            <a:r>
              <a:rPr lang="en-GB" sz="2600" dirty="0">
                <a:solidFill>
                  <a:srgbClr val="FFC000"/>
                </a:solidFill>
              </a:rPr>
              <a:t>Fluent in English</a:t>
            </a:r>
          </a:p>
          <a:p>
            <a:pPr marL="342900" indent="-342900"/>
            <a:r>
              <a:rPr lang="en-GB" sz="2600" dirty="0">
                <a:solidFill>
                  <a:srgbClr val="FFC000"/>
                </a:solidFill>
              </a:rPr>
              <a:t>Able to give informed consent</a:t>
            </a:r>
          </a:p>
          <a:p>
            <a:pPr marL="342900" indent="-342900"/>
            <a:r>
              <a:rPr lang="en-GB" sz="2600" dirty="0">
                <a:solidFill>
                  <a:srgbClr val="FFC000"/>
                </a:solidFill>
              </a:rPr>
              <a:t>Baseline evaluation</a:t>
            </a:r>
          </a:p>
          <a:p>
            <a:pPr marL="342900" indent="-342900"/>
            <a:r>
              <a:rPr lang="en-GB" sz="2600" dirty="0">
                <a:solidFill>
                  <a:srgbClr val="FFC000"/>
                </a:solidFill>
              </a:rPr>
              <a:t>Data collected September-November 2023</a:t>
            </a:r>
            <a:endParaRPr lang="en-GB" sz="2600" dirty="0"/>
          </a:p>
          <a:p>
            <a:pPr marL="342900" indent="-342900"/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955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F41B0-D0A2-AA16-6F28-82B039B70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27967"/>
            <a:ext cx="7685037" cy="88715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33866-B041-397D-6DC7-38752E0DF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77508"/>
            <a:ext cx="7695475" cy="45290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Measures:</a:t>
            </a:r>
          </a:p>
          <a:p>
            <a:pPr marL="0" indent="0">
              <a:buNone/>
            </a:pPr>
            <a:endParaRPr lang="en-GB" b="1" dirty="0">
              <a:solidFill>
                <a:srgbClr val="FFC000"/>
              </a:solidFill>
            </a:endParaRPr>
          </a:p>
          <a:p>
            <a:r>
              <a:rPr lang="en-GB" sz="2600" dirty="0">
                <a:solidFill>
                  <a:srgbClr val="FFC000"/>
                </a:solidFill>
              </a:rPr>
              <a:t>Sociodemographic and clinical data form</a:t>
            </a:r>
          </a:p>
          <a:p>
            <a:r>
              <a:rPr lang="en-GB" sz="2600" dirty="0">
                <a:solidFill>
                  <a:srgbClr val="FFC000"/>
                </a:solidFill>
                <a:latin typeface="Gill Sans Nova"/>
                <a:cs typeface="Arial"/>
              </a:rPr>
              <a:t>The </a:t>
            </a:r>
            <a:r>
              <a:rPr lang="en-GB" sz="2600" i="1" dirty="0">
                <a:solidFill>
                  <a:srgbClr val="FFC000"/>
                </a:solidFill>
                <a:latin typeface="Gill Sans Nova"/>
                <a:cs typeface="Arial"/>
              </a:rPr>
              <a:t>Working Alliance Inventory-Short Revised </a:t>
            </a:r>
            <a:r>
              <a:rPr lang="en-GB" sz="2600" dirty="0">
                <a:solidFill>
                  <a:srgbClr val="FFC000"/>
                </a:solidFill>
                <a:latin typeface="Gill Sans Nova"/>
                <a:cs typeface="Arial"/>
              </a:rPr>
              <a:t>(WAI-SR)</a:t>
            </a:r>
            <a:endParaRPr lang="en-GB" sz="2600">
              <a:solidFill>
                <a:srgbClr val="FFC000"/>
              </a:solidFill>
              <a:latin typeface="Gill Sans Nova"/>
            </a:endParaRPr>
          </a:p>
          <a:p>
            <a:r>
              <a:rPr lang="en-GB" sz="2600" dirty="0">
                <a:solidFill>
                  <a:srgbClr val="FFC000"/>
                </a:solidFill>
                <a:latin typeface="Gill Sans Nova"/>
                <a:cs typeface="Arial"/>
              </a:rPr>
              <a:t>The </a:t>
            </a:r>
            <a:r>
              <a:rPr lang="en-GB" sz="2600" i="1" dirty="0">
                <a:solidFill>
                  <a:srgbClr val="FFC000"/>
                </a:solidFill>
                <a:latin typeface="Gill Sans Nova"/>
                <a:cs typeface="Arial"/>
              </a:rPr>
              <a:t>Real Relationship Inventory-Client-Short Form</a:t>
            </a:r>
            <a:r>
              <a:rPr lang="en-GB" sz="2600" dirty="0">
                <a:solidFill>
                  <a:srgbClr val="FFC000"/>
                </a:solidFill>
                <a:latin typeface="Gill Sans Nova"/>
                <a:cs typeface="Arial"/>
              </a:rPr>
              <a:t> (RRI-C-SF)</a:t>
            </a:r>
          </a:p>
          <a:p>
            <a:r>
              <a:rPr lang="en-GB" sz="2600" dirty="0">
                <a:solidFill>
                  <a:srgbClr val="FFC000"/>
                </a:solidFill>
                <a:latin typeface="Gill Sans Nova"/>
                <a:cs typeface="Arial"/>
              </a:rPr>
              <a:t>The </a:t>
            </a:r>
            <a:r>
              <a:rPr lang="en-GB" sz="2600" i="1" dirty="0">
                <a:solidFill>
                  <a:srgbClr val="FFC000"/>
                </a:solidFill>
                <a:latin typeface="Gill Sans Nova"/>
                <a:cs typeface="Arial"/>
              </a:rPr>
              <a:t>in-Session Patient Affective Reactions Questionnaire </a:t>
            </a:r>
            <a:r>
              <a:rPr lang="en-GB" sz="2600" dirty="0">
                <a:solidFill>
                  <a:srgbClr val="FFC000"/>
                </a:solidFill>
                <a:latin typeface="Gill Sans Nova"/>
                <a:cs typeface="Arial"/>
              </a:rPr>
              <a:t>(SPARQ)</a:t>
            </a:r>
          </a:p>
          <a:p>
            <a:r>
              <a:rPr lang="en-GB" sz="2600" dirty="0">
                <a:solidFill>
                  <a:srgbClr val="FFC000"/>
                </a:solidFill>
                <a:cs typeface="Arial"/>
              </a:rPr>
              <a:t>The </a:t>
            </a:r>
            <a:r>
              <a:rPr lang="en-GB" sz="2600" i="1" dirty="0">
                <a:solidFill>
                  <a:srgbClr val="FFC000"/>
                </a:solidFill>
                <a:cs typeface="Arial"/>
              </a:rPr>
              <a:t>Session Evaluation Scale </a:t>
            </a:r>
            <a:r>
              <a:rPr lang="en-GB" sz="2600" dirty="0">
                <a:solidFill>
                  <a:srgbClr val="FFC000"/>
                </a:solidFill>
                <a:cs typeface="Arial"/>
              </a:rPr>
              <a:t>(SES)</a:t>
            </a:r>
          </a:p>
          <a:p>
            <a:pPr marL="0" indent="0">
              <a:buNone/>
            </a:pPr>
            <a:endParaRPr lang="en-GB" sz="2800" b="1" dirty="0">
              <a:solidFill>
                <a:srgbClr val="FFC000"/>
              </a:solidFill>
              <a:cs typeface="Arial"/>
            </a:endParaRPr>
          </a:p>
          <a:p>
            <a:pPr marL="342900" indent="-342900"/>
            <a:endParaRPr lang="en-GB" dirty="0">
              <a:solidFill>
                <a:srgbClr val="FFC000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5333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0FD95-4916-B306-9ECD-9F907EA7A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9282"/>
            <a:ext cx="7685037" cy="824522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Findings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21016F-7F46-24DB-A484-66112E9DB8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8054" y="2151072"/>
            <a:ext cx="10067130" cy="45197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2C725C-5B27-3FDE-370B-A372A10AB09A}"/>
              </a:ext>
            </a:extLst>
          </p:cNvPr>
          <p:cNvSpPr txBox="1"/>
          <p:nvPr/>
        </p:nvSpPr>
        <p:spPr>
          <a:xfrm>
            <a:off x="560087" y="1447762"/>
            <a:ext cx="455611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</a:rPr>
              <a:t>Table 2</a:t>
            </a:r>
          </a:p>
        </p:txBody>
      </p:sp>
    </p:spTree>
    <p:extLst>
      <p:ext uri="{BB962C8B-B14F-4D97-AF65-F5344CB8AC3E}">
        <p14:creationId xmlns:p14="http://schemas.microsoft.com/office/powerpoint/2010/main" val="64077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D1FDC-DFDB-F688-7EF1-2E1B5BCB1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929008"/>
            <a:ext cx="7685036" cy="782769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Findings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EEFA7-A059-1D54-1EBA-560BF4068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227" y="2556000"/>
            <a:ext cx="7351010" cy="30364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Key Points:</a:t>
            </a:r>
          </a:p>
          <a:p>
            <a:pPr marL="0" indent="0">
              <a:buNone/>
            </a:pPr>
            <a:endParaRPr lang="en-GB" sz="2800" b="1" dirty="0">
              <a:solidFill>
                <a:srgbClr val="FFC000"/>
              </a:solidFill>
            </a:endParaRPr>
          </a:p>
          <a:p>
            <a:r>
              <a:rPr lang="en-GB" sz="2600" dirty="0">
                <a:solidFill>
                  <a:srgbClr val="FFC000"/>
                </a:solidFill>
              </a:rPr>
              <a:t>Therapy session environment</a:t>
            </a:r>
            <a:endParaRPr lang="en-GB" dirty="0"/>
          </a:p>
          <a:p>
            <a:r>
              <a:rPr lang="en-GB" sz="2600" dirty="0">
                <a:solidFill>
                  <a:srgbClr val="FFC000"/>
                </a:solidFill>
              </a:rPr>
              <a:t>Therapy session frequency</a:t>
            </a:r>
          </a:p>
          <a:p>
            <a:r>
              <a:rPr lang="en-GB" sz="2600" dirty="0">
                <a:solidFill>
                  <a:srgbClr val="FFC000"/>
                </a:solidFill>
              </a:rPr>
              <a:t>Length of treatment</a:t>
            </a:r>
          </a:p>
          <a:p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11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E5A6B-DAB7-FED2-E316-078B30626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1391"/>
            <a:ext cx="7685037" cy="845399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A6496-396C-40B1-9555-DD5C86B37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2972"/>
            <a:ext cx="7841612" cy="48810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C000"/>
                </a:solidFill>
              </a:rPr>
              <a:t>Table 3</a:t>
            </a:r>
            <a:endParaRPr lang="en-GB" dirty="0"/>
          </a:p>
        </p:txBody>
      </p:sp>
      <p:pic>
        <p:nvPicPr>
          <p:cNvPr id="5" name="Picture 4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5C9F7FCF-CAA3-9480-6663-F932C6C6F9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508" y="2395701"/>
            <a:ext cx="11682983" cy="3257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83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759CC-C3BC-0A13-7F0D-3DA71D7DE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8844"/>
            <a:ext cx="7685037" cy="855838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CFC23-F47B-DB3C-1859-345DB166A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295" y="2096713"/>
            <a:ext cx="7277942" cy="44142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dirty="0">
                <a:solidFill>
                  <a:srgbClr val="FFC000"/>
                </a:solidFill>
              </a:rPr>
              <a:t>Participants recruitment</a:t>
            </a:r>
          </a:p>
          <a:p>
            <a:r>
              <a:rPr lang="en-GB" sz="2600">
                <a:solidFill>
                  <a:srgbClr val="FFC000"/>
                </a:solidFill>
              </a:rPr>
              <a:t>Participants all American</a:t>
            </a:r>
          </a:p>
          <a:p>
            <a:r>
              <a:rPr lang="en-GB" sz="2600" dirty="0">
                <a:solidFill>
                  <a:srgbClr val="FFC000"/>
                </a:solidFill>
              </a:rPr>
              <a:t>Self-report questionnaires</a:t>
            </a:r>
          </a:p>
          <a:p>
            <a:r>
              <a:rPr lang="en-GB" sz="2600" dirty="0">
                <a:solidFill>
                  <a:srgbClr val="FFC000"/>
                </a:solidFill>
              </a:rPr>
              <a:t>Interviews a better method?</a:t>
            </a:r>
          </a:p>
          <a:p>
            <a:r>
              <a:rPr lang="en-GB" sz="2600" dirty="0">
                <a:solidFill>
                  <a:srgbClr val="FFC000"/>
                </a:solidFill>
              </a:rPr>
              <a:t>Participant bias</a:t>
            </a:r>
          </a:p>
          <a:p>
            <a:endParaRPr lang="en-GB" sz="2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5312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AC3BF-D028-48DF-D11E-76A752592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5776"/>
            <a:ext cx="7685037" cy="97065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3ECA8-A42E-18F7-6AD0-52160489E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876" y="2194956"/>
            <a:ext cx="7539361" cy="42951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>
                <a:solidFill>
                  <a:srgbClr val="FFC000"/>
                </a:solidFill>
              </a:rPr>
              <a:t>The Contract</a:t>
            </a:r>
          </a:p>
          <a:p>
            <a:r>
              <a:rPr lang="en-GB" sz="2600">
                <a:solidFill>
                  <a:srgbClr val="FFC000"/>
                </a:solidFill>
              </a:rPr>
              <a:t>The practical role of congruence</a:t>
            </a:r>
            <a:endParaRPr lang="en-GB" sz="2600" dirty="0">
              <a:solidFill>
                <a:srgbClr val="FFC000"/>
              </a:solidFill>
            </a:endParaRPr>
          </a:p>
          <a:p>
            <a:r>
              <a:rPr lang="en-GB" sz="2600" dirty="0">
                <a:solidFill>
                  <a:srgbClr val="FFC000"/>
                </a:solidFill>
              </a:rPr>
              <a:t>The practical role of unconditional positive regard</a:t>
            </a:r>
          </a:p>
        </p:txBody>
      </p:sp>
    </p:spTree>
    <p:extLst>
      <p:ext uri="{BB962C8B-B14F-4D97-AF65-F5344CB8AC3E}">
        <p14:creationId xmlns:p14="http://schemas.microsoft.com/office/powerpoint/2010/main" val="3032738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F2F20-5577-7027-622E-DA4861794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54549"/>
            <a:ext cx="7685037" cy="5322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err="1">
                <a:solidFill>
                  <a:srgbClr val="FFC000"/>
                </a:solidFill>
              </a:rPr>
              <a:t>Diolch</a:t>
            </a:r>
            <a:r>
              <a:rPr lang="en-GB" sz="4400" dirty="0">
                <a:solidFill>
                  <a:srgbClr val="FFC000"/>
                </a:solidFill>
              </a:rPr>
              <a:t> am </a:t>
            </a:r>
            <a:r>
              <a:rPr lang="en-GB" sz="4400" err="1">
                <a:solidFill>
                  <a:srgbClr val="FFC000"/>
                </a:solidFill>
              </a:rPr>
              <a:t>eich</a:t>
            </a:r>
            <a:r>
              <a:rPr lang="en-GB" sz="4400" dirty="0">
                <a:solidFill>
                  <a:srgbClr val="FFC000"/>
                </a:solidFill>
              </a:rPr>
              <a:t> </a:t>
            </a:r>
            <a:r>
              <a:rPr lang="en-GB" sz="4400" err="1">
                <a:solidFill>
                  <a:srgbClr val="FFC000"/>
                </a:solidFill>
              </a:rPr>
              <a:t>sylw</a:t>
            </a:r>
            <a:r>
              <a:rPr lang="en-GB" sz="4400" dirty="0">
                <a:solidFill>
                  <a:srgbClr val="FFC000"/>
                </a:solidFill>
              </a:rPr>
              <a:t>.</a:t>
            </a:r>
          </a:p>
          <a:p>
            <a:pPr marL="0" indent="0" algn="ctr">
              <a:buNone/>
            </a:pPr>
            <a:r>
              <a:rPr lang="en-GB" sz="4400" dirty="0">
                <a:solidFill>
                  <a:srgbClr val="FFC000"/>
                </a:solidFill>
              </a:rPr>
              <a:t>Thank you for your attention.</a:t>
            </a:r>
          </a:p>
        </p:txBody>
      </p:sp>
    </p:spTree>
    <p:extLst>
      <p:ext uri="{BB962C8B-B14F-4D97-AF65-F5344CB8AC3E}">
        <p14:creationId xmlns:p14="http://schemas.microsoft.com/office/powerpoint/2010/main" val="2897721429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TropicVTI</vt:lpstr>
      <vt:lpstr>Patients' perspective on the therapeutic relationship and session quality: the central role of alliance  Stefana, A., Fusar-Poli, P., Vieta, E., &amp; Youngstorm, E.A. (2024).  Frontiers in Psychology </vt:lpstr>
      <vt:lpstr>Introduction</vt:lpstr>
      <vt:lpstr>Methods</vt:lpstr>
      <vt:lpstr>Methods</vt:lpstr>
      <vt:lpstr>Methods</vt:lpstr>
      <vt:lpstr>Findings</vt:lpstr>
      <vt:lpstr>Findings</vt:lpstr>
      <vt:lpstr>Findings</vt:lpstr>
      <vt:lpstr>Discussion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512</cp:revision>
  <dcterms:created xsi:type="dcterms:W3CDTF">2026-01-11T17:31:17Z</dcterms:created>
  <dcterms:modified xsi:type="dcterms:W3CDTF">2026-01-22T03:18:56Z</dcterms:modified>
</cp:coreProperties>
</file>