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3"/>
  </p:notesMasterIdLst>
  <p:sldIdLst>
    <p:sldId id="256" r:id="rId2"/>
  </p:sldIdLst>
  <p:sldSz cx="32918400" cy="219456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p15:clr>
            <a:srgbClr val="A4A3A4"/>
          </p15:clr>
        </p15:guide>
        <p15:guide id="2" pos="103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F2D741-B857-1CE0-0E1D-04A42E72A277}" v="125" dt="2025-03-02T11:15:55.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2079" autoAdjust="0"/>
  </p:normalViewPr>
  <p:slideViewPr>
    <p:cSldViewPr snapToGrid="0">
      <p:cViewPr>
        <p:scale>
          <a:sx n="18" d="100"/>
          <a:sy n="18" d="100"/>
        </p:scale>
        <p:origin x="1212" y="68"/>
      </p:cViewPr>
      <p:guideLst>
        <p:guide orient="horz" pos="6912"/>
        <p:guide pos="103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5C763A-C4EA-4EBD-86E1-4F560ECDE7BF}" type="datetimeFigureOut">
              <a:rPr lang="en-US" smtClean="0"/>
              <a:pPr/>
              <a:t>3/12/2025</a:t>
            </a:fld>
            <a:endParaRPr lang="en-GB"/>
          </a:p>
        </p:txBody>
      </p:sp>
      <p:sp>
        <p:nvSpPr>
          <p:cNvPr id="4" name="Slide Image Placeholder 3"/>
          <p:cNvSpPr>
            <a:spLocks noGrp="1" noRot="1" noChangeAspect="1"/>
          </p:cNvSpPr>
          <p:nvPr>
            <p:ph type="sldImg" idx="2"/>
          </p:nvPr>
        </p:nvSpPr>
        <p:spPr>
          <a:xfrm>
            <a:off x="857250" y="685800"/>
            <a:ext cx="51435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C33065-72CB-4823-BA95-1F1D67E8CF0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rtl="0" fontAlgn="base"/>
            <a:r>
              <a:rPr lang="en-US" sz="1200" b="0" i="0" kern="1200" dirty="0">
                <a:solidFill>
                  <a:schemeClr val="tx1"/>
                </a:solidFill>
                <a:latin typeface="+mn-lt"/>
                <a:ea typeface="+mn-ea"/>
                <a:cs typeface="+mn-cs"/>
              </a:rPr>
              <a:t>Emotional Intelligence is a very important skill, and it is quite influential in the way the individuals deal with other people, manage stress, and make decisions. </a:t>
            </a:r>
            <a:r>
              <a:rPr lang="en-US" sz="1200" b="0" i="0" kern="1200" dirty="0" err="1">
                <a:solidFill>
                  <a:schemeClr val="tx1"/>
                </a:solidFill>
                <a:latin typeface="+mn-lt"/>
                <a:ea typeface="+mn-ea"/>
                <a:cs typeface="+mn-cs"/>
              </a:rPr>
              <a:t>Recognising</a:t>
            </a:r>
            <a:r>
              <a:rPr lang="en-US" sz="1200" b="0" i="0" kern="1200" dirty="0">
                <a:solidFill>
                  <a:schemeClr val="tx1"/>
                </a:solidFill>
                <a:latin typeface="+mn-lt"/>
                <a:ea typeface="+mn-ea"/>
                <a:cs typeface="+mn-cs"/>
              </a:rPr>
              <a:t>, managing, and regulating emotions, as well as understanding the emotions of others, is the ability. EI is important in the workplace in professional settings, as it helps to improve workplace relationships, communication, and leadership. In personal life, it would provide better relationships and a clear head, as well as managing daily hurdles. This presentation deals with the benefits of EI, </a:t>
            </a:r>
            <a:r>
              <a:rPr lang="en-US" sz="1200" b="0" i="0" kern="1200" dirty="0" err="1">
                <a:solidFill>
                  <a:schemeClr val="tx1"/>
                </a:solidFill>
                <a:latin typeface="+mn-lt"/>
                <a:ea typeface="+mn-ea"/>
                <a:cs typeface="+mn-cs"/>
              </a:rPr>
              <a:t>emphasising</a:t>
            </a:r>
            <a:r>
              <a:rPr lang="en-US" sz="1200" b="0" i="0" kern="1200" dirty="0">
                <a:solidFill>
                  <a:schemeClr val="tx1"/>
                </a:solidFill>
                <a:latin typeface="+mn-lt"/>
                <a:ea typeface="+mn-ea"/>
                <a:cs typeface="+mn-cs"/>
              </a:rPr>
              <a:t> some of the core emotional intelligence skills and its strategies to develop emotional intelligence in a long-term approach. </a:t>
            </a:r>
          </a:p>
          <a:p>
            <a:pPr rtl="0" fontAlgn="base"/>
            <a:r>
              <a:rPr lang="en-US" sz="1200" b="0" i="0" kern="1200" dirty="0">
                <a:solidFill>
                  <a:schemeClr val="tx1"/>
                </a:solidFill>
                <a:latin typeface="+mn-lt"/>
                <a:ea typeface="+mn-ea"/>
                <a:cs typeface="+mn-cs"/>
              </a:rPr>
              <a:t>Communication is one of the most important benefits of EI. High EI people can express themselves clearly and understand the emotions behind the words of others, which reduces misunderstandings. As a result, they can be very active listeners, be empathetic, and be responsive in certain situations. Better decision-making is another benefit. Emotionally intelligent people are not affected by pressure and do not allow their emotions to interfere with their </a:t>
            </a:r>
            <a:r>
              <a:rPr lang="en-US" sz="1200" b="0" i="0" kern="1200" dirty="0" err="1">
                <a:solidFill>
                  <a:schemeClr val="tx1"/>
                </a:solidFill>
                <a:latin typeface="+mn-lt"/>
                <a:ea typeface="+mn-ea"/>
                <a:cs typeface="+mn-cs"/>
              </a:rPr>
              <a:t>judgement</a:t>
            </a:r>
            <a:r>
              <a:rPr lang="en-US" sz="1200" b="0" i="0" kern="1200" dirty="0">
                <a:solidFill>
                  <a:schemeClr val="tx1"/>
                </a:solidFill>
                <a:latin typeface="+mn-lt"/>
                <a:ea typeface="+mn-ea"/>
                <a:cs typeface="+mn-cs"/>
              </a:rPr>
              <a:t>. Instead, they are very rational in their attitude and their decisions to the conditions in healthy proportions that benefit both themselves and the ones present around them. EI also helps in improving mental and physical well-being. High EI people are better at dealing with emotional challenges and therefore have lower stress levels. Controlling emotions in a proper way helps to fight anxiety and maintain a balanced lifestyle, and the consequences are an impact on overall health. Additionally, strong EI is also helpful in building better relationships in the workplace and in personal life. </a:t>
            </a:r>
          </a:p>
          <a:p>
            <a:pPr rtl="0" fontAlgn="base"/>
            <a:r>
              <a:rPr lang="en-US" sz="1200" b="0" i="0" kern="1200" dirty="0">
                <a:solidFill>
                  <a:schemeClr val="tx1"/>
                </a:solidFill>
                <a:latin typeface="+mn-lt"/>
                <a:ea typeface="+mn-ea"/>
                <a:cs typeface="+mn-cs"/>
              </a:rPr>
              <a:t>  </a:t>
            </a:r>
          </a:p>
          <a:p>
            <a:r>
              <a:rPr lang="en-US" sz="1200" kern="1200" dirty="0">
                <a:solidFill>
                  <a:schemeClr val="tx1"/>
                </a:solidFill>
                <a:latin typeface="+mn-lt"/>
                <a:ea typeface="+mn-ea"/>
                <a:cs typeface="+mn-cs"/>
              </a:rPr>
              <a:t>Emotional intelligence can be described as a combination of several skills. This skill describe the extent of the emotional intelligence. Effective communication is one of the most important. Emotionally intelligent people are able to express their thoughts clearly, listen to others, and have meaningful conversations. Another important skill is self-regulation, which enables the individual to stay calm in a situation of conflict. This skill is significant to keep one from making impulsive reactions that are quickly responded to, and this skill instructs one to make a thoughtful decision. Another important part of EI is empathy. It can help people to resolve conflicts and maintain good relationships as they are able to understand and feel for the emotions of others. It also allows people to help their colleagues, family members, and friends when they need it. Resilience and adaptability are equally important as emotionally intelligent people learn to ‘get over’ setbacks and ‘give with’ change.</a:t>
            </a:r>
            <a:endParaRPr lang="en-GB" sz="1200" kern="120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AC33065-72CB-4823-BA95-1F1D67E8CF02}"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114800" y="3591562"/>
            <a:ext cx="24688800" cy="764032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4114800" y="11526522"/>
            <a:ext cx="24688800" cy="5298438"/>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5" y="5471163"/>
            <a:ext cx="28392120" cy="9128758"/>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2245995" y="14686283"/>
            <a:ext cx="28392120" cy="4800598"/>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3/12/2025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3/12/2025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1"/>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29" y="5379722"/>
            <a:ext cx="13926025" cy="26365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67429" y="8016240"/>
            <a:ext cx="13926025"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0" y="5379722"/>
            <a:ext cx="13994608" cy="26365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6664940" y="8016240"/>
            <a:ext cx="13994608"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3/12/2025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3/12/2025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3/12/2025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9" y="1463040"/>
            <a:ext cx="10617040" cy="512064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13994608" y="3159762"/>
            <a:ext cx="16664940" cy="155956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29" y="6583680"/>
            <a:ext cx="10617040" cy="1219708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3/12/2025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9" y="1463040"/>
            <a:ext cx="10617040" cy="512064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8" y="3159762"/>
            <a:ext cx="16664940" cy="1559560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267429" y="6583680"/>
            <a:ext cx="10617040" cy="1219708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3/12/2025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0" y="1168400"/>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0" y="1168400"/>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1"/>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2"/>
            <a:ext cx="7406640" cy="1168400"/>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3/12/2025</a:t>
            </a:fld>
            <a:endParaRPr lang="en-US"/>
          </a:p>
        </p:txBody>
      </p:sp>
      <p:sp>
        <p:nvSpPr>
          <p:cNvPr id="5" name="Footer Placeholder 4"/>
          <p:cNvSpPr>
            <a:spLocks noGrp="1"/>
          </p:cNvSpPr>
          <p:nvPr>
            <p:ph type="ftr" sz="quarter" idx="3"/>
          </p:nvPr>
        </p:nvSpPr>
        <p:spPr>
          <a:xfrm>
            <a:off x="10904220" y="20340322"/>
            <a:ext cx="11109960" cy="1168400"/>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3248620" y="20340322"/>
            <a:ext cx="7406640" cy="1168400"/>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FE78BA-071A-430C-680E-1607FC55F91B}"/>
              </a:ext>
            </a:extLst>
          </p:cNvPr>
          <p:cNvSpPr txBox="1"/>
          <p:nvPr/>
        </p:nvSpPr>
        <p:spPr>
          <a:xfrm>
            <a:off x="1276990" y="765336"/>
            <a:ext cx="30673221" cy="1200329"/>
          </a:xfrm>
          <a:prstGeom prst="rect">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r>
              <a:rPr lang="en-GB" sz="7200" b="1" dirty="0"/>
              <a:t>Enhancing Emotional Intelligence for Personal and Professional Growth</a:t>
            </a:r>
            <a:endParaRPr lang="en-US" sz="7200" b="1" dirty="0">
              <a:latin typeface="Times New Roman" pitchFamily="18" charset="0"/>
              <a:cs typeface="Times New Roman" pitchFamily="18" charset="0"/>
            </a:endParaRPr>
          </a:p>
        </p:txBody>
      </p:sp>
      <p:sp>
        <p:nvSpPr>
          <p:cNvPr id="14" name="TextBox 13"/>
          <p:cNvSpPr txBox="1"/>
          <p:nvPr/>
        </p:nvSpPr>
        <p:spPr>
          <a:xfrm>
            <a:off x="1326775" y="3818964"/>
            <a:ext cx="9807389" cy="5262979"/>
          </a:xfrm>
          <a:prstGeom prst="rect">
            <a:avLst/>
          </a:prstGeom>
          <a:solidFill>
            <a:schemeClr val="tx2"/>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just"/>
            <a:endParaRPr lang="en-GB" sz="2800" dirty="0"/>
          </a:p>
          <a:p>
            <a:pPr algn="just"/>
            <a:endParaRPr lang="en-GB" sz="2800" dirty="0"/>
          </a:p>
          <a:p>
            <a:pPr algn="just"/>
            <a:endParaRPr lang="en-GB" sz="2800" dirty="0"/>
          </a:p>
          <a:p>
            <a:pPr algn="just"/>
            <a:endParaRPr lang="en-GB" sz="2800" dirty="0"/>
          </a:p>
          <a:p>
            <a:pPr algn="just"/>
            <a:endParaRPr lang="en-GB" sz="2800" dirty="0"/>
          </a:p>
          <a:p>
            <a:pPr algn="just"/>
            <a:r>
              <a:rPr lang="en-GB" sz="2800" dirty="0"/>
              <a:t>Emotional intelligence has to do with one’s ability to recognise, manage, and express emotions smoothly (</a:t>
            </a:r>
            <a:r>
              <a:rPr lang="en-GB" sz="2800" dirty="0" err="1"/>
              <a:t>Kanesan</a:t>
            </a:r>
            <a:r>
              <a:rPr lang="en-GB" sz="2800" dirty="0"/>
              <a:t> and </a:t>
            </a:r>
            <a:r>
              <a:rPr lang="en-GB" sz="2800" dirty="0" err="1"/>
              <a:t>Fauzan</a:t>
            </a:r>
            <a:r>
              <a:rPr lang="en-GB" sz="2800" dirty="0"/>
              <a:t>, 2019). It is important in personal and professional success. EI helps individuals to develop communication, decision-making, and relationships. This work delves into the benefits of EI, essential EI skills, and things to start doing to improve their emotional intelligence in their daily life. </a:t>
            </a:r>
          </a:p>
        </p:txBody>
      </p:sp>
      <p:sp>
        <p:nvSpPr>
          <p:cNvPr id="16" name="TextBox 15"/>
          <p:cNvSpPr txBox="1"/>
          <p:nvPr/>
        </p:nvSpPr>
        <p:spPr>
          <a:xfrm>
            <a:off x="12839700" y="4462183"/>
            <a:ext cx="9067800" cy="15173385"/>
          </a:xfrm>
          <a:prstGeom prst="rect">
            <a:avLst/>
          </a:prstGeom>
          <a:solidFill>
            <a:schemeClr val="tx2"/>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just" fontAlgn="base"/>
            <a:endParaRPr lang="en-US" sz="2800" dirty="0"/>
          </a:p>
          <a:p>
            <a:pPr algn="just" fontAlgn="base"/>
            <a:r>
              <a:rPr lang="en-US" sz="2800" dirty="0"/>
              <a:t>There are many benefits offered by emotional intelligence in both personal and professional scenarios. The improved communication is perhaps one of the key benefits of having a high EI. As a person that has a high EI, he or she can profess himself for whom one intends to release (</a:t>
            </a:r>
            <a:r>
              <a:rPr lang="en-US" sz="2800" dirty="0" err="1"/>
              <a:t>Lievens</a:t>
            </a:r>
            <a:r>
              <a:rPr lang="en-US" sz="2800" dirty="0"/>
              <a:t> and Chan, 2017). </a:t>
            </a:r>
          </a:p>
          <a:p>
            <a:pPr algn="just" fontAlgn="base"/>
            <a:endParaRPr lang="en-US" sz="2800" dirty="0"/>
          </a:p>
          <a:p>
            <a:pPr algn="just" fontAlgn="base"/>
            <a:endParaRPr lang="en-US" sz="2800" dirty="0"/>
          </a:p>
          <a:p>
            <a:pPr algn="just" fontAlgn="base"/>
            <a:endParaRPr lang="en-US" sz="2800" dirty="0"/>
          </a:p>
          <a:p>
            <a:pPr algn="just" fontAlgn="base"/>
            <a:endParaRPr lang="en-US" sz="2800" dirty="0"/>
          </a:p>
          <a:p>
            <a:pPr algn="just" fontAlgn="base"/>
            <a:endParaRPr lang="en-US" sz="2800" dirty="0"/>
          </a:p>
          <a:p>
            <a:pPr algn="just" fontAlgn="base"/>
            <a:endParaRPr lang="en-US" sz="2800" dirty="0"/>
          </a:p>
          <a:p>
            <a:pPr marL="514350" indent="-514350" algn="just" fontAlgn="base">
              <a:buFont typeface="Arial" pitchFamily="34" charset="0"/>
              <a:buChar char="•"/>
            </a:pPr>
            <a:r>
              <a:rPr lang="en-US" sz="2800" dirty="0"/>
              <a:t>Effective decision making: One of the major advantages is its better decision-making. Good EI is possessed by people who can think rationally and make sensible choices in dealing with emotions.   </a:t>
            </a:r>
          </a:p>
          <a:p>
            <a:pPr marL="514350" indent="-514350" algn="just" fontAlgn="base">
              <a:buFont typeface="Arial" pitchFamily="34" charset="0"/>
              <a:buChar char="•"/>
            </a:pPr>
            <a:r>
              <a:rPr lang="en-US" sz="2800" dirty="0"/>
              <a:t>Mental and Physical health: EI also helps mental and physical health. Controlling or managing our emotions helps to manage stress, anxiety, and negative feelings and helps in one’s overall well-being. Furthermore, it helps to have fostered empathy, trust, and collaboration in both professional and personal life (</a:t>
            </a:r>
            <a:r>
              <a:rPr lang="en-US" sz="2800" dirty="0" err="1"/>
              <a:t>Serrat</a:t>
            </a:r>
            <a:r>
              <a:rPr lang="en-US" sz="2800" dirty="0"/>
              <a:t> and </a:t>
            </a:r>
            <a:r>
              <a:rPr lang="en-US" sz="2800" dirty="0" err="1"/>
              <a:t>Serrat</a:t>
            </a:r>
            <a:r>
              <a:rPr lang="en-US" sz="2800" dirty="0"/>
              <a:t>, 2017). </a:t>
            </a:r>
          </a:p>
          <a:p>
            <a:pPr marL="514350" indent="-514350" algn="just" fontAlgn="base">
              <a:buFont typeface="Arial" pitchFamily="34" charset="0"/>
              <a:buChar char="•"/>
            </a:pPr>
            <a:endParaRPr lang="en-US" sz="2800" dirty="0"/>
          </a:p>
          <a:p>
            <a:pPr marL="514350" indent="-514350" algn="just" fontAlgn="base">
              <a:buFont typeface="Arial" pitchFamily="34" charset="0"/>
              <a:buChar char="•"/>
            </a:pPr>
            <a:endParaRPr lang="en-US" sz="2800" dirty="0"/>
          </a:p>
          <a:p>
            <a:pPr marL="514350" indent="-514350" algn="just" fontAlgn="base"/>
            <a:endParaRPr lang="en-US" sz="2800" dirty="0"/>
          </a:p>
          <a:p>
            <a:pPr marL="514350" indent="-514350" algn="just" fontAlgn="base"/>
            <a:endParaRPr lang="en-US" sz="2800" dirty="0"/>
          </a:p>
          <a:p>
            <a:pPr marL="514350" indent="-514350" algn="just" fontAlgn="base"/>
            <a:endParaRPr lang="en-US" sz="2800" dirty="0"/>
          </a:p>
          <a:p>
            <a:pPr marL="514350" indent="-514350" algn="just" fontAlgn="base"/>
            <a:endParaRPr lang="en-US" sz="2800" dirty="0"/>
          </a:p>
          <a:p>
            <a:pPr marL="514350" indent="-514350" algn="just" fontAlgn="base"/>
            <a:endParaRPr lang="en-US" sz="2800" dirty="0"/>
          </a:p>
          <a:p>
            <a:pPr marL="514350" indent="-514350" algn="just" fontAlgn="base"/>
            <a:r>
              <a:rPr lang="en-US" sz="2800" dirty="0"/>
              <a:t> </a:t>
            </a:r>
          </a:p>
          <a:p>
            <a:pPr marL="514350" indent="-514350" algn="just" fontAlgn="base">
              <a:buFont typeface="Arial" pitchFamily="34" charset="0"/>
              <a:buChar char="•"/>
            </a:pPr>
            <a:r>
              <a:rPr lang="en-US" sz="2800" dirty="0"/>
              <a:t>Work performance: EI enhances work performance. Good regulators of their emotions can adapt to workplace difficulties, overcome conflicts, and work in team settings in a productive and positive manner.   </a:t>
            </a:r>
          </a:p>
        </p:txBody>
      </p:sp>
      <p:sp>
        <p:nvSpPr>
          <p:cNvPr id="17" name="TextBox 16"/>
          <p:cNvSpPr txBox="1"/>
          <p:nvPr/>
        </p:nvSpPr>
        <p:spPr>
          <a:xfrm>
            <a:off x="1317810" y="11222691"/>
            <a:ext cx="9807390" cy="4832092"/>
          </a:xfrm>
          <a:prstGeom prst="rect">
            <a:avLst/>
          </a:prstGeom>
          <a:solidFill>
            <a:schemeClr val="tx2"/>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just" fontAlgn="base"/>
            <a:r>
              <a:rPr lang="en-US" sz="2800" dirty="0"/>
              <a:t>Emotional Intelligence has several key skills that describe it.   </a:t>
            </a:r>
          </a:p>
          <a:p>
            <a:pPr marL="514350" indent="-514350" algn="just" fontAlgn="base">
              <a:buFont typeface="+mj-lt"/>
              <a:buAutoNum type="arabicPeriod"/>
            </a:pPr>
            <a:r>
              <a:rPr lang="en-US" sz="2800" dirty="0"/>
              <a:t>Communication and Feedback: To have a better interaction at the workplace and on a personal basis, emotionally intelligent people communicate and provide constructive feedback in a better way (Mayer et al., 2016).  </a:t>
            </a:r>
          </a:p>
          <a:p>
            <a:pPr marL="514350" indent="-514350" algn="just" fontAlgn="base">
              <a:buFont typeface="+mj-lt"/>
              <a:buAutoNum type="arabicPeriod"/>
            </a:pPr>
            <a:r>
              <a:rPr lang="en-US" sz="2800" dirty="0"/>
              <a:t>Self Regulation: This would be controlling emotions and maintaining peace of mind when nervous, this enhances decision making and stress management.   </a:t>
            </a:r>
          </a:p>
          <a:p>
            <a:pPr marL="514350" indent="-514350" algn="just" fontAlgn="base">
              <a:buFont typeface="+mj-lt"/>
              <a:buAutoNum type="arabicPeriod"/>
            </a:pPr>
            <a:r>
              <a:rPr lang="en-US" sz="2800" dirty="0"/>
              <a:t>Teamwork: Empathy, knowing and feeling the emotions of others is a quality that increases teamwork and conflict resolution.    </a:t>
            </a:r>
          </a:p>
        </p:txBody>
      </p:sp>
      <p:sp>
        <p:nvSpPr>
          <p:cNvPr id="18" name="TextBox 17"/>
          <p:cNvSpPr txBox="1"/>
          <p:nvPr/>
        </p:nvSpPr>
        <p:spPr>
          <a:xfrm>
            <a:off x="23140145" y="4366931"/>
            <a:ext cx="8971431" cy="8710077"/>
          </a:xfrm>
          <a:prstGeom prst="rect">
            <a:avLst/>
          </a:prstGeom>
          <a:solidFill>
            <a:schemeClr val="tx2"/>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just" fontAlgn="base"/>
            <a:r>
              <a:rPr lang="en-US" sz="2800" dirty="0"/>
              <a:t>Self-awareness and practice are needed to improve emotional intelligence. </a:t>
            </a:r>
          </a:p>
          <a:p>
            <a:pPr algn="just" fontAlgn="base"/>
            <a:endParaRPr lang="en-US" sz="2800" dirty="0"/>
          </a:p>
          <a:p>
            <a:pPr marL="514350" indent="-514350" algn="just" fontAlgn="base">
              <a:buFont typeface="+mj-lt"/>
              <a:buAutoNum type="arabicPeriod"/>
            </a:pPr>
            <a:r>
              <a:rPr lang="en-US" sz="2800" dirty="0" err="1"/>
              <a:t>Recognising</a:t>
            </a:r>
            <a:r>
              <a:rPr lang="en-US" sz="2800" dirty="0"/>
              <a:t> Emotions: This enables the recognition of emotions and helps in managing each accordingly (</a:t>
            </a:r>
            <a:r>
              <a:rPr lang="en-US" sz="2800" dirty="0" err="1"/>
              <a:t>Kanesan</a:t>
            </a:r>
            <a:r>
              <a:rPr lang="en-US" sz="2800" dirty="0"/>
              <a:t> and </a:t>
            </a:r>
            <a:r>
              <a:rPr lang="en-US" sz="2800" dirty="0" err="1"/>
              <a:t>Fauzan</a:t>
            </a:r>
            <a:r>
              <a:rPr lang="en-US" sz="2800" dirty="0"/>
              <a:t>, 2019). </a:t>
            </a:r>
          </a:p>
          <a:p>
            <a:pPr marL="514350" indent="-514350" algn="just" fontAlgn="base">
              <a:buFont typeface="+mj-lt"/>
              <a:buAutoNum type="arabicPeriod"/>
            </a:pPr>
            <a:r>
              <a:rPr lang="en-US" sz="2800" dirty="0"/>
              <a:t>Owning Actions and Decisions: Create Accountability and Personal Growth  </a:t>
            </a:r>
          </a:p>
          <a:p>
            <a:pPr marL="514350" indent="-514350" algn="just" fontAlgn="base">
              <a:buFont typeface="+mj-lt"/>
              <a:buAutoNum type="arabicPeriod"/>
            </a:pPr>
            <a:r>
              <a:rPr lang="en-US" sz="2800" dirty="0"/>
              <a:t>Mindfulness, physical exercise, and relaxation techniques strengthen emotional control, build self-confidence, and reduce stress. </a:t>
            </a:r>
          </a:p>
          <a:p>
            <a:pPr marL="514350" indent="-514350" algn="just" fontAlgn="base">
              <a:buFont typeface="+mj-lt"/>
              <a:buAutoNum type="arabicPeriod"/>
            </a:pPr>
            <a:r>
              <a:rPr lang="en-US" sz="2800" dirty="0"/>
              <a:t>The wide variety of interactions with people and engaging in conversations not only allows one to learn new things but also builds social intelligence. </a:t>
            </a:r>
          </a:p>
          <a:p>
            <a:pPr marL="514350" indent="-514350" algn="just" fontAlgn="base"/>
            <a:endParaRPr lang="en-US" sz="2800" dirty="0"/>
          </a:p>
          <a:p>
            <a:pPr algn="just" fontAlgn="base"/>
            <a:r>
              <a:rPr lang="en-US" sz="2800" dirty="0"/>
              <a:t>Also, learning from others, taking the first step in difficult situations, and keeping a journal of emotions are ways of personal growth. Effort in these areas is consistent and strengthens EI and overall well-being. </a:t>
            </a:r>
          </a:p>
          <a:p>
            <a:pPr marL="742950" indent="-742950" algn="just"/>
            <a:endParaRPr lang="en-US" sz="2800" dirty="0"/>
          </a:p>
        </p:txBody>
      </p:sp>
      <p:sp>
        <p:nvSpPr>
          <p:cNvPr id="20" name="TextBox 19"/>
          <p:cNvSpPr txBox="1"/>
          <p:nvPr/>
        </p:nvSpPr>
        <p:spPr>
          <a:xfrm>
            <a:off x="23128940" y="14444841"/>
            <a:ext cx="9036423" cy="6494085"/>
          </a:xfrm>
          <a:prstGeom prst="rect">
            <a:avLst/>
          </a:prstGeom>
          <a:solidFill>
            <a:schemeClr val="tx2"/>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just" fontAlgn="base"/>
            <a:endParaRPr lang="en-US" sz="3200" b="1" dirty="0"/>
          </a:p>
          <a:p>
            <a:pPr algn="just" fontAlgn="base"/>
            <a:endParaRPr lang="en-US" sz="3200" b="1" dirty="0"/>
          </a:p>
          <a:p>
            <a:pPr algn="just" fontAlgn="base"/>
            <a:endParaRPr lang="en-US" sz="3200" b="1" dirty="0"/>
          </a:p>
          <a:p>
            <a:pPr algn="just" fontAlgn="base"/>
            <a:endParaRPr lang="en-US" sz="3200" b="1" dirty="0"/>
          </a:p>
          <a:p>
            <a:pPr algn="just" fontAlgn="base"/>
            <a:r>
              <a:rPr lang="en-US" sz="3200" dirty="0"/>
              <a:t>The ability to relate to emotions is one of the most helpful things for success in your personal as well as professional life. Better EI means better communication, better relationships, and better decision-making. The </a:t>
            </a:r>
            <a:r>
              <a:rPr lang="en-US" sz="3200" dirty="0" err="1"/>
              <a:t>organisations</a:t>
            </a:r>
            <a:r>
              <a:rPr lang="en-US" sz="3200" dirty="0"/>
              <a:t> that are able to </a:t>
            </a:r>
            <a:r>
              <a:rPr lang="en-US" sz="3200" dirty="0" err="1"/>
              <a:t>prioritise</a:t>
            </a:r>
            <a:r>
              <a:rPr lang="en-US" sz="3200" dirty="0"/>
              <a:t> EI build better workplaces with better productivity. Self-awareness, empathy, and resilience are continuous and help people to navigate challenges effectively and grow personally and professionally. </a:t>
            </a:r>
          </a:p>
        </p:txBody>
      </p:sp>
      <p:sp>
        <p:nvSpPr>
          <p:cNvPr id="21" name="TextBox 20"/>
          <p:cNvSpPr txBox="1"/>
          <p:nvPr/>
        </p:nvSpPr>
        <p:spPr>
          <a:xfrm>
            <a:off x="1301003" y="16681075"/>
            <a:ext cx="9940738" cy="3477875"/>
          </a:xfrm>
          <a:prstGeom prst="rect">
            <a:avLst/>
          </a:prstGeom>
          <a:solidFill>
            <a:schemeClr val="tx2"/>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just" fontAlgn="base"/>
            <a:r>
              <a:rPr lang="en-US" sz="2000" b="1" dirty="0"/>
              <a:t>Reference</a:t>
            </a:r>
          </a:p>
          <a:p>
            <a:pPr algn="just">
              <a:buFont typeface="Arial" pitchFamily="34" charset="0"/>
              <a:buChar char="•"/>
            </a:pPr>
            <a:r>
              <a:rPr lang="en-GB" sz="2000" dirty="0" err="1"/>
              <a:t>Kanesan</a:t>
            </a:r>
            <a:r>
              <a:rPr lang="en-GB" sz="2000" dirty="0"/>
              <a:t>, P., and </a:t>
            </a:r>
            <a:r>
              <a:rPr lang="en-GB" sz="2000" dirty="0" err="1"/>
              <a:t>Fauzan</a:t>
            </a:r>
            <a:r>
              <a:rPr lang="en-GB" sz="2000" dirty="0"/>
              <a:t>, N. (2019). Models of emotional intelligence: A review. </a:t>
            </a:r>
            <a:r>
              <a:rPr lang="en-GB" sz="2000" i="1" dirty="0"/>
              <a:t>e-BANGI Journal</a:t>
            </a:r>
            <a:r>
              <a:rPr lang="en-GB" sz="2000" dirty="0"/>
              <a:t>, </a:t>
            </a:r>
            <a:r>
              <a:rPr lang="en-GB" sz="2000" i="1" dirty="0"/>
              <a:t>16</a:t>
            </a:r>
            <a:r>
              <a:rPr lang="en-GB" sz="2000" dirty="0"/>
              <a:t>(7).</a:t>
            </a:r>
          </a:p>
          <a:p>
            <a:pPr algn="just">
              <a:buFont typeface="Arial" pitchFamily="34" charset="0"/>
              <a:buChar char="•"/>
            </a:pPr>
            <a:r>
              <a:rPr lang="en-GB" sz="2000" dirty="0" err="1"/>
              <a:t>Lievens</a:t>
            </a:r>
            <a:r>
              <a:rPr lang="en-GB" sz="2000" dirty="0"/>
              <a:t>, F., and Chan, D. (2017). Practical intelligence, emotional intelligence, and social intelligence. Handbook of employee selection, 342-364.</a:t>
            </a:r>
          </a:p>
          <a:p>
            <a:pPr algn="just">
              <a:buFont typeface="Arial" pitchFamily="34" charset="0"/>
              <a:buChar char="•"/>
            </a:pPr>
            <a:r>
              <a:rPr lang="en-GB" sz="2000" dirty="0" err="1"/>
              <a:t>Serrat</a:t>
            </a:r>
            <a:r>
              <a:rPr lang="en-GB" sz="2000" dirty="0"/>
              <a:t>, O., and </a:t>
            </a:r>
            <a:r>
              <a:rPr lang="en-GB" sz="2000" dirty="0" err="1"/>
              <a:t>Serrat</a:t>
            </a:r>
            <a:r>
              <a:rPr lang="en-GB" sz="2000" dirty="0"/>
              <a:t>, O. (2017). Understanding and developing emotional intelligence. </a:t>
            </a:r>
            <a:r>
              <a:rPr lang="en-GB" sz="2000" i="1" dirty="0"/>
              <a:t>Knowledge solutions: Tools, methods, and approaches to drive organizational performance</a:t>
            </a:r>
            <a:r>
              <a:rPr lang="en-GB" sz="2000" dirty="0"/>
              <a:t>, 329-339.</a:t>
            </a:r>
          </a:p>
          <a:p>
            <a:pPr algn="just">
              <a:buFont typeface="Arial" pitchFamily="34" charset="0"/>
              <a:buChar char="•"/>
            </a:pPr>
            <a:r>
              <a:rPr lang="en-GB" sz="2000" dirty="0"/>
              <a:t>Mayer, J. D., Caruso, D. R., and </a:t>
            </a:r>
            <a:r>
              <a:rPr lang="en-GB" sz="2000" dirty="0" err="1"/>
              <a:t>Salovey</a:t>
            </a:r>
            <a:r>
              <a:rPr lang="en-GB" sz="2000" dirty="0"/>
              <a:t>, P. (2016). The ability model of emotional intelligence: Principles and updates. Emotion review, 8(4), 290-300.</a:t>
            </a:r>
          </a:p>
          <a:p>
            <a:pPr algn="just" fontAlgn="base"/>
            <a:endParaRPr lang="en-US" sz="2000" b="1" dirty="0"/>
          </a:p>
        </p:txBody>
      </p:sp>
      <p:sp>
        <p:nvSpPr>
          <p:cNvPr id="23" name="TextBox 22">
            <a:extLst>
              <a:ext uri="{FF2B5EF4-FFF2-40B4-BE49-F238E27FC236}">
                <a16:creationId xmlns:a16="http://schemas.microsoft.com/office/drawing/2014/main" id="{B9FE78BA-071A-430C-680E-1607FC55F91B}"/>
              </a:ext>
            </a:extLst>
          </p:cNvPr>
          <p:cNvSpPr txBox="1"/>
          <p:nvPr/>
        </p:nvSpPr>
        <p:spPr>
          <a:xfrm>
            <a:off x="1238890" y="2594136"/>
            <a:ext cx="9933935" cy="830997"/>
          </a:xfrm>
          <a:prstGeom prst="rect">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r>
              <a:rPr lang="en-GB" sz="4800" b="1" dirty="0">
                <a:latin typeface="Times New Roman" pitchFamily="18" charset="0"/>
                <a:cs typeface="Times New Roman" pitchFamily="18" charset="0"/>
              </a:rPr>
              <a:t>Introduction</a:t>
            </a:r>
            <a:endParaRPr lang="en-US" sz="4800" b="1" dirty="0">
              <a:latin typeface="Times New Roman" pitchFamily="18" charset="0"/>
              <a:cs typeface="Times New Roman" pitchFamily="18" charset="0"/>
            </a:endParaRPr>
          </a:p>
        </p:txBody>
      </p:sp>
      <p:sp>
        <p:nvSpPr>
          <p:cNvPr id="24" name="TextBox 23">
            <a:extLst>
              <a:ext uri="{FF2B5EF4-FFF2-40B4-BE49-F238E27FC236}">
                <a16:creationId xmlns:a16="http://schemas.microsoft.com/office/drawing/2014/main" id="{B9FE78BA-071A-430C-680E-1607FC55F91B}"/>
              </a:ext>
            </a:extLst>
          </p:cNvPr>
          <p:cNvSpPr txBox="1"/>
          <p:nvPr/>
        </p:nvSpPr>
        <p:spPr>
          <a:xfrm>
            <a:off x="12725400" y="2543709"/>
            <a:ext cx="9108141" cy="1569660"/>
          </a:xfrm>
          <a:prstGeom prst="rect">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r>
              <a:rPr lang="en-US" sz="4800" b="1" dirty="0"/>
              <a:t>The Potential Benefits of Emotional Intelligence</a:t>
            </a:r>
            <a:endParaRPr lang="en-GB" sz="4400" b="1" u="sng" dirty="0"/>
          </a:p>
        </p:txBody>
      </p:sp>
      <p:sp>
        <p:nvSpPr>
          <p:cNvPr id="25" name="TextBox 24">
            <a:extLst>
              <a:ext uri="{FF2B5EF4-FFF2-40B4-BE49-F238E27FC236}">
                <a16:creationId xmlns:a16="http://schemas.microsoft.com/office/drawing/2014/main" id="{B9FE78BA-071A-430C-680E-1607FC55F91B}"/>
              </a:ext>
            </a:extLst>
          </p:cNvPr>
          <p:cNvSpPr txBox="1"/>
          <p:nvPr/>
        </p:nvSpPr>
        <p:spPr>
          <a:xfrm>
            <a:off x="1341984" y="9262757"/>
            <a:ext cx="9798904" cy="1569660"/>
          </a:xfrm>
          <a:prstGeom prst="rect">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r>
              <a:rPr lang="en-US" sz="4800" b="1" dirty="0"/>
              <a:t>The Types of Emotional Intelligence Skills</a:t>
            </a:r>
          </a:p>
        </p:txBody>
      </p:sp>
      <p:sp>
        <p:nvSpPr>
          <p:cNvPr id="26" name="TextBox 25">
            <a:extLst>
              <a:ext uri="{FF2B5EF4-FFF2-40B4-BE49-F238E27FC236}">
                <a16:creationId xmlns:a16="http://schemas.microsoft.com/office/drawing/2014/main" id="{B9FE78BA-071A-430C-680E-1607FC55F91B}"/>
              </a:ext>
            </a:extLst>
          </p:cNvPr>
          <p:cNvSpPr txBox="1"/>
          <p:nvPr/>
        </p:nvSpPr>
        <p:spPr>
          <a:xfrm>
            <a:off x="23128462" y="2491042"/>
            <a:ext cx="8929326" cy="1569660"/>
          </a:xfrm>
          <a:prstGeom prst="rect">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fontAlgn="base"/>
            <a:r>
              <a:rPr lang="en-US" sz="4800" b="1" dirty="0"/>
              <a:t>How to Improve Emotional Intelligence</a:t>
            </a:r>
          </a:p>
        </p:txBody>
      </p:sp>
      <p:sp>
        <p:nvSpPr>
          <p:cNvPr id="27" name="TextBox 26">
            <a:extLst>
              <a:ext uri="{FF2B5EF4-FFF2-40B4-BE49-F238E27FC236}">
                <a16:creationId xmlns:a16="http://schemas.microsoft.com/office/drawing/2014/main" id="{B9FE78BA-071A-430C-680E-1607FC55F91B}"/>
              </a:ext>
            </a:extLst>
          </p:cNvPr>
          <p:cNvSpPr txBox="1"/>
          <p:nvPr/>
        </p:nvSpPr>
        <p:spPr>
          <a:xfrm>
            <a:off x="23207437" y="13301410"/>
            <a:ext cx="8969828" cy="830997"/>
          </a:xfrm>
          <a:prstGeom prst="rect">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r>
              <a:rPr lang="en-GB" sz="4800" b="1" dirty="0">
                <a:latin typeface="Times New Roman" pitchFamily="18" charset="0"/>
                <a:cs typeface="Times New Roman" pitchFamily="18" charset="0"/>
              </a:rPr>
              <a:t>Conclusion</a:t>
            </a:r>
            <a:endParaRPr lang="en-US" sz="4800" b="1" dirty="0">
              <a:latin typeface="Times New Roman" pitchFamily="18" charset="0"/>
              <a:cs typeface="Times New Roman" pitchFamily="18" charset="0"/>
            </a:endParaRPr>
          </a:p>
        </p:txBody>
      </p:sp>
      <p:pic>
        <p:nvPicPr>
          <p:cNvPr id="28" name="Picture 27" descr="emotional-intelligence_7283596.png"/>
          <p:cNvPicPr>
            <a:picLocks noChangeAspect="1"/>
          </p:cNvPicPr>
          <p:nvPr/>
        </p:nvPicPr>
        <p:blipFill>
          <a:blip r:embed="rId3"/>
          <a:stretch>
            <a:fillRect/>
          </a:stretch>
        </p:blipFill>
        <p:spPr>
          <a:xfrm>
            <a:off x="1719072" y="4163766"/>
            <a:ext cx="8485632" cy="1494084"/>
          </a:xfrm>
          <a:prstGeom prst="rect">
            <a:avLst/>
          </a:prstGeom>
        </p:spPr>
      </p:pic>
      <p:pic>
        <p:nvPicPr>
          <p:cNvPr id="29" name="Picture 28" descr="emotional-intelligence_12693172.png"/>
          <p:cNvPicPr>
            <a:picLocks noChangeAspect="1"/>
          </p:cNvPicPr>
          <p:nvPr/>
        </p:nvPicPr>
        <p:blipFill>
          <a:blip r:embed="rId4"/>
          <a:stretch>
            <a:fillRect/>
          </a:stretch>
        </p:blipFill>
        <p:spPr>
          <a:xfrm>
            <a:off x="13457278" y="7723791"/>
            <a:ext cx="7644384" cy="1914749"/>
          </a:xfrm>
          <a:prstGeom prst="rect">
            <a:avLst/>
          </a:prstGeom>
        </p:spPr>
      </p:pic>
      <p:pic>
        <p:nvPicPr>
          <p:cNvPr id="30" name="Picture 29" descr="emotional-control_12693168.png"/>
          <p:cNvPicPr>
            <a:picLocks noChangeAspect="1"/>
          </p:cNvPicPr>
          <p:nvPr/>
        </p:nvPicPr>
        <p:blipFill>
          <a:blip r:embed="rId5" cstate="print"/>
          <a:stretch>
            <a:fillRect/>
          </a:stretch>
        </p:blipFill>
        <p:spPr>
          <a:xfrm>
            <a:off x="27003151" y="14973300"/>
            <a:ext cx="1401527" cy="1171798"/>
          </a:xfrm>
          <a:prstGeom prst="rect">
            <a:avLst/>
          </a:prstGeom>
        </p:spPr>
      </p:pic>
      <p:pic>
        <p:nvPicPr>
          <p:cNvPr id="31" name="Picture 30" descr="decision_12693151.png"/>
          <p:cNvPicPr>
            <a:picLocks noChangeAspect="1"/>
          </p:cNvPicPr>
          <p:nvPr/>
        </p:nvPicPr>
        <p:blipFill>
          <a:blip r:embed="rId6"/>
          <a:stretch>
            <a:fillRect/>
          </a:stretch>
        </p:blipFill>
        <p:spPr>
          <a:xfrm>
            <a:off x="14743557" y="14601824"/>
            <a:ext cx="5808726" cy="2479168"/>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1">
      <a:majorFont>
        <a:latin typeface="Times New Roman"/>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1185</Words>
  <Application>Microsoft Office PowerPoint</Application>
  <PresentationFormat>Custom</PresentationFormat>
  <Paragraphs>58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2025-03-13T00:19:15Z</dcterms:created>
  <dcterms:modified xsi:type="dcterms:W3CDTF">2025-03-13T00:20:12Z</dcterms:modified>
</cp:coreProperties>
</file>