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7" r:id="rId3"/>
    <p:sldId id="276" r:id="rId4"/>
    <p:sldId id="278" r:id="rId5"/>
    <p:sldId id="257" r:id="rId6"/>
    <p:sldId id="263" r:id="rId7"/>
    <p:sldId id="264" r:id="rId8"/>
    <p:sldId id="300" r:id="rId9"/>
    <p:sldId id="271" r:id="rId10"/>
    <p:sldId id="272" r:id="rId11"/>
    <p:sldId id="279" r:id="rId12"/>
    <p:sldId id="284" r:id="rId13"/>
    <p:sldId id="294" r:id="rId14"/>
    <p:sldId id="299" r:id="rId15"/>
    <p:sldId id="302" r:id="rId16"/>
    <p:sldId id="283" r:id="rId17"/>
    <p:sldId id="298" r:id="rId18"/>
    <p:sldId id="286" r:id="rId19"/>
    <p:sldId id="301" r:id="rId20"/>
    <p:sldId id="296" r:id="rId21"/>
    <p:sldId id="28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01513"/>
    <a:srgbClr val="51C5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D5D38B-3A53-540D-E6D9-BFD012694899}" v="45" dt="2022-02-05T12:54:55.041"/>
    <p1510:client id="{F78FDF78-31B0-DDF2-81FF-A0F939D09997}" v="14" dt="2022-02-05T13:02:25.308"/>
    <p1510:client id="{F87339E2-7EC1-4FA9-88FF-5A4B8C3BEF31}" v="69" dt="2022-02-05T12:50:15.7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14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683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887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2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53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82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82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3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269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286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53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86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593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747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7138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317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998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545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799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aLLKXy_iP0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cs typeface="Calibri Light"/>
              </a:rPr>
              <a:t>Understanding and Solving the complex problem of Staff Absenteeism  in Mid Cheshire Hospitals NHS Foundation Trust (MCHT).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2193263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Student name: Magdalena </a:t>
            </a:r>
            <a:r>
              <a:rPr lang="en-GB" sz="1300" dirty="0" err="1">
                <a:solidFill>
                  <a:schemeClr val="tx1"/>
                </a:solidFill>
                <a:cs typeface="Calibri"/>
              </a:rPr>
              <a:t>Siemiatkowska</a:t>
            </a:r>
            <a:endParaRPr lang="en-GB" sz="1300" dirty="0">
              <a:solidFill>
                <a:schemeClr val="tx1"/>
              </a:solidFill>
              <a:cs typeface="Calibri"/>
            </a:endParaRPr>
          </a:p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Student number: 2110059</a:t>
            </a:r>
          </a:p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Module: BMSW4004</a:t>
            </a:r>
          </a:p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Lecturer: Dr </a:t>
            </a:r>
            <a:r>
              <a:rPr lang="en-GB" sz="1300" dirty="0" err="1">
                <a:solidFill>
                  <a:schemeClr val="tx1"/>
                </a:solidFill>
                <a:cs typeface="Calibri"/>
              </a:rPr>
              <a:t>Chijoke</a:t>
            </a:r>
            <a:r>
              <a:rPr lang="en-GB" sz="1300" dirty="0">
                <a:solidFill>
                  <a:schemeClr val="tx1"/>
                </a:solidFill>
                <a:cs typeface="Calibri"/>
              </a:rPr>
              <a:t> Uba</a:t>
            </a:r>
          </a:p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University of Wales trinity saint David</a:t>
            </a:r>
          </a:p>
          <a:p>
            <a:pPr algn="ctr">
              <a:lnSpc>
                <a:spcPct val="90000"/>
              </a:lnSpc>
            </a:pPr>
            <a:r>
              <a:rPr lang="en-GB" sz="1300" dirty="0">
                <a:solidFill>
                  <a:schemeClr val="tx1"/>
                </a:solidFill>
                <a:cs typeface="Calibri"/>
              </a:rPr>
              <a:t>Date: 13</a:t>
            </a:r>
            <a:r>
              <a:rPr lang="en-GB" sz="1300" baseline="30000" dirty="0">
                <a:solidFill>
                  <a:schemeClr val="tx1"/>
                </a:solidFill>
                <a:cs typeface="Calibri"/>
              </a:rPr>
              <a:t>th</a:t>
            </a:r>
            <a:r>
              <a:rPr lang="en-GB" sz="1300" dirty="0">
                <a:solidFill>
                  <a:schemeClr val="tx1"/>
                </a:solidFill>
                <a:cs typeface="Calibri"/>
              </a:rPr>
              <a:t> MARCH 2022</a:t>
            </a:r>
          </a:p>
        </p:txBody>
      </p:sp>
      <p:pic>
        <p:nvPicPr>
          <p:cNvPr id="5" name="Picture 4" descr="A person with long hair&#10;&#10;Description automatically generated with low confidence">
            <a:extLst>
              <a:ext uri="{FF2B5EF4-FFF2-40B4-BE49-F238E27FC236}">
                <a16:creationId xmlns:a16="http://schemas.microsoft.com/office/drawing/2014/main" id="{70F3BE84-8055-4D51-BB0C-FD80A451E42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2205" y="4560519"/>
            <a:ext cx="1864290" cy="2232177"/>
          </a:xfrm>
          <a:prstGeom prst="rect">
            <a:avLst/>
          </a:prstGeom>
        </p:spPr>
      </p:pic>
      <p:pic>
        <p:nvPicPr>
          <p:cNvPr id="12" name="Graphic 11" descr="Care with solid fill">
            <a:extLst>
              <a:ext uri="{FF2B5EF4-FFF2-40B4-BE49-F238E27FC236}">
                <a16:creationId xmlns:a16="http://schemas.microsoft.com/office/drawing/2014/main" id="{9B24451B-09D9-4AA1-AB0D-2A0439977B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97733" y="4854865"/>
            <a:ext cx="1734152" cy="1879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B8CC-5CDA-4773-9300-B4B17B1D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7856205" cy="1400530"/>
          </a:xfrm>
        </p:spPr>
        <p:txBody>
          <a:bodyPr/>
          <a:lstStyle/>
          <a:p>
            <a:pPr algn="ctr"/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THE NATURE AND IMPACT OF STAFF ABSENTEEISM</a:t>
            </a: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3C64C-3D98-42FC-94D0-9E34B0D0A4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2662237"/>
            <a:ext cx="4396339" cy="4195763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NATURE OF THE PROBLEM:</a:t>
            </a:r>
          </a:p>
          <a:p>
            <a:pPr>
              <a:buFontTx/>
              <a:buChar char="-"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THE PROBLEM FACED BY MID CHESHIRE HOSPITALS NHS FOUNDATION TRUST  IS A COMPLEX ONE (Olson &amp; Fagen, 2007).</a:t>
            </a:r>
          </a:p>
          <a:p>
            <a:pPr>
              <a:buFontTx/>
              <a:buChar char="-"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SCOPE IS UK WIDE PROBLEM</a:t>
            </a:r>
          </a:p>
          <a:p>
            <a:pPr>
              <a:buFontTx/>
              <a:buChar char="-"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IT HAS INTERNAL &amp; EXTERNAL  DIMENSIONS</a:t>
            </a:r>
            <a:endParaRPr lang="en-GB" dirty="0">
              <a:effectLst>
                <a:glow rad="101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91B4FB-06E7-44E7-B213-F561F14951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4213" y="2564465"/>
            <a:ext cx="4396341" cy="4200245"/>
          </a:xfrm>
        </p:spPr>
        <p:txBody>
          <a:bodyPr/>
          <a:lstStyle/>
          <a:p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IMPACT OF THE PROBLEM:</a:t>
            </a:r>
          </a:p>
          <a:p>
            <a:pPr marL="0" indent="0">
              <a:buNone/>
            </a:pPr>
            <a:r>
              <a:rPr lang="en-US" dirty="0"/>
              <a:t>-</a:t>
            </a: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THE PROBLEM IMPACTS DIFFERENT STAKEHOLDERS; MID CHESHIRE HOSPITALS NHS TRUST, THEIR STAFFING AND CUSTOMERS/BRITISH CITIZENS</a:t>
            </a:r>
          </a:p>
          <a:p>
            <a:pPr marL="0" indent="0">
              <a:buNone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-ABSENCE WAS COSTING THE NHS TRUST MORE THAN £1MILLION EACH YEAR/LOOSING MONEY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627301-5B67-4D70-95D2-03ACCD1536A6}"/>
              </a:ext>
            </a:extLst>
          </p:cNvPr>
          <p:cNvSpPr txBox="1"/>
          <p:nvPr/>
        </p:nvSpPr>
        <p:spPr>
          <a:xfrm>
            <a:off x="9438467" y="2533578"/>
            <a:ext cx="1937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AS A RESULT: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FD302B-F881-4874-8FCD-9803089F57E6}"/>
              </a:ext>
            </a:extLst>
          </p:cNvPr>
          <p:cNvSpPr txBox="1"/>
          <p:nvPr/>
        </p:nvSpPr>
        <p:spPr>
          <a:xfrm>
            <a:off x="8820442" y="2904630"/>
            <a:ext cx="328632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dirty="0"/>
              <a:t>-</a:t>
            </a: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CAUSING POOR QUALITY OF THE SERVICE, DUE TO A RESULTANT INCREASE IN USE OF TEMPORARY &amp; AGENCY STAFF, STRESS AND WORKERS DE-MOTIVATION.</a:t>
            </a:r>
          </a:p>
          <a:p>
            <a:pPr marL="0" indent="0">
              <a:buNone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-CONSEQUENCES: INCREASING DEMAND ON MEDICAL STAFF &amp; FACILITIES,</a:t>
            </a:r>
          </a:p>
          <a:p>
            <a:pPr marL="0" indent="0">
              <a:buNone/>
            </a:pPr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-POOR QUALITY OF SERVICE,</a:t>
            </a:r>
          </a:p>
          <a:p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-OVERWHELMING VOLUME OF NEED.</a:t>
            </a:r>
          </a:p>
        </p:txBody>
      </p:sp>
      <p:pic>
        <p:nvPicPr>
          <p:cNvPr id="9" name="Content Placeholder 4" descr="Person running fast to jump over precipice between two mountains">
            <a:extLst>
              <a:ext uri="{FF2B5EF4-FFF2-40B4-BE49-F238E27FC236}">
                <a16:creationId xmlns:a16="http://schemas.microsoft.com/office/drawing/2014/main" id="{1D63EA87-1462-40CC-98C8-5C50AE53D1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415" b="-1"/>
          <a:stretch/>
        </p:blipFill>
        <p:spPr>
          <a:xfrm>
            <a:off x="9629688" y="0"/>
            <a:ext cx="2562312" cy="2324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58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7D891-5CD3-422F-BB66-965C8BB1D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355" y="452717"/>
            <a:ext cx="10621108" cy="1882519"/>
          </a:xfrm>
        </p:spPr>
        <p:txBody>
          <a:bodyPr/>
          <a:lstStyle/>
          <a:p>
            <a:pPr algn="ctr"/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PESTEL FACTORS CAN BE UNDERSTOOD FROM A </a:t>
            </a:r>
            <a:r>
              <a:rPr lang="en-US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LoNG</a:t>
            </a:r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 DIMENSION</a:t>
            </a: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868DA-8C60-465D-BFFC-DB4204659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908" y="2814698"/>
            <a:ext cx="3861603" cy="80282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Lo-LOCAL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Google Deck: Local Search 46% - Localogy">
            <a:extLst>
              <a:ext uri="{FF2B5EF4-FFF2-40B4-BE49-F238E27FC236}">
                <a16:creationId xmlns:a16="http://schemas.microsoft.com/office/drawing/2014/main" id="{C3B76A24-7E81-4F0C-89F4-B94769FFF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030" y="2199250"/>
            <a:ext cx="2255745" cy="13881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20222E-CDEE-422E-AA89-279C191E2B6A}"/>
              </a:ext>
            </a:extLst>
          </p:cNvPr>
          <p:cNvSpPr txBox="1"/>
          <p:nvPr/>
        </p:nvSpPr>
        <p:spPr>
          <a:xfrm>
            <a:off x="400908" y="4170446"/>
            <a:ext cx="6393787" cy="369332"/>
          </a:xfrm>
          <a:prstGeom prst="rect">
            <a:avLst/>
          </a:prstGeom>
          <a:noFill/>
          <a:effectLst>
            <a:glow rad="228600">
              <a:schemeClr val="tx1"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NATIONAL</a:t>
            </a:r>
            <a:endParaRPr lang="en-GB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A15826-84DB-4DC4-A5BE-FB5F7952C774}"/>
              </a:ext>
            </a:extLst>
          </p:cNvPr>
          <p:cNvSpPr txBox="1"/>
          <p:nvPr/>
        </p:nvSpPr>
        <p:spPr>
          <a:xfrm>
            <a:off x="400908" y="5122823"/>
            <a:ext cx="4754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GLOBAL</a:t>
            </a:r>
            <a:endParaRPr lang="en-GB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30" name="Picture 6" descr="Download National Logo in SVG Vector or PNG File Format - Logo.wine">
            <a:extLst>
              <a:ext uri="{FF2B5EF4-FFF2-40B4-BE49-F238E27FC236}">
                <a16:creationId xmlns:a16="http://schemas.microsoft.com/office/drawing/2014/main" id="{23DC0549-EE66-44BC-B71C-366528B73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555" y="2814698"/>
            <a:ext cx="5016726" cy="29793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C876B5-D4E9-43AB-90C0-ECFFE54115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567" t="32354" r="51710" b="38810"/>
          <a:stretch/>
        </p:blipFill>
        <p:spPr>
          <a:xfrm>
            <a:off x="3770142" y="4806524"/>
            <a:ext cx="1617784" cy="1568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292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7A355-C479-4E42-BD0F-23651B587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15" y="167782"/>
            <a:ext cx="10425163" cy="1400530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US" sz="36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PESTEL ANALYSIS TO UNDERSTAND THE EXTERNAL FACTORS CAUSING THE PROBLEM</a:t>
            </a:r>
            <a:endParaRPr lang="en-GB" sz="36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4ACE0D-59D2-4BA7-AF4F-74C7EC49FB7C}"/>
              </a:ext>
            </a:extLst>
          </p:cNvPr>
          <p:cNvSpPr txBox="1"/>
          <p:nvPr/>
        </p:nvSpPr>
        <p:spPr>
          <a:xfrm>
            <a:off x="0" y="2085289"/>
            <a:ext cx="12262514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PESTEL HAS BEEN PUT IN PLACE TO UNDERSTAND THE EXTERNAL VARIABLES CAUSING THE PROBLEM. 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THIS METHOD IS DESIGNED TO EXAMINE A PROGRAM’S POLITICAL, ECONOMIC, SOCIAL,</a:t>
            </a:r>
          </a:p>
          <a:p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 TECHNOLOGICAL, ENVIRONMENTAL &amp; LEGAL IMPLICATIONS.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IT HAS BEEN APPLIED HERE TO CONSIDER EXTERNAL ENVIRONMENT BEFORE COMMENCING A PROJECT.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IT’S GOOD FOR IDENTIFYING ALL POTENTIAL RISKS AND DIFFICULTIES.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PESTLE IS AN ANALYTICAL TOOL FOR BUSINESS STRATEGY.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IT IS A CONCEPTUAL APPROACH TO ASSESSING THE EFFECTS OF A VENTURE (RASTOGI &amp; TRIVEDI, 2016).</a:t>
            </a:r>
          </a:p>
          <a:p>
            <a:endParaRPr lang="en-US" sz="19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THE PESTEL APPEARS IN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289142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C5551-3CFE-4474-A29D-872FC9386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A PESTLE Analysis revealed 5 main external factors linked to staff absenteeism:</a:t>
            </a: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5741F-D3E4-4CB5-B6F5-F21548150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451" y="3429000"/>
            <a:ext cx="8946541" cy="4195481"/>
          </a:xfrm>
        </p:spPr>
        <p:txBody>
          <a:bodyPr/>
          <a:lstStyle/>
          <a:p>
            <a:r>
              <a:rPr lang="en-US" dirty="0"/>
              <a:t>POLITICAL FACTORS LINKED TO THE PROBLEM</a:t>
            </a:r>
          </a:p>
          <a:p>
            <a:r>
              <a:rPr lang="en-GB" dirty="0"/>
              <a:t>ECONOMIC</a:t>
            </a:r>
          </a:p>
          <a:p>
            <a:r>
              <a:rPr lang="en-GB" dirty="0"/>
              <a:t>SOCIOCULTURAL</a:t>
            </a:r>
          </a:p>
          <a:p>
            <a:r>
              <a:rPr lang="en-GB" dirty="0"/>
              <a:t>TECHNOLOGICAL</a:t>
            </a:r>
          </a:p>
          <a:p>
            <a:r>
              <a:rPr lang="en-GB" dirty="0"/>
              <a:t>LEGAL </a:t>
            </a:r>
            <a:r>
              <a:rPr lang="en-US" dirty="0"/>
              <a:t> (Warner &amp; </a:t>
            </a:r>
            <a:r>
              <a:rPr lang="en-US" dirty="0" err="1"/>
              <a:t>Zaranko</a:t>
            </a:r>
            <a:r>
              <a:rPr lang="en-US" dirty="0"/>
              <a:t>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027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81C22-2B19-4BCC-83A8-01F46EDE2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POLITICAL FACTORS</a:t>
            </a: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E38E5-2345-4393-84BB-842600063FDE}"/>
              </a:ext>
            </a:extLst>
          </p:cNvPr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en-US" dirty="0"/>
              <a:t>POLITICAL: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COVID REGULATIONS FOLLOWING BREXIT.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BREXIT UNCERTAINTIES-UNKNOWNS OVER HOW DRUGS AND GEAR PRODUCED IN THE EUROPEAN UNION WILL BE TRANSPORTED TO THE UK.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 LARGE PERCENTAGE OF MEDICAL EXPERTS ARE ORIGINATED FROM EUROPEAN NATIONS.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IMMIGRANTS HAVE LESS FAVOURABLE LIVING CIRCUMSTANCES.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4F5A1B-18DC-4D9C-80A2-470C833FD7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77" t="17214" r="57538" b="58159"/>
          <a:stretch/>
        </p:blipFill>
        <p:spPr>
          <a:xfrm>
            <a:off x="9720774" y="1406769"/>
            <a:ext cx="1997613" cy="16881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77886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5D8D0-70ED-41FD-9A88-6F28674D4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492" y="425662"/>
            <a:ext cx="6687218" cy="162232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EBEBEB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ECONOMIC FACTORS</a:t>
            </a:r>
            <a:endParaRPr lang="en-GB" dirty="0">
              <a:solidFill>
                <a:srgbClr val="EBEBEB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AFA9F-65C4-4A8E-A7F5-AB43A19E0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38400"/>
            <a:ext cx="7575446" cy="378541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BECAUSE OF THE FINANCIAL CRISIS (2008), THE GLOBE FACED RECESSION ON ECONOMY, WITH THE EFFECT ON NHS, WHICH HAS BEEN STRUGGLING FINANCIALLY DUE TO ECONOMIC &amp; LEGAL PURPOSES), MAKING IT HARD FOR NHS TO SUPPLY ADEQUATE PATIENT HEALTHCARE TO ITS CLIENTS.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rgbClr val="FFFFFF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THIS HAS EVIDENCED IN THE MOST SIGNIFICANT WAY IN A SERIOUS STAFFING ISSUES.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rgbClr val="FFFFFF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THE NHS IS NOT AN APPEALING EMPLOYER FOR HEALTHCARE SPECIALISTS BECAUSE OF ITS LOW PAYS.</a:t>
            </a:r>
          </a:p>
        </p:txBody>
      </p:sp>
      <p:pic>
        <p:nvPicPr>
          <p:cNvPr id="5" name="Picture 4" descr="Hand counting coins">
            <a:extLst>
              <a:ext uri="{FF2B5EF4-FFF2-40B4-BE49-F238E27FC236}">
                <a16:creationId xmlns:a16="http://schemas.microsoft.com/office/drawing/2014/main" id="{57BD78FF-B04B-44B4-B25D-AAACD98BA4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7" r="36125" b="-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405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6960-5E5F-4A7D-BFB1-68F08CA94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</a:t>
            </a:r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SOCIOCULTURAL FACTORS</a:t>
            </a: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6EA3BD-9091-49B9-A9C6-88FAC7AC6C60}"/>
              </a:ext>
            </a:extLst>
          </p:cNvPr>
          <p:cNvSpPr txBox="1"/>
          <p:nvPr/>
        </p:nvSpPr>
        <p:spPr>
          <a:xfrm>
            <a:off x="433227" y="1576678"/>
            <a:ext cx="7403691" cy="5355312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EBEBEB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AGING POPULATION</a:t>
            </a:r>
            <a:br>
              <a:rPr lang="en-US" sz="1800" dirty="0">
                <a:solidFill>
                  <a:srgbClr val="EBEBEB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br>
              <a:rPr lang="en-US" sz="1800" dirty="0">
                <a:solidFill>
                  <a:srgbClr val="EBEBEB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</a:br>
            <a:r>
              <a:rPr lang="en-US" sz="1800" dirty="0">
                <a:solidFill>
                  <a:srgbClr val="EBEBEB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-</a:t>
            </a:r>
            <a:r>
              <a:rPr lang="en-US" sz="1800" dirty="0">
                <a:solidFill>
                  <a:srgbClr val="EBEBEB"/>
                </a:solidFill>
              </a:rPr>
              <a:t>an elderly has more </a:t>
            </a:r>
            <a:r>
              <a:rPr lang="en-US" sz="1800" dirty="0">
                <a:solidFill>
                  <a:srgbClr val="EBEBEB"/>
                </a:solidFill>
                <a:effectLst/>
              </a:rPr>
              <a:t>health issues, this include </a:t>
            </a:r>
            <a:r>
              <a:rPr lang="en-US" sz="1800" dirty="0" err="1">
                <a:solidFill>
                  <a:srgbClr val="EBEBEB"/>
                </a:solidFill>
                <a:effectLst/>
              </a:rPr>
              <a:t>diabities</a:t>
            </a:r>
            <a:r>
              <a:rPr lang="en-US" sz="1800" dirty="0">
                <a:solidFill>
                  <a:srgbClr val="EBEBEB"/>
                </a:solidFill>
                <a:effectLst/>
              </a:rPr>
              <a:t>/various cancers.</a:t>
            </a:r>
          </a:p>
          <a:p>
            <a:endParaRPr lang="en-US" sz="1800" dirty="0">
              <a:solidFill>
                <a:srgbClr val="EBEBEB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BIG PATIENTS EXPECTATIONS</a:t>
            </a:r>
          </a:p>
          <a:p>
            <a:endParaRPr lang="en-US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Tx/>
              <a:buChar char="-"/>
            </a:pPr>
            <a:r>
              <a:rPr lang="en-US" sz="1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Clients' standards are increasing now than before the rise of social media, enhanced education sector,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</a:t>
            </a:r>
            <a:r>
              <a:rPr lang="en-US" sz="1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ick people often have a better understanding of the medical options, anticipate government bodies to pay any price on hospitalization,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NHS is anticipated to continue providing good healthcare than it has ever been.</a:t>
            </a:r>
          </a:p>
          <a:p>
            <a:endParaRPr lang="en-US" sz="1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INCREASES HEALTH CONSCIOUSNESS FROM COVID AND FEAR OF CONTRACTING THE VIRUS</a:t>
            </a:r>
          </a:p>
          <a:p>
            <a:endParaRPr lang="en-US" sz="1800" dirty="0">
              <a:solidFill>
                <a:srgbClr val="EBEBEB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endParaRPr lang="en-GB" dirty="0"/>
          </a:p>
        </p:txBody>
      </p:sp>
      <p:pic>
        <p:nvPicPr>
          <p:cNvPr id="5" name="Picture 4" descr="Grey-haired old couple">
            <a:extLst>
              <a:ext uri="{FF2B5EF4-FFF2-40B4-BE49-F238E27FC236}">
                <a16:creationId xmlns:a16="http://schemas.microsoft.com/office/drawing/2014/main" id="{EAABA982-6FA1-4B22-A5B4-D4CD2FDB505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12" r="458" b="-1"/>
          <a:stretch/>
        </p:blipFill>
        <p:spPr>
          <a:xfrm>
            <a:off x="8934732" y="1853248"/>
            <a:ext cx="2232203" cy="1972756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9" name="Picture 8" descr="Hand reaching out to sun">
            <a:extLst>
              <a:ext uri="{FF2B5EF4-FFF2-40B4-BE49-F238E27FC236}">
                <a16:creationId xmlns:a16="http://schemas.microsoft.com/office/drawing/2014/main" id="{148BFB03-CF81-4FD7-A7F7-2B6A9389C73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23" r="1267" b="2"/>
          <a:stretch/>
        </p:blipFill>
        <p:spPr>
          <a:xfrm flipH="1">
            <a:off x="8934732" y="4432525"/>
            <a:ext cx="2232204" cy="1972757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7445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7EBBD-DD17-4209-8C8A-E20230D7E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CA6BC-8AAF-41FA-87E7-8D98F782B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Video 4" title="Person Typing On Keyboard">
            <a:hlinkClick r:id="" action="ppaction://media"/>
            <a:extLst>
              <a:ext uri="{FF2B5EF4-FFF2-40B4-BE49-F238E27FC236}">
                <a16:creationId xmlns:a16="http://schemas.microsoft.com/office/drawing/2014/main" id="{E29ABDE6-5B47-4C01-9455-04500CFF09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BBC6CF-16CF-4CCF-979F-D4D6F033097D}"/>
              </a:ext>
            </a:extLst>
          </p:cNvPr>
          <p:cNvSpPr txBox="1"/>
          <p:nvPr/>
        </p:nvSpPr>
        <p:spPr>
          <a:xfrm>
            <a:off x="3268631" y="205739"/>
            <a:ext cx="6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TECHNOLOGICAL FACTORS</a:t>
            </a:r>
            <a:endParaRPr lang="en-GB" sz="36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DCE2E0-EA48-44F6-B778-39CA3B38D413}"/>
              </a:ext>
            </a:extLst>
          </p:cNvPr>
          <p:cNvSpPr txBox="1"/>
          <p:nvPr/>
        </p:nvSpPr>
        <p:spPr>
          <a:xfrm>
            <a:off x="550142" y="1671067"/>
            <a:ext cx="10673379" cy="3693319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general technical advancements in healthcare have greatly improved the quality of NHS system. </a:t>
            </a:r>
          </a:p>
          <a:p>
            <a:pPr algn="ctr" fontAlgn="base"/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New tech including complicated scanners as well as other instruments are now standard in all UK hospitals. </a:t>
            </a:r>
          </a:p>
          <a:p>
            <a:pPr algn="ctr" fontAlgn="base"/>
            <a:endParaRPr lang="en-US" b="0" i="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order to offer excellent and timely healthcare, the NHS has embraced new technology. This technological advancement has also improved clinical training. </a:t>
            </a:r>
          </a:p>
          <a:p>
            <a:pPr algn="ctr" fontAlgn="base"/>
            <a:endParaRPr lang="en-US" b="0" i="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This provides the NHS with more trained employees to manage. </a:t>
            </a:r>
          </a:p>
          <a:p>
            <a:pPr algn="ctr" fontAlgn="base"/>
            <a:endParaRPr lang="en-US" b="0" i="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Whereas the NHS still has personnel challenges, there seems to be optimism that contemporary medical organizations can assist resolve this issue.</a:t>
            </a:r>
          </a:p>
        </p:txBody>
      </p:sp>
    </p:spTree>
    <p:extLst>
      <p:ext uri="{BB962C8B-B14F-4D97-AF65-F5344CB8AC3E}">
        <p14:creationId xmlns:p14="http://schemas.microsoft.com/office/powerpoint/2010/main" val="21963010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4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CFB5C-E555-438B-BBAD-844C3C934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6726" y="557211"/>
            <a:ext cx="4496972" cy="17175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LEGAL FACTORS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97371-EC46-4B4E-BCDF-E2BF11443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54139" y="2832008"/>
            <a:ext cx="4637861" cy="4699184"/>
          </a:xfrm>
          <a:effectLst>
            <a:glow rad="127000">
              <a:schemeClr val="tx1"/>
            </a:glo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effectLst/>
              </a:rPr>
              <a:t>Increasing number of healthcare lawsuits in the UK;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effectLst/>
              </a:rPr>
              <a:t> this offers a new, significant expenditure for the healthcare establishment as it is required to spend in costly legal </a:t>
            </a:r>
            <a:r>
              <a:rPr lang="en-US" dirty="0" err="1">
                <a:effectLst/>
              </a:rPr>
              <a:t>defences</a:t>
            </a:r>
            <a:r>
              <a:rPr lang="en-US" dirty="0">
                <a:effectLst/>
              </a:rPr>
              <a:t> and dish out ON multiple agreements.</a:t>
            </a:r>
          </a:p>
        </p:txBody>
      </p:sp>
      <p:pic>
        <p:nvPicPr>
          <p:cNvPr id="5" name="Picture 4" descr="Hand with a gavel">
            <a:extLst>
              <a:ext uri="{FF2B5EF4-FFF2-40B4-BE49-F238E27FC236}">
                <a16:creationId xmlns:a16="http://schemas.microsoft.com/office/drawing/2014/main" id="{98E30457-6C76-4A2A-87C5-5A91114100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7" r="22606" b="-1"/>
          <a:stretch/>
        </p:blipFill>
        <p:spPr>
          <a:xfrm>
            <a:off x="-1" y="10"/>
            <a:ext cx="755414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883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9C23-E0B7-48E8-9810-9A1D56D73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CAUSE AND EFFECT FISHBONE ANALYSIS OF THE COMPLEX PROBLEM OF ABSENTEEISM AT MID CHESHIRE HOSPITAL</a:t>
            </a:r>
            <a:endParaRPr lang="en-GB" sz="32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02F61-E12F-4BB3-A60D-5A8340FE5E52}"/>
              </a:ext>
            </a:extLst>
          </p:cNvPr>
          <p:cNvSpPr txBox="1"/>
          <p:nvPr/>
        </p:nvSpPr>
        <p:spPr>
          <a:xfrm>
            <a:off x="646111" y="3263705"/>
            <a:ext cx="103201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TO FIX A PROBLEM IT'S ESSENTIAL TO UNDERSTAND ITS ROOTS (OKES, 2019).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A FISHBONE DIAGRAM IS RELEVANT FOR UNDERSTANDING CAUSES OF PROBLEMS (LEWIS, 2020).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A FISHBONE DIAGRAM WAS USED TO UNDERSTAND THE MID CHESHIRE HOSPITAL PROBLEM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THE FISHBONE DIAGRAM IS DISCUSSED IN THE NEXT SLIDE.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17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 2" title="Goldfish In A Fish Bowl">
            <a:hlinkClick r:id="" action="ppaction://media"/>
            <a:extLst>
              <a:ext uri="{FF2B5EF4-FFF2-40B4-BE49-F238E27FC236}">
                <a16:creationId xmlns:a16="http://schemas.microsoft.com/office/drawing/2014/main" id="{23A4B644-4961-4D13-87AC-D366E23719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7CF0D1-2630-4C21-BF91-D00F13EA769C}"/>
              </a:ext>
            </a:extLst>
          </p:cNvPr>
          <p:cNvSpPr txBox="1"/>
          <p:nvPr/>
        </p:nvSpPr>
        <p:spPr>
          <a:xfrm>
            <a:off x="2991853" y="440975"/>
            <a:ext cx="620829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chemeClr val="accent5">
                    <a:lumMod val="50000"/>
                  </a:schemeClr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THE FISHBONE DIAGRAM</a:t>
            </a:r>
            <a:endParaRPr lang="en-GB" sz="4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CF2EF6-0041-4327-8359-4622CEA0D6DD}"/>
              </a:ext>
            </a:extLst>
          </p:cNvPr>
          <p:cNvSpPr txBox="1"/>
          <p:nvPr/>
        </p:nvSpPr>
        <p:spPr>
          <a:xfrm>
            <a:off x="7055490" y="2911224"/>
            <a:ext cx="455986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masis MT Pro" panose="02040504050005020304" pitchFamily="18" charset="0"/>
              </a:rPr>
              <a:t>The fishbone diagram is a tool used to analyse a problems. The head of the fish shows a key problem and sub causes in the bones, typically extracted from brainstorming analysis. (Wong, 2011).</a:t>
            </a:r>
          </a:p>
        </p:txBody>
      </p:sp>
    </p:spTree>
    <p:extLst>
      <p:ext uri="{BB962C8B-B14F-4D97-AF65-F5344CB8AC3E}">
        <p14:creationId xmlns:p14="http://schemas.microsoft.com/office/powerpoint/2010/main" val="314419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21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CC4964F-D3C2-434F-AD47-6236A755CD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50" t="35245" r="31651" b="7749"/>
          <a:stretch/>
        </p:blipFill>
        <p:spPr>
          <a:xfrm>
            <a:off x="1396471" y="1077419"/>
            <a:ext cx="9399057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AF447A-64FF-4FF7-8591-049808DEC06F}"/>
              </a:ext>
            </a:extLst>
          </p:cNvPr>
          <p:cNvSpPr txBox="1"/>
          <p:nvPr/>
        </p:nvSpPr>
        <p:spPr>
          <a:xfrm>
            <a:off x="2679537" y="-33929"/>
            <a:ext cx="72377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CAUSE AND EFFECT FISHBONE ANALYSIS </a:t>
            </a:r>
            <a:endParaRPr lang="en-GB" sz="30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12A331-235F-4223-97B1-664AE65BA387}"/>
              </a:ext>
            </a:extLst>
          </p:cNvPr>
          <p:cNvSpPr txBox="1"/>
          <p:nvPr/>
        </p:nvSpPr>
        <p:spPr>
          <a:xfrm>
            <a:off x="10042005" y="6568577"/>
            <a:ext cx="1898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Source:Author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3103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BB3654-D66C-4486-8369-7FAD7FC56BCD}"/>
              </a:ext>
            </a:extLst>
          </p:cNvPr>
          <p:cNvSpPr txBox="1"/>
          <p:nvPr/>
        </p:nvSpPr>
        <p:spPr>
          <a:xfrm>
            <a:off x="2641600" y="67832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POSSIBLE SOLUTIONS FROM FISHBONE AND PESTEL ANALYSIS</a:t>
            </a:r>
            <a:endParaRPr lang="en-GB" sz="28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54DAA4-65A9-41BD-A3EA-92194D5AE9C6}"/>
              </a:ext>
            </a:extLst>
          </p:cNvPr>
          <p:cNvSpPr txBox="1"/>
          <p:nvPr/>
        </p:nvSpPr>
        <p:spPr>
          <a:xfrm>
            <a:off x="638628" y="2590523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FISHBONE HIGHLIGHTS 4 MAIN CAUSES: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Capacity</a:t>
            </a:r>
          </a:p>
          <a:p>
            <a:r>
              <a:rPr lang="en-GB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                                    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External organizational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Management</a:t>
            </a:r>
          </a:p>
          <a:p>
            <a:endParaRPr lang="en-GB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Workload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8DBD30-CED9-4C0D-8209-5C158BFBB93B}"/>
              </a:ext>
            </a:extLst>
          </p:cNvPr>
          <p:cNvSpPr txBox="1"/>
          <p:nvPr/>
        </p:nvSpPr>
        <p:spPr>
          <a:xfrm>
            <a:off x="7038535" y="2590523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PESTEL HIGHLIGHTS FACTORS:</a:t>
            </a:r>
          </a:p>
          <a:p>
            <a:endParaRPr lang="en-US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endParaRPr lang="en-US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Political</a:t>
            </a:r>
          </a:p>
          <a:p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Economic</a:t>
            </a:r>
          </a:p>
          <a:p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Sociocultural</a:t>
            </a:r>
          </a:p>
          <a:p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Technological</a:t>
            </a:r>
          </a:p>
          <a:p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799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96E071-F185-4A71-90EB-9D922C43EC1C}"/>
              </a:ext>
            </a:extLst>
          </p:cNvPr>
          <p:cNvSpPr txBox="1"/>
          <p:nvPr/>
        </p:nvSpPr>
        <p:spPr>
          <a:xfrm>
            <a:off x="1470652" y="257155"/>
            <a:ext cx="836890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EVALUATING POSSIBLE SOLUTIONS USING GRID ANALYSIS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C795E-D9BA-4ACF-B3E0-0350BF92C6B6}"/>
              </a:ext>
            </a:extLst>
          </p:cNvPr>
          <p:cNvSpPr txBox="1"/>
          <p:nvPr/>
        </p:nvSpPr>
        <p:spPr>
          <a:xfrm>
            <a:off x="2209205" y="2187884"/>
            <a:ext cx="6093618" cy="663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8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Working environment Surveys and Employee Opinions</a:t>
            </a:r>
            <a:endParaRPr lang="en-GB" sz="1800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00912F-4D0B-4226-A6FC-513CEC63312D}"/>
              </a:ext>
            </a:extLst>
          </p:cNvPr>
          <p:cNvSpPr txBox="1"/>
          <p:nvPr/>
        </p:nvSpPr>
        <p:spPr>
          <a:xfrm>
            <a:off x="1201524" y="3050169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2. </a:t>
            </a:r>
            <a:r>
              <a:rPr lang="en-US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Adaptable work schedule</a:t>
            </a:r>
            <a:endParaRPr lang="en-GB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5582DD-58D7-4106-8D5C-70F81EF4A1B0}"/>
              </a:ext>
            </a:extLst>
          </p:cNvPr>
          <p:cNvSpPr txBox="1"/>
          <p:nvPr/>
        </p:nvSpPr>
        <p:spPr>
          <a:xfrm>
            <a:off x="723223" y="3681504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3. Complaint cells</a:t>
            </a:r>
            <a:endParaRPr lang="en-GB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EA84BA-6AFF-47BA-98B0-9E29F22942BD}"/>
              </a:ext>
            </a:extLst>
          </p:cNvPr>
          <p:cNvSpPr txBox="1"/>
          <p:nvPr/>
        </p:nvSpPr>
        <p:spPr>
          <a:xfrm>
            <a:off x="2608294" y="4216715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4. </a:t>
            </a:r>
            <a:r>
              <a:rPr lang="en-US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Employee health and wellness programs</a:t>
            </a:r>
            <a:endParaRPr lang="en-GB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682372-02FE-4DBA-BC3D-6E245ACAB130}"/>
              </a:ext>
            </a:extLst>
          </p:cNvPr>
          <p:cNvSpPr txBox="1"/>
          <p:nvPr/>
        </p:nvSpPr>
        <p:spPr>
          <a:xfrm>
            <a:off x="2608294" y="4797742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5. Get back to work interview</a:t>
            </a:r>
            <a:endParaRPr lang="en-GB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151024-4DDD-47A8-8C2B-50755BA194A9}"/>
              </a:ext>
            </a:extLst>
          </p:cNvPr>
          <p:cNvSpPr txBox="1"/>
          <p:nvPr/>
        </p:nvSpPr>
        <p:spPr>
          <a:xfrm>
            <a:off x="2608294" y="5332954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6. </a:t>
            </a:r>
            <a:r>
              <a:rPr lang="en-US" dirty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Prizes and incentivization</a:t>
            </a:r>
            <a:endParaRPr lang="en-GB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839417-5AB4-478B-9BA0-4624EE028FCB}"/>
              </a:ext>
            </a:extLst>
          </p:cNvPr>
          <p:cNvSpPr txBox="1"/>
          <p:nvPr/>
        </p:nvSpPr>
        <p:spPr>
          <a:xfrm>
            <a:off x="2576147" y="5766632"/>
            <a:ext cx="6157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7. Legitimate Remuneration/Compensation.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B3022E-FF67-499B-8E72-58C3D160B4C9}"/>
              </a:ext>
            </a:extLst>
          </p:cNvPr>
          <p:cNvSpPr txBox="1"/>
          <p:nvPr/>
        </p:nvSpPr>
        <p:spPr>
          <a:xfrm>
            <a:off x="2565431" y="6435863"/>
            <a:ext cx="6179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>
                  <a:glow rad="139700">
                    <a:srgbClr val="00B050">
                      <a:alpha val="40000"/>
                    </a:srgb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8. Monthly penalty.</a:t>
            </a:r>
            <a:endParaRPr lang="en-GB" dirty="0">
              <a:effectLst>
                <a:glow rad="139700">
                  <a:srgbClr val="00B050">
                    <a:alpha val="40000"/>
                  </a:srgb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4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1" grpId="0"/>
      <p:bldP spid="13" grpId="0"/>
      <p:bldP spid="15" grpId="0"/>
      <p:bldP spid="17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708E6-FF03-435B-B055-F2C464F7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509569" cy="1400530"/>
          </a:xfrm>
        </p:spPr>
        <p:txBody>
          <a:bodyPr/>
          <a:lstStyle/>
          <a:p>
            <a:pPr algn="ctr"/>
            <a:r>
              <a:rPr lang="en-US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EVALUATING POSSIBLE SOLUTIONS USING GRID ANALYSIS</a:t>
            </a:r>
            <a:endParaRPr lang="en-GB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26462B-1525-4008-A77E-4D59899C4DB5}"/>
              </a:ext>
            </a:extLst>
          </p:cNvPr>
          <p:cNvSpPr txBox="1"/>
          <p:nvPr/>
        </p:nvSpPr>
        <p:spPr>
          <a:xfrm>
            <a:off x="1385165" y="2890076"/>
            <a:ext cx="90314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A GRID ANALYSIS WAS USED BECAUSE ITS NOT ONLY CONSIDERES DIFFERENT ASPECTS, BUT ALSO THEIR QUALITY.</a:t>
            </a:r>
          </a:p>
          <a:p>
            <a:endParaRPr lang="en-US" sz="2400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VERY USEFUL TOOL FOR DECISION-MAKING COMPLEXITY -STAFF ABSENTEEISM (KALINCHENKO, 2021).</a:t>
            </a:r>
          </a:p>
        </p:txBody>
      </p:sp>
    </p:spTree>
    <p:extLst>
      <p:ext uri="{BB962C8B-B14F-4D97-AF65-F5344CB8AC3E}">
        <p14:creationId xmlns:p14="http://schemas.microsoft.com/office/powerpoint/2010/main" val="180121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diamond/>
      </p:transition>
    </mc:Choice>
    <mc:Fallback xmlns="">
      <p:transition spd="slow">
        <p:diamond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Box 38">
            <a:extLst>
              <a:ext uri="{FF2B5EF4-FFF2-40B4-BE49-F238E27FC236}">
                <a16:creationId xmlns:a16="http://schemas.microsoft.com/office/drawing/2014/main" id="{5443A717-3BE0-4503-9FE3-1BC32C28A51C}"/>
              </a:ext>
            </a:extLst>
          </p:cNvPr>
          <p:cNvSpPr txBox="1"/>
          <p:nvPr/>
        </p:nvSpPr>
        <p:spPr>
          <a:xfrm>
            <a:off x="722221" y="526103"/>
            <a:ext cx="102412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GRID ANALYSIS OVER STAFF ABSENTEEISM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E09543-D4DA-486F-BDC7-5A824BF76BEB}"/>
              </a:ext>
            </a:extLst>
          </p:cNvPr>
          <p:cNvSpPr txBox="1"/>
          <p:nvPr/>
        </p:nvSpPr>
        <p:spPr>
          <a:xfrm>
            <a:off x="9737648" y="6331897"/>
            <a:ext cx="2067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Author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ED0769-3360-4463-A69F-DDE3D3B210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23" t="30743" r="21734" b="21061"/>
          <a:stretch/>
        </p:blipFill>
        <p:spPr>
          <a:xfrm>
            <a:off x="1531033" y="1589650"/>
            <a:ext cx="9129933" cy="462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876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aintStrokes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 title="Text Bubble">
            <a:hlinkClick r:id="" action="ppaction://media"/>
            <a:extLst>
              <a:ext uri="{FF2B5EF4-FFF2-40B4-BE49-F238E27FC236}">
                <a16:creationId xmlns:a16="http://schemas.microsoft.com/office/drawing/2014/main" id="{08C742A4-7443-4670-A15D-B74B6D5EF0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E493DD-CF05-43D5-B3F6-DEA2B492138F}"/>
              </a:ext>
            </a:extLst>
          </p:cNvPr>
          <p:cNvSpPr txBox="1"/>
          <p:nvPr/>
        </p:nvSpPr>
        <p:spPr>
          <a:xfrm>
            <a:off x="2813662" y="0"/>
            <a:ext cx="620829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dirty="0">
                <a:solidFill>
                  <a:srgbClr val="F2F2F2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EXPLAINING GRID</a:t>
            </a:r>
            <a:endParaRPr lang="en-GB" sz="44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C9A3A4-BAC6-475D-85EF-3EE615796376}"/>
              </a:ext>
            </a:extLst>
          </p:cNvPr>
          <p:cNvSpPr txBox="1"/>
          <p:nvPr/>
        </p:nvSpPr>
        <p:spPr>
          <a:xfrm>
            <a:off x="6096000" y="2195746"/>
            <a:ext cx="43609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Based on the conducted Grid analysis for the staff absenteeism problem, Employee health and wellness program is the best solution with the total score of 78.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8187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44C30E-1275-4CC0-8D97-306FB7197585}"/>
              </a:ext>
            </a:extLst>
          </p:cNvPr>
          <p:cNvSpPr txBox="1"/>
          <p:nvPr/>
        </p:nvSpPr>
        <p:spPr>
          <a:xfrm>
            <a:off x="428147" y="1152983"/>
            <a:ext cx="11763853" cy="433965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endParaRPr lang="en-US" sz="3600" dirty="0">
              <a:solidFill>
                <a:schemeClr val="accent6">
                  <a:lumMod val="50000"/>
                </a:schemeClr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We investigated staff absenteeism issue.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An older population, Brexit uncertainty and an increase in lawsuits have put strain on the UK's National Health Service.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Absenteeism has pros and cons.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Attendance is a costly issue that management must address.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Worker absenteeism can occur for several causes.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Individual variances in </a:t>
            </a:r>
            <a:r>
              <a:rPr lang="en-US" sz="2400" dirty="0" err="1"/>
              <a:t>behaviour</a:t>
            </a:r>
            <a:r>
              <a:rPr lang="en-US" sz="2400" dirty="0"/>
              <a:t> should be considered.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Together, employees may achieve challenging tasks faster and feel more connected to the </a:t>
            </a:r>
            <a:r>
              <a:rPr lang="en-US" sz="2400" dirty="0" err="1"/>
              <a:t>organisation</a:t>
            </a:r>
            <a:r>
              <a:rPr lang="en-US" sz="2400" dirty="0"/>
              <a:t>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/>
              <a:t>Managers must foster teamwork to decrease absenteeism.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D9B96E-0A14-4DBB-B0B4-7C5DD8409EE9}"/>
              </a:ext>
            </a:extLst>
          </p:cNvPr>
          <p:cNvSpPr txBox="1"/>
          <p:nvPr/>
        </p:nvSpPr>
        <p:spPr>
          <a:xfrm>
            <a:off x="2715064" y="617192"/>
            <a:ext cx="62179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326131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hank You Animation">
            <a:hlinkClick r:id="" action="ppaction://media"/>
            <a:extLst>
              <a:ext uri="{FF2B5EF4-FFF2-40B4-BE49-F238E27FC236}">
                <a16:creationId xmlns:a16="http://schemas.microsoft.com/office/drawing/2014/main" id="{E4807611-266B-4138-B599-C4FB9719CA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21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051A83-75F5-4D9C-BA90-AC1721F599B0}"/>
              </a:ext>
            </a:extLst>
          </p:cNvPr>
          <p:cNvSpPr txBox="1"/>
          <p:nvPr/>
        </p:nvSpPr>
        <p:spPr>
          <a:xfrm>
            <a:off x="685984" y="1022218"/>
            <a:ext cx="10507579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Bruin, L. d., 2016.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to you.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https://www.business-to-you.com/scanning-the-environment-pestel-analysis/</a:t>
            </a:r>
            <a:b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9 March 2022].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Kalinchenko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2021.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Rationalize.io.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https://rationalize.io/2021/03/09/using-grid-analysis-for-idea-evaluation/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7 March 2022]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Lewis, S., 2020.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 Target.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https://whatis.techtarget.com/definition/fishbone-diagram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7 March 2022].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Olson, S. &amp; Fagen, A. P., 2007.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interventions That encourage Minorities to Pursue Research Careers: Summary of a Workshop.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1st ed. Washington: National Academies Press.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Rastogi, N. &amp; Trivedi, M. K., 2016. Pestle Technique-A tool to identify external risks in construction projects..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Research Journal of Engineering and Technology (IRJET),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3(1), pp. 384-388.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Team, F. F., 2017.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Full Fact.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https://fullfact.org/health/what-is-the-nhs/#:~:text=The%20NHS%20stands%20for%20the,nurse%20at%20a%20doctor's%20surgery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9 March 2022].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Warner, M. &amp;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Zaranko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B., 2021.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Institute for Fiscal Studies. 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https://ifs.org.uk/publications/15606?gclid=CjwKCAiAvaGRBhBlEiwAiY-yMHPdxNBTzNb9UZr5acRxJOBbHPmXL4yVxk-x41HPbCHIqjPXD8e5NBoC9EoQAvD_BwE</a:t>
            </a:r>
            <a:b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10 3 2022].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Wong, K. C. (2011). Using an Ishikawa diagram as a tool to assist memory and retrieval of relevant medical cases from the medical literature.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Medical Case Reports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1.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C2E4C1-DA3A-4A28-8C0D-55B103EF1BBA}"/>
              </a:ext>
            </a:extLst>
          </p:cNvPr>
          <p:cNvSpPr txBox="1"/>
          <p:nvPr/>
        </p:nvSpPr>
        <p:spPr>
          <a:xfrm>
            <a:off x="2927066" y="0"/>
            <a:ext cx="5293895" cy="769441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REFERENCES</a:t>
            </a:r>
            <a:endParaRPr lang="en-GB" sz="44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4264897"/>
      </p:ext>
    </p:extLst>
  </p:cSld>
  <p:clrMapOvr>
    <a:masterClrMapping/>
  </p:clrMapOvr>
  <p:transition spd="med"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1778</TotalTime>
  <Words>1382</Words>
  <Application>Microsoft Office PowerPoint</Application>
  <PresentationFormat>Widescreen</PresentationFormat>
  <Paragraphs>154</Paragraphs>
  <Slides>21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Amasis MT Pro</vt:lpstr>
      <vt:lpstr>Arial</vt:lpstr>
      <vt:lpstr>Calibri</vt:lpstr>
      <vt:lpstr>Century Gothic</vt:lpstr>
      <vt:lpstr>Helvetica</vt:lpstr>
      <vt:lpstr>Wingdings</vt:lpstr>
      <vt:lpstr>Wingdings 3</vt:lpstr>
      <vt:lpstr>Ion</vt:lpstr>
      <vt:lpstr>Understanding and Solving the complex problem of Staff Absenteeism  in Mid Cheshire Hospitals NHS Foundation Trust (MCHT).</vt:lpstr>
      <vt:lpstr>THE NATURE AND IMPACT OF STAFF ABSENTEEISM</vt:lpstr>
      <vt:lpstr>PESTEL FACTORS CAN BE UNDERSTOOD FROM A LoNG DIMENSION</vt:lpstr>
      <vt:lpstr>PESTEL ANALYSIS TO UNDERSTAND THE EXTERNAL FACTORS CAUSING THE PROBLEM</vt:lpstr>
      <vt:lpstr>A PESTLE Analysis revealed 5 main external factors linked to staff absenteeism:            </vt:lpstr>
      <vt:lpstr>POLITICAL FACTORS</vt:lpstr>
      <vt:lpstr>ECONOMIC FACTORS</vt:lpstr>
      <vt:lpstr>    SOCIOCULTURAL FACTORS</vt:lpstr>
      <vt:lpstr>PowerPoint Presentation</vt:lpstr>
      <vt:lpstr>LEGAL FACTORS</vt:lpstr>
      <vt:lpstr>CAUSE AND EFFECT FISHBONE ANALYSIS OF THE COMPLEX PROBLEM OF ABSENTEEISM AT MID CHESHIRE HOSPITAL</vt:lpstr>
      <vt:lpstr>PowerPoint Presentation</vt:lpstr>
      <vt:lpstr>PowerPoint Presentation</vt:lpstr>
      <vt:lpstr>PowerPoint Presentation</vt:lpstr>
      <vt:lpstr>PowerPoint Presentation</vt:lpstr>
      <vt:lpstr>EVALUATING POSSIBLE SOLUTIONS USING GRID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Magdalena Siemiatkowska</cp:lastModifiedBy>
  <cp:revision>280</cp:revision>
  <dcterms:created xsi:type="dcterms:W3CDTF">2022-02-05T12:45:46Z</dcterms:created>
  <dcterms:modified xsi:type="dcterms:W3CDTF">2022-03-12T14:35:23Z</dcterms:modified>
</cp:coreProperties>
</file>