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3" r:id="rId2"/>
    <p:sldId id="258" r:id="rId3"/>
    <p:sldId id="274" r:id="rId4"/>
    <p:sldId id="259" r:id="rId5"/>
    <p:sldId id="275" r:id="rId6"/>
    <p:sldId id="263" r:id="rId7"/>
    <p:sldId id="279" r:id="rId8"/>
    <p:sldId id="264" r:id="rId9"/>
    <p:sldId id="265" r:id="rId10"/>
    <p:sldId id="266" r:id="rId11"/>
    <p:sldId id="267" r:id="rId12"/>
    <p:sldId id="280" r:id="rId13"/>
    <p:sldId id="276" r:id="rId14"/>
    <p:sldId id="277" r:id="rId15"/>
    <p:sldId id="278" r:id="rId16"/>
    <p:sldId id="281" r:id="rId17"/>
    <p:sldId id="268" r:id="rId18"/>
    <p:sldId id="270" r:id="rId19"/>
    <p:sldId id="271" r:id="rId20"/>
    <p:sldId id="27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7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EC092-3099-409F-8964-34C2522022B6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64BA34-9C9C-4CBE-8AFE-B49C300F6E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356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469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840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8214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1841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6801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6067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021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5393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391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5569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623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6041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B3A645F-FCE2-4DA6-9C70-665E92DFA3CE}" type="slidenum">
              <a:rPr lang="en-GB" smtClean="0"/>
              <a:pPr/>
              <a:t>14</a:t>
            </a:fld>
            <a:endParaRPr lang="en-GB" dirty="0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4740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DBD507B-B874-4B8C-8613-6A1058D03119}" type="slidenum">
              <a:rPr lang="en-GB" smtClean="0"/>
              <a:pPr/>
              <a:t>15</a:t>
            </a:fld>
            <a:endParaRPr lang="en-GB" dirty="0"/>
          </a:p>
        </p:txBody>
      </p:sp>
      <p:sp>
        <p:nvSpPr>
          <p:cNvPr id="1249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9185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13028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818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8CC-9357-4B0C-8711-FEAEE6DD30F1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66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852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019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263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07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57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67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853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2467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350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27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263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6D2F9E2E-6E91-4ECD-8A26-EAF0033AC06B}" type="datetimeFigureOut">
              <a:rPr lang="en-GB" smtClean="0"/>
              <a:t>22/10/2023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7DEE10DF-20D8-4226-9173-6B42E140D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595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image" Target="../media/image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826241" cy="173934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ADVANCE RESEARCH METHODS</a:t>
            </a:r>
            <a:br>
              <a:rPr lang="en-GB" b="1" dirty="0"/>
            </a:br>
            <a:r>
              <a:rPr lang="en-GB" b="1" dirty="0"/>
              <a:t>Phenomenological research 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06B6B5E-EFE4-4E0D-B7A7-502A5FBB1D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35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6"/>
    </mc:Choice>
    <mc:Fallback xmlns="">
      <p:transition spd="slow" advTm="5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STRENGTHS?</a:t>
            </a:r>
          </a:p>
        </p:txBody>
      </p:sp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78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10"/>
    </mc:Choice>
    <mc:Fallback xmlns="">
      <p:transition spd="slow" advTm="367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STRENGTHS?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6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73"/>
    </mc:Choice>
    <mc:Fallback xmlns="">
      <p:transition spd="slow" advTm="133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</a:t>
            </a:r>
            <a:r>
              <a:rPr lang="en-GB" b="1" dirty="0"/>
              <a:t> </a:t>
            </a:r>
            <a:r>
              <a:rPr lang="en-GB" b="1" u="sng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LIMITATIONS?</a:t>
            </a:r>
            <a:r>
              <a:rPr lang="en-GB" b="1" u="sng" dirty="0"/>
              <a:t> </a:t>
            </a:r>
            <a:endParaRPr lang="en-GB" dirty="0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1590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04"/>
    </mc:Choice>
    <mc:Fallback xmlns="">
      <p:transition spd="slow" advTm="64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PHENOMENOLOGICAL RESEARCH</a:t>
            </a:r>
            <a:r>
              <a:rPr lang="en-GB" b="1" dirty="0"/>
              <a:t> </a:t>
            </a:r>
            <a:r>
              <a:rPr lang="en-GB" b="1" u="sng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LIMITATIONS?</a:t>
            </a:r>
            <a:r>
              <a:rPr lang="en-GB" b="1" u="sng" dirty="0"/>
              <a:t>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818"/>
    </mc:Choice>
    <mc:Fallback xmlns="">
      <p:transition spd="slow" advTm="19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EXAMPLE OF THIS APPROACH?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65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430"/>
    </mc:Choice>
    <mc:Fallback xmlns="">
      <p:transition spd="slow" advTm="604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EXAMPLE OF THIS APPROACH?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227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95"/>
    </mc:Choice>
    <mc:Fallback xmlns="">
      <p:transition spd="slow" advTm="13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TRUSTWORTHINESS</a:t>
            </a:r>
          </a:p>
        </p:txBody>
      </p:sp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148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237"/>
    </mc:Choice>
    <mc:Fallback xmlns="">
      <p:transition spd="slow" advTm="26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ANY PARTICULAR ETHICAL ISSUES?</a:t>
            </a:r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91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329"/>
    </mc:Choice>
    <mc:Fallback xmlns="">
      <p:transition spd="slow" advTm="363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RELEVANCE TO COUNSELLING?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188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251"/>
    </mc:Choice>
    <mc:Fallback xmlns="">
      <p:transition spd="slow" advTm="49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EASY DEFINITION....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80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38"/>
    </mc:Choice>
    <mc:Fallback xmlns="">
      <p:transition spd="slow" advTm="12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ADDITIONAL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RELEVANT RESEARCH PAPERS</a:t>
            </a:r>
          </a:p>
          <a:p>
            <a:r>
              <a:rPr lang="en-GB" dirty="0"/>
              <a:t>ADDITIONAL RESOURCES - NON AUDIO POWERPOINTS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604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75"/>
    </mc:Choice>
    <mc:Fallback xmlns="">
      <p:transition spd="slow" advTm="25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KEY BOOKS AND REFERENCES?</a:t>
            </a: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85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87"/>
    </mc:Choice>
    <mc:Fallback xmlns="">
      <p:transition spd="slow" advTm="15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b="0" dirty="0">
                <a:cs typeface="Arial" charset="0"/>
              </a:rPr>
              <a:t>Key books and references</a:t>
            </a:r>
            <a:br>
              <a:rPr lang="en-GB" dirty="0">
                <a:ea typeface="Calibri" pitchFamily="34" charset="0"/>
                <a:cs typeface="Calibri" pitchFamily="34" charset="0"/>
              </a:rPr>
            </a:br>
            <a:endParaRPr lang="en-GB" dirty="0">
              <a:ea typeface="Calibri" pitchFamily="34" charset="0"/>
              <a:cs typeface="Calibri" pitchFamily="34" charset="0"/>
            </a:endParaRPr>
          </a:p>
        </p:txBody>
      </p:sp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dirty="0">
              <a:latin typeface="Agency FB" panose="020B0503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Agency FB" panose="020B0503020202020204" pitchFamily="34" charset="0"/>
              </a:rPr>
              <a:t>Moustakas</a:t>
            </a:r>
            <a:r>
              <a:rPr lang="en-GB" dirty="0">
                <a:latin typeface="Agency FB" panose="020B0503020202020204" pitchFamily="34" charset="0"/>
              </a:rPr>
              <a:t>, C. 1994. </a:t>
            </a:r>
            <a:r>
              <a:rPr lang="en-GB" i="1" dirty="0">
                <a:latin typeface="Agency FB" panose="020B0503020202020204" pitchFamily="34" charset="0"/>
              </a:rPr>
              <a:t>Phenomenological research methods.</a:t>
            </a:r>
            <a:r>
              <a:rPr lang="en-GB" dirty="0">
                <a:latin typeface="Agency FB" panose="020B0503020202020204" pitchFamily="34" charset="0"/>
              </a:rPr>
              <a:t>  Thousand Oaks, CA: Sage</a:t>
            </a:r>
          </a:p>
          <a:p>
            <a:pPr eaLnBrk="1" hangingPunct="1">
              <a:lnSpc>
                <a:spcPct val="90000"/>
              </a:lnSpc>
            </a:pPr>
            <a:endParaRPr lang="en-GB" dirty="0">
              <a:latin typeface="Agency FB" panose="020B050302020202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Agency FB" panose="020B0503020202020204" pitchFamily="34" charset="0"/>
              </a:rPr>
              <a:t>Van Manen, M. 1990. </a:t>
            </a:r>
            <a:r>
              <a:rPr lang="en-GB" i="1" dirty="0">
                <a:latin typeface="Agency FB" panose="020B0503020202020204" pitchFamily="34" charset="0"/>
              </a:rPr>
              <a:t>Researching Lived Experience: Human science for an action sensitive pedagogy</a:t>
            </a:r>
            <a:r>
              <a:rPr lang="en-GB" b="1" dirty="0">
                <a:latin typeface="Agency FB" panose="020B0503020202020204" pitchFamily="34" charset="0"/>
              </a:rPr>
              <a:t>.</a:t>
            </a:r>
            <a:r>
              <a:rPr lang="en-GB" dirty="0">
                <a:latin typeface="Agency FB" panose="020B0503020202020204" pitchFamily="34" charset="0"/>
              </a:rPr>
              <a:t> Albany: State University of New York Press</a:t>
            </a:r>
          </a:p>
          <a:p>
            <a:pPr eaLnBrk="1" hangingPunct="1">
              <a:lnSpc>
                <a:spcPct val="90000"/>
              </a:lnSpc>
            </a:pPr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776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8"/>
    </mc:Choice>
    <mc:Fallback xmlns="">
      <p:transition spd="slow" advTm="4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 </a:t>
            </a:r>
            <a:r>
              <a:rPr lang="en-GB" b="1" u="sng" dirty="0"/>
              <a:t>PHENOMENOLOGICAL RESEARCH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b="1" u="sng" dirty="0">
                <a:latin typeface="Book Antiqua" pitchFamily="18" charset="0"/>
                <a:ea typeface="Calibri" pitchFamily="34" charset="0"/>
                <a:cs typeface="Calibri" pitchFamily="34" charset="0"/>
              </a:rPr>
              <a:t>Main Sources</a:t>
            </a:r>
          </a:p>
          <a:p>
            <a:pPr eaLnBrk="1" hangingPunct="1"/>
            <a:r>
              <a:rPr lang="en-GB" dirty="0" err="1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Cresswell</a:t>
            </a:r>
            <a:r>
              <a:rPr lang="en-GB" dirty="0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, J. W. 2013. </a:t>
            </a:r>
            <a:r>
              <a:rPr lang="en-GB" i="1" dirty="0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Qualitative enquiry and research design</a:t>
            </a:r>
            <a:r>
              <a:rPr lang="en-GB" dirty="0">
                <a:latin typeface="Agency FB" panose="020B0503020202020204" pitchFamily="34" charset="0"/>
                <a:ea typeface="Calibri" pitchFamily="34" charset="0"/>
                <a:cs typeface="Calibri" pitchFamily="34" charset="0"/>
              </a:rPr>
              <a:t>. London: Sage</a:t>
            </a:r>
            <a:r>
              <a:rPr lang="en-GB" dirty="0">
                <a:latin typeface="Agency FB" panose="020B0503020202020204" pitchFamily="34" charset="0"/>
              </a:rPr>
              <a:t> </a:t>
            </a:r>
          </a:p>
          <a:p>
            <a:pPr eaLnBrk="1" hangingPunct="1"/>
            <a:endParaRPr lang="en-GB" dirty="0">
              <a:latin typeface="Agency FB" panose="020B0503020202020204" pitchFamily="34" charset="0"/>
            </a:endParaRPr>
          </a:p>
          <a:p>
            <a:r>
              <a:rPr lang="en-GB" dirty="0">
                <a:latin typeface="Agency FB" panose="020B0503020202020204" pitchFamily="34" charset="0"/>
              </a:rPr>
              <a:t>Finlay, L.  2011. </a:t>
            </a:r>
            <a:r>
              <a:rPr lang="en-GB" i="1" dirty="0">
                <a:latin typeface="Agency FB" panose="020B0503020202020204" pitchFamily="34" charset="0"/>
              </a:rPr>
              <a:t>Phenomenology for Therapists: Researching their Lived World</a:t>
            </a:r>
            <a:r>
              <a:rPr lang="en-GB" dirty="0">
                <a:latin typeface="Agency FB" panose="020B0503020202020204" pitchFamily="34" charset="0"/>
              </a:rPr>
              <a:t>.  London: Wiley Blackwell</a:t>
            </a:r>
          </a:p>
          <a:p>
            <a:endParaRPr lang="en-GB" dirty="0">
              <a:latin typeface="Agency FB" panose="020B0503020202020204" pitchFamily="34" charset="0"/>
            </a:endParaRPr>
          </a:p>
          <a:p>
            <a:r>
              <a:rPr lang="en-GB" dirty="0" err="1">
                <a:latin typeface="Agency FB" panose="020B0503020202020204" pitchFamily="34" charset="0"/>
              </a:rPr>
              <a:t>Landridge</a:t>
            </a:r>
            <a:r>
              <a:rPr lang="en-GB" dirty="0">
                <a:latin typeface="Agency FB" panose="020B0503020202020204" pitchFamily="34" charset="0"/>
              </a:rPr>
              <a:t>, D. 2007.  </a:t>
            </a:r>
            <a:r>
              <a:rPr lang="en-GB" dirty="0" err="1">
                <a:latin typeface="Agency FB" panose="020B0503020202020204" pitchFamily="34" charset="0"/>
              </a:rPr>
              <a:t>Phenemonological</a:t>
            </a:r>
            <a:r>
              <a:rPr lang="en-GB" dirty="0">
                <a:latin typeface="Agency FB" panose="020B0503020202020204" pitchFamily="34" charset="0"/>
              </a:rPr>
              <a:t> psychology: theory, research and method.  Harlow, UK: Pearson Education</a:t>
            </a:r>
          </a:p>
          <a:p>
            <a:endParaRPr lang="en-GB" dirty="0">
              <a:latin typeface="Agency FB" panose="020B0503020202020204" pitchFamily="34" charset="0"/>
            </a:endParaRPr>
          </a:p>
          <a:p>
            <a:pPr eaLnBrk="1" hangingPunct="1">
              <a:buNone/>
            </a:pPr>
            <a:endParaRPr lang="en-GB" dirty="0"/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63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57"/>
    </mc:Choice>
    <mc:Fallback xmlns="">
      <p:transition spd="slow" advTm="14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8CC56-A0C8-40AF-AE8A-8CF433FD4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Suggested ‘Top up’ Reading: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069F1-1DE9-4839-8DF7-91FF2C7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Antoniadou, M., &amp; Crowder, M. 2019. The power of phenomenology in examining how organizational members give meaning to emotions</a:t>
            </a:r>
            <a:r>
              <a:rPr lang="en-GB" sz="1800" b="0" u="none" strike="noStrike" baseline="0" dirty="0">
                <a:latin typeface="Calibri" panose="020F0502020204030204" pitchFamily="34" charset="0"/>
              </a:rPr>
              <a:t>. SAGE Research Methods Cases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. 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Eberle, T. 2014. Phenomenology as a research method. In Flick, U.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The SAGE handbook of qualitative data analysis.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184-202. London: Sage. 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Giorgi, A., Giorgi, B. &amp; Morley, J. 2017. The descriptive phenomenological psychological method. In Willig, C., &amp; Rogers, W. 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The SAGE Handbook of qualitative research in psychology.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176-192. London: Sage.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McGovern, J. 2017. Capturing the lived experience: Getting started with interpretive phenomenology research. </a:t>
            </a:r>
            <a:r>
              <a:rPr lang="en-GB" sz="1800" b="0" u="none" strike="noStrike" baseline="0" dirty="0">
                <a:latin typeface="Calibri" panose="020F0502020204030204" pitchFamily="34" charset="0"/>
              </a:rPr>
              <a:t>Sage Research Methods Cases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. 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Owino, G. 2020. A triangulated phenomenological study in social definitions of HIV: Initial reactions, acceptance, and coping strategies. </a:t>
            </a:r>
            <a:r>
              <a:rPr lang="en-GB" sz="1800" b="0" u="none" strike="noStrike" baseline="0" dirty="0">
                <a:latin typeface="Calibri" panose="020F0502020204030204" pitchFamily="34" charset="0"/>
              </a:rPr>
              <a:t>SAGE Research Methods Cases</a:t>
            </a:r>
            <a:r>
              <a:rPr lang="en-GB" sz="1800" b="0" i="1" u="none" strike="noStrike" baseline="0" dirty="0">
                <a:latin typeface="Calibri" panose="020F0502020204030204" pitchFamily="34" charset="0"/>
              </a:rPr>
              <a:t>. </a:t>
            </a:r>
            <a:r>
              <a:rPr lang="en-GB" sz="1800" b="0" i="0" u="none" strike="noStrike" baseline="0" dirty="0">
                <a:latin typeface="Calibri" panose="020F0502020204030204" pitchFamily="34" charset="0"/>
              </a:rPr>
              <a:t> 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9F4C1A7-E183-4E5F-9467-FED3915759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605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9"/>
    </mc:Choice>
    <mc:Fallback xmlns="">
      <p:transition spd="slow" advTm="7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REFLECTIVE WRITING EXERCISE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4000" b="1" dirty="0"/>
              <a:t>WRITE</a:t>
            </a:r>
            <a:r>
              <a:rPr lang="en-GB" sz="4000" dirty="0"/>
              <a:t> DOWN </a:t>
            </a:r>
            <a:r>
              <a:rPr lang="en-GB" sz="4000" b="1" dirty="0"/>
              <a:t>THREE THINGS </a:t>
            </a:r>
            <a:r>
              <a:rPr lang="en-GB" sz="4000" dirty="0"/>
              <a:t>YOU KNOW NOW ABOUT </a:t>
            </a:r>
            <a:r>
              <a:rPr lang="en-GB" sz="4000" b="1" dirty="0"/>
              <a:t>PHENOMENOLOGICAL RESEARCH </a:t>
            </a:r>
            <a:r>
              <a:rPr lang="en-GB" sz="4000" dirty="0"/>
              <a:t>THAT YOU DID NOT KNOW THIS MORNING</a:t>
            </a:r>
          </a:p>
          <a:p>
            <a:pPr marL="0" indent="0">
              <a:buNone/>
            </a:pPr>
            <a:r>
              <a:rPr lang="en-GB" sz="4000" dirty="0"/>
              <a:t>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2696" y="3059667"/>
            <a:ext cx="2857500" cy="3456384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00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86"/>
    </mc:Choice>
    <mc:Fallback xmlns="">
      <p:transition spd="slow" advTm="137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QUESTIONS…..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849" y="2158471"/>
            <a:ext cx="6624735" cy="4525962"/>
          </a:xfrm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66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22"/>
    </mc:Choice>
    <mc:Fallback xmlns="">
      <p:transition spd="slow" advTm="10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"/>
            <a:ext cx="9144000" cy="602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764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94"/>
    </mc:Choice>
    <mc:Fallback xmlns="">
      <p:transition spd="slow" advTm="6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24000" y="1"/>
            <a:ext cx="9144000" cy="602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Audio 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61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03"/>
    </mc:Choice>
    <mc:Fallback xmlns="">
      <p:transition spd="slow" advTm="4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106</TotalTime>
  <Words>409</Words>
  <Application>Microsoft Office PowerPoint</Application>
  <PresentationFormat>Widescreen</PresentationFormat>
  <Paragraphs>111</Paragraphs>
  <Slides>20</Slides>
  <Notes>17</Notes>
  <HiddenSlides>0</HiddenSlides>
  <MMClips>20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Agency FB</vt:lpstr>
      <vt:lpstr>Book Antiqua</vt:lpstr>
      <vt:lpstr>Calibri</vt:lpstr>
      <vt:lpstr>Corbel</vt:lpstr>
      <vt:lpstr>Wingdings</vt:lpstr>
      <vt:lpstr>Banded</vt:lpstr>
      <vt:lpstr>ADVANCE RESEARCH METHODS Phenomenological research 4</vt:lpstr>
      <vt:lpstr> PHENOMENOLOGICAL RESEARCH</vt:lpstr>
      <vt:lpstr> PHENOMENOLOGICAL RESEARCH</vt:lpstr>
      <vt:lpstr>PHENOMENOLOGICAL RESEARCH  </vt:lpstr>
      <vt:lpstr>PHENOMENOLOGICAL RESEARCH  </vt:lpstr>
      <vt:lpstr> PHENOMENOLOGICAL RESEARCH</vt:lpstr>
      <vt:lpstr> PHENOMENOLOGICAL RESEARCH</vt:lpstr>
      <vt:lpstr> PHENOMENOLOGICAL RESEARCH</vt:lpstr>
      <vt:lpstr> PHENOMENOLOGICAL RESEARCH </vt:lpstr>
      <vt:lpstr> PHENOMENOLOGICAL RESEARCH</vt:lpstr>
      <vt:lpstr> PHENOMENOLOGICAL RESEARCH</vt:lpstr>
      <vt:lpstr>ADDITIONAL RESOURCES</vt:lpstr>
      <vt:lpstr> PHENOMENOLOGICAL RESEARCH</vt:lpstr>
      <vt:lpstr>Key books and references </vt:lpstr>
      <vt:lpstr> PHENOMENOLOGICAL RESEARCH</vt:lpstr>
      <vt:lpstr>Suggested ‘Top up’ Reading:</vt:lpstr>
      <vt:lpstr>REFLECTIVE WRITING EXERCISE</vt:lpstr>
      <vt:lpstr>ANY QUESTIONS…..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</dc:creator>
  <cp:lastModifiedBy>Beverly Cole</cp:lastModifiedBy>
  <cp:revision>10</cp:revision>
  <dcterms:created xsi:type="dcterms:W3CDTF">2015-02-22T07:06:08Z</dcterms:created>
  <dcterms:modified xsi:type="dcterms:W3CDTF">2023-10-22T08:00:16Z</dcterms:modified>
</cp:coreProperties>
</file>